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65" d="100"/>
          <a:sy n="65" d="100"/>
        </p:scale>
        <p:origin x="64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3AA965-CB5C-4A18-930F-F5C528FF7AC0}"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12384142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3AA965-CB5C-4A18-930F-F5C528FF7AC0}"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26319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3AA965-CB5C-4A18-930F-F5C528FF7AC0}"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3106964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3AA965-CB5C-4A18-930F-F5C528FF7AC0}" type="datetimeFigureOut">
              <a:rPr lang="en-GB" smtClean="0"/>
              <a:t>09/07/2024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366156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3AA965-CB5C-4A18-930F-F5C528FF7AC0}" type="datetimeFigureOut">
              <a:rPr lang="en-GB" smtClean="0"/>
              <a:t>09/07/2024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3356609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3AA965-CB5C-4A18-930F-F5C528FF7AC0}" type="datetimeFigureOut">
              <a:rPr lang="en-GB" smtClean="0"/>
              <a:t>09/07/2024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1256395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3AA965-CB5C-4A18-930F-F5C528FF7AC0}" type="datetimeFigureOut">
              <a:rPr lang="en-GB" smtClean="0"/>
              <a:t>09/07/2024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2452507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3AA965-CB5C-4A18-930F-F5C528FF7AC0}" type="datetimeFigureOut">
              <a:rPr lang="en-GB" smtClean="0"/>
              <a:t>09/07/2024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938370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3AA965-CB5C-4A18-930F-F5C528FF7AC0}" type="datetimeFigureOut">
              <a:rPr lang="en-GB" smtClean="0"/>
              <a:t>09/07/2024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2190086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3AA965-CB5C-4A18-930F-F5C528FF7AC0}"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380359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3AA965-CB5C-4A18-930F-F5C528FF7AC0}"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73265-A59C-4C79-A7A1-A3F3ED6FD15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26910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3AA965-CB5C-4A18-930F-F5C528FF7AC0}"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906179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3AA965-CB5C-4A18-930F-F5C528FF7AC0}"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73265-A59C-4C79-A7A1-A3F3ED6FD15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251652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3AA965-CB5C-4A18-930F-F5C528FF7AC0}"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39533438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3AA965-CB5C-4A18-930F-F5C528FF7AC0}"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2442144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3AA965-CB5C-4A18-930F-F5C528FF7AC0}" type="datetimeFigureOut">
              <a:rPr lang="en-GB" smtClean="0"/>
              <a:t>09/07/2024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B73265-A59C-4C79-A7A1-A3F3ED6FD15D}" type="slidenum">
              <a:rPr lang="en-GB" smtClean="0"/>
              <a:t>‹#›</a:t>
            </a:fld>
            <a:endParaRPr lang="en-GB"/>
          </a:p>
        </p:txBody>
      </p:sp>
    </p:spTree>
    <p:extLst>
      <p:ext uri="{BB962C8B-B14F-4D97-AF65-F5344CB8AC3E}">
        <p14:creationId xmlns:p14="http://schemas.microsoft.com/office/powerpoint/2010/main" val="2785236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13AA965-CB5C-4A18-930F-F5C528FF7AC0}" type="datetimeFigureOut">
              <a:rPr lang="en-GB" smtClean="0"/>
              <a:t>09/07/2024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9B73265-A59C-4C79-A7A1-A3F3ED6FD15D}" type="slidenum">
              <a:rPr lang="en-GB" smtClean="0"/>
              <a:t>‹#›</a:t>
            </a:fld>
            <a:endParaRPr lang="en-GB"/>
          </a:p>
        </p:txBody>
      </p:sp>
    </p:spTree>
    <p:extLst>
      <p:ext uri="{BB962C8B-B14F-4D97-AF65-F5344CB8AC3E}">
        <p14:creationId xmlns:p14="http://schemas.microsoft.com/office/powerpoint/2010/main" val="21392592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https://www.england.nhs.uk/nhsbirthday/about-the-nhs-birthday/nhs-history/" TargetMode="External"/><Relationship Id="rId2" Type="http://schemas.openxmlformats.org/officeDocument/2006/relationships/hyperlink" Target="https://www.berkeleyfoundation.org.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AC220A8-27E7-9DB1-1660-E8AEA7219125}"/>
              </a:ext>
            </a:extLst>
          </p:cNvPr>
          <p:cNvPicPr>
            <a:picLocks noChangeAspect="1"/>
          </p:cNvPicPr>
          <p:nvPr/>
        </p:nvPicPr>
        <p:blipFill rotWithShape="1">
          <a:blip r:embed="rId2"/>
          <a:srcRect t="3143"/>
          <a:stretch/>
        </p:blipFill>
        <p:spPr>
          <a:xfrm>
            <a:off x="2478879" y="1202229"/>
            <a:ext cx="6869689" cy="3759386"/>
          </a:xfrm>
          <a:prstGeom prst="rect">
            <a:avLst/>
          </a:prstGeom>
        </p:spPr>
      </p:pic>
      <p:sp>
        <p:nvSpPr>
          <p:cNvPr id="10" name="TextBox 9">
            <a:extLst>
              <a:ext uri="{FF2B5EF4-FFF2-40B4-BE49-F238E27FC236}">
                <a16:creationId xmlns:a16="http://schemas.microsoft.com/office/drawing/2014/main" id="{D80205A9-C259-BACC-408B-E02ED7A5116F}"/>
              </a:ext>
            </a:extLst>
          </p:cNvPr>
          <p:cNvSpPr txBox="1"/>
          <p:nvPr/>
        </p:nvSpPr>
        <p:spPr>
          <a:xfrm>
            <a:off x="1823107" y="4878552"/>
            <a:ext cx="6869689" cy="1200329"/>
          </a:xfrm>
          <a:prstGeom prst="rect">
            <a:avLst/>
          </a:prstGeom>
          <a:noFill/>
        </p:spPr>
        <p:txBody>
          <a:bodyPr wrap="square" rtlCol="0">
            <a:spAutoFit/>
          </a:bodyPr>
          <a:lstStyle/>
          <a:p>
            <a:r>
              <a:rPr lang="en-GB" sz="3600" dirty="0">
                <a:highlight>
                  <a:srgbClr val="C0C0C0"/>
                </a:highlight>
                <a:latin typeface="Aharoni" panose="02010803020104030203" pitchFamily="2" charset="-79"/>
                <a:cs typeface="Aharoni" panose="02010803020104030203" pitchFamily="2" charset="-79"/>
              </a:rPr>
              <a:t>Constantin Andrei </a:t>
            </a:r>
            <a:r>
              <a:rPr lang="en-GB" sz="3600" dirty="0" err="1">
                <a:highlight>
                  <a:srgbClr val="C0C0C0"/>
                </a:highlight>
                <a:latin typeface="Aharoni" panose="02010803020104030203" pitchFamily="2" charset="-79"/>
                <a:cs typeface="Aharoni" panose="02010803020104030203" pitchFamily="2" charset="-79"/>
              </a:rPr>
              <a:t>Ciobotaru</a:t>
            </a:r>
            <a:r>
              <a:rPr lang="en-GB" sz="3600" dirty="0">
                <a:highlight>
                  <a:srgbClr val="C0C0C0"/>
                </a:highlight>
                <a:latin typeface="Aharoni" panose="02010803020104030203" pitchFamily="2" charset="-79"/>
                <a:cs typeface="Aharoni" panose="02010803020104030203" pitchFamily="2" charset="-79"/>
              </a:rPr>
              <a:t>- 2328714</a:t>
            </a:r>
          </a:p>
        </p:txBody>
      </p:sp>
    </p:spTree>
    <p:extLst>
      <p:ext uri="{BB962C8B-B14F-4D97-AF65-F5344CB8AC3E}">
        <p14:creationId xmlns:p14="http://schemas.microsoft.com/office/powerpoint/2010/main" val="3249162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CDC40-D3AC-E296-DF44-758BAD04A956}"/>
              </a:ext>
            </a:extLst>
          </p:cNvPr>
          <p:cNvSpPr>
            <a:spLocks noGrp="1"/>
          </p:cNvSpPr>
          <p:nvPr>
            <p:ph type="ctrTitle"/>
          </p:nvPr>
        </p:nvSpPr>
        <p:spPr>
          <a:xfrm>
            <a:off x="1076243" y="211651"/>
            <a:ext cx="8031074" cy="594643"/>
          </a:xfrm>
        </p:spPr>
        <p:txBody>
          <a:bodyPr>
            <a:noAutofit/>
          </a:bodyPr>
          <a:lstStyle/>
          <a:p>
            <a:r>
              <a:rPr lang="en-GB" sz="2000" b="1" u="sng" dirty="0"/>
              <a:t>How is the (UK) government helping with child health services ? </a:t>
            </a:r>
          </a:p>
        </p:txBody>
      </p:sp>
      <p:sp>
        <p:nvSpPr>
          <p:cNvPr id="4" name="TextBox 3">
            <a:extLst>
              <a:ext uri="{FF2B5EF4-FFF2-40B4-BE49-F238E27FC236}">
                <a16:creationId xmlns:a16="http://schemas.microsoft.com/office/drawing/2014/main" id="{0BB5A089-F04E-988E-708C-C968ABB33B1B}"/>
              </a:ext>
            </a:extLst>
          </p:cNvPr>
          <p:cNvSpPr txBox="1"/>
          <p:nvPr/>
        </p:nvSpPr>
        <p:spPr>
          <a:xfrm>
            <a:off x="1006111" y="1210982"/>
            <a:ext cx="4043320" cy="1477328"/>
          </a:xfrm>
          <a:prstGeom prst="rect">
            <a:avLst/>
          </a:prstGeom>
          <a:noFill/>
        </p:spPr>
        <p:txBody>
          <a:bodyPr wrap="square" rtlCol="0">
            <a:spAutoFit/>
          </a:bodyPr>
          <a:lstStyle/>
          <a:p>
            <a:r>
              <a:rPr lang="en-GB" dirty="0"/>
              <a:t>NHS was founded In 1948 since then, Children that are living in the UK are entitled to free healthcare from NHS( National Health Service). (NHS,2023)   </a:t>
            </a:r>
          </a:p>
        </p:txBody>
      </p:sp>
      <p:pic>
        <p:nvPicPr>
          <p:cNvPr id="5" name="Picture 4">
            <a:extLst>
              <a:ext uri="{FF2B5EF4-FFF2-40B4-BE49-F238E27FC236}">
                <a16:creationId xmlns:a16="http://schemas.microsoft.com/office/drawing/2014/main" id="{4F979687-E25C-06D9-DAE2-C77FB035E566}"/>
              </a:ext>
            </a:extLst>
          </p:cNvPr>
          <p:cNvPicPr>
            <a:picLocks noChangeAspect="1"/>
          </p:cNvPicPr>
          <p:nvPr/>
        </p:nvPicPr>
        <p:blipFill>
          <a:blip r:embed="rId2"/>
          <a:stretch>
            <a:fillRect/>
          </a:stretch>
        </p:blipFill>
        <p:spPr>
          <a:xfrm>
            <a:off x="6706443" y="1065134"/>
            <a:ext cx="2857500" cy="1600200"/>
          </a:xfrm>
          <a:prstGeom prst="rect">
            <a:avLst/>
          </a:prstGeom>
        </p:spPr>
      </p:pic>
      <p:sp>
        <p:nvSpPr>
          <p:cNvPr id="6" name="TextBox 5">
            <a:extLst>
              <a:ext uri="{FF2B5EF4-FFF2-40B4-BE49-F238E27FC236}">
                <a16:creationId xmlns:a16="http://schemas.microsoft.com/office/drawing/2014/main" id="{BBB8E904-FA0C-C352-BFFA-E6BBD501E182}"/>
              </a:ext>
            </a:extLst>
          </p:cNvPr>
          <p:cNvSpPr txBox="1"/>
          <p:nvPr/>
        </p:nvSpPr>
        <p:spPr>
          <a:xfrm>
            <a:off x="1076242" y="2776675"/>
            <a:ext cx="4230153" cy="1477328"/>
          </a:xfrm>
          <a:prstGeom prst="rect">
            <a:avLst/>
          </a:prstGeom>
          <a:noFill/>
        </p:spPr>
        <p:txBody>
          <a:bodyPr wrap="square" rtlCol="0">
            <a:spAutoFit/>
          </a:bodyPr>
          <a:lstStyle/>
          <a:p>
            <a:r>
              <a:rPr lang="en-GB" dirty="0"/>
              <a:t>In UK, registering to the GP General Practitioner  is a must this is so you can easily access NHS health care services for children registering it’s a simple process and it's all free online. </a:t>
            </a:r>
          </a:p>
        </p:txBody>
      </p:sp>
      <p:pic>
        <p:nvPicPr>
          <p:cNvPr id="7" name="Picture 6">
            <a:extLst>
              <a:ext uri="{FF2B5EF4-FFF2-40B4-BE49-F238E27FC236}">
                <a16:creationId xmlns:a16="http://schemas.microsoft.com/office/drawing/2014/main" id="{C9024BE8-F4E6-A8F9-634B-149F92695525}"/>
              </a:ext>
            </a:extLst>
          </p:cNvPr>
          <p:cNvPicPr>
            <a:picLocks noChangeAspect="1"/>
          </p:cNvPicPr>
          <p:nvPr/>
        </p:nvPicPr>
        <p:blipFill>
          <a:blip r:embed="rId3"/>
          <a:stretch>
            <a:fillRect/>
          </a:stretch>
        </p:blipFill>
        <p:spPr>
          <a:xfrm>
            <a:off x="6885605" y="2911961"/>
            <a:ext cx="2143125" cy="1615712"/>
          </a:xfrm>
          <a:prstGeom prst="rect">
            <a:avLst/>
          </a:prstGeom>
        </p:spPr>
      </p:pic>
      <p:sp>
        <p:nvSpPr>
          <p:cNvPr id="8" name="TextBox 7">
            <a:extLst>
              <a:ext uri="{FF2B5EF4-FFF2-40B4-BE49-F238E27FC236}">
                <a16:creationId xmlns:a16="http://schemas.microsoft.com/office/drawing/2014/main" id="{62DBDFE6-9353-2B3E-E2B7-4543B547E618}"/>
              </a:ext>
            </a:extLst>
          </p:cNvPr>
          <p:cNvSpPr txBox="1"/>
          <p:nvPr/>
        </p:nvSpPr>
        <p:spPr>
          <a:xfrm>
            <a:off x="1006110" y="4769855"/>
            <a:ext cx="4726779" cy="1477328"/>
          </a:xfrm>
          <a:prstGeom prst="rect">
            <a:avLst/>
          </a:prstGeom>
          <a:noFill/>
        </p:spPr>
        <p:txBody>
          <a:bodyPr wrap="square" rtlCol="0">
            <a:spAutoFit/>
          </a:bodyPr>
          <a:lstStyle/>
          <a:p>
            <a:r>
              <a:rPr lang="en-GB" dirty="0"/>
              <a:t>Heathy Child Programme was established by the UK government in 2009 and it was designated to offer every family support, so they make healthy choices when it comes to children and family. (Healthier, 2024)</a:t>
            </a:r>
          </a:p>
        </p:txBody>
      </p:sp>
      <p:pic>
        <p:nvPicPr>
          <p:cNvPr id="9" name="Picture 8">
            <a:extLst>
              <a:ext uri="{FF2B5EF4-FFF2-40B4-BE49-F238E27FC236}">
                <a16:creationId xmlns:a16="http://schemas.microsoft.com/office/drawing/2014/main" id="{DFFB2A27-C61F-04D3-67ED-916674782C3D}"/>
              </a:ext>
            </a:extLst>
          </p:cNvPr>
          <p:cNvPicPr>
            <a:picLocks noChangeAspect="1"/>
          </p:cNvPicPr>
          <p:nvPr/>
        </p:nvPicPr>
        <p:blipFill>
          <a:blip r:embed="rId4"/>
          <a:stretch>
            <a:fillRect/>
          </a:stretch>
        </p:blipFill>
        <p:spPr>
          <a:xfrm>
            <a:off x="6364067" y="4774300"/>
            <a:ext cx="2867025" cy="1590675"/>
          </a:xfrm>
          <a:prstGeom prst="rect">
            <a:avLst/>
          </a:prstGeom>
        </p:spPr>
      </p:pic>
    </p:spTree>
    <p:extLst>
      <p:ext uri="{BB962C8B-B14F-4D97-AF65-F5344CB8AC3E}">
        <p14:creationId xmlns:p14="http://schemas.microsoft.com/office/powerpoint/2010/main" val="1959480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C229208-9A18-CC88-79A2-195EDD1541E2}"/>
              </a:ext>
            </a:extLst>
          </p:cNvPr>
          <p:cNvSpPr txBox="1"/>
          <p:nvPr/>
        </p:nvSpPr>
        <p:spPr>
          <a:xfrm>
            <a:off x="1642238" y="520810"/>
            <a:ext cx="7120099" cy="1908215"/>
          </a:xfrm>
          <a:prstGeom prst="rect">
            <a:avLst/>
          </a:prstGeom>
          <a:noFill/>
        </p:spPr>
        <p:txBody>
          <a:bodyPr wrap="square" rtlCol="0">
            <a:spAutoFit/>
          </a:bodyPr>
          <a:lstStyle/>
          <a:p>
            <a:r>
              <a:rPr lang="en-GB" sz="2000" dirty="0">
                <a:latin typeface="Lexend-Regular"/>
              </a:rPr>
              <a:t>One of the most popular groups that was founded was </a:t>
            </a:r>
            <a:r>
              <a:rPr lang="en-GB" sz="2000" dirty="0">
                <a:solidFill>
                  <a:schemeClr val="accent1"/>
                </a:solidFill>
                <a:latin typeface="Lexend-Regular"/>
              </a:rPr>
              <a:t>Home Start </a:t>
            </a:r>
            <a:r>
              <a:rPr lang="en-GB" sz="2000" dirty="0">
                <a:latin typeface="Lexend-Regular"/>
              </a:rPr>
              <a:t>this was created to help parents that are struggling to cope. </a:t>
            </a:r>
          </a:p>
          <a:p>
            <a:r>
              <a:rPr lang="en-GB" sz="2000" b="0" i="0" dirty="0">
                <a:solidFill>
                  <a:srgbClr val="1F1F1F"/>
                </a:solidFill>
                <a:effectLst/>
                <a:highlight>
                  <a:srgbClr val="FFFFFF"/>
                </a:highlight>
                <a:latin typeface="Google Sans"/>
              </a:rPr>
              <a:t>Home-Start was initiated in Leicester, UK during </a:t>
            </a:r>
            <a:r>
              <a:rPr lang="en-GB" sz="2000" b="0" i="0" dirty="0">
                <a:solidFill>
                  <a:srgbClr val="040C28"/>
                </a:solidFill>
                <a:effectLst/>
                <a:latin typeface="Google Sans"/>
              </a:rPr>
              <a:t>1973</a:t>
            </a:r>
            <a:r>
              <a:rPr lang="en-GB" sz="2000" b="0" i="0" dirty="0">
                <a:solidFill>
                  <a:srgbClr val="1F1F1F"/>
                </a:solidFill>
                <a:effectLst/>
                <a:latin typeface="Google Sans"/>
              </a:rPr>
              <a:t> b</a:t>
            </a:r>
            <a:r>
              <a:rPr lang="en-GB" sz="2000" b="0" i="0" dirty="0">
                <a:solidFill>
                  <a:srgbClr val="1F1F1F"/>
                </a:solidFill>
                <a:effectLst/>
                <a:highlight>
                  <a:srgbClr val="FFFFFF"/>
                </a:highlight>
                <a:latin typeface="Google Sans"/>
              </a:rPr>
              <a:t>y Margaret Harrison, before becoming a national organisation in the UK in 1981 with nine branches.</a:t>
            </a:r>
            <a:endParaRPr lang="en-GB" sz="2000" dirty="0">
              <a:latin typeface="Lexend-Regular"/>
            </a:endParaRPr>
          </a:p>
          <a:p>
            <a:endParaRPr lang="en-GB" dirty="0"/>
          </a:p>
        </p:txBody>
      </p:sp>
      <p:pic>
        <p:nvPicPr>
          <p:cNvPr id="7" name="Picture 6">
            <a:extLst>
              <a:ext uri="{FF2B5EF4-FFF2-40B4-BE49-F238E27FC236}">
                <a16:creationId xmlns:a16="http://schemas.microsoft.com/office/drawing/2014/main" id="{CB215A9E-734E-290D-74E7-20B73367D555}"/>
              </a:ext>
            </a:extLst>
          </p:cNvPr>
          <p:cNvPicPr>
            <a:picLocks noChangeAspect="1"/>
          </p:cNvPicPr>
          <p:nvPr/>
        </p:nvPicPr>
        <p:blipFill>
          <a:blip r:embed="rId2"/>
          <a:stretch>
            <a:fillRect/>
          </a:stretch>
        </p:blipFill>
        <p:spPr>
          <a:xfrm>
            <a:off x="1512882" y="2250218"/>
            <a:ext cx="7817984" cy="2357563"/>
          </a:xfrm>
          <a:prstGeom prst="rect">
            <a:avLst/>
          </a:prstGeom>
        </p:spPr>
      </p:pic>
      <p:sp>
        <p:nvSpPr>
          <p:cNvPr id="8" name="TextBox 7">
            <a:extLst>
              <a:ext uri="{FF2B5EF4-FFF2-40B4-BE49-F238E27FC236}">
                <a16:creationId xmlns:a16="http://schemas.microsoft.com/office/drawing/2014/main" id="{29579177-6F2D-A4BC-A03F-28429EEED762}"/>
              </a:ext>
            </a:extLst>
          </p:cNvPr>
          <p:cNvSpPr txBox="1"/>
          <p:nvPr/>
        </p:nvSpPr>
        <p:spPr>
          <a:xfrm>
            <a:off x="1013802" y="4974518"/>
            <a:ext cx="8229600" cy="1600438"/>
          </a:xfrm>
          <a:prstGeom prst="rect">
            <a:avLst/>
          </a:prstGeom>
          <a:noFill/>
        </p:spPr>
        <p:txBody>
          <a:bodyPr wrap="square" rtlCol="0">
            <a:spAutoFit/>
          </a:bodyPr>
          <a:lstStyle/>
          <a:p>
            <a:r>
              <a:rPr lang="en-GB" sz="2000" dirty="0"/>
              <a:t> </a:t>
            </a:r>
            <a:r>
              <a:rPr lang="en-GB" sz="2000" dirty="0">
                <a:latin typeface="Lexend-Regular"/>
              </a:rPr>
              <a:t>56,000 children in 27,000 families was supported in 2021 </a:t>
            </a:r>
          </a:p>
          <a:p>
            <a:r>
              <a:rPr lang="en-GB" sz="2000" b="0" i="0" dirty="0">
                <a:effectLst/>
                <a:latin typeface="Lexend-Regular"/>
              </a:rPr>
              <a:t>There are more than 180 local, independent Home-Starts working in 71% of local authority areas across the UK. Around 13,500 volunteers visit family homes to provide support. (Berkeley Foundation, 2024)</a:t>
            </a:r>
            <a:endParaRPr lang="en-GB" sz="2000" dirty="0"/>
          </a:p>
          <a:p>
            <a:endParaRPr lang="en-GB" dirty="0"/>
          </a:p>
        </p:txBody>
      </p:sp>
    </p:spTree>
    <p:extLst>
      <p:ext uri="{BB962C8B-B14F-4D97-AF65-F5344CB8AC3E}">
        <p14:creationId xmlns:p14="http://schemas.microsoft.com/office/powerpoint/2010/main" val="3925728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6" name="Straight Connector 25">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extBox 3">
            <a:extLst>
              <a:ext uri="{FF2B5EF4-FFF2-40B4-BE49-F238E27FC236}">
                <a16:creationId xmlns:a16="http://schemas.microsoft.com/office/drawing/2014/main" id="{9AA7F026-B114-11C5-A4B3-F42A69C9828E}"/>
              </a:ext>
            </a:extLst>
          </p:cNvPr>
          <p:cNvSpPr txBox="1"/>
          <p:nvPr/>
        </p:nvSpPr>
        <p:spPr>
          <a:xfrm>
            <a:off x="3642927" y="21203"/>
            <a:ext cx="3729076" cy="1320800"/>
          </a:xfrm>
          <a:prstGeom prst="rect">
            <a:avLst/>
          </a:prstGeom>
        </p:spPr>
        <p:txBody>
          <a:bodyPr vert="horz" lIns="91440" tIns="45720" rIns="91440" bIns="45720" rtlCol="0" anchor="ctr">
            <a:normAutofit/>
          </a:bodyPr>
          <a:lstStyle/>
          <a:p>
            <a:pPr>
              <a:spcBef>
                <a:spcPct val="0"/>
              </a:spcBef>
              <a:spcAft>
                <a:spcPts val="600"/>
              </a:spcAft>
            </a:pPr>
            <a:r>
              <a:rPr lang="en-US" sz="3600" b="1" u="sng" dirty="0">
                <a:solidFill>
                  <a:schemeClr val="accent1"/>
                </a:solidFill>
                <a:latin typeface="+mj-lt"/>
                <a:ea typeface="+mj-ea"/>
                <a:cs typeface="+mj-cs"/>
              </a:rPr>
              <a:t>Conclusion </a:t>
            </a:r>
          </a:p>
        </p:txBody>
      </p:sp>
      <p:sp>
        <p:nvSpPr>
          <p:cNvPr id="3" name="TextBox 2">
            <a:extLst>
              <a:ext uri="{FF2B5EF4-FFF2-40B4-BE49-F238E27FC236}">
                <a16:creationId xmlns:a16="http://schemas.microsoft.com/office/drawing/2014/main" id="{E7DC26AA-28E6-1148-3855-6277E070DE89}"/>
              </a:ext>
            </a:extLst>
          </p:cNvPr>
          <p:cNvSpPr txBox="1"/>
          <p:nvPr/>
        </p:nvSpPr>
        <p:spPr>
          <a:xfrm>
            <a:off x="601756" y="1717482"/>
            <a:ext cx="6494921" cy="4530918"/>
          </a:xfrm>
          <a:prstGeom prst="rect">
            <a:avLst/>
          </a:prstGeom>
        </p:spPr>
        <p:txBody>
          <a:bodyPr vert="horz" lIns="91440" tIns="45720" rIns="91440" bIns="45720" rtlCol="0">
            <a:normAutofit fontScale="92500" lnSpcReduction="10000"/>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Overall, child health services had made major changes when it comes to the health of children this is because groups such as ‘home start’ are a massive help to children in not going wrong in life and trying to make a balance. Same as NHS (National Health Services) because they provide free service it will benefit all families in keeping their children safe with a low budget. </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Because this started early in 1948 NHS had challenges and many people had to consider private health center for their families due to amount of people receiving the benefit of free services for their children there were too many and not so many staff. </a:t>
            </a:r>
          </a:p>
        </p:txBody>
      </p:sp>
      <p:pic>
        <p:nvPicPr>
          <p:cNvPr id="5" name="Picture 4" descr="A cartoon of a person with a stethoscope&#10;&#10;Description automatically generated">
            <a:extLst>
              <a:ext uri="{FF2B5EF4-FFF2-40B4-BE49-F238E27FC236}">
                <a16:creationId xmlns:a16="http://schemas.microsoft.com/office/drawing/2014/main" id="{19191CBC-AB5F-AF36-694B-9C87AB31DB31}"/>
              </a:ext>
            </a:extLst>
          </p:cNvPr>
          <p:cNvPicPr>
            <a:picLocks noChangeAspect="1"/>
          </p:cNvPicPr>
          <p:nvPr/>
        </p:nvPicPr>
        <p:blipFill rotWithShape="1">
          <a:blip r:embed="rId2"/>
          <a:srcRect l="9889" r="11882" b="-1"/>
          <a:stretch/>
        </p:blipFill>
        <p:spPr>
          <a:xfrm>
            <a:off x="7496162" y="2353128"/>
            <a:ext cx="3883248" cy="2779839"/>
          </a:xfrm>
          <a:prstGeom prst="rect">
            <a:avLst/>
          </a:prstGeom>
        </p:spPr>
      </p:pic>
    </p:spTree>
    <p:extLst>
      <p:ext uri="{BB962C8B-B14F-4D97-AF65-F5344CB8AC3E}">
        <p14:creationId xmlns:p14="http://schemas.microsoft.com/office/powerpoint/2010/main" val="1814370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DEC430-56D6-6B70-A49F-FA42F3F4C6F9}"/>
              </a:ext>
            </a:extLst>
          </p:cNvPr>
          <p:cNvSpPr txBox="1"/>
          <p:nvPr/>
        </p:nvSpPr>
        <p:spPr>
          <a:xfrm>
            <a:off x="2790908" y="1327868"/>
            <a:ext cx="3482671" cy="523220"/>
          </a:xfrm>
          <a:prstGeom prst="rect">
            <a:avLst/>
          </a:prstGeom>
          <a:noFill/>
        </p:spPr>
        <p:txBody>
          <a:bodyPr wrap="square" rtlCol="0">
            <a:spAutoFit/>
          </a:bodyPr>
          <a:lstStyle/>
          <a:p>
            <a:r>
              <a:rPr lang="en-GB" sz="2800" b="1" u="sng" dirty="0"/>
              <a:t>Reference List </a:t>
            </a:r>
          </a:p>
        </p:txBody>
      </p:sp>
      <p:sp>
        <p:nvSpPr>
          <p:cNvPr id="3" name="TextBox 2">
            <a:extLst>
              <a:ext uri="{FF2B5EF4-FFF2-40B4-BE49-F238E27FC236}">
                <a16:creationId xmlns:a16="http://schemas.microsoft.com/office/drawing/2014/main" id="{3F4A050E-AA91-16AD-D1DA-0A2784639911}"/>
              </a:ext>
            </a:extLst>
          </p:cNvPr>
          <p:cNvSpPr txBox="1"/>
          <p:nvPr/>
        </p:nvSpPr>
        <p:spPr>
          <a:xfrm>
            <a:off x="413468" y="2170706"/>
            <a:ext cx="9088341" cy="4555093"/>
          </a:xfrm>
          <a:prstGeom prst="rect">
            <a:avLst/>
          </a:prstGeom>
          <a:noFill/>
        </p:spPr>
        <p:txBody>
          <a:bodyPr wrap="square" rtlCol="0">
            <a:spAutoFit/>
          </a:bodyPr>
          <a:lstStyle/>
          <a:p>
            <a:endParaRPr lang="en-GB" dirty="0">
              <a:solidFill>
                <a:srgbClr val="202A30"/>
              </a:solidFill>
              <a:effectLst/>
              <a:highlight>
                <a:srgbClr val="FFFFFF"/>
              </a:highlight>
              <a:latin typeface="-apple-system"/>
            </a:endParaRPr>
          </a:p>
          <a:p>
            <a:r>
              <a:rPr lang="en-GB" sz="2000" b="0" i="0" dirty="0">
                <a:effectLst/>
                <a:latin typeface="Lexend-Regular"/>
              </a:rPr>
              <a:t>Berkeley Foundation, (2024) ‘</a:t>
            </a:r>
            <a:r>
              <a:rPr lang="en-GB" sz="1800" i="1" dirty="0">
                <a:solidFill>
                  <a:srgbClr val="000000"/>
                </a:solidFill>
                <a:effectLst/>
                <a:latin typeface="Lexend-Regular"/>
              </a:rPr>
              <a:t>The Berkeley Foundation’ </a:t>
            </a:r>
            <a:r>
              <a:rPr lang="en-GB" sz="1800" dirty="0">
                <a:solidFill>
                  <a:srgbClr val="000000"/>
                </a:solidFill>
                <a:effectLst/>
                <a:latin typeface="Lexend-Regular"/>
              </a:rPr>
              <a:t>Available at: </a:t>
            </a:r>
            <a:r>
              <a:rPr lang="en-GB" sz="1800" dirty="0">
                <a:solidFill>
                  <a:srgbClr val="000000"/>
                </a:solidFill>
                <a:effectLst/>
                <a:latin typeface="Lexend-Regular"/>
                <a:hlinkClick r:id="rId2"/>
              </a:rPr>
              <a:t>https://www.berkeleyfoundation.org.uk/</a:t>
            </a:r>
            <a:r>
              <a:rPr lang="en-GB" sz="1800" dirty="0">
                <a:solidFill>
                  <a:srgbClr val="000000"/>
                </a:solidFill>
                <a:effectLst/>
                <a:latin typeface="Lexend-Regular"/>
              </a:rPr>
              <a:t>, (Accessed on 04/072024) </a:t>
            </a:r>
          </a:p>
          <a:p>
            <a:endParaRPr lang="en-GB" b="1" dirty="0"/>
          </a:p>
          <a:p>
            <a:r>
              <a:rPr lang="en-GB" dirty="0"/>
              <a:t>NHS England (2024), </a:t>
            </a:r>
            <a:r>
              <a:rPr lang="en-GB" i="0" dirty="0">
                <a:solidFill>
                  <a:srgbClr val="202A30"/>
                </a:solidFill>
                <a:effectLst/>
                <a:highlight>
                  <a:srgbClr val="FFFFFF"/>
                </a:highlight>
                <a:latin typeface="-apple-system"/>
              </a:rPr>
              <a:t>NHS History, ‘</a:t>
            </a:r>
            <a:r>
              <a:rPr lang="en-GB" i="1" dirty="0">
                <a:effectLst/>
                <a:highlight>
                  <a:srgbClr val="FFFFFF"/>
                </a:highlight>
                <a:latin typeface="-apple-system"/>
              </a:rPr>
              <a:t>Milestones of the NHS’ </a:t>
            </a:r>
            <a:r>
              <a:rPr lang="en-GB" dirty="0">
                <a:effectLst/>
                <a:highlight>
                  <a:srgbClr val="FFFFFF"/>
                </a:highlight>
                <a:latin typeface="-apple-system"/>
              </a:rPr>
              <a:t>Available at:</a:t>
            </a:r>
          </a:p>
          <a:p>
            <a:r>
              <a:rPr lang="en-GB" dirty="0">
                <a:effectLst/>
                <a:highlight>
                  <a:srgbClr val="FFFFFF"/>
                </a:highlight>
                <a:latin typeface="-apple-system"/>
              </a:rPr>
              <a:t> </a:t>
            </a:r>
            <a:r>
              <a:rPr lang="en-GB" dirty="0">
                <a:effectLst/>
                <a:highlight>
                  <a:srgbClr val="FFFFFF"/>
                </a:highlight>
                <a:latin typeface="-apple-system"/>
                <a:hlinkClick r:id="rId3"/>
              </a:rPr>
              <a:t>https://www.england.nhs.uk/nhsbirthday/about-the-nhs-birthday/nhs-history/</a:t>
            </a:r>
            <a:r>
              <a:rPr lang="en-GB" dirty="0">
                <a:effectLst/>
                <a:highlight>
                  <a:srgbClr val="FFFFFF"/>
                </a:highlight>
                <a:latin typeface="-apple-system"/>
              </a:rPr>
              <a:t>, (Accessed: 03/07/2024)</a:t>
            </a:r>
          </a:p>
          <a:p>
            <a:endParaRPr lang="en-GB" dirty="0">
              <a:solidFill>
                <a:srgbClr val="202A30"/>
              </a:solidFill>
              <a:highlight>
                <a:srgbClr val="FFFFFF"/>
              </a:highlight>
              <a:latin typeface="-apple-system"/>
            </a:endParaRPr>
          </a:p>
          <a:p>
            <a:endParaRPr lang="en-GB" sz="1800" dirty="0"/>
          </a:p>
          <a:p>
            <a:r>
              <a:rPr lang="en-GB" dirty="0"/>
              <a:t>NHS England (2024), </a:t>
            </a:r>
            <a:r>
              <a:rPr lang="en-GB" i="0" dirty="0">
                <a:solidFill>
                  <a:srgbClr val="202A30"/>
                </a:solidFill>
                <a:effectLst/>
                <a:highlight>
                  <a:srgbClr val="FFFFFF"/>
                </a:highlight>
                <a:latin typeface="-apple-system"/>
              </a:rPr>
              <a:t>NHS History, ‘</a:t>
            </a:r>
            <a:r>
              <a:rPr lang="en-GB" i="1" dirty="0">
                <a:effectLst/>
                <a:highlight>
                  <a:srgbClr val="FFFFFF"/>
                </a:highlight>
                <a:latin typeface="-apple-system"/>
              </a:rPr>
              <a:t>Milestones of the NHS’ </a:t>
            </a:r>
            <a:r>
              <a:rPr lang="en-GB" dirty="0">
                <a:effectLst/>
                <a:highlight>
                  <a:srgbClr val="FFFFFF"/>
                </a:highlight>
                <a:latin typeface="-apple-system"/>
              </a:rPr>
              <a:t>Available at:</a:t>
            </a:r>
          </a:p>
          <a:p>
            <a:r>
              <a:rPr lang="en-GB" dirty="0">
                <a:effectLst/>
                <a:highlight>
                  <a:srgbClr val="FFFFFF"/>
                </a:highlight>
                <a:latin typeface="-apple-system"/>
              </a:rPr>
              <a:t> </a:t>
            </a:r>
            <a:r>
              <a:rPr lang="en-GB" dirty="0">
                <a:effectLst/>
                <a:highlight>
                  <a:srgbClr val="FFFFFF"/>
                </a:highlight>
                <a:latin typeface="-apple-system"/>
                <a:hlinkClick r:id="rId3"/>
              </a:rPr>
              <a:t>https://www.england.nhs.uk/nhsbirthday/about-the-nhs-birthday/nhs-history/</a:t>
            </a:r>
            <a:r>
              <a:rPr lang="en-GB" dirty="0">
                <a:effectLst/>
                <a:highlight>
                  <a:srgbClr val="FFFFFF"/>
                </a:highlight>
                <a:latin typeface="-apple-system"/>
              </a:rPr>
              <a:t>, (Accessed: 03/07/2024)</a:t>
            </a:r>
          </a:p>
          <a:p>
            <a:endParaRPr lang="en-GB" dirty="0">
              <a:solidFill>
                <a:srgbClr val="202A30"/>
              </a:solidFill>
              <a:effectLst/>
              <a:highlight>
                <a:srgbClr val="FFFFFF"/>
              </a:highlight>
              <a:latin typeface="-apple-system"/>
            </a:endParaRPr>
          </a:p>
          <a:p>
            <a:endParaRPr lang="en-GB" dirty="0">
              <a:solidFill>
                <a:srgbClr val="202A30"/>
              </a:solidFill>
              <a:highlight>
                <a:srgbClr val="FFFFFF"/>
              </a:highlight>
              <a:latin typeface="-apple-system"/>
            </a:endParaRPr>
          </a:p>
          <a:p>
            <a:r>
              <a:rPr lang="en-GB" dirty="0">
                <a:solidFill>
                  <a:srgbClr val="202A30"/>
                </a:solidFill>
                <a:effectLst/>
                <a:highlight>
                  <a:srgbClr val="FFFFFF"/>
                </a:highlight>
                <a:latin typeface="-apple-system"/>
              </a:rPr>
              <a:t>  </a:t>
            </a:r>
          </a:p>
          <a:p>
            <a:endParaRPr lang="en-GB" dirty="0"/>
          </a:p>
        </p:txBody>
      </p:sp>
    </p:spTree>
    <p:extLst>
      <p:ext uri="{BB962C8B-B14F-4D97-AF65-F5344CB8AC3E}">
        <p14:creationId xmlns:p14="http://schemas.microsoft.com/office/powerpoint/2010/main" val="549575821"/>
      </p:ext>
    </p:extLst>
  </p:cSld>
  <p:clrMapOvr>
    <a:masterClrMapping/>
  </p:clrMapOvr>
</p:sld>
</file>

<file path=ppt/theme/theme1.xml><?xml version="1.0" encoding="utf-8"?>
<a:theme xmlns:a="http://schemas.openxmlformats.org/drawingml/2006/main" name="Facet">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4751</TotalTime>
  <Words>452</Words>
  <Application>Microsoft Office PowerPoint</Application>
  <PresentationFormat>Widescreen</PresentationFormat>
  <Paragraphs>29</Paragraphs>
  <Slides>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Aharoni</vt:lpstr>
      <vt:lpstr>-apple-system</vt:lpstr>
      <vt:lpstr>Arial</vt:lpstr>
      <vt:lpstr>Google Sans</vt:lpstr>
      <vt:lpstr>Lexend-Regular</vt:lpstr>
      <vt:lpstr>Trebuchet MS</vt:lpstr>
      <vt:lpstr>Wingdings 3</vt:lpstr>
      <vt:lpstr>Facet</vt:lpstr>
      <vt:lpstr>PowerPoint Presentation</vt:lpstr>
      <vt:lpstr>How is the (UK) government helping with child health services ?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Marian Faramita (2314879)</dc:creator>
  <cp:lastModifiedBy>Marian Faramita (2314879)</cp:lastModifiedBy>
  <cp:revision>4</cp:revision>
  <dcterms:created xsi:type="dcterms:W3CDTF">2024-07-03T15:01:44Z</dcterms:created>
  <dcterms:modified xsi:type="dcterms:W3CDTF">2024-07-09T11:43:45Z</dcterms:modified>
</cp:coreProperties>
</file>