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2"/>
  </p:notesMasterIdLst>
  <p:handoutMasterIdLst>
    <p:handoutMasterId r:id="rId23"/>
  </p:handoutMasterIdLst>
  <p:sldIdLst>
    <p:sldId id="286" r:id="rId2"/>
    <p:sldId id="256" r:id="rId3"/>
    <p:sldId id="288" r:id="rId4"/>
    <p:sldId id="257" r:id="rId5"/>
    <p:sldId id="258" r:id="rId6"/>
    <p:sldId id="270" r:id="rId7"/>
    <p:sldId id="263" r:id="rId8"/>
    <p:sldId id="275" r:id="rId9"/>
    <p:sldId id="271" r:id="rId10"/>
    <p:sldId id="264" r:id="rId11"/>
    <p:sldId id="285" r:id="rId12"/>
    <p:sldId id="259" r:id="rId13"/>
    <p:sldId id="261" r:id="rId14"/>
    <p:sldId id="269" r:id="rId15"/>
    <p:sldId id="282" r:id="rId16"/>
    <p:sldId id="283" r:id="rId17"/>
    <p:sldId id="277" r:id="rId18"/>
    <p:sldId id="280" r:id="rId19"/>
    <p:sldId id="290" r:id="rId20"/>
    <p:sldId id="289" r:id="rId21"/>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3891" autoAdjust="0"/>
  </p:normalViewPr>
  <p:slideViewPr>
    <p:cSldViewPr>
      <p:cViewPr varScale="1">
        <p:scale>
          <a:sx n="72" d="100"/>
          <a:sy n="72" d="100"/>
        </p:scale>
        <p:origin x="1266" y="5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7849575-C3E1-4D36-9F19-BAB8967C154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dirty="0"/>
          </a:p>
        </p:txBody>
      </p:sp>
      <p:sp>
        <p:nvSpPr>
          <p:cNvPr id="72707" name="Rectangle 3">
            <a:extLst>
              <a:ext uri="{FF2B5EF4-FFF2-40B4-BE49-F238E27FC236}">
                <a16:creationId xmlns:a16="http://schemas.microsoft.com/office/drawing/2014/main" id="{DBD3AF9E-09B7-415A-A6BA-F403DC856CED}"/>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dirty="0"/>
          </a:p>
        </p:txBody>
      </p:sp>
      <p:sp>
        <p:nvSpPr>
          <p:cNvPr id="72708" name="Rectangle 4">
            <a:extLst>
              <a:ext uri="{FF2B5EF4-FFF2-40B4-BE49-F238E27FC236}">
                <a16:creationId xmlns:a16="http://schemas.microsoft.com/office/drawing/2014/main" id="{EE358AB2-913B-4E0C-935D-CCC165674DEC}"/>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dirty="0"/>
          </a:p>
        </p:txBody>
      </p:sp>
      <p:sp>
        <p:nvSpPr>
          <p:cNvPr id="72709" name="Rectangle 5">
            <a:extLst>
              <a:ext uri="{FF2B5EF4-FFF2-40B4-BE49-F238E27FC236}">
                <a16:creationId xmlns:a16="http://schemas.microsoft.com/office/drawing/2014/main" id="{91FFE2DA-8C45-4A17-AA76-15F31BE3805C}"/>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1B7BF83D-FF4F-402E-AC49-396FACBC2363}"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C6D7649-C5EB-49A5-8503-9533F6C90435}"/>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dirty="0"/>
          </a:p>
        </p:txBody>
      </p:sp>
      <p:sp>
        <p:nvSpPr>
          <p:cNvPr id="45059" name="Rectangle 3">
            <a:extLst>
              <a:ext uri="{FF2B5EF4-FFF2-40B4-BE49-F238E27FC236}">
                <a16:creationId xmlns:a16="http://schemas.microsoft.com/office/drawing/2014/main" id="{091DC24B-AEBD-429B-9A1C-5224F39DBA51}"/>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dirty="0"/>
          </a:p>
        </p:txBody>
      </p:sp>
      <p:sp>
        <p:nvSpPr>
          <p:cNvPr id="4100" name="Rectangle 4">
            <a:extLst>
              <a:ext uri="{FF2B5EF4-FFF2-40B4-BE49-F238E27FC236}">
                <a16:creationId xmlns:a16="http://schemas.microsoft.com/office/drawing/2014/main" id="{67666D4E-C5B3-41B2-9F68-019433F37FDA}"/>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5061" name="Rectangle 5">
            <a:extLst>
              <a:ext uri="{FF2B5EF4-FFF2-40B4-BE49-F238E27FC236}">
                <a16:creationId xmlns:a16="http://schemas.microsoft.com/office/drawing/2014/main" id="{7C1E2C95-5807-4ED6-975C-94941B88256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A4CE1A9B-7059-44DE-BB20-E833401071B5}"/>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dirty="0"/>
          </a:p>
        </p:txBody>
      </p:sp>
      <p:sp>
        <p:nvSpPr>
          <p:cNvPr id="45063" name="Rectangle 7">
            <a:extLst>
              <a:ext uri="{FF2B5EF4-FFF2-40B4-BE49-F238E27FC236}">
                <a16:creationId xmlns:a16="http://schemas.microsoft.com/office/drawing/2014/main" id="{DC3506BA-1F86-483F-97DA-E5506A7263B8}"/>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F98831D-1BB2-4986-96B4-E97D64B8E7CC}"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4C7B24B-3095-49F3-8055-101A278F189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87BB7C6-BF10-4406-B4E5-6B6A819B577D}" type="slidenum">
              <a:rPr lang="en-US" altLang="en-US" smtClean="0"/>
              <a:pPr>
                <a:spcBef>
                  <a:spcPct val="0"/>
                </a:spcBef>
              </a:pPr>
              <a:t>2</a:t>
            </a:fld>
            <a:endParaRPr lang="en-US" altLang="en-US" dirty="0"/>
          </a:p>
        </p:txBody>
      </p:sp>
      <p:sp>
        <p:nvSpPr>
          <p:cNvPr id="8195" name="Rectangle 2">
            <a:extLst>
              <a:ext uri="{FF2B5EF4-FFF2-40B4-BE49-F238E27FC236}">
                <a16:creationId xmlns:a16="http://schemas.microsoft.com/office/drawing/2014/main" id="{2533AB7B-F5B9-443E-8083-9C7F0E6C2BB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67179267-E865-4EAF-ADB0-CCEC6DD960C7}"/>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0D4FBC38-F073-4656-A787-988A7B1ED58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5D8FCBA-D6F4-4A59-9899-2D3C5AA87BF0}" type="slidenum">
              <a:rPr lang="en-US" altLang="en-US" smtClean="0"/>
              <a:pPr>
                <a:spcBef>
                  <a:spcPct val="0"/>
                </a:spcBef>
              </a:pPr>
              <a:t>3</a:t>
            </a:fld>
            <a:endParaRPr lang="en-US" altLang="en-US" dirty="0"/>
          </a:p>
        </p:txBody>
      </p:sp>
      <p:sp>
        <p:nvSpPr>
          <p:cNvPr id="10243" name="Rectangle 2">
            <a:extLst>
              <a:ext uri="{FF2B5EF4-FFF2-40B4-BE49-F238E27FC236}">
                <a16:creationId xmlns:a16="http://schemas.microsoft.com/office/drawing/2014/main" id="{5DBB1121-C027-40D0-9CCD-8DDDE2FD5587}"/>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C91C0062-829E-45AA-9DB2-B7231A957FEB}"/>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2358D732-05EC-46DB-82FB-C4A1CAE53FA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8A928D7-6DCB-4DD1-AF01-4A1F9EC0D26F}" type="slidenum">
              <a:rPr lang="en-US" altLang="en-US" smtClean="0"/>
              <a:pPr>
                <a:spcBef>
                  <a:spcPct val="0"/>
                </a:spcBef>
              </a:pPr>
              <a:t>4</a:t>
            </a:fld>
            <a:endParaRPr lang="en-US" altLang="en-US" dirty="0"/>
          </a:p>
        </p:txBody>
      </p:sp>
      <p:sp>
        <p:nvSpPr>
          <p:cNvPr id="12291" name="Rectangle 2">
            <a:extLst>
              <a:ext uri="{FF2B5EF4-FFF2-40B4-BE49-F238E27FC236}">
                <a16:creationId xmlns:a16="http://schemas.microsoft.com/office/drawing/2014/main" id="{8D5BA30C-189F-4C11-AF6C-4B8DFB346E30}"/>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5B56F272-9809-4D14-83DD-6A7F0448CDA9}"/>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53D982C5-D770-4A07-8439-B12F9D1A1BF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68F78E2-4FC6-4D74-80CA-0028AE77CB5A}" type="slidenum">
              <a:rPr lang="en-US" altLang="en-US" smtClean="0"/>
              <a:pPr>
                <a:spcBef>
                  <a:spcPct val="0"/>
                </a:spcBef>
              </a:pPr>
              <a:t>5</a:t>
            </a:fld>
            <a:endParaRPr lang="en-US" altLang="en-US" dirty="0"/>
          </a:p>
        </p:txBody>
      </p:sp>
      <p:sp>
        <p:nvSpPr>
          <p:cNvPr id="14339" name="Rectangle 2">
            <a:extLst>
              <a:ext uri="{FF2B5EF4-FFF2-40B4-BE49-F238E27FC236}">
                <a16:creationId xmlns:a16="http://schemas.microsoft.com/office/drawing/2014/main" id="{265A81B4-FB01-4635-AB3D-A177256ECF5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881FA0B9-5C8F-4B55-97C7-D487FF3D73AA}"/>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C5B6C57-138D-49B5-9926-D7CAC3AAACD7}"/>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E9C6D3B-D666-4420-B865-E9AA6474DB96}" type="slidenum">
              <a:rPr lang="en-US" altLang="en-US" smtClean="0"/>
              <a:pPr>
                <a:spcBef>
                  <a:spcPct val="0"/>
                </a:spcBef>
              </a:pPr>
              <a:t>6</a:t>
            </a:fld>
            <a:endParaRPr lang="en-US" altLang="en-US" dirty="0"/>
          </a:p>
        </p:txBody>
      </p:sp>
      <p:sp>
        <p:nvSpPr>
          <p:cNvPr id="16387" name="Rectangle 2">
            <a:extLst>
              <a:ext uri="{FF2B5EF4-FFF2-40B4-BE49-F238E27FC236}">
                <a16:creationId xmlns:a16="http://schemas.microsoft.com/office/drawing/2014/main" id="{6C946F9A-B2F0-43E5-88F6-FE9FC48AABB1}"/>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ACD537C0-E41B-44C8-B366-98327A1388D5}"/>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4577D9DC-C78D-42DB-AC40-0584CB2915C7}"/>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8C72F4D-B14C-4EE6-BD0D-D122ACA6B45F}" type="slidenum">
              <a:rPr lang="en-US" altLang="en-US" smtClean="0"/>
              <a:pPr>
                <a:spcBef>
                  <a:spcPct val="0"/>
                </a:spcBef>
              </a:pPr>
              <a:t>7</a:t>
            </a:fld>
            <a:endParaRPr lang="en-US" altLang="en-US" dirty="0"/>
          </a:p>
        </p:txBody>
      </p:sp>
      <p:sp>
        <p:nvSpPr>
          <p:cNvPr id="18435" name="Rectangle 2">
            <a:extLst>
              <a:ext uri="{FF2B5EF4-FFF2-40B4-BE49-F238E27FC236}">
                <a16:creationId xmlns:a16="http://schemas.microsoft.com/office/drawing/2014/main" id="{AE9957A9-5422-4228-B06A-7B1DAB45C1DA}"/>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D8439391-436D-4F86-9D0C-4976421CD8D2}"/>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57326FD-2383-4286-AE53-FAC623F66C07}"/>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253375C-C161-4F61-AC46-33A6889E30C3}" type="slidenum">
              <a:rPr lang="en-US" altLang="en-US" smtClean="0"/>
              <a:pPr>
                <a:spcBef>
                  <a:spcPct val="0"/>
                </a:spcBef>
              </a:pPr>
              <a:t>8</a:t>
            </a:fld>
            <a:endParaRPr lang="en-US" altLang="en-US" dirty="0"/>
          </a:p>
        </p:txBody>
      </p:sp>
      <p:sp>
        <p:nvSpPr>
          <p:cNvPr id="20483" name="Rectangle 2">
            <a:extLst>
              <a:ext uri="{FF2B5EF4-FFF2-40B4-BE49-F238E27FC236}">
                <a16:creationId xmlns:a16="http://schemas.microsoft.com/office/drawing/2014/main" id="{6E0CFFEB-3690-4491-8436-05CF254F2689}"/>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82A0F91C-D007-4E98-AD74-9CC9E00B1473}"/>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443F1F05-DB86-40F7-8823-4A6703DBB68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121B393-0C72-4B81-AA39-0AA75466EF3A}" type="slidenum">
              <a:rPr lang="en-US" altLang="en-US" smtClean="0"/>
              <a:pPr>
                <a:spcBef>
                  <a:spcPct val="0"/>
                </a:spcBef>
              </a:pPr>
              <a:t>9</a:t>
            </a:fld>
            <a:endParaRPr lang="en-US" altLang="en-US" dirty="0"/>
          </a:p>
        </p:txBody>
      </p:sp>
      <p:sp>
        <p:nvSpPr>
          <p:cNvPr id="22531" name="Rectangle 2">
            <a:extLst>
              <a:ext uri="{FF2B5EF4-FFF2-40B4-BE49-F238E27FC236}">
                <a16:creationId xmlns:a16="http://schemas.microsoft.com/office/drawing/2014/main" id="{CEA973B7-CE00-49D9-A1E5-FC86C6E9381F}"/>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7DE9B8AA-1E58-4F29-95B8-01BBD820607A}"/>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FA728F01-FA76-46EF-8B10-8987C8605EB3}"/>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D232ABD-065A-47BB-8220-BDD2E6641D51}" type="slidenum">
              <a:rPr lang="en-US" altLang="en-US" smtClean="0"/>
              <a:pPr>
                <a:spcBef>
                  <a:spcPct val="0"/>
                </a:spcBef>
              </a:pPr>
              <a:t>10</a:t>
            </a:fld>
            <a:endParaRPr lang="en-US" altLang="en-US" dirty="0"/>
          </a:p>
        </p:txBody>
      </p:sp>
      <p:sp>
        <p:nvSpPr>
          <p:cNvPr id="24579" name="Rectangle 2">
            <a:extLst>
              <a:ext uri="{FF2B5EF4-FFF2-40B4-BE49-F238E27FC236}">
                <a16:creationId xmlns:a16="http://schemas.microsoft.com/office/drawing/2014/main" id="{4898258E-A1CE-44C1-A911-7D323B047D98}"/>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DF65F0D0-B56B-4C42-BB7C-5564CFE36317}"/>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918CE7F0-D969-4922-A885-BFFF73E7A98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90A8787-88A1-4984-AF3B-41F237939D7C}" type="slidenum">
              <a:rPr lang="en-US" altLang="en-US" smtClean="0"/>
              <a:pPr>
                <a:spcBef>
                  <a:spcPct val="0"/>
                </a:spcBef>
              </a:pPr>
              <a:t>11</a:t>
            </a:fld>
            <a:endParaRPr lang="en-US" altLang="en-US" dirty="0"/>
          </a:p>
        </p:txBody>
      </p:sp>
      <p:sp>
        <p:nvSpPr>
          <p:cNvPr id="28675" name="Rectangle 2">
            <a:extLst>
              <a:ext uri="{FF2B5EF4-FFF2-40B4-BE49-F238E27FC236}">
                <a16:creationId xmlns:a16="http://schemas.microsoft.com/office/drawing/2014/main" id="{F3A181CB-50DC-4CD6-9BAF-223881484244}"/>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223969D0-BE93-4664-A1EF-A02F1EE655F4}"/>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D5E3263-BD03-462F-B015-F058872705D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81B4F9F-2C7E-401C-9026-375C5C3E6DD2}" type="slidenum">
              <a:rPr lang="en-US" altLang="en-US" smtClean="0"/>
              <a:pPr>
                <a:spcBef>
                  <a:spcPct val="0"/>
                </a:spcBef>
              </a:pPr>
              <a:t>12</a:t>
            </a:fld>
            <a:endParaRPr lang="en-US" altLang="en-US" dirty="0"/>
          </a:p>
        </p:txBody>
      </p:sp>
      <p:sp>
        <p:nvSpPr>
          <p:cNvPr id="30723" name="Rectangle 2">
            <a:extLst>
              <a:ext uri="{FF2B5EF4-FFF2-40B4-BE49-F238E27FC236}">
                <a16:creationId xmlns:a16="http://schemas.microsoft.com/office/drawing/2014/main" id="{46CFBF14-3409-481A-9754-6AB5A084DDDD}"/>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70370852-9CA7-4D92-81E3-68F24A609ECE}"/>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87CA828-9598-40A6-95FB-E00CA713294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E726A69-68AC-4803-B7C1-5B3C4D6CBA83}" type="slidenum">
              <a:rPr lang="en-US" altLang="en-US" smtClean="0"/>
              <a:pPr>
                <a:spcBef>
                  <a:spcPct val="0"/>
                </a:spcBef>
              </a:pPr>
              <a:t>13</a:t>
            </a:fld>
            <a:endParaRPr lang="en-US" altLang="en-US" dirty="0"/>
          </a:p>
        </p:txBody>
      </p:sp>
      <p:sp>
        <p:nvSpPr>
          <p:cNvPr id="32771" name="Rectangle 2">
            <a:extLst>
              <a:ext uri="{FF2B5EF4-FFF2-40B4-BE49-F238E27FC236}">
                <a16:creationId xmlns:a16="http://schemas.microsoft.com/office/drawing/2014/main" id="{A7640BBD-0799-4C86-AE77-8C39C6862C6D}"/>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B2D61149-4709-4232-96B7-1766C1805625}"/>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55EF7A13-B78D-478E-804C-08F0BFB96B3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FCB965C-6C27-41B4-A369-829843BFE088}" type="slidenum">
              <a:rPr lang="en-US" altLang="en-US" smtClean="0"/>
              <a:pPr>
                <a:spcBef>
                  <a:spcPct val="0"/>
                </a:spcBef>
              </a:pPr>
              <a:t>14</a:t>
            </a:fld>
            <a:endParaRPr lang="en-US" altLang="en-US" dirty="0"/>
          </a:p>
        </p:txBody>
      </p:sp>
      <p:sp>
        <p:nvSpPr>
          <p:cNvPr id="34819" name="Rectangle 2">
            <a:extLst>
              <a:ext uri="{FF2B5EF4-FFF2-40B4-BE49-F238E27FC236}">
                <a16:creationId xmlns:a16="http://schemas.microsoft.com/office/drawing/2014/main" id="{A77DCE6D-600A-40C0-8255-2445483E29AE}"/>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90CFAE8-1BA4-428D-812F-42A0C2AFD064}"/>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0E7D2FC-8795-43C7-9BD1-B5BEF682851B}"/>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AE995C8-CAD8-475E-936A-B57904E8FB44}" type="slidenum">
              <a:rPr lang="en-US" altLang="en-US" smtClean="0"/>
              <a:pPr>
                <a:spcBef>
                  <a:spcPct val="0"/>
                </a:spcBef>
              </a:pPr>
              <a:t>15</a:t>
            </a:fld>
            <a:endParaRPr lang="en-US" altLang="en-US" dirty="0"/>
          </a:p>
        </p:txBody>
      </p:sp>
      <p:sp>
        <p:nvSpPr>
          <p:cNvPr id="36867" name="Rectangle 2">
            <a:extLst>
              <a:ext uri="{FF2B5EF4-FFF2-40B4-BE49-F238E27FC236}">
                <a16:creationId xmlns:a16="http://schemas.microsoft.com/office/drawing/2014/main" id="{6F0EDEC5-F701-472A-BF19-F6944573D5ED}"/>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A6F88D30-1F71-4E4F-9F42-6A17B8EE85D1}"/>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19F7D749-7721-4F03-AFB5-75E898E604AB}"/>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40160E5-E872-4634-9F16-8D2789E68870}" type="slidenum">
              <a:rPr lang="en-US" altLang="en-US" smtClean="0"/>
              <a:pPr>
                <a:spcBef>
                  <a:spcPct val="0"/>
                </a:spcBef>
              </a:pPr>
              <a:t>16</a:t>
            </a:fld>
            <a:endParaRPr lang="en-US" altLang="en-US" dirty="0"/>
          </a:p>
        </p:txBody>
      </p:sp>
      <p:sp>
        <p:nvSpPr>
          <p:cNvPr id="38915" name="Rectangle 2">
            <a:extLst>
              <a:ext uri="{FF2B5EF4-FFF2-40B4-BE49-F238E27FC236}">
                <a16:creationId xmlns:a16="http://schemas.microsoft.com/office/drawing/2014/main" id="{37E58AA8-58CA-467C-AE2A-730447749D50}"/>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C7A33F40-0E28-4885-A00B-05750447BB97}"/>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7EBA33C8-E569-44D9-A5D0-0E5C0C174F93}"/>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84BB463-769D-468A-AA63-79EF35EDB5F9}" type="slidenum">
              <a:rPr lang="en-US" altLang="en-US" smtClean="0"/>
              <a:pPr>
                <a:spcBef>
                  <a:spcPct val="0"/>
                </a:spcBef>
              </a:pPr>
              <a:t>17</a:t>
            </a:fld>
            <a:endParaRPr lang="en-US" altLang="en-US" dirty="0"/>
          </a:p>
        </p:txBody>
      </p:sp>
      <p:sp>
        <p:nvSpPr>
          <p:cNvPr id="40963" name="Rectangle 2">
            <a:extLst>
              <a:ext uri="{FF2B5EF4-FFF2-40B4-BE49-F238E27FC236}">
                <a16:creationId xmlns:a16="http://schemas.microsoft.com/office/drawing/2014/main" id="{818C8D20-85D2-440F-9840-E1EFB402772A}"/>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49AF4C13-8D3C-4D33-ADFD-ACFB9F83DC1A}"/>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4265A4AD-538F-45FC-8EAA-ADFC506BC85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98A0492-285E-4545-8907-597165FE3CF1}" type="slidenum">
              <a:rPr lang="en-US" altLang="en-US" smtClean="0"/>
              <a:pPr>
                <a:spcBef>
                  <a:spcPct val="0"/>
                </a:spcBef>
              </a:pPr>
              <a:t>18</a:t>
            </a:fld>
            <a:endParaRPr lang="en-US" altLang="en-US" dirty="0"/>
          </a:p>
        </p:txBody>
      </p:sp>
      <p:sp>
        <p:nvSpPr>
          <p:cNvPr id="43011" name="Rectangle 2">
            <a:extLst>
              <a:ext uri="{FF2B5EF4-FFF2-40B4-BE49-F238E27FC236}">
                <a16:creationId xmlns:a16="http://schemas.microsoft.com/office/drawing/2014/main" id="{34BE2068-C87C-4D1C-9666-FD5D9E5E1C10}"/>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2F96BF2B-141E-48AA-A9C7-26CD22B407A5}"/>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196A9E-EE53-4DCB-99B2-22A1071D8013}"/>
              </a:ext>
            </a:extLst>
          </p:cNvPr>
          <p:cNvSpPr>
            <a:spLocks noGrp="1"/>
          </p:cNvSpPr>
          <p:nvPr>
            <p:ph type="dt" sz="half" idx="10"/>
          </p:nvPr>
        </p:nvSpPr>
        <p:spPr>
          <a:xfrm>
            <a:off x="395288" y="6524625"/>
            <a:ext cx="971550" cy="219075"/>
          </a:xfrm>
        </p:spPr>
        <p:txBody>
          <a:bodyPr/>
          <a:lstStyle>
            <a:lvl1pPr>
              <a:defRPr/>
            </a:lvl1pPr>
          </a:lstStyle>
          <a:p>
            <a:pPr>
              <a:defRPr/>
            </a:pPr>
            <a:fld id="{76760ED3-2103-458A-8FA7-93B73CDE3559}"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F2D485AD-2E47-4EAF-9F4F-D666F31DEE0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a16="http://schemas.microsoft.com/office/drawing/2014/main" id="{A7BE9539-B1BC-4E12-9EC2-8433CC471C34}"/>
              </a:ext>
            </a:extLst>
          </p:cNvPr>
          <p:cNvSpPr>
            <a:spLocks noGrp="1"/>
          </p:cNvSpPr>
          <p:nvPr>
            <p:ph type="sldNum" sz="quarter" idx="12"/>
          </p:nvPr>
        </p:nvSpPr>
        <p:spPr/>
        <p:txBody>
          <a:bodyPr/>
          <a:lstStyle>
            <a:lvl1pPr>
              <a:defRPr/>
            </a:lvl1pPr>
          </a:lstStyle>
          <a:p>
            <a:pPr>
              <a:defRPr/>
            </a:pPr>
            <a:fld id="{BFD3EFC0-6D1F-4F49-A8B0-C177AD6B8556}" type="slidenum">
              <a:rPr lang="en-GB" altLang="en-US"/>
              <a:pPr>
                <a:defRPr/>
              </a:pPr>
              <a:t>‹#›</a:t>
            </a:fld>
            <a:endParaRPr lang="en-GB" altLang="en-US" dirty="0"/>
          </a:p>
        </p:txBody>
      </p:sp>
    </p:spTree>
    <p:extLst>
      <p:ext uri="{BB962C8B-B14F-4D97-AF65-F5344CB8AC3E}">
        <p14:creationId xmlns:p14="http://schemas.microsoft.com/office/powerpoint/2010/main" val="2234005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10069D-961D-46DF-AB7B-99101D80AEB2}"/>
              </a:ext>
            </a:extLst>
          </p:cNvPr>
          <p:cNvSpPr>
            <a:spLocks noGrp="1"/>
          </p:cNvSpPr>
          <p:nvPr>
            <p:ph type="dt" sz="half" idx="10"/>
          </p:nvPr>
        </p:nvSpPr>
        <p:spPr/>
        <p:txBody>
          <a:bodyPr/>
          <a:lstStyle>
            <a:lvl1pPr>
              <a:defRPr/>
            </a:lvl1pPr>
          </a:lstStyle>
          <a:p>
            <a:pPr>
              <a:defRPr/>
            </a:pPr>
            <a:fld id="{A4EB8F3D-CD40-41AA-8A11-88F7B39753C5}"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7AA58208-B330-4650-BA3D-0B6792F878A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a16="http://schemas.microsoft.com/office/drawing/2014/main" id="{146B0617-2A77-4F22-A23C-BA4478CBA6C6}"/>
              </a:ext>
            </a:extLst>
          </p:cNvPr>
          <p:cNvSpPr>
            <a:spLocks noGrp="1"/>
          </p:cNvSpPr>
          <p:nvPr>
            <p:ph type="sldNum" sz="quarter" idx="12"/>
          </p:nvPr>
        </p:nvSpPr>
        <p:spPr/>
        <p:txBody>
          <a:bodyPr/>
          <a:lstStyle>
            <a:lvl1pPr>
              <a:defRPr/>
            </a:lvl1pPr>
          </a:lstStyle>
          <a:p>
            <a:pPr>
              <a:defRPr/>
            </a:pPr>
            <a:fld id="{B7CB980E-285A-4DCA-B565-85C65D65EFDF}" type="slidenum">
              <a:rPr lang="en-GB" altLang="en-US"/>
              <a:pPr>
                <a:defRPr/>
              </a:pPr>
              <a:t>‹#›</a:t>
            </a:fld>
            <a:endParaRPr lang="en-GB" altLang="en-US" dirty="0"/>
          </a:p>
        </p:txBody>
      </p:sp>
    </p:spTree>
    <p:extLst>
      <p:ext uri="{BB962C8B-B14F-4D97-AF65-F5344CB8AC3E}">
        <p14:creationId xmlns:p14="http://schemas.microsoft.com/office/powerpoint/2010/main" val="1816426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D69115-9366-4260-A153-1414A11CAFF7}"/>
              </a:ext>
            </a:extLst>
          </p:cNvPr>
          <p:cNvSpPr>
            <a:spLocks noGrp="1"/>
          </p:cNvSpPr>
          <p:nvPr>
            <p:ph type="dt" sz="half" idx="10"/>
          </p:nvPr>
        </p:nvSpPr>
        <p:spPr/>
        <p:txBody>
          <a:bodyPr/>
          <a:lstStyle>
            <a:lvl1pPr>
              <a:defRPr/>
            </a:lvl1pPr>
          </a:lstStyle>
          <a:p>
            <a:pPr>
              <a:defRPr/>
            </a:pPr>
            <a:fld id="{A74E44BE-E7F0-4ED1-8A08-7FCBDFBFC6DD}" type="datetime1">
              <a:rPr lang="en-GB" altLang="en-US"/>
              <a:pPr>
                <a:defRPr/>
              </a:pPr>
              <a:t>12/12/2017</a:t>
            </a:fld>
            <a:endParaRPr lang="en-GB" altLang="en-US" dirty="0"/>
          </a:p>
        </p:txBody>
      </p:sp>
      <p:sp>
        <p:nvSpPr>
          <p:cNvPr id="5" name="Slide Number Placeholder 5">
            <a:extLst>
              <a:ext uri="{FF2B5EF4-FFF2-40B4-BE49-F238E27FC236}">
                <a16:creationId xmlns:a16="http://schemas.microsoft.com/office/drawing/2014/main" id="{35251B5C-E4CF-4D92-ABFF-D68207896DAE}"/>
              </a:ext>
            </a:extLst>
          </p:cNvPr>
          <p:cNvSpPr>
            <a:spLocks noGrp="1"/>
          </p:cNvSpPr>
          <p:nvPr>
            <p:ph type="sldNum" sz="quarter" idx="11"/>
          </p:nvPr>
        </p:nvSpPr>
        <p:spPr/>
        <p:txBody>
          <a:bodyPr/>
          <a:lstStyle>
            <a:lvl1pPr>
              <a:defRPr/>
            </a:lvl1pPr>
          </a:lstStyle>
          <a:p>
            <a:pPr>
              <a:defRPr/>
            </a:pPr>
            <a:fld id="{36154DA3-7318-425F-8615-E991EBB65F75}" type="slidenum">
              <a:rPr lang="en-GB" altLang="en-US"/>
              <a:pPr>
                <a:defRPr/>
              </a:pPr>
              <a:t>‹#›</a:t>
            </a:fld>
            <a:endParaRPr lang="en-GB" altLang="en-US" dirty="0"/>
          </a:p>
        </p:txBody>
      </p:sp>
    </p:spTree>
    <p:extLst>
      <p:ext uri="{BB962C8B-B14F-4D97-AF65-F5344CB8AC3E}">
        <p14:creationId xmlns:p14="http://schemas.microsoft.com/office/powerpoint/2010/main" val="3174866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1927CC0-9C86-4879-94CD-5239B139206A}"/>
              </a:ext>
            </a:extLst>
          </p:cNvPr>
          <p:cNvSpPr>
            <a:spLocks noGrp="1"/>
          </p:cNvSpPr>
          <p:nvPr>
            <p:ph type="dt" sz="half" idx="10"/>
          </p:nvPr>
        </p:nvSpPr>
        <p:spPr/>
        <p:txBody>
          <a:bodyPr/>
          <a:lstStyle>
            <a:lvl1pPr>
              <a:defRPr/>
            </a:lvl1pPr>
          </a:lstStyle>
          <a:p>
            <a:pPr>
              <a:defRPr/>
            </a:pPr>
            <a:fld id="{62020F6F-12DF-41E2-8FF8-703D11188886}" type="datetime1">
              <a:rPr lang="en-GB" altLang="en-US"/>
              <a:pPr>
                <a:defRPr/>
              </a:pPr>
              <a:t>12/12/2017</a:t>
            </a:fld>
            <a:endParaRPr lang="en-GB" altLang="en-US" dirty="0"/>
          </a:p>
        </p:txBody>
      </p:sp>
      <p:sp>
        <p:nvSpPr>
          <p:cNvPr id="6" name="Slide Number Placeholder 5">
            <a:extLst>
              <a:ext uri="{FF2B5EF4-FFF2-40B4-BE49-F238E27FC236}">
                <a16:creationId xmlns:a16="http://schemas.microsoft.com/office/drawing/2014/main" id="{E30A0972-FD95-4019-B6D3-E6AD256AE0C2}"/>
              </a:ext>
            </a:extLst>
          </p:cNvPr>
          <p:cNvSpPr>
            <a:spLocks noGrp="1"/>
          </p:cNvSpPr>
          <p:nvPr>
            <p:ph type="sldNum" sz="quarter" idx="11"/>
          </p:nvPr>
        </p:nvSpPr>
        <p:spPr/>
        <p:txBody>
          <a:bodyPr/>
          <a:lstStyle>
            <a:lvl1pPr>
              <a:defRPr/>
            </a:lvl1pPr>
          </a:lstStyle>
          <a:p>
            <a:pPr>
              <a:defRPr/>
            </a:pPr>
            <a:fld id="{C22EB890-0D24-461F-A088-967CCCB81DDC}" type="slidenum">
              <a:rPr lang="en-GB" altLang="en-US"/>
              <a:pPr>
                <a:defRPr/>
              </a:pPr>
              <a:t>‹#›</a:t>
            </a:fld>
            <a:endParaRPr lang="en-GB" altLang="en-US" dirty="0"/>
          </a:p>
        </p:txBody>
      </p:sp>
    </p:spTree>
    <p:extLst>
      <p:ext uri="{BB962C8B-B14F-4D97-AF65-F5344CB8AC3E}">
        <p14:creationId xmlns:p14="http://schemas.microsoft.com/office/powerpoint/2010/main" val="2052288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0B65065-5726-4130-88C3-8EDA72A3F1D2}"/>
              </a:ext>
            </a:extLst>
          </p:cNvPr>
          <p:cNvSpPr>
            <a:spLocks noGrp="1"/>
          </p:cNvSpPr>
          <p:nvPr>
            <p:ph type="dt" sz="half" idx="10"/>
          </p:nvPr>
        </p:nvSpPr>
        <p:spPr/>
        <p:txBody>
          <a:bodyPr/>
          <a:lstStyle>
            <a:lvl1pPr>
              <a:defRPr/>
            </a:lvl1pPr>
          </a:lstStyle>
          <a:p>
            <a:pPr>
              <a:defRPr/>
            </a:pPr>
            <a:fld id="{5DB0BF61-620C-4A3D-95FD-E234DF60A3D5}" type="datetime1">
              <a:rPr lang="en-GB" altLang="en-US"/>
              <a:pPr>
                <a:defRPr/>
              </a:pPr>
              <a:t>12/12/2017</a:t>
            </a:fld>
            <a:endParaRPr lang="en-GB" altLang="en-US" dirty="0"/>
          </a:p>
        </p:txBody>
      </p:sp>
      <p:sp>
        <p:nvSpPr>
          <p:cNvPr id="8" name="Slide Number Placeholder 5">
            <a:extLst>
              <a:ext uri="{FF2B5EF4-FFF2-40B4-BE49-F238E27FC236}">
                <a16:creationId xmlns:a16="http://schemas.microsoft.com/office/drawing/2014/main" id="{A0C87004-DE6C-44D6-964B-D7771A7F8C8B}"/>
              </a:ext>
            </a:extLst>
          </p:cNvPr>
          <p:cNvSpPr>
            <a:spLocks noGrp="1"/>
          </p:cNvSpPr>
          <p:nvPr>
            <p:ph type="sldNum" sz="quarter" idx="11"/>
          </p:nvPr>
        </p:nvSpPr>
        <p:spPr/>
        <p:txBody>
          <a:bodyPr/>
          <a:lstStyle>
            <a:lvl1pPr>
              <a:defRPr/>
            </a:lvl1pPr>
          </a:lstStyle>
          <a:p>
            <a:pPr>
              <a:defRPr/>
            </a:pPr>
            <a:fld id="{253E9231-0F21-4FF1-A519-B6F77B9358F5}" type="slidenum">
              <a:rPr lang="en-GB" altLang="en-US"/>
              <a:pPr>
                <a:defRPr/>
              </a:pPr>
              <a:t>‹#›</a:t>
            </a:fld>
            <a:endParaRPr lang="en-GB" altLang="en-US" dirty="0"/>
          </a:p>
        </p:txBody>
      </p:sp>
    </p:spTree>
    <p:extLst>
      <p:ext uri="{BB962C8B-B14F-4D97-AF65-F5344CB8AC3E}">
        <p14:creationId xmlns:p14="http://schemas.microsoft.com/office/powerpoint/2010/main" val="4004700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9B6C65B-C5FF-4500-BA60-EB78A3B86EDB}"/>
              </a:ext>
            </a:extLst>
          </p:cNvPr>
          <p:cNvSpPr>
            <a:spLocks noGrp="1"/>
          </p:cNvSpPr>
          <p:nvPr>
            <p:ph type="dt" sz="half" idx="10"/>
          </p:nvPr>
        </p:nvSpPr>
        <p:spPr/>
        <p:txBody>
          <a:bodyPr/>
          <a:lstStyle>
            <a:lvl1pPr>
              <a:defRPr/>
            </a:lvl1pPr>
          </a:lstStyle>
          <a:p>
            <a:pPr>
              <a:defRPr/>
            </a:pPr>
            <a:fld id="{FDC67C80-8792-49F0-BCA7-DB2F164BA832}" type="datetime1">
              <a:rPr lang="en-GB" altLang="en-US"/>
              <a:pPr>
                <a:defRPr/>
              </a:pPr>
              <a:t>12/12/2017</a:t>
            </a:fld>
            <a:endParaRPr lang="en-GB" altLang="en-US" dirty="0"/>
          </a:p>
        </p:txBody>
      </p:sp>
      <p:sp>
        <p:nvSpPr>
          <p:cNvPr id="4" name="Slide Number Placeholder 5">
            <a:extLst>
              <a:ext uri="{FF2B5EF4-FFF2-40B4-BE49-F238E27FC236}">
                <a16:creationId xmlns:a16="http://schemas.microsoft.com/office/drawing/2014/main" id="{3BF1E1E7-34DA-4788-B258-BD081BA97A0E}"/>
              </a:ext>
            </a:extLst>
          </p:cNvPr>
          <p:cNvSpPr>
            <a:spLocks noGrp="1"/>
          </p:cNvSpPr>
          <p:nvPr>
            <p:ph type="sldNum" sz="quarter" idx="11"/>
          </p:nvPr>
        </p:nvSpPr>
        <p:spPr/>
        <p:txBody>
          <a:bodyPr/>
          <a:lstStyle>
            <a:lvl1pPr>
              <a:defRPr/>
            </a:lvl1pPr>
          </a:lstStyle>
          <a:p>
            <a:pPr>
              <a:defRPr/>
            </a:pPr>
            <a:fld id="{831D2F1D-5C61-4DF1-8A67-6B10BE932C1E}" type="slidenum">
              <a:rPr lang="en-GB" altLang="en-US"/>
              <a:pPr>
                <a:defRPr/>
              </a:pPr>
              <a:t>‹#›</a:t>
            </a:fld>
            <a:endParaRPr lang="en-GB" altLang="en-US" dirty="0"/>
          </a:p>
        </p:txBody>
      </p:sp>
    </p:spTree>
    <p:extLst>
      <p:ext uri="{BB962C8B-B14F-4D97-AF65-F5344CB8AC3E}">
        <p14:creationId xmlns:p14="http://schemas.microsoft.com/office/powerpoint/2010/main" val="2303078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63675F0-FA3E-42A8-A3C0-9C775E53F07A}"/>
              </a:ext>
            </a:extLst>
          </p:cNvPr>
          <p:cNvSpPr>
            <a:spLocks noGrp="1"/>
          </p:cNvSpPr>
          <p:nvPr>
            <p:ph type="dt" sz="half" idx="10"/>
          </p:nvPr>
        </p:nvSpPr>
        <p:spPr/>
        <p:txBody>
          <a:bodyPr/>
          <a:lstStyle>
            <a:lvl1pPr>
              <a:defRPr/>
            </a:lvl1pPr>
          </a:lstStyle>
          <a:p>
            <a:pPr>
              <a:defRPr/>
            </a:pPr>
            <a:fld id="{37A39296-5C95-49D8-8AEF-AA75A610DCFA}" type="datetime1">
              <a:rPr lang="en-GB" altLang="en-US"/>
              <a:pPr>
                <a:defRPr/>
              </a:pPr>
              <a:t>12/12/2017</a:t>
            </a:fld>
            <a:endParaRPr lang="en-GB" altLang="en-US" dirty="0"/>
          </a:p>
        </p:txBody>
      </p:sp>
      <p:sp>
        <p:nvSpPr>
          <p:cNvPr id="3" name="Slide Number Placeholder 5">
            <a:extLst>
              <a:ext uri="{FF2B5EF4-FFF2-40B4-BE49-F238E27FC236}">
                <a16:creationId xmlns:a16="http://schemas.microsoft.com/office/drawing/2014/main" id="{20787328-6DA5-40E5-B44E-FF27793D2FCF}"/>
              </a:ext>
            </a:extLst>
          </p:cNvPr>
          <p:cNvSpPr>
            <a:spLocks noGrp="1"/>
          </p:cNvSpPr>
          <p:nvPr>
            <p:ph type="sldNum" sz="quarter" idx="11"/>
          </p:nvPr>
        </p:nvSpPr>
        <p:spPr/>
        <p:txBody>
          <a:bodyPr/>
          <a:lstStyle>
            <a:lvl1pPr>
              <a:defRPr/>
            </a:lvl1pPr>
          </a:lstStyle>
          <a:p>
            <a:pPr>
              <a:defRPr/>
            </a:pPr>
            <a:fld id="{B59F635C-C4CF-47E7-BC5A-6F7DF6F86A52}" type="slidenum">
              <a:rPr lang="en-GB" altLang="en-US"/>
              <a:pPr>
                <a:defRPr/>
              </a:pPr>
              <a:t>‹#›</a:t>
            </a:fld>
            <a:endParaRPr lang="en-GB" altLang="en-US" dirty="0"/>
          </a:p>
        </p:txBody>
      </p:sp>
    </p:spTree>
    <p:extLst>
      <p:ext uri="{BB962C8B-B14F-4D97-AF65-F5344CB8AC3E}">
        <p14:creationId xmlns:p14="http://schemas.microsoft.com/office/powerpoint/2010/main" val="1994164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C1A891E-F407-49E2-B130-07B002D25FE5}"/>
              </a:ext>
            </a:extLst>
          </p:cNvPr>
          <p:cNvSpPr>
            <a:spLocks noGrp="1"/>
          </p:cNvSpPr>
          <p:nvPr>
            <p:ph type="dt" sz="half" idx="10"/>
          </p:nvPr>
        </p:nvSpPr>
        <p:spPr/>
        <p:txBody>
          <a:bodyPr/>
          <a:lstStyle>
            <a:lvl1pPr>
              <a:defRPr/>
            </a:lvl1pPr>
          </a:lstStyle>
          <a:p>
            <a:pPr>
              <a:defRPr/>
            </a:pPr>
            <a:fld id="{C88B090D-C03F-4175-A0C9-8821CF29BEAA}" type="datetime1">
              <a:rPr lang="en-GB" altLang="en-US"/>
              <a:pPr>
                <a:defRPr/>
              </a:pPr>
              <a:t>12/12/2017</a:t>
            </a:fld>
            <a:endParaRPr lang="en-GB" altLang="en-US" dirty="0"/>
          </a:p>
        </p:txBody>
      </p:sp>
      <p:sp>
        <p:nvSpPr>
          <p:cNvPr id="6" name="Slide Number Placeholder 5">
            <a:extLst>
              <a:ext uri="{FF2B5EF4-FFF2-40B4-BE49-F238E27FC236}">
                <a16:creationId xmlns:a16="http://schemas.microsoft.com/office/drawing/2014/main" id="{2D6B608A-EB59-4DCC-AB72-D59B2ED4160F}"/>
              </a:ext>
            </a:extLst>
          </p:cNvPr>
          <p:cNvSpPr>
            <a:spLocks noGrp="1"/>
          </p:cNvSpPr>
          <p:nvPr>
            <p:ph type="sldNum" sz="quarter" idx="11"/>
          </p:nvPr>
        </p:nvSpPr>
        <p:spPr/>
        <p:txBody>
          <a:bodyPr/>
          <a:lstStyle>
            <a:lvl1pPr>
              <a:defRPr/>
            </a:lvl1pPr>
          </a:lstStyle>
          <a:p>
            <a:pPr>
              <a:defRPr/>
            </a:pPr>
            <a:fld id="{0A40CA17-6D3D-4556-B0AA-B4B258FE3238}" type="slidenum">
              <a:rPr lang="en-GB" altLang="en-US"/>
              <a:pPr>
                <a:defRPr/>
              </a:pPr>
              <a:t>‹#›</a:t>
            </a:fld>
            <a:endParaRPr lang="en-GB" altLang="en-US" dirty="0"/>
          </a:p>
        </p:txBody>
      </p:sp>
    </p:spTree>
    <p:extLst>
      <p:ext uri="{BB962C8B-B14F-4D97-AF65-F5344CB8AC3E}">
        <p14:creationId xmlns:p14="http://schemas.microsoft.com/office/powerpoint/2010/main" val="1208433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C31D252-D917-432B-AA13-A3CB32B2DCBC}"/>
              </a:ext>
            </a:extLst>
          </p:cNvPr>
          <p:cNvSpPr>
            <a:spLocks noGrp="1"/>
          </p:cNvSpPr>
          <p:nvPr>
            <p:ph type="dt" sz="half" idx="10"/>
          </p:nvPr>
        </p:nvSpPr>
        <p:spPr/>
        <p:txBody>
          <a:bodyPr/>
          <a:lstStyle>
            <a:lvl1pPr>
              <a:defRPr/>
            </a:lvl1pPr>
          </a:lstStyle>
          <a:p>
            <a:pPr>
              <a:defRPr/>
            </a:pPr>
            <a:fld id="{A970D057-370A-4F58-ABDF-DB9B59B4420C}" type="datetime1">
              <a:rPr lang="en-GB" altLang="en-US"/>
              <a:pPr>
                <a:defRPr/>
              </a:pPr>
              <a:t>12/12/2017</a:t>
            </a:fld>
            <a:endParaRPr lang="en-GB" altLang="en-US" dirty="0"/>
          </a:p>
        </p:txBody>
      </p:sp>
      <p:sp>
        <p:nvSpPr>
          <p:cNvPr id="6" name="Slide Number Placeholder 5">
            <a:extLst>
              <a:ext uri="{FF2B5EF4-FFF2-40B4-BE49-F238E27FC236}">
                <a16:creationId xmlns:a16="http://schemas.microsoft.com/office/drawing/2014/main" id="{5F9A0678-4496-4B4F-969F-DC094B11E802}"/>
              </a:ext>
            </a:extLst>
          </p:cNvPr>
          <p:cNvSpPr>
            <a:spLocks noGrp="1"/>
          </p:cNvSpPr>
          <p:nvPr>
            <p:ph type="sldNum" sz="quarter" idx="11"/>
          </p:nvPr>
        </p:nvSpPr>
        <p:spPr/>
        <p:txBody>
          <a:bodyPr/>
          <a:lstStyle>
            <a:lvl1pPr>
              <a:defRPr/>
            </a:lvl1pPr>
          </a:lstStyle>
          <a:p>
            <a:pPr>
              <a:defRPr/>
            </a:pPr>
            <a:fld id="{B3548824-7674-49A7-A9EB-2E68D16207ED}" type="slidenum">
              <a:rPr lang="en-GB" altLang="en-US"/>
              <a:pPr>
                <a:defRPr/>
              </a:pPr>
              <a:t>‹#›</a:t>
            </a:fld>
            <a:endParaRPr lang="en-GB" altLang="en-US" dirty="0"/>
          </a:p>
        </p:txBody>
      </p:sp>
    </p:spTree>
    <p:extLst>
      <p:ext uri="{BB962C8B-B14F-4D97-AF65-F5344CB8AC3E}">
        <p14:creationId xmlns:p14="http://schemas.microsoft.com/office/powerpoint/2010/main" val="1226304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4E2F2A-A6D9-4554-A790-946DCD69BD0F}"/>
              </a:ext>
            </a:extLst>
          </p:cNvPr>
          <p:cNvSpPr>
            <a:spLocks noGrp="1"/>
          </p:cNvSpPr>
          <p:nvPr>
            <p:ph type="dt" sz="half" idx="10"/>
          </p:nvPr>
        </p:nvSpPr>
        <p:spPr/>
        <p:txBody>
          <a:bodyPr/>
          <a:lstStyle>
            <a:lvl1pPr>
              <a:defRPr/>
            </a:lvl1pPr>
          </a:lstStyle>
          <a:p>
            <a:pPr>
              <a:defRPr/>
            </a:pPr>
            <a:fld id="{E834D892-2BAC-42C0-9674-AB5472D170AD}" type="datetime1">
              <a:rPr lang="en-GB" altLang="en-US"/>
              <a:pPr>
                <a:defRPr/>
              </a:pPr>
              <a:t>12/12/2017</a:t>
            </a:fld>
            <a:endParaRPr lang="en-GB" altLang="en-US" dirty="0"/>
          </a:p>
        </p:txBody>
      </p:sp>
      <p:sp>
        <p:nvSpPr>
          <p:cNvPr id="5" name="Slide Number Placeholder 5">
            <a:extLst>
              <a:ext uri="{FF2B5EF4-FFF2-40B4-BE49-F238E27FC236}">
                <a16:creationId xmlns:a16="http://schemas.microsoft.com/office/drawing/2014/main" id="{152C8FA9-D5D1-4F6D-A6A0-5C3269CF319C}"/>
              </a:ext>
            </a:extLst>
          </p:cNvPr>
          <p:cNvSpPr>
            <a:spLocks noGrp="1"/>
          </p:cNvSpPr>
          <p:nvPr>
            <p:ph type="sldNum" sz="quarter" idx="11"/>
          </p:nvPr>
        </p:nvSpPr>
        <p:spPr/>
        <p:txBody>
          <a:bodyPr/>
          <a:lstStyle>
            <a:lvl1pPr>
              <a:defRPr/>
            </a:lvl1pPr>
          </a:lstStyle>
          <a:p>
            <a:pPr>
              <a:defRPr/>
            </a:pPr>
            <a:fld id="{FF446020-9C14-4E40-9671-B6161DDC86EB}" type="slidenum">
              <a:rPr lang="en-GB" altLang="en-US"/>
              <a:pPr>
                <a:defRPr/>
              </a:pPr>
              <a:t>‹#›</a:t>
            </a:fld>
            <a:endParaRPr lang="en-GB" altLang="en-US" dirty="0"/>
          </a:p>
        </p:txBody>
      </p:sp>
    </p:spTree>
    <p:extLst>
      <p:ext uri="{BB962C8B-B14F-4D97-AF65-F5344CB8AC3E}">
        <p14:creationId xmlns:p14="http://schemas.microsoft.com/office/powerpoint/2010/main" val="2980659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5F8515-7A47-41F5-8D91-A9410072A105}"/>
              </a:ext>
            </a:extLst>
          </p:cNvPr>
          <p:cNvSpPr>
            <a:spLocks noGrp="1"/>
          </p:cNvSpPr>
          <p:nvPr>
            <p:ph type="dt" sz="half" idx="10"/>
          </p:nvPr>
        </p:nvSpPr>
        <p:spPr/>
        <p:txBody>
          <a:bodyPr/>
          <a:lstStyle>
            <a:lvl1pPr>
              <a:defRPr/>
            </a:lvl1pPr>
          </a:lstStyle>
          <a:p>
            <a:pPr>
              <a:defRPr/>
            </a:pPr>
            <a:fld id="{27EAA872-867A-4E81-AD46-ADDB1983A373}" type="datetime1">
              <a:rPr lang="en-GB" altLang="en-US"/>
              <a:pPr>
                <a:defRPr/>
              </a:pPr>
              <a:t>12/12/2017</a:t>
            </a:fld>
            <a:endParaRPr lang="en-GB" altLang="en-US" dirty="0"/>
          </a:p>
        </p:txBody>
      </p:sp>
      <p:sp>
        <p:nvSpPr>
          <p:cNvPr id="5" name="Slide Number Placeholder 5">
            <a:extLst>
              <a:ext uri="{FF2B5EF4-FFF2-40B4-BE49-F238E27FC236}">
                <a16:creationId xmlns:a16="http://schemas.microsoft.com/office/drawing/2014/main" id="{F6B7275D-394C-4BCE-BCBF-5A6FC8FF4938}"/>
              </a:ext>
            </a:extLst>
          </p:cNvPr>
          <p:cNvSpPr>
            <a:spLocks noGrp="1"/>
          </p:cNvSpPr>
          <p:nvPr>
            <p:ph type="sldNum" sz="quarter" idx="11"/>
          </p:nvPr>
        </p:nvSpPr>
        <p:spPr/>
        <p:txBody>
          <a:bodyPr/>
          <a:lstStyle>
            <a:lvl1pPr>
              <a:defRPr/>
            </a:lvl1pPr>
          </a:lstStyle>
          <a:p>
            <a:pPr>
              <a:defRPr/>
            </a:pPr>
            <a:fld id="{14A4665B-FA86-432B-B405-E548CF934ADE}" type="slidenum">
              <a:rPr lang="en-GB" altLang="en-US"/>
              <a:pPr>
                <a:defRPr/>
              </a:pPr>
              <a:t>‹#›</a:t>
            </a:fld>
            <a:endParaRPr lang="en-GB" altLang="en-US" dirty="0"/>
          </a:p>
        </p:txBody>
      </p:sp>
    </p:spTree>
    <p:extLst>
      <p:ext uri="{BB962C8B-B14F-4D97-AF65-F5344CB8AC3E}">
        <p14:creationId xmlns:p14="http://schemas.microsoft.com/office/powerpoint/2010/main" val="3484256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BC80F99-8CBB-4C6A-BC2C-B70E5CD827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B4C4785-A835-48C3-8F67-923DA9FAB9A9}"/>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3EC4CB55-7949-4A40-B781-C44C90BAA97D}" type="datetime1">
              <a:rPr lang="en-GB" altLang="en-US"/>
              <a:pPr>
                <a:defRPr/>
              </a:pPr>
              <a:t>12/12/2017</a:t>
            </a:fld>
            <a:endParaRPr lang="en-GB" altLang="en-US" dirty="0"/>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5C990D1-D6E3-4031-A45B-21A5A500405B}"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813" r:id="rId1"/>
    <p:sldLayoutId id="2147483814"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827088" y="3716338"/>
            <a:ext cx="7561262" cy="3027361"/>
          </a:xfrm>
        </p:spPr>
        <p:txBody>
          <a:bodyPr/>
          <a:lstStyle/>
          <a:p>
            <a:pPr eaLnBrk="1" hangingPunct="1">
              <a:buFont typeface="Arial" charset="0"/>
              <a:buNone/>
              <a:defRPr/>
            </a:pPr>
            <a:r>
              <a:rPr lang="en-GB" sz="2400" dirty="0">
                <a:solidFill>
                  <a:schemeClr val="tx1">
                    <a:lumMod val="50000"/>
                    <a:lumOff val="50000"/>
                  </a:schemeClr>
                </a:solidFill>
              </a:rPr>
              <a:t> Medina Pizzas</a:t>
            </a:r>
          </a:p>
          <a:p>
            <a:r>
              <a:rPr lang="en-GB" sz="1200" dirty="0">
                <a:solidFill>
                  <a:schemeClr val="tx1">
                    <a:lumMod val="50000"/>
                    <a:lumOff val="50000"/>
                  </a:schemeClr>
                </a:solidFill>
              </a:rPr>
              <a:t>Azad Ali (Group leader)</a:t>
            </a:r>
          </a:p>
          <a:p>
            <a:r>
              <a:rPr lang="en-GB" sz="1200" dirty="0">
                <a:solidFill>
                  <a:schemeClr val="tx1">
                    <a:lumMod val="50000"/>
                    <a:lumOff val="50000"/>
                  </a:schemeClr>
                </a:solidFill>
              </a:rPr>
              <a:t>Abdul Tahid Khan</a:t>
            </a:r>
          </a:p>
          <a:p>
            <a:r>
              <a:rPr lang="en-GB" sz="1200" dirty="0">
                <a:solidFill>
                  <a:schemeClr val="tx1">
                    <a:lumMod val="50000"/>
                    <a:lumOff val="50000"/>
                  </a:schemeClr>
                </a:solidFill>
              </a:rPr>
              <a:t>Mohammed Shahidul Islam</a:t>
            </a:r>
          </a:p>
          <a:p>
            <a:r>
              <a:rPr lang="en-GB" sz="1200" dirty="0">
                <a:solidFill>
                  <a:schemeClr val="tx1">
                    <a:lumMod val="50000"/>
                    <a:lumOff val="50000"/>
                  </a:schemeClr>
                </a:solidFill>
              </a:rPr>
              <a:t>Jahidul Islam</a:t>
            </a:r>
          </a:p>
          <a:p>
            <a:r>
              <a:rPr lang="en-GB" sz="1200" dirty="0">
                <a:solidFill>
                  <a:schemeClr val="tx1">
                    <a:lumMod val="50000"/>
                    <a:lumOff val="50000"/>
                  </a:schemeClr>
                </a:solidFill>
              </a:rPr>
              <a:t>Shamsul Hoque</a:t>
            </a:r>
          </a:p>
          <a:p>
            <a:r>
              <a:rPr lang="en-GB" sz="1200" dirty="0">
                <a:solidFill>
                  <a:schemeClr val="tx1">
                    <a:lumMod val="50000"/>
                    <a:lumOff val="50000"/>
                  </a:schemeClr>
                </a:solidFill>
              </a:rPr>
              <a:t>Ali Aden Mussa</a:t>
            </a:r>
            <a:endParaRPr lang="en-GB" sz="2400" dirty="0">
              <a:solidFill>
                <a:schemeClr val="tx1">
                  <a:lumMod val="50000"/>
                  <a:lumOff val="50000"/>
                </a:schemeClr>
              </a:solidFill>
            </a:endParaRPr>
          </a:p>
          <a:p>
            <a:pPr eaLnBrk="1" hangingPunct="1">
              <a:defRPr/>
            </a:pPr>
            <a:r>
              <a:rPr lang="en-GB" sz="2400" dirty="0">
                <a:solidFill>
                  <a:schemeClr val="tx1">
                    <a:lumMod val="50000"/>
                    <a:lumOff val="50000"/>
                  </a:schemeClr>
                </a:solidFill>
              </a:rPr>
              <a:t>Tutors Name- Dr Mushfiqur Rahman</a:t>
            </a:r>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sp>
        <p:nvSpPr>
          <p:cNvPr id="4" name="Date Placeholder 3">
            <a:extLst>
              <a:ext uri="{FF2B5EF4-FFF2-40B4-BE49-F238E27FC236}">
                <a16:creationId xmlns:a16="http://schemas.microsoft.com/office/drawing/2014/main" id="{01B03880-876A-4722-9B37-94C6219CA5D7}"/>
              </a:ext>
            </a:extLst>
          </p:cNvPr>
          <p:cNvSpPr>
            <a:spLocks noGrp="1"/>
          </p:cNvSpPr>
          <p:nvPr>
            <p:ph type="dt" sz="quarter" idx="10"/>
          </p:nvPr>
        </p:nvSpPr>
        <p:spPr/>
        <p:txBody>
          <a:bodyPr/>
          <a:lstStyle/>
          <a:p>
            <a:pPr>
              <a:defRPr/>
            </a:pPr>
            <a:fld id="{73B07335-0E4B-4830-9DA1-499DF5ED18FC}" type="datetime1">
              <a:rPr lang="en-GB" altLang="en-US"/>
              <a:pPr>
                <a:defRPr/>
              </a:pPr>
              <a:t>12/12/2017</a:t>
            </a:fld>
            <a:endParaRPr lang="en-GB" altLang="en-US" dirty="0"/>
          </a:p>
        </p:txBody>
      </p:sp>
      <p:pic>
        <p:nvPicPr>
          <p:cNvPr id="6148" name="Picture 1">
            <a:extLst>
              <a:ext uri="{FF2B5EF4-FFF2-40B4-BE49-F238E27FC236}">
                <a16:creationId xmlns:a16="http://schemas.microsoft.com/office/drawing/2014/main" id="{9F571626-432C-466A-80FE-3539895D2D2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088" y="1268413"/>
            <a:ext cx="756126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a:extLst>
              <a:ext uri="{FF2B5EF4-FFF2-40B4-BE49-F238E27FC236}">
                <a16:creationId xmlns:a16="http://schemas.microsoft.com/office/drawing/2014/main" id="{0E777FA6-AD7E-4A93-BF11-E93A67DFE7E1}"/>
              </a:ext>
            </a:extLst>
          </p:cNvPr>
          <p:cNvSpPr>
            <a:spLocks noGrp="1"/>
          </p:cNvSpPr>
          <p:nvPr>
            <p:ph type="title"/>
          </p:nvPr>
        </p:nvSpPr>
        <p:spPr>
          <a:xfrm>
            <a:off x="457200" y="115888"/>
            <a:ext cx="8229600" cy="1225550"/>
          </a:xfrm>
        </p:spPr>
        <p:txBody>
          <a:bodyPr/>
          <a:lstStyle/>
          <a:p>
            <a:pPr eaLnBrk="1" hangingPunct="1"/>
            <a:r>
              <a:rPr lang="en-GB" altLang="en-US" dirty="0"/>
              <a:t>Contents </a:t>
            </a:r>
          </a:p>
        </p:txBody>
      </p:sp>
      <p:sp>
        <p:nvSpPr>
          <p:cNvPr id="7171" name="Rectangle 5">
            <a:extLst>
              <a:ext uri="{FF2B5EF4-FFF2-40B4-BE49-F238E27FC236}">
                <a16:creationId xmlns:a16="http://schemas.microsoft.com/office/drawing/2014/main" id="{6594FA81-651F-4612-A2EA-1837C9B6AA27}"/>
              </a:ext>
            </a:extLst>
          </p:cNvPr>
          <p:cNvSpPr>
            <a:spLocks noGrp="1"/>
          </p:cNvSpPr>
          <p:nvPr>
            <p:ph idx="1"/>
          </p:nvPr>
        </p:nvSpPr>
        <p:spPr>
          <a:xfrm>
            <a:off x="457200" y="1484313"/>
            <a:ext cx="8229600" cy="4032250"/>
          </a:xfrm>
        </p:spPr>
        <p:txBody>
          <a:bodyPr/>
          <a:lstStyle/>
          <a:p>
            <a:pPr eaLnBrk="1" hangingPunct="1">
              <a:buFont typeface="Arial" panose="020B0604020202020204" pitchFamily="34" charset="0"/>
              <a:buNone/>
            </a:pPr>
            <a:endParaRPr lang="en-GB" altLang="en-US" dirty="0"/>
          </a:p>
          <a:p>
            <a:pPr eaLnBrk="1" hangingPunct="1">
              <a:buFont typeface="Arial" panose="020B0604020202020204" pitchFamily="34" charset="0"/>
              <a:buNone/>
            </a:pPr>
            <a:endParaRPr lang="en-GB" altLang="en-US" dirty="0"/>
          </a:p>
          <a:p>
            <a:pPr eaLnBrk="1" hangingPunct="1">
              <a:buFontTx/>
              <a:buNone/>
            </a:pPr>
            <a:endParaRPr lang="en-GB" altLang="en-US" dirty="0"/>
          </a:p>
          <a:p>
            <a:pPr eaLnBrk="1" hangingPunct="1">
              <a:buFontTx/>
              <a:buNone/>
            </a:pPr>
            <a:endParaRPr lang="en-GB" altLang="en-US" dirty="0"/>
          </a:p>
        </p:txBody>
      </p:sp>
      <p:sp>
        <p:nvSpPr>
          <p:cNvPr id="4" name="Date Placeholder 3">
            <a:extLst>
              <a:ext uri="{FF2B5EF4-FFF2-40B4-BE49-F238E27FC236}">
                <a16:creationId xmlns:a16="http://schemas.microsoft.com/office/drawing/2014/main" id="{C9049BC4-10BD-4119-80FC-B6B9E1EB120E}"/>
              </a:ext>
            </a:extLst>
          </p:cNvPr>
          <p:cNvSpPr>
            <a:spLocks noGrp="1"/>
          </p:cNvSpPr>
          <p:nvPr>
            <p:ph type="dt" sz="quarter" idx="10"/>
          </p:nvPr>
        </p:nvSpPr>
        <p:spPr/>
        <p:txBody>
          <a:bodyPr/>
          <a:lstStyle/>
          <a:p>
            <a:pPr>
              <a:defRPr/>
            </a:pPr>
            <a:fld id="{D8232023-C5C0-4556-857B-8A4E22B574DA}"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B5F64E00-661A-4C1D-82F9-1D9C2DBAF347}"/>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BE70F9DE-B9C4-4684-8B86-1E5E397067D0}"/>
              </a:ext>
            </a:extLst>
          </p:cNvPr>
          <p:cNvSpPr txBox="1">
            <a:spLocks/>
          </p:cNvSpPr>
          <p:nvPr/>
        </p:nvSpPr>
        <p:spPr bwMode="auto">
          <a:xfrm>
            <a:off x="0" y="980728"/>
            <a:ext cx="9580966" cy="5344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t>Introduction</a:t>
            </a:r>
          </a:p>
          <a:p>
            <a:r>
              <a:rPr lang="en-GB" sz="2000" dirty="0"/>
              <a:t>Aim and objectives </a:t>
            </a:r>
          </a:p>
          <a:p>
            <a:r>
              <a:rPr lang="en-GB" sz="2000" dirty="0"/>
              <a:t>Company description, mission &amp; vision</a:t>
            </a:r>
          </a:p>
          <a:p>
            <a:r>
              <a:rPr lang="en-GB" sz="2000" dirty="0"/>
              <a:t>Legal compliance</a:t>
            </a:r>
          </a:p>
          <a:p>
            <a:r>
              <a:rPr lang="en-GB" sz="2000" dirty="0"/>
              <a:t>Products and services</a:t>
            </a:r>
          </a:p>
          <a:p>
            <a:r>
              <a:rPr lang="en-GB" sz="2000" dirty="0"/>
              <a:t>Target market</a:t>
            </a:r>
          </a:p>
          <a:p>
            <a:r>
              <a:rPr lang="en-GB" sz="2000" dirty="0"/>
              <a:t>Marketing strategy</a:t>
            </a:r>
          </a:p>
          <a:p>
            <a:r>
              <a:rPr lang="en-GB" sz="2000" dirty="0"/>
              <a:t>Finance</a:t>
            </a:r>
          </a:p>
          <a:p>
            <a:r>
              <a:rPr lang="en-GB" sz="2000" dirty="0"/>
              <a:t>SWOT analysis</a:t>
            </a:r>
          </a:p>
          <a:p>
            <a:r>
              <a:rPr lang="en-GB" sz="2000" dirty="0"/>
              <a:t>PESTLE analysis</a:t>
            </a:r>
          </a:p>
          <a:p>
            <a:r>
              <a:rPr lang="en-GB" sz="2000" dirty="0"/>
              <a:t>Conclusion</a:t>
            </a:r>
          </a:p>
          <a:p>
            <a:endParaRPr lang="en-GB" sz="1800" dirty="0"/>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a:extLst>
              <a:ext uri="{FF2B5EF4-FFF2-40B4-BE49-F238E27FC236}">
                <a16:creationId xmlns:a16="http://schemas.microsoft.com/office/drawing/2014/main" id="{E0F126D3-035D-4980-8D7E-E7C64312228D}"/>
              </a:ext>
            </a:extLst>
          </p:cNvPr>
          <p:cNvSpPr>
            <a:spLocks noGrp="1"/>
          </p:cNvSpPr>
          <p:nvPr>
            <p:ph type="title"/>
          </p:nvPr>
        </p:nvSpPr>
        <p:spPr>
          <a:xfrm>
            <a:off x="466725" y="188913"/>
            <a:ext cx="8229600" cy="1143000"/>
          </a:xfrm>
        </p:spPr>
        <p:txBody>
          <a:bodyPr/>
          <a:lstStyle/>
          <a:p>
            <a:pPr eaLnBrk="1" hangingPunct="1"/>
            <a:r>
              <a:rPr lang="en-GB" altLang="en-US" dirty="0"/>
              <a:t>Introduction</a:t>
            </a:r>
          </a:p>
        </p:txBody>
      </p:sp>
      <p:sp>
        <p:nvSpPr>
          <p:cNvPr id="9219" name="Rectangle 5">
            <a:extLst>
              <a:ext uri="{FF2B5EF4-FFF2-40B4-BE49-F238E27FC236}">
                <a16:creationId xmlns:a16="http://schemas.microsoft.com/office/drawing/2014/main" id="{7F027DA8-A5C0-48A4-978D-8D65FBF9AC71}"/>
              </a:ext>
            </a:extLst>
          </p:cNvPr>
          <p:cNvSpPr>
            <a:spLocks noGrp="1"/>
          </p:cNvSpPr>
          <p:nvPr>
            <p:ph idx="1"/>
          </p:nvPr>
        </p:nvSpPr>
        <p:spPr>
          <a:xfrm>
            <a:off x="457200" y="1600200"/>
            <a:ext cx="8229600" cy="3916363"/>
          </a:xfrm>
        </p:spPr>
        <p:txBody>
          <a:bodyPr/>
          <a:lstStyle/>
          <a:p>
            <a:pPr eaLnBrk="1" hangingPunct="1">
              <a:buFontTx/>
              <a:buNone/>
            </a:pPr>
            <a:endParaRPr lang="en-GB" altLang="en-US" dirty="0"/>
          </a:p>
          <a:p>
            <a:pPr algn="just" eaLnBrk="1" hangingPunct="1">
              <a:buFontTx/>
              <a:buNone/>
            </a:pPr>
            <a:endParaRPr lang="en-GB" altLang="en-US" dirty="0"/>
          </a:p>
        </p:txBody>
      </p:sp>
      <p:sp>
        <p:nvSpPr>
          <p:cNvPr id="4" name="Date Placeholder 3">
            <a:extLst>
              <a:ext uri="{FF2B5EF4-FFF2-40B4-BE49-F238E27FC236}">
                <a16:creationId xmlns:a16="http://schemas.microsoft.com/office/drawing/2014/main" id="{FEF43B10-FB2C-4184-97A2-207E47D71F01}"/>
              </a:ext>
            </a:extLst>
          </p:cNvPr>
          <p:cNvSpPr>
            <a:spLocks noGrp="1"/>
          </p:cNvSpPr>
          <p:nvPr>
            <p:ph type="dt" sz="quarter" idx="10"/>
          </p:nvPr>
        </p:nvSpPr>
        <p:spPr/>
        <p:txBody>
          <a:bodyPr/>
          <a:lstStyle/>
          <a:p>
            <a:pPr>
              <a:defRPr/>
            </a:pPr>
            <a:fld id="{C2654BDE-A40B-4F75-BA8E-E932E01343CC}"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3C869A1A-D3BC-44B3-B754-2125A7B5EB74}"/>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94CC5B1D-B8A5-46B8-8636-4DCABBEB9FE2}"/>
              </a:ext>
            </a:extLst>
          </p:cNvPr>
          <p:cNvSpPr txBox="1">
            <a:spLocks/>
          </p:cNvSpPr>
          <p:nvPr/>
        </p:nvSpPr>
        <p:spPr bwMode="auto">
          <a:xfrm>
            <a:off x="275234" y="1327315"/>
            <a:ext cx="8229600"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endParaRPr lang="en-GB" sz="2000" dirty="0"/>
          </a:p>
          <a:p>
            <a:pPr marL="45720" indent="0" algn="just">
              <a:buFont typeface="Arial" panose="020B0604020202020204" pitchFamily="34" charset="0"/>
              <a:buNone/>
            </a:pPr>
            <a:r>
              <a:rPr lang="en-GB" sz="2000" dirty="0"/>
              <a:t>Medina Pizzas will be a halal organic pizza outlet, with a view to expand and open franchises all over the country to cater for the growing Muslim population, we will guarantee halal pizzas as certified by H .M.C (Halal Monitoring Committee). All of our pizzas will be freshly cooked on the premises with the organic ingredients.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9AFDEE5-AC3C-45FA-AB7F-E2BE0313921B}"/>
              </a:ext>
            </a:extLst>
          </p:cNvPr>
          <p:cNvSpPr>
            <a:spLocks noGrp="1"/>
          </p:cNvSpPr>
          <p:nvPr>
            <p:ph type="title"/>
          </p:nvPr>
        </p:nvSpPr>
        <p:spPr/>
        <p:txBody>
          <a:bodyPr/>
          <a:lstStyle/>
          <a:p>
            <a:pPr eaLnBrk="1" hangingPunct="1"/>
            <a:r>
              <a:rPr lang="en-GB" altLang="en-US" dirty="0"/>
              <a:t>Aim and Objectives </a:t>
            </a:r>
          </a:p>
        </p:txBody>
      </p:sp>
      <p:sp>
        <p:nvSpPr>
          <p:cNvPr id="11267" name="Rectangle 3">
            <a:extLst>
              <a:ext uri="{FF2B5EF4-FFF2-40B4-BE49-F238E27FC236}">
                <a16:creationId xmlns:a16="http://schemas.microsoft.com/office/drawing/2014/main" id="{A7F43DF8-8FD5-4B3E-B98D-AE6FD719180D}"/>
              </a:ext>
            </a:extLst>
          </p:cNvPr>
          <p:cNvSpPr>
            <a:spLocks noGrp="1"/>
          </p:cNvSpPr>
          <p:nvPr>
            <p:ph idx="1"/>
          </p:nvPr>
        </p:nvSpPr>
        <p:spPr>
          <a:xfrm>
            <a:off x="457200" y="1600200"/>
            <a:ext cx="8229600" cy="3916363"/>
          </a:xfrm>
        </p:spPr>
        <p:txBody>
          <a:bodyPr/>
          <a:lstStyle/>
          <a:p>
            <a:pPr eaLnBrk="1" hangingPunct="1">
              <a:buFontTx/>
              <a:buNone/>
            </a:pPr>
            <a:r>
              <a:rPr lang="en-GB" altLang="en-US" sz="1800" dirty="0"/>
              <a:t>The aim of Medina pizzas is to deliver high levels of satisfaction to customers therefore they will make repeat purchases and will also recommend Medina pizzas to family and friends.</a:t>
            </a:r>
          </a:p>
          <a:p>
            <a:pPr eaLnBrk="1" hangingPunct="1">
              <a:buFontTx/>
              <a:buNone/>
            </a:pPr>
            <a:endParaRPr lang="en-GB" altLang="en-US" sz="1800" dirty="0"/>
          </a:p>
          <a:p>
            <a:pPr eaLnBrk="1" hangingPunct="1">
              <a:buFontTx/>
              <a:buNone/>
            </a:pPr>
            <a:endParaRPr lang="en-GB" altLang="en-US" sz="1800" dirty="0"/>
          </a:p>
          <a:p>
            <a:pPr eaLnBrk="1" hangingPunct="1">
              <a:buFontTx/>
              <a:buNone/>
            </a:pPr>
            <a:r>
              <a:rPr lang="en-GB" altLang="en-US" sz="1800" dirty="0"/>
              <a:t>The main objective of Medina pizzas is become a successful pizza company with a excellent reputation with intentions of expanding and developing franchises all over the UK where there is a high percentage of a Muslim population.</a:t>
            </a:r>
          </a:p>
          <a:p>
            <a:pPr eaLnBrk="1" hangingPunct="1">
              <a:buFontTx/>
              <a:buNone/>
            </a:pPr>
            <a:endParaRPr lang="en-GB" altLang="en-US" sz="1800" dirty="0"/>
          </a:p>
        </p:txBody>
      </p:sp>
      <p:sp>
        <p:nvSpPr>
          <p:cNvPr id="4" name="Date Placeholder 3">
            <a:extLst>
              <a:ext uri="{FF2B5EF4-FFF2-40B4-BE49-F238E27FC236}">
                <a16:creationId xmlns:a16="http://schemas.microsoft.com/office/drawing/2014/main" id="{389C8781-68C3-43D2-8D0E-D950CA6B9CFC}"/>
              </a:ext>
            </a:extLst>
          </p:cNvPr>
          <p:cNvSpPr>
            <a:spLocks noGrp="1"/>
          </p:cNvSpPr>
          <p:nvPr>
            <p:ph type="dt" sz="quarter" idx="10"/>
          </p:nvPr>
        </p:nvSpPr>
        <p:spPr/>
        <p:txBody>
          <a:bodyPr/>
          <a:lstStyle/>
          <a:p>
            <a:pPr>
              <a:defRPr/>
            </a:pPr>
            <a:fld id="{4C6C5FAC-584C-43A3-8901-F20A0EB59EB5}"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E3F6768F-A066-4816-B2CA-DF3478C99DF2}"/>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2D7D16C-7D37-4EB4-AF19-7A54AB9C86EC}"/>
              </a:ext>
            </a:extLst>
          </p:cNvPr>
          <p:cNvSpPr>
            <a:spLocks noGrp="1"/>
          </p:cNvSpPr>
          <p:nvPr>
            <p:ph type="title"/>
          </p:nvPr>
        </p:nvSpPr>
        <p:spPr/>
        <p:txBody>
          <a:bodyPr/>
          <a:lstStyle/>
          <a:p>
            <a:pPr eaLnBrk="1" hangingPunct="1"/>
            <a:r>
              <a:rPr lang="en-GB" altLang="en-US" dirty="0"/>
              <a:t>Mission and Vision</a:t>
            </a:r>
          </a:p>
        </p:txBody>
      </p:sp>
      <p:sp>
        <p:nvSpPr>
          <p:cNvPr id="4" name="Date Placeholder 3">
            <a:extLst>
              <a:ext uri="{FF2B5EF4-FFF2-40B4-BE49-F238E27FC236}">
                <a16:creationId xmlns:a16="http://schemas.microsoft.com/office/drawing/2014/main" id="{544852E5-AC6E-405E-A3E6-CDF345C08AEC}"/>
              </a:ext>
            </a:extLst>
          </p:cNvPr>
          <p:cNvSpPr>
            <a:spLocks noGrp="1"/>
          </p:cNvSpPr>
          <p:nvPr>
            <p:ph type="dt" sz="quarter" idx="10"/>
          </p:nvPr>
        </p:nvSpPr>
        <p:spPr/>
        <p:txBody>
          <a:bodyPr/>
          <a:lstStyle/>
          <a:p>
            <a:pPr>
              <a:defRPr/>
            </a:pPr>
            <a:fld id="{13DF6455-2121-4A2D-846D-E85038EE51D4}"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C53659DD-917B-44FD-B5EB-A83257557C8F}"/>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02CB8354-F2A7-4B2F-8693-3FE80E20582D}"/>
              </a:ext>
            </a:extLst>
          </p:cNvPr>
          <p:cNvSpPr txBox="1">
            <a:spLocks/>
          </p:cNvSpPr>
          <p:nvPr/>
        </p:nvSpPr>
        <p:spPr bwMode="auto">
          <a:xfrm>
            <a:off x="250825" y="1268760"/>
            <a:ext cx="8229600"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2400" u="sng" dirty="0"/>
              <a:t>Mission:</a:t>
            </a:r>
          </a:p>
          <a:p>
            <a:pPr marL="45720" indent="0">
              <a:buFont typeface="Arial" panose="020B0604020202020204" pitchFamily="34" charset="0"/>
              <a:buNone/>
            </a:pPr>
            <a:r>
              <a:rPr lang="en-GB" sz="1800" dirty="0"/>
              <a:t>Medina pizzas mission is to make sure that the Muslim community know about us and uses us above anyone else, as we will guarantee halal organic pizzas which will be certified for peace of mind.</a:t>
            </a:r>
          </a:p>
          <a:p>
            <a:pPr marL="45720" indent="0">
              <a:buFont typeface="Arial" panose="020B0604020202020204" pitchFamily="34" charset="0"/>
              <a:buNone/>
            </a:pPr>
            <a:endParaRPr lang="en-GB" sz="1800" dirty="0"/>
          </a:p>
          <a:p>
            <a:pPr marL="45720" indent="0">
              <a:buFont typeface="Arial" panose="020B0604020202020204" pitchFamily="34" charset="0"/>
              <a:buNone/>
            </a:pPr>
            <a:r>
              <a:rPr lang="en-GB" sz="2400" u="sng" dirty="0"/>
              <a:t>Vision:</a:t>
            </a:r>
          </a:p>
          <a:p>
            <a:pPr marL="45720" indent="0">
              <a:buNone/>
            </a:pPr>
            <a:r>
              <a:rPr lang="en-GB" sz="1800" dirty="0">
                <a:solidFill>
                  <a:schemeClr val="tx1"/>
                </a:solidFill>
              </a:rPr>
              <a:t>The vision of Medina pizzas is to corner the halal pizza market, by word of mouth and strong marketing, with a view to having a branch of Medina pizzas in every town with a growing Muslim community.</a:t>
            </a:r>
          </a:p>
          <a:p>
            <a:pPr marL="45720" indent="0">
              <a:buFont typeface="Arial" panose="020B0604020202020204" pitchFamily="34" charset="0"/>
              <a:buNone/>
            </a:pPr>
            <a:endParaRPr lang="en-GB" sz="2400" u="sng"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4D83284-F642-4699-8C27-65FC1E89B736}"/>
              </a:ext>
            </a:extLst>
          </p:cNvPr>
          <p:cNvSpPr>
            <a:spLocks noGrp="1"/>
          </p:cNvSpPr>
          <p:nvPr>
            <p:ph type="title"/>
          </p:nvPr>
        </p:nvSpPr>
        <p:spPr>
          <a:xfrm>
            <a:off x="179388" y="188913"/>
            <a:ext cx="8229600" cy="1143000"/>
          </a:xfrm>
        </p:spPr>
        <p:txBody>
          <a:bodyPr/>
          <a:lstStyle/>
          <a:p>
            <a:pPr eaLnBrk="1" hangingPunct="1"/>
            <a:r>
              <a:rPr lang="en-GB" altLang="en-US" dirty="0"/>
              <a:t>Legal Compliances</a:t>
            </a:r>
          </a:p>
        </p:txBody>
      </p:sp>
      <p:sp>
        <p:nvSpPr>
          <p:cNvPr id="4" name="Date Placeholder 3">
            <a:extLst>
              <a:ext uri="{FF2B5EF4-FFF2-40B4-BE49-F238E27FC236}">
                <a16:creationId xmlns:a16="http://schemas.microsoft.com/office/drawing/2014/main" id="{29E8B07F-FC7A-4AC6-9C2E-5A1D21CF99B6}"/>
              </a:ext>
            </a:extLst>
          </p:cNvPr>
          <p:cNvSpPr>
            <a:spLocks noGrp="1"/>
          </p:cNvSpPr>
          <p:nvPr>
            <p:ph type="dt" sz="quarter" idx="10"/>
          </p:nvPr>
        </p:nvSpPr>
        <p:spPr/>
        <p:txBody>
          <a:bodyPr/>
          <a:lstStyle/>
          <a:p>
            <a:pPr>
              <a:defRPr/>
            </a:pPr>
            <a:fld id="{C42646B4-1ADF-47AE-B486-D5D6E23B0A98}"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3D31B27E-C89A-41BA-84E8-B4E906C6DFD6}"/>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3E8E0905-A4A2-4EBD-92C4-E9CCAF75EB2C}"/>
              </a:ext>
            </a:extLst>
          </p:cNvPr>
          <p:cNvSpPr>
            <a:spLocks noGrp="1"/>
          </p:cNvSpPr>
          <p:nvPr>
            <p:ph idx="1"/>
          </p:nvPr>
        </p:nvSpPr>
        <p:spPr>
          <a:xfrm>
            <a:off x="457200" y="1600200"/>
            <a:ext cx="8229600" cy="3916363"/>
          </a:xfrm>
        </p:spPr>
        <p:txBody>
          <a:bodyPr>
            <a:normAutofit/>
          </a:bodyPr>
          <a:lstStyle/>
          <a:p>
            <a:r>
              <a:rPr lang="en-GB" sz="2000" dirty="0">
                <a:solidFill>
                  <a:schemeClr val="tx1"/>
                </a:solidFill>
              </a:rPr>
              <a:t>Must make sure to have all safety certifications</a:t>
            </a:r>
          </a:p>
          <a:p>
            <a:r>
              <a:rPr lang="en-GB" sz="2000" dirty="0">
                <a:solidFill>
                  <a:schemeClr val="tx1"/>
                </a:solidFill>
              </a:rPr>
              <a:t>Must have customer liability insurance</a:t>
            </a:r>
          </a:p>
          <a:p>
            <a:r>
              <a:rPr lang="en-GB" sz="2000" dirty="0">
                <a:solidFill>
                  <a:schemeClr val="tx1"/>
                </a:solidFill>
              </a:rPr>
              <a:t>Make sure staff are trained in food safety, handling.</a:t>
            </a:r>
          </a:p>
          <a:p>
            <a:r>
              <a:rPr lang="en-GB" sz="2000" dirty="0">
                <a:solidFill>
                  <a:schemeClr val="tx1"/>
                </a:solidFill>
              </a:rPr>
              <a:t>Have first aid kits on premises.</a:t>
            </a:r>
          </a:p>
          <a:p>
            <a:r>
              <a:rPr lang="en-GB" sz="2000" dirty="0">
                <a:solidFill>
                  <a:schemeClr val="tx1"/>
                </a:solidFill>
              </a:rPr>
              <a:t>Pest control contracts</a:t>
            </a:r>
          </a:p>
          <a:p>
            <a:r>
              <a:rPr lang="en-GB" sz="2000" dirty="0">
                <a:solidFill>
                  <a:schemeClr val="tx1"/>
                </a:solidFill>
              </a:rPr>
              <a:t>Waste collection contracts</a:t>
            </a:r>
          </a:p>
          <a:p>
            <a:pPr marL="45720" indent="0">
              <a:buNone/>
            </a:pPr>
            <a:endParaRPr lang="en-GB" sz="2400" dirty="0">
              <a:solidFill>
                <a:schemeClr val="tx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34CDA36-B87C-490E-AD0F-7EF085CB6555}"/>
              </a:ext>
            </a:extLst>
          </p:cNvPr>
          <p:cNvSpPr>
            <a:spLocks noGrp="1"/>
          </p:cNvSpPr>
          <p:nvPr>
            <p:ph type="title"/>
          </p:nvPr>
        </p:nvSpPr>
        <p:spPr>
          <a:xfrm>
            <a:off x="431507" y="31750"/>
            <a:ext cx="8229600" cy="1143000"/>
          </a:xfrm>
        </p:spPr>
        <p:txBody>
          <a:bodyPr/>
          <a:lstStyle/>
          <a:p>
            <a:pPr eaLnBrk="1" hangingPunct="1"/>
            <a:r>
              <a:rPr lang="en-GB" altLang="en-US" sz="4000" dirty="0"/>
              <a:t>Management Process</a:t>
            </a:r>
          </a:p>
        </p:txBody>
      </p:sp>
      <p:sp>
        <p:nvSpPr>
          <p:cNvPr id="4" name="Date Placeholder 3">
            <a:extLst>
              <a:ext uri="{FF2B5EF4-FFF2-40B4-BE49-F238E27FC236}">
                <a16:creationId xmlns:a16="http://schemas.microsoft.com/office/drawing/2014/main" id="{08B62784-803A-4DAA-82F0-EF89F0DA3AF5}"/>
              </a:ext>
            </a:extLst>
          </p:cNvPr>
          <p:cNvSpPr>
            <a:spLocks noGrp="1"/>
          </p:cNvSpPr>
          <p:nvPr>
            <p:ph type="dt" sz="quarter" idx="10"/>
          </p:nvPr>
        </p:nvSpPr>
        <p:spPr/>
        <p:txBody>
          <a:bodyPr/>
          <a:lstStyle/>
          <a:p>
            <a:pPr>
              <a:defRPr/>
            </a:pPr>
            <a:fld id="{BFEA8610-70C2-48F7-AED7-5F19D16F3191}"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B6BC1862-63F6-4DC7-9BDA-B0280ED00401}"/>
              </a:ext>
            </a:extLst>
          </p:cNvPr>
          <p:cNvSpPr>
            <a:spLocks noGrp="1"/>
          </p:cNvSpPr>
          <p:nvPr>
            <p:ph type="ftr" sz="quarter" idx="11"/>
          </p:nvPr>
        </p:nvSpPr>
        <p:spPr/>
        <p:txBody>
          <a:bodyPr/>
          <a:lstStyle/>
          <a:p>
            <a:pPr>
              <a:defRPr/>
            </a:pPr>
            <a:r>
              <a:rPr lang="en-GB" altLang="en-US" dirty="0"/>
              <a:t>Mary March</a:t>
            </a:r>
          </a:p>
        </p:txBody>
      </p:sp>
      <p:sp>
        <p:nvSpPr>
          <p:cNvPr id="10" name="Title 1">
            <a:extLst>
              <a:ext uri="{FF2B5EF4-FFF2-40B4-BE49-F238E27FC236}">
                <a16:creationId xmlns:a16="http://schemas.microsoft.com/office/drawing/2014/main" id="{C986A959-9732-4667-9B07-4A0475DD6A60}"/>
              </a:ext>
            </a:extLst>
          </p:cNvPr>
          <p:cNvSpPr>
            <a:spLocks noGrp="1"/>
          </p:cNvSpPr>
          <p:nvPr>
            <p:ph idx="1"/>
          </p:nvPr>
        </p:nvSpPr>
        <p:spPr>
          <a:xfrm>
            <a:off x="457200" y="1290294"/>
            <a:ext cx="8229600" cy="4171602"/>
          </a:xfrm>
        </p:spPr>
        <p:txBody>
          <a:bodyPr>
            <a:normAutofit/>
          </a:bodyPr>
          <a:lstStyle/>
          <a:p>
            <a:pPr marL="0" indent="0" algn="ctr">
              <a:buNone/>
            </a:pPr>
            <a:r>
              <a:rPr lang="en-GB" sz="2800" u="sng" dirty="0"/>
              <a:t>Products and services</a:t>
            </a:r>
          </a:p>
          <a:p>
            <a:pPr marL="0" indent="0">
              <a:buNone/>
            </a:pPr>
            <a:endParaRPr lang="en-GB" sz="1800" dirty="0"/>
          </a:p>
        </p:txBody>
      </p:sp>
      <p:sp>
        <p:nvSpPr>
          <p:cNvPr id="11" name="Content Placeholder 2">
            <a:extLst>
              <a:ext uri="{FF2B5EF4-FFF2-40B4-BE49-F238E27FC236}">
                <a16:creationId xmlns:a16="http://schemas.microsoft.com/office/drawing/2014/main" id="{D8626741-AD7C-4C9B-9E7B-4BD2A49D1E16}"/>
              </a:ext>
            </a:extLst>
          </p:cNvPr>
          <p:cNvSpPr txBox="1">
            <a:spLocks/>
          </p:cNvSpPr>
          <p:nvPr/>
        </p:nvSpPr>
        <p:spPr bwMode="auto">
          <a:xfrm>
            <a:off x="720507" y="1905335"/>
            <a:ext cx="8097406" cy="4004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2400" dirty="0"/>
              <a:t>Pizzas: 9”, 12”,15” &amp; 18” (Thin crust or deep crust)</a:t>
            </a:r>
          </a:p>
          <a:p>
            <a:pPr marL="45720" indent="0">
              <a:buFont typeface="Arial" panose="020B0604020202020204" pitchFamily="34" charset="0"/>
              <a:buNone/>
            </a:pPr>
            <a:endParaRPr lang="en-GB" sz="2400" dirty="0"/>
          </a:p>
          <a:p>
            <a:pPr marL="45720" indent="0">
              <a:buFont typeface="Arial" panose="020B0604020202020204" pitchFamily="34" charset="0"/>
              <a:buNone/>
            </a:pPr>
            <a:r>
              <a:rPr lang="en-GB" sz="2400" u="sng" dirty="0"/>
              <a:t>Toppings</a:t>
            </a:r>
          </a:p>
          <a:p>
            <a:pPr marL="45720" indent="0">
              <a:buFont typeface="Arial" panose="020B0604020202020204" pitchFamily="34" charset="0"/>
              <a:buNone/>
            </a:pPr>
            <a:r>
              <a:rPr lang="en-GB" sz="2000" dirty="0"/>
              <a:t>Turkey, pepperoni, chicken, chicken tikka, beef, lamb, anchovies, salmon, tuna, prawns, Bombay duck, sweet corn, peas, pineapple, chillies, jalapenos, olives, green peppers, onion, red onions, coriander, mushrooms, potatoes, tomatoes.</a:t>
            </a:r>
          </a:p>
          <a:p>
            <a:pPr marL="45720" indent="0">
              <a:buFont typeface="Arial" panose="020B0604020202020204" pitchFamily="34" charset="0"/>
              <a:buNone/>
            </a:pPr>
            <a:endParaRPr lang="en-GB" sz="2000" dirty="0"/>
          </a:p>
          <a:p>
            <a:pPr marL="45720" indent="0">
              <a:buFont typeface="Arial" panose="020B0604020202020204" pitchFamily="34" charset="0"/>
              <a:buNone/>
            </a:pPr>
            <a:r>
              <a:rPr lang="en-GB" sz="2400" u="sng" dirty="0"/>
              <a:t>Side items</a:t>
            </a:r>
          </a:p>
          <a:p>
            <a:pPr marL="45720" indent="0">
              <a:buFont typeface="Arial" panose="020B0604020202020204" pitchFamily="34" charset="0"/>
              <a:buNone/>
            </a:pPr>
            <a:r>
              <a:rPr lang="en-GB" sz="2000" dirty="0"/>
              <a:t>Chicken wings, potato wedges, garlic bread &amp; various salads.</a:t>
            </a:r>
          </a:p>
          <a:p>
            <a:pPr marL="45720" indent="0">
              <a:buFont typeface="Arial" panose="020B0604020202020204" pitchFamily="34" charset="0"/>
              <a:buNone/>
            </a:pPr>
            <a:endParaRPr lang="en-GB" sz="2000" dirty="0"/>
          </a:p>
          <a:p>
            <a:pPr marL="45720" indent="0">
              <a:buFont typeface="Arial" panose="020B0604020202020204" pitchFamily="34" charset="0"/>
              <a:buNone/>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1ACC70D-AD95-47C9-8EEC-27DC4ADA1AD3}"/>
              </a:ext>
            </a:extLst>
          </p:cNvPr>
          <p:cNvSpPr>
            <a:spLocks noGrp="1"/>
          </p:cNvSpPr>
          <p:nvPr>
            <p:ph type="title"/>
          </p:nvPr>
        </p:nvSpPr>
        <p:spPr>
          <a:xfrm>
            <a:off x="457200" y="188913"/>
            <a:ext cx="8229600" cy="936625"/>
          </a:xfrm>
        </p:spPr>
        <p:txBody>
          <a:bodyPr/>
          <a:lstStyle/>
          <a:p>
            <a:pPr eaLnBrk="1" hangingPunct="1"/>
            <a:r>
              <a:rPr lang="en-GB" altLang="en-US" sz="4000" dirty="0"/>
              <a:t>Management Process Cont..</a:t>
            </a:r>
          </a:p>
        </p:txBody>
      </p:sp>
      <p:sp>
        <p:nvSpPr>
          <p:cNvPr id="19459" name="Rectangle 3">
            <a:extLst>
              <a:ext uri="{FF2B5EF4-FFF2-40B4-BE49-F238E27FC236}">
                <a16:creationId xmlns:a16="http://schemas.microsoft.com/office/drawing/2014/main" id="{CE3D3CBC-755C-41E9-9C71-E6CD9B5733DB}"/>
              </a:ext>
            </a:extLst>
          </p:cNvPr>
          <p:cNvSpPr>
            <a:spLocks noGrp="1"/>
          </p:cNvSpPr>
          <p:nvPr>
            <p:ph idx="1"/>
          </p:nvPr>
        </p:nvSpPr>
        <p:spPr>
          <a:xfrm>
            <a:off x="457200" y="1111057"/>
            <a:ext cx="8229600" cy="4392612"/>
          </a:xfrm>
        </p:spPr>
        <p:txBody>
          <a:bodyPr/>
          <a:lstStyle/>
          <a:p>
            <a:pPr marL="0" indent="0" algn="ctr" eaLnBrk="1" hangingPunct="1">
              <a:lnSpc>
                <a:spcPct val="90000"/>
              </a:lnSpc>
              <a:buNone/>
            </a:pPr>
            <a:r>
              <a:rPr lang="en-GB" sz="2400" dirty="0"/>
              <a:t>Products and services cont….</a:t>
            </a:r>
            <a:br>
              <a:rPr lang="en-GB" sz="2400" dirty="0"/>
            </a:br>
            <a:r>
              <a:rPr lang="en-GB" sz="1800" u="sng" dirty="0"/>
              <a:t>Beverages &amp; Desserts</a:t>
            </a:r>
            <a:endParaRPr lang="en-GB" altLang="en-US" sz="1800" u="sng" dirty="0"/>
          </a:p>
        </p:txBody>
      </p:sp>
      <p:sp>
        <p:nvSpPr>
          <p:cNvPr id="4" name="Date Placeholder 3">
            <a:extLst>
              <a:ext uri="{FF2B5EF4-FFF2-40B4-BE49-F238E27FC236}">
                <a16:creationId xmlns:a16="http://schemas.microsoft.com/office/drawing/2014/main" id="{D308FC5A-F7FF-4D61-8A2B-52F0FCA00C3D}"/>
              </a:ext>
            </a:extLst>
          </p:cNvPr>
          <p:cNvSpPr>
            <a:spLocks noGrp="1"/>
          </p:cNvSpPr>
          <p:nvPr>
            <p:ph type="dt" sz="quarter" idx="10"/>
          </p:nvPr>
        </p:nvSpPr>
        <p:spPr/>
        <p:txBody>
          <a:bodyPr/>
          <a:lstStyle/>
          <a:p>
            <a:pPr>
              <a:defRPr/>
            </a:pPr>
            <a:fld id="{47CF5F8D-6B2D-471D-B7DD-11AA335A9608}"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5F75D8D9-52F5-4982-AA92-17C48A0E7812}"/>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8F05F64C-E2DE-4019-846B-62F5592AF602}"/>
              </a:ext>
            </a:extLst>
          </p:cNvPr>
          <p:cNvSpPr txBox="1">
            <a:spLocks/>
          </p:cNvSpPr>
          <p:nvPr/>
        </p:nvSpPr>
        <p:spPr bwMode="auto">
          <a:xfrm>
            <a:off x="736600" y="1681166"/>
            <a:ext cx="7898973" cy="38225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2400" u="sng" dirty="0"/>
              <a:t>Soft drinks</a:t>
            </a:r>
          </a:p>
          <a:p>
            <a:pPr marL="45720" indent="0">
              <a:buFont typeface="Arial" panose="020B0604020202020204" pitchFamily="34" charset="0"/>
              <a:buNone/>
            </a:pPr>
            <a:r>
              <a:rPr lang="en-GB" sz="2000" dirty="0"/>
              <a:t>Coke, Diet coke, Fanta, 7up, Red bull, Evian water</a:t>
            </a:r>
          </a:p>
          <a:p>
            <a:pPr marL="45720" indent="0">
              <a:buFont typeface="Arial" panose="020B0604020202020204" pitchFamily="34" charset="0"/>
              <a:buNone/>
            </a:pPr>
            <a:endParaRPr lang="en-GB" sz="2000" dirty="0"/>
          </a:p>
          <a:p>
            <a:pPr marL="45720" indent="0">
              <a:buFont typeface="Arial" panose="020B0604020202020204" pitchFamily="34" charset="0"/>
              <a:buNone/>
            </a:pPr>
            <a:r>
              <a:rPr lang="en-GB" sz="2400" u="sng" dirty="0"/>
              <a:t>Mocktails</a:t>
            </a:r>
          </a:p>
          <a:p>
            <a:pPr marL="45720" indent="0">
              <a:buFont typeface="Arial" panose="020B0604020202020204" pitchFamily="34" charset="0"/>
              <a:buNone/>
            </a:pPr>
            <a:r>
              <a:rPr lang="en-GB" sz="2000" dirty="0"/>
              <a:t>Mojito, Strawberry mojito, Pinacolada, Mango colado, Duckaree.</a:t>
            </a:r>
          </a:p>
          <a:p>
            <a:pPr marL="45720" indent="0">
              <a:buFont typeface="Arial" panose="020B0604020202020204" pitchFamily="34" charset="0"/>
              <a:buNone/>
            </a:pPr>
            <a:endParaRPr lang="en-GB" sz="2000" dirty="0"/>
          </a:p>
          <a:p>
            <a:pPr marL="45720" indent="0">
              <a:buFont typeface="Arial" panose="020B0604020202020204" pitchFamily="34" charset="0"/>
              <a:buNone/>
            </a:pPr>
            <a:r>
              <a:rPr lang="en-GB" sz="2400" u="sng" dirty="0"/>
              <a:t>Milkshakes</a:t>
            </a:r>
          </a:p>
          <a:p>
            <a:pPr marL="45720" indent="0">
              <a:buFont typeface="Arial" panose="020B0604020202020204" pitchFamily="34" charset="0"/>
              <a:buNone/>
            </a:pPr>
            <a:endParaRPr lang="en-GB" sz="2400" dirty="0"/>
          </a:p>
          <a:p>
            <a:pPr marL="45720" indent="0">
              <a:buFont typeface="Arial" panose="020B0604020202020204" pitchFamily="34" charset="0"/>
              <a:buNone/>
            </a:pPr>
            <a:r>
              <a:rPr lang="en-GB" sz="2400" u="sng" dirty="0"/>
              <a:t>Desserts</a:t>
            </a:r>
          </a:p>
          <a:p>
            <a:pPr marL="45720" indent="0">
              <a:buFont typeface="Arial" panose="020B0604020202020204" pitchFamily="34" charset="0"/>
              <a:buNone/>
            </a:pPr>
            <a:r>
              <a:rPr lang="en-GB" sz="2000" dirty="0"/>
              <a:t>Cheese cakes, Haagen Dazs, Kulfi</a:t>
            </a:r>
          </a:p>
          <a:p>
            <a:pPr marL="45720" indent="0">
              <a:buFont typeface="Arial" panose="020B0604020202020204" pitchFamily="34" charset="0"/>
              <a:buNone/>
            </a:pPr>
            <a:endParaRPr lang="en-GB" sz="2000" dirty="0"/>
          </a:p>
          <a:p>
            <a:pPr marL="45720" indent="0">
              <a:buFont typeface="Arial" panose="020B0604020202020204" pitchFamily="34" charset="0"/>
              <a:buNone/>
            </a:pPr>
            <a:endParaRPr lang="en-GB" sz="2000" dirty="0"/>
          </a:p>
          <a:p>
            <a:pPr marL="45720" indent="0">
              <a:buFont typeface="Arial" panose="020B0604020202020204" pitchFamily="34" charset="0"/>
              <a:buNone/>
            </a:pPr>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2AEECC1-A06B-48CD-B703-F84322FCCB31}"/>
              </a:ext>
            </a:extLst>
          </p:cNvPr>
          <p:cNvSpPr>
            <a:spLocks noGrp="1"/>
          </p:cNvSpPr>
          <p:nvPr>
            <p:ph type="title"/>
          </p:nvPr>
        </p:nvSpPr>
        <p:spPr/>
        <p:txBody>
          <a:bodyPr/>
          <a:lstStyle/>
          <a:p>
            <a:pPr eaLnBrk="1" hangingPunct="1"/>
            <a:r>
              <a:rPr lang="en-GB" altLang="en-US" sz="4000" dirty="0"/>
              <a:t>Management Process Cont..</a:t>
            </a:r>
          </a:p>
        </p:txBody>
      </p:sp>
      <p:sp>
        <p:nvSpPr>
          <p:cNvPr id="21507" name="Rectangle 3">
            <a:extLst>
              <a:ext uri="{FF2B5EF4-FFF2-40B4-BE49-F238E27FC236}">
                <a16:creationId xmlns:a16="http://schemas.microsoft.com/office/drawing/2014/main" id="{D0F9C890-1215-4B84-811F-DBA63271CD68}"/>
              </a:ext>
            </a:extLst>
          </p:cNvPr>
          <p:cNvSpPr>
            <a:spLocks noGrp="1"/>
          </p:cNvSpPr>
          <p:nvPr>
            <p:ph idx="1"/>
          </p:nvPr>
        </p:nvSpPr>
        <p:spPr>
          <a:xfrm>
            <a:off x="457200" y="1628800"/>
            <a:ext cx="8229600" cy="4060825"/>
          </a:xfrm>
        </p:spPr>
        <p:txBody>
          <a:bodyPr/>
          <a:lstStyle/>
          <a:p>
            <a:pPr marL="0" indent="0" algn="ctr" eaLnBrk="1" hangingPunct="1">
              <a:lnSpc>
                <a:spcPct val="90000"/>
              </a:lnSpc>
              <a:buNone/>
            </a:pPr>
            <a:r>
              <a:rPr lang="en-GB" sz="2400" u="sng" dirty="0"/>
              <a:t>Target market</a:t>
            </a:r>
          </a:p>
          <a:p>
            <a:pPr marL="0" indent="0" algn="ctr" eaLnBrk="1" hangingPunct="1">
              <a:lnSpc>
                <a:spcPct val="90000"/>
              </a:lnSpc>
              <a:buNone/>
            </a:pPr>
            <a:endParaRPr lang="en-GB" altLang="en-US" sz="1800" u="sng" dirty="0"/>
          </a:p>
          <a:p>
            <a:pPr marL="0" indent="0" eaLnBrk="1" hangingPunct="1">
              <a:lnSpc>
                <a:spcPct val="90000"/>
              </a:lnSpc>
              <a:buNone/>
            </a:pPr>
            <a:r>
              <a:rPr lang="en-GB" sz="2000" dirty="0">
                <a:solidFill>
                  <a:schemeClr val="tx1"/>
                </a:solidFill>
              </a:rPr>
              <a:t>Muslim population in and surrounding areas, there are over 3.2million Muslims in the UK, growing at a rate of 8%, demand for halal food is on the increase, specially targeting the 16-30 age bracket, who like to eat take outs and home delivery.</a:t>
            </a:r>
          </a:p>
          <a:p>
            <a:pPr marL="0" indent="0" eaLnBrk="1" hangingPunct="1">
              <a:lnSpc>
                <a:spcPct val="90000"/>
              </a:lnSpc>
              <a:buNone/>
            </a:pPr>
            <a:endParaRPr lang="en-GB" altLang="en-US" sz="2400" u="sng" dirty="0"/>
          </a:p>
        </p:txBody>
      </p:sp>
      <p:sp>
        <p:nvSpPr>
          <p:cNvPr id="4" name="Date Placeholder 3">
            <a:extLst>
              <a:ext uri="{FF2B5EF4-FFF2-40B4-BE49-F238E27FC236}">
                <a16:creationId xmlns:a16="http://schemas.microsoft.com/office/drawing/2014/main" id="{FCFD0F4A-F0AE-47AC-B019-9129D7197F1F}"/>
              </a:ext>
            </a:extLst>
          </p:cNvPr>
          <p:cNvSpPr>
            <a:spLocks noGrp="1"/>
          </p:cNvSpPr>
          <p:nvPr>
            <p:ph type="dt" sz="quarter" idx="10"/>
          </p:nvPr>
        </p:nvSpPr>
        <p:spPr/>
        <p:txBody>
          <a:bodyPr/>
          <a:lstStyle/>
          <a:p>
            <a:pPr>
              <a:defRPr/>
            </a:pPr>
            <a:fld id="{5522D75A-BA4C-41A3-BC05-E6BF0460FAF3}"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20CF1930-B859-4D7F-952E-459F4105D10B}"/>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025F72D-457C-4EE5-96CC-4C34A3D65C9E}"/>
              </a:ext>
            </a:extLst>
          </p:cNvPr>
          <p:cNvSpPr>
            <a:spLocks noGrp="1"/>
          </p:cNvSpPr>
          <p:nvPr>
            <p:ph type="title"/>
          </p:nvPr>
        </p:nvSpPr>
        <p:spPr/>
        <p:txBody>
          <a:bodyPr/>
          <a:lstStyle/>
          <a:p>
            <a:pPr eaLnBrk="1" hangingPunct="1"/>
            <a:r>
              <a:rPr lang="en-GB" altLang="en-US" sz="4000" dirty="0"/>
              <a:t>Management Process Cont..</a:t>
            </a:r>
          </a:p>
        </p:txBody>
      </p:sp>
      <p:sp>
        <p:nvSpPr>
          <p:cNvPr id="23555" name="Rectangle 3">
            <a:extLst>
              <a:ext uri="{FF2B5EF4-FFF2-40B4-BE49-F238E27FC236}">
                <a16:creationId xmlns:a16="http://schemas.microsoft.com/office/drawing/2014/main" id="{96EBFC7E-7F50-4FBD-B0AB-FB653092A014}"/>
              </a:ext>
            </a:extLst>
          </p:cNvPr>
          <p:cNvSpPr>
            <a:spLocks noGrp="1"/>
          </p:cNvSpPr>
          <p:nvPr>
            <p:ph idx="1"/>
          </p:nvPr>
        </p:nvSpPr>
        <p:spPr>
          <a:xfrm>
            <a:off x="457200" y="1600200"/>
            <a:ext cx="8229600" cy="3916363"/>
          </a:xfrm>
        </p:spPr>
        <p:txBody>
          <a:bodyPr/>
          <a:lstStyle/>
          <a:p>
            <a:pPr marL="0" indent="0" algn="ctr" eaLnBrk="1" hangingPunct="1">
              <a:buNone/>
            </a:pPr>
            <a:r>
              <a:rPr lang="en-GB" sz="2400" u="sng" dirty="0"/>
              <a:t>Marketing strategy</a:t>
            </a:r>
          </a:p>
          <a:p>
            <a:pPr marL="0" indent="0" algn="ctr" eaLnBrk="1" hangingPunct="1">
              <a:buNone/>
            </a:pPr>
            <a:endParaRPr lang="en-GB" altLang="en-US" sz="2400" u="sng" dirty="0"/>
          </a:p>
          <a:p>
            <a:pPr marL="0" indent="0" eaLnBrk="1" hangingPunct="1">
              <a:buNone/>
            </a:pPr>
            <a:r>
              <a:rPr lang="en-GB" sz="2000" dirty="0">
                <a:solidFill>
                  <a:schemeClr val="tx1"/>
                </a:solidFill>
              </a:rPr>
              <a:t>Will distribute leaflets at local mosque, hand out leaflets to people in the streets. Will display special offers and discounts on the shop front, will also use Hungryhouse and Justeat as intermediary, As well as put adverts on Islamic tv channel, free to air tv channel for Muslim communities.</a:t>
            </a:r>
          </a:p>
          <a:p>
            <a:pPr marL="0" indent="0" eaLnBrk="1" hangingPunct="1">
              <a:buNone/>
            </a:pPr>
            <a:endParaRPr lang="en-GB" altLang="en-US" sz="2400" u="sng" dirty="0"/>
          </a:p>
        </p:txBody>
      </p:sp>
      <p:sp>
        <p:nvSpPr>
          <p:cNvPr id="4" name="Date Placeholder 3">
            <a:extLst>
              <a:ext uri="{FF2B5EF4-FFF2-40B4-BE49-F238E27FC236}">
                <a16:creationId xmlns:a16="http://schemas.microsoft.com/office/drawing/2014/main" id="{3D28497C-E4D2-43EE-8B3F-3678ECE672B9}"/>
              </a:ext>
            </a:extLst>
          </p:cNvPr>
          <p:cNvSpPr>
            <a:spLocks noGrp="1"/>
          </p:cNvSpPr>
          <p:nvPr>
            <p:ph type="dt" sz="quarter" idx="10"/>
          </p:nvPr>
        </p:nvSpPr>
        <p:spPr/>
        <p:txBody>
          <a:bodyPr/>
          <a:lstStyle/>
          <a:p>
            <a:pPr>
              <a:defRPr/>
            </a:pPr>
            <a:fld id="{BB16917A-EA87-4932-9F19-3CCA72FF04F0}"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C4D65C69-008B-40A1-A971-9227F74BBDD4}"/>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C8C0C87-BE71-431C-8048-4DE722EB8740}"/>
              </a:ext>
            </a:extLst>
          </p:cNvPr>
          <p:cNvSpPr>
            <a:spLocks noGrp="1"/>
          </p:cNvSpPr>
          <p:nvPr>
            <p:ph type="title"/>
          </p:nvPr>
        </p:nvSpPr>
        <p:spPr>
          <a:xfrm>
            <a:off x="457200" y="274638"/>
            <a:ext cx="8229600" cy="850900"/>
          </a:xfrm>
        </p:spPr>
        <p:txBody>
          <a:bodyPr/>
          <a:lstStyle/>
          <a:p>
            <a:pPr eaLnBrk="1" hangingPunct="1"/>
            <a:r>
              <a:rPr lang="en-GB" altLang="en-US" sz="4000" dirty="0"/>
              <a:t>Management Process Cont..</a:t>
            </a:r>
          </a:p>
        </p:txBody>
      </p:sp>
      <p:sp>
        <p:nvSpPr>
          <p:cNvPr id="27651" name="Rectangle 3">
            <a:extLst>
              <a:ext uri="{FF2B5EF4-FFF2-40B4-BE49-F238E27FC236}">
                <a16:creationId xmlns:a16="http://schemas.microsoft.com/office/drawing/2014/main" id="{608F6AD6-FBAA-4815-8F0E-25098ED55B2C}"/>
              </a:ext>
            </a:extLst>
          </p:cNvPr>
          <p:cNvSpPr>
            <a:spLocks noGrp="1"/>
          </p:cNvSpPr>
          <p:nvPr>
            <p:ph idx="1"/>
          </p:nvPr>
        </p:nvSpPr>
        <p:spPr>
          <a:xfrm>
            <a:off x="457200" y="1125538"/>
            <a:ext cx="8229600" cy="4319587"/>
          </a:xfrm>
        </p:spPr>
        <p:txBody>
          <a:bodyPr/>
          <a:lstStyle/>
          <a:p>
            <a:pPr marL="0" indent="0" algn="ctr" eaLnBrk="1" hangingPunct="1">
              <a:lnSpc>
                <a:spcPct val="90000"/>
              </a:lnSpc>
              <a:buNone/>
            </a:pPr>
            <a:r>
              <a:rPr lang="en-GB" sz="2400" u="sng" dirty="0"/>
              <a:t>Finance</a:t>
            </a:r>
            <a:br>
              <a:rPr lang="en-GB" sz="4000" dirty="0"/>
            </a:br>
            <a:r>
              <a:rPr lang="en-GB" sz="2000" u="sng" dirty="0"/>
              <a:t>Start-up cost summary</a:t>
            </a:r>
          </a:p>
          <a:p>
            <a:pPr marL="0" indent="0" algn="ctr" eaLnBrk="1" hangingPunct="1">
              <a:lnSpc>
                <a:spcPct val="90000"/>
              </a:lnSpc>
              <a:buNone/>
            </a:pPr>
            <a:endParaRPr lang="en-GB" altLang="en-US" sz="2000" u="sng" dirty="0"/>
          </a:p>
          <a:p>
            <a:pPr marL="0" indent="0" algn="ctr" eaLnBrk="1" hangingPunct="1">
              <a:lnSpc>
                <a:spcPct val="90000"/>
              </a:lnSpc>
              <a:buNone/>
            </a:pPr>
            <a:endParaRPr lang="en-GB" altLang="en-US" sz="2000" u="sng" dirty="0"/>
          </a:p>
        </p:txBody>
      </p:sp>
      <p:sp>
        <p:nvSpPr>
          <p:cNvPr id="4" name="Date Placeholder 3">
            <a:extLst>
              <a:ext uri="{FF2B5EF4-FFF2-40B4-BE49-F238E27FC236}">
                <a16:creationId xmlns:a16="http://schemas.microsoft.com/office/drawing/2014/main" id="{C5E60FB9-E357-4FAA-8D03-04E762AF16BA}"/>
              </a:ext>
            </a:extLst>
          </p:cNvPr>
          <p:cNvSpPr>
            <a:spLocks noGrp="1"/>
          </p:cNvSpPr>
          <p:nvPr>
            <p:ph type="dt" sz="quarter" idx="10"/>
          </p:nvPr>
        </p:nvSpPr>
        <p:spPr/>
        <p:txBody>
          <a:bodyPr/>
          <a:lstStyle/>
          <a:p>
            <a:pPr>
              <a:defRPr/>
            </a:pPr>
            <a:fld id="{5D39EC49-FA46-4F16-945C-64EF712FDE14}"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F3BCF985-46FA-4BAD-A807-163FDA9BAEC9}"/>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ACD0B2DE-DC21-4790-8423-7A1D3BCE9EC6}"/>
              </a:ext>
            </a:extLst>
          </p:cNvPr>
          <p:cNvSpPr txBox="1">
            <a:spLocks/>
          </p:cNvSpPr>
          <p:nvPr/>
        </p:nvSpPr>
        <p:spPr bwMode="auto">
          <a:xfrm>
            <a:off x="683568" y="1844824"/>
            <a:ext cx="7689197" cy="4032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2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2000" dirty="0"/>
              <a:t> </a:t>
            </a:r>
            <a:endParaRPr lang="en-GB" sz="2000" b="1" dirty="0"/>
          </a:p>
          <a:p>
            <a:pPr marL="45720" indent="0" algn="ctr">
              <a:buFont typeface="Arial" panose="020B0604020202020204" pitchFamily="34" charset="0"/>
              <a:buNone/>
            </a:pPr>
            <a:r>
              <a:rPr lang="en-GB" sz="1900" b="1" dirty="0"/>
              <a:t>Pizza oven -                                  £2,000</a:t>
            </a:r>
          </a:p>
          <a:p>
            <a:pPr marL="45720" indent="0" algn="ctr">
              <a:buFont typeface="Arial" panose="020B0604020202020204" pitchFamily="34" charset="0"/>
              <a:buNone/>
            </a:pPr>
            <a:r>
              <a:rPr lang="en-GB" sz="1900" b="1" dirty="0"/>
              <a:t>Dough maker -                             £600</a:t>
            </a:r>
          </a:p>
          <a:p>
            <a:pPr marL="45720" indent="0" algn="ctr">
              <a:buFont typeface="Arial" panose="020B0604020202020204" pitchFamily="34" charset="0"/>
              <a:buNone/>
            </a:pPr>
            <a:r>
              <a:rPr lang="en-GB" sz="1900" b="1" dirty="0"/>
              <a:t>Fridge freezers -                           £1,500</a:t>
            </a:r>
          </a:p>
          <a:p>
            <a:pPr marL="45720" indent="0" algn="ctr">
              <a:buFont typeface="Arial" panose="020B0604020202020204" pitchFamily="34" charset="0"/>
              <a:buNone/>
            </a:pPr>
            <a:r>
              <a:rPr lang="en-GB" sz="1900" b="1" dirty="0"/>
              <a:t>EPOS system -                             £1,900</a:t>
            </a:r>
          </a:p>
          <a:p>
            <a:pPr marL="45720" indent="0" algn="ctr">
              <a:buFont typeface="Arial" panose="020B0604020202020204" pitchFamily="34" charset="0"/>
              <a:buNone/>
            </a:pPr>
            <a:r>
              <a:rPr lang="en-GB" sz="1900" b="1" dirty="0"/>
              <a:t>Utensils -                                      £1,000</a:t>
            </a:r>
          </a:p>
          <a:p>
            <a:pPr marL="45720" indent="0" algn="ctr">
              <a:buFont typeface="Arial" panose="020B0604020202020204" pitchFamily="34" charset="0"/>
              <a:buNone/>
            </a:pPr>
            <a:r>
              <a:rPr lang="en-GB" sz="1900" b="1" dirty="0"/>
              <a:t>Microwave -                                 £400</a:t>
            </a:r>
          </a:p>
          <a:p>
            <a:pPr marL="45720" indent="0" algn="ctr">
              <a:buFont typeface="Arial" panose="020B0604020202020204" pitchFamily="34" charset="0"/>
              <a:buNone/>
            </a:pPr>
            <a:r>
              <a:rPr lang="en-GB" sz="1900" b="1" dirty="0"/>
              <a:t>Pizza plates -                                £500</a:t>
            </a:r>
          </a:p>
          <a:p>
            <a:pPr marL="45720" indent="0" algn="ctr">
              <a:buFont typeface="Arial" panose="020B0604020202020204" pitchFamily="34" charset="0"/>
              <a:buNone/>
            </a:pPr>
            <a:r>
              <a:rPr lang="en-GB" sz="1900" b="1" dirty="0"/>
              <a:t>Delivery bags -                             £150</a:t>
            </a:r>
          </a:p>
          <a:p>
            <a:pPr marL="45720" indent="0" algn="ctr">
              <a:buFont typeface="Arial" panose="020B0604020202020204" pitchFamily="34" charset="0"/>
              <a:buNone/>
            </a:pPr>
            <a:r>
              <a:rPr lang="en-GB" sz="1900" b="1" dirty="0"/>
              <a:t>Leaflets -                                      £ 800</a:t>
            </a:r>
          </a:p>
          <a:p>
            <a:pPr marL="45720" indent="0" algn="ctr">
              <a:buFont typeface="Arial" panose="020B0604020202020204" pitchFamily="34" charset="0"/>
              <a:buNone/>
            </a:pPr>
            <a:r>
              <a:rPr lang="en-GB" sz="1900" b="1" dirty="0"/>
              <a:t>Fixtures &amp; fittings -                     £3,000</a:t>
            </a:r>
          </a:p>
          <a:p>
            <a:pPr marL="45720" indent="0" algn="ctr">
              <a:buFont typeface="Arial" panose="020B0604020202020204" pitchFamily="34" charset="0"/>
              <a:buNone/>
            </a:pPr>
            <a:r>
              <a:rPr lang="en-GB" sz="1900" b="1" dirty="0"/>
              <a:t>Shop front &amp; Signage -               £4,000</a:t>
            </a:r>
          </a:p>
          <a:p>
            <a:pPr marL="45720" indent="0" algn="ctr">
              <a:buFont typeface="Arial" panose="020B0604020202020204" pitchFamily="34" charset="0"/>
              <a:buNone/>
            </a:pPr>
            <a:r>
              <a:rPr lang="en-GB" sz="1900" b="1" dirty="0"/>
              <a:t>Stock-                                          £3,000</a:t>
            </a:r>
          </a:p>
          <a:p>
            <a:pPr marL="45720" indent="0" algn="ctr">
              <a:buFont typeface="Arial" panose="020B0604020202020204" pitchFamily="34" charset="0"/>
              <a:buNone/>
            </a:pPr>
            <a:r>
              <a:rPr lang="en-GB" sz="1900" b="1" dirty="0"/>
              <a:t>                                                    ------------</a:t>
            </a:r>
          </a:p>
          <a:p>
            <a:pPr marL="45720" indent="0" algn="ctr">
              <a:buFont typeface="Arial" panose="020B0604020202020204" pitchFamily="34" charset="0"/>
              <a:buNone/>
            </a:pPr>
            <a:r>
              <a:rPr lang="en-GB" sz="1900" b="1" dirty="0"/>
              <a:t>                                                    £18,850</a:t>
            </a:r>
          </a:p>
          <a:p>
            <a:pPr marL="45720" indent="0">
              <a:buFont typeface="Arial" panose="020B0604020202020204" pitchFamily="34" charset="0"/>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B69D4037-BEC2-4A60-9594-3C19F50AF2F1}"/>
              </a:ext>
            </a:extLst>
          </p:cNvPr>
          <p:cNvSpPr>
            <a:spLocks noGrp="1"/>
          </p:cNvSpPr>
          <p:nvPr>
            <p:ph type="title"/>
          </p:nvPr>
        </p:nvSpPr>
        <p:spPr>
          <a:xfrm>
            <a:off x="457200" y="115888"/>
            <a:ext cx="8229600" cy="981075"/>
          </a:xfrm>
        </p:spPr>
        <p:txBody>
          <a:bodyPr/>
          <a:lstStyle/>
          <a:p>
            <a:pPr eaLnBrk="1" hangingPunct="1"/>
            <a:r>
              <a:rPr lang="en-GB" altLang="en-US" sz="4000" dirty="0"/>
              <a:t>Management Process Cont..</a:t>
            </a:r>
          </a:p>
        </p:txBody>
      </p:sp>
      <p:sp>
        <p:nvSpPr>
          <p:cNvPr id="29699" name="Rectangle 3">
            <a:extLst>
              <a:ext uri="{FF2B5EF4-FFF2-40B4-BE49-F238E27FC236}">
                <a16:creationId xmlns:a16="http://schemas.microsoft.com/office/drawing/2014/main" id="{0D85879E-2504-4D03-9665-386B82090933}"/>
              </a:ext>
            </a:extLst>
          </p:cNvPr>
          <p:cNvSpPr>
            <a:spLocks noGrp="1"/>
          </p:cNvSpPr>
          <p:nvPr>
            <p:ph idx="1"/>
          </p:nvPr>
        </p:nvSpPr>
        <p:spPr>
          <a:xfrm>
            <a:off x="457200" y="1096963"/>
            <a:ext cx="8229600" cy="4752975"/>
          </a:xfrm>
        </p:spPr>
        <p:txBody>
          <a:bodyPr/>
          <a:lstStyle/>
          <a:p>
            <a:pPr algn="ctr" eaLnBrk="1" hangingPunct="1">
              <a:lnSpc>
                <a:spcPct val="90000"/>
              </a:lnSpc>
              <a:buFontTx/>
              <a:buNone/>
            </a:pPr>
            <a:r>
              <a:rPr lang="en-GB" sz="2400" u="sng" dirty="0"/>
              <a:t>Finance</a:t>
            </a:r>
            <a:br>
              <a:rPr lang="en-GB" sz="2800" dirty="0"/>
            </a:br>
            <a:r>
              <a:rPr lang="en-GB" sz="2000" u="sng" dirty="0"/>
              <a:t>Weekly running costs</a:t>
            </a:r>
            <a:endParaRPr lang="en-GB" altLang="en-US" sz="2000" u="sng" dirty="0"/>
          </a:p>
        </p:txBody>
      </p:sp>
      <p:sp>
        <p:nvSpPr>
          <p:cNvPr id="4" name="Date Placeholder 3">
            <a:extLst>
              <a:ext uri="{FF2B5EF4-FFF2-40B4-BE49-F238E27FC236}">
                <a16:creationId xmlns:a16="http://schemas.microsoft.com/office/drawing/2014/main" id="{089FD4D6-5309-4C99-9A8E-7ABF85309260}"/>
              </a:ext>
            </a:extLst>
          </p:cNvPr>
          <p:cNvSpPr>
            <a:spLocks noGrp="1"/>
          </p:cNvSpPr>
          <p:nvPr>
            <p:ph type="dt" sz="quarter" idx="10"/>
          </p:nvPr>
        </p:nvSpPr>
        <p:spPr/>
        <p:txBody>
          <a:bodyPr/>
          <a:lstStyle/>
          <a:p>
            <a:pPr>
              <a:defRPr/>
            </a:pPr>
            <a:fld id="{926CEACF-C8D7-44A2-BA0A-F2CEF42F9923}"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B55B9A89-882F-483E-843F-965107E7EFC0}"/>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30C8F361-7DB3-42F8-AC73-C2A405393D1F}"/>
              </a:ext>
            </a:extLst>
          </p:cNvPr>
          <p:cNvSpPr txBox="1">
            <a:spLocks/>
          </p:cNvSpPr>
          <p:nvPr/>
        </p:nvSpPr>
        <p:spPr bwMode="auto">
          <a:xfrm>
            <a:off x="-356498" y="2060053"/>
            <a:ext cx="9872871" cy="488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lgn="ctr">
              <a:buFont typeface="Arial" panose="020B0604020202020204" pitchFamily="34" charset="0"/>
              <a:buNone/>
            </a:pPr>
            <a:r>
              <a:rPr lang="en-GB" sz="1600" b="1" dirty="0"/>
              <a:t>Rent -                       £435.00</a:t>
            </a:r>
          </a:p>
          <a:p>
            <a:pPr marL="45720" indent="0" algn="ctr">
              <a:buFont typeface="Arial" panose="020B0604020202020204" pitchFamily="34" charset="0"/>
              <a:buNone/>
            </a:pPr>
            <a:r>
              <a:rPr lang="en-GB" sz="1600" b="1" dirty="0"/>
              <a:t>Rates -                      £125.00</a:t>
            </a:r>
          </a:p>
          <a:p>
            <a:pPr marL="45720" indent="0" algn="ctr">
              <a:buFont typeface="Arial" panose="020B0604020202020204" pitchFamily="34" charset="0"/>
              <a:buNone/>
            </a:pPr>
            <a:r>
              <a:rPr lang="en-GB" sz="1600" b="1" dirty="0"/>
              <a:t>Utilities -                  £250.00</a:t>
            </a:r>
          </a:p>
          <a:p>
            <a:pPr marL="45720" indent="0" algn="ctr">
              <a:buFont typeface="Arial" panose="020B0604020202020204" pitchFamily="34" charset="0"/>
              <a:buNone/>
            </a:pPr>
            <a:r>
              <a:rPr lang="en-GB" sz="1600" b="1" dirty="0"/>
              <a:t>Stock -                      £500.00</a:t>
            </a:r>
          </a:p>
          <a:p>
            <a:pPr marL="45720" indent="0" algn="ctr">
              <a:buFont typeface="Arial" panose="020B0604020202020204" pitchFamily="34" charset="0"/>
              <a:buNone/>
            </a:pPr>
            <a:r>
              <a:rPr lang="en-GB" sz="1600" b="1" dirty="0"/>
              <a:t>Wages -                    £1200.00</a:t>
            </a:r>
          </a:p>
          <a:p>
            <a:pPr marL="45720" indent="0" algn="ctr">
              <a:buFont typeface="Arial" panose="020B0604020202020204" pitchFamily="34" charset="0"/>
              <a:buNone/>
            </a:pPr>
            <a:r>
              <a:rPr lang="en-GB" sz="1600" b="1" dirty="0"/>
              <a:t>Miscellaneous -        £100.00</a:t>
            </a:r>
          </a:p>
          <a:p>
            <a:pPr marL="45720" indent="0" algn="ctr">
              <a:buFont typeface="Arial" panose="020B0604020202020204" pitchFamily="34" charset="0"/>
              <a:buNone/>
            </a:pPr>
            <a:r>
              <a:rPr lang="en-GB" sz="1600" b="1" dirty="0"/>
              <a:t>Insurance -                £30.00</a:t>
            </a:r>
          </a:p>
          <a:p>
            <a:pPr marL="45720" indent="0" algn="ctr">
              <a:buFont typeface="Arial" panose="020B0604020202020204" pitchFamily="34" charset="0"/>
              <a:buNone/>
            </a:pPr>
            <a:r>
              <a:rPr lang="en-GB" sz="1600" b="1" dirty="0"/>
              <a:t>Pest control -             £20.00</a:t>
            </a:r>
          </a:p>
          <a:p>
            <a:pPr marL="45720" indent="0" algn="ctr">
              <a:buFont typeface="Arial" panose="020B0604020202020204" pitchFamily="34" charset="0"/>
              <a:buNone/>
            </a:pPr>
            <a:r>
              <a:rPr lang="en-GB" sz="1600" b="1" dirty="0"/>
              <a:t>Marketing -                £350.00</a:t>
            </a:r>
          </a:p>
          <a:p>
            <a:pPr marL="45720" indent="0" algn="ctr">
              <a:buFont typeface="Arial" panose="020B0604020202020204" pitchFamily="34" charset="0"/>
              <a:buNone/>
            </a:pPr>
            <a:r>
              <a:rPr lang="en-GB" sz="1600" b="1" dirty="0"/>
              <a:t>VAT-                         £400.00</a:t>
            </a:r>
          </a:p>
          <a:p>
            <a:pPr marL="45720" indent="0" algn="ctr">
              <a:buFont typeface="Arial" panose="020B0604020202020204" pitchFamily="34" charset="0"/>
              <a:buNone/>
            </a:pPr>
            <a:r>
              <a:rPr lang="en-GB" sz="1600" b="1" dirty="0"/>
              <a:t>                                 ---------------</a:t>
            </a:r>
          </a:p>
          <a:p>
            <a:pPr marL="45720" indent="0" algn="ctr">
              <a:buFont typeface="Arial" panose="020B0604020202020204" pitchFamily="34" charset="0"/>
              <a:buNone/>
            </a:pPr>
            <a:r>
              <a:rPr lang="en-GB" sz="1600" b="1" dirty="0"/>
              <a:t>                                  £3400.00</a:t>
            </a:r>
          </a:p>
          <a:p>
            <a:pPr marL="45720" indent="0">
              <a:buFont typeface="Arial" panose="020B0604020202020204" pitchFamily="34" charset="0"/>
              <a:buNone/>
            </a:pPr>
            <a:endParaRPr lang="en-GB"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9E986848-B281-4A43-A48E-F0B0897D327E}"/>
              </a:ext>
            </a:extLst>
          </p:cNvPr>
          <p:cNvSpPr>
            <a:spLocks noGrp="1"/>
          </p:cNvSpPr>
          <p:nvPr>
            <p:ph type="title"/>
          </p:nvPr>
        </p:nvSpPr>
        <p:spPr>
          <a:xfrm>
            <a:off x="457200" y="165808"/>
            <a:ext cx="8229600" cy="1143000"/>
          </a:xfrm>
        </p:spPr>
        <p:txBody>
          <a:bodyPr/>
          <a:lstStyle/>
          <a:p>
            <a:pPr eaLnBrk="1" hangingPunct="1"/>
            <a:r>
              <a:rPr lang="en-GB" altLang="en-US" sz="4000" dirty="0"/>
              <a:t>Management Process Cont..</a:t>
            </a:r>
          </a:p>
        </p:txBody>
      </p:sp>
      <p:sp>
        <p:nvSpPr>
          <p:cNvPr id="4" name="Date Placeholder 3">
            <a:extLst>
              <a:ext uri="{FF2B5EF4-FFF2-40B4-BE49-F238E27FC236}">
                <a16:creationId xmlns:a16="http://schemas.microsoft.com/office/drawing/2014/main" id="{728F7D31-94ED-4221-AD06-A726C8505BB6}"/>
              </a:ext>
            </a:extLst>
          </p:cNvPr>
          <p:cNvSpPr>
            <a:spLocks noGrp="1"/>
          </p:cNvSpPr>
          <p:nvPr>
            <p:ph type="dt" sz="quarter" idx="10"/>
          </p:nvPr>
        </p:nvSpPr>
        <p:spPr/>
        <p:txBody>
          <a:bodyPr/>
          <a:lstStyle/>
          <a:p>
            <a:pPr>
              <a:defRPr/>
            </a:pPr>
            <a:fld id="{585B413E-AB9E-4A6F-A7F5-E6C27B4DA53E}"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92451156-E97A-424D-96E8-021DC572EAE1}"/>
              </a:ext>
            </a:extLst>
          </p:cNvPr>
          <p:cNvSpPr>
            <a:spLocks noGrp="1"/>
          </p:cNvSpPr>
          <p:nvPr>
            <p:ph type="ftr" sz="quarter" idx="11"/>
          </p:nvPr>
        </p:nvSpPr>
        <p:spPr/>
        <p:txBody>
          <a:bodyPr/>
          <a:lstStyle/>
          <a:p>
            <a:pPr>
              <a:defRPr/>
            </a:pPr>
            <a:r>
              <a:rPr lang="en-GB" altLang="en-US" dirty="0"/>
              <a:t>Mary March</a:t>
            </a:r>
          </a:p>
        </p:txBody>
      </p:sp>
      <p:sp>
        <p:nvSpPr>
          <p:cNvPr id="6" name="Title 1">
            <a:extLst>
              <a:ext uri="{FF2B5EF4-FFF2-40B4-BE49-F238E27FC236}">
                <a16:creationId xmlns:a16="http://schemas.microsoft.com/office/drawing/2014/main" id="{15B9FF32-E82D-414C-A5B7-5CD8E5AEE73C}"/>
              </a:ext>
            </a:extLst>
          </p:cNvPr>
          <p:cNvSpPr>
            <a:spLocks noGrp="1"/>
          </p:cNvSpPr>
          <p:nvPr>
            <p:ph idx="1"/>
          </p:nvPr>
        </p:nvSpPr>
        <p:spPr>
          <a:xfrm>
            <a:off x="457200" y="1308808"/>
            <a:ext cx="8229600" cy="3916363"/>
          </a:xfrm>
        </p:spPr>
        <p:txBody>
          <a:bodyPr/>
          <a:lstStyle/>
          <a:p>
            <a:pPr marL="0" indent="0" algn="ctr">
              <a:buNone/>
            </a:pPr>
            <a:r>
              <a:rPr lang="en-GB" sz="2400" u="sng" dirty="0"/>
              <a:t>Finance</a:t>
            </a:r>
            <a:br>
              <a:rPr lang="en-GB" u="sng" dirty="0"/>
            </a:br>
            <a:r>
              <a:rPr lang="en-GB" sz="2000" u="sng" dirty="0"/>
              <a:t>Sales Projections</a:t>
            </a:r>
          </a:p>
        </p:txBody>
      </p:sp>
      <p:sp>
        <p:nvSpPr>
          <p:cNvPr id="7" name="Content Placeholder 2">
            <a:extLst>
              <a:ext uri="{FF2B5EF4-FFF2-40B4-BE49-F238E27FC236}">
                <a16:creationId xmlns:a16="http://schemas.microsoft.com/office/drawing/2014/main" id="{3CA5DA8E-47A1-4D9A-AEBD-EE5B15AECAFE}"/>
              </a:ext>
            </a:extLst>
          </p:cNvPr>
          <p:cNvSpPr txBox="1">
            <a:spLocks/>
          </p:cNvSpPr>
          <p:nvPr/>
        </p:nvSpPr>
        <p:spPr bwMode="auto">
          <a:xfrm>
            <a:off x="278952" y="2204864"/>
            <a:ext cx="9872871"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1800" u="sng" dirty="0"/>
              <a:t>Weekly Sales</a:t>
            </a:r>
          </a:p>
          <a:p>
            <a:pPr marL="45720" indent="0">
              <a:buFont typeface="Arial" panose="020B0604020202020204" pitchFamily="34" charset="0"/>
              <a:buNone/>
            </a:pPr>
            <a:endParaRPr lang="en-GB" u="sng" dirty="0"/>
          </a:p>
          <a:p>
            <a:pPr marL="45720" indent="0">
              <a:buFont typeface="Arial" panose="020B0604020202020204" pitchFamily="34" charset="0"/>
              <a:buNone/>
            </a:pPr>
            <a:r>
              <a:rPr lang="en-GB" u="sng" dirty="0"/>
              <a:t> </a:t>
            </a:r>
          </a:p>
        </p:txBody>
      </p:sp>
      <p:pic>
        <p:nvPicPr>
          <p:cNvPr id="8" name="Picture 7">
            <a:extLst>
              <a:ext uri="{FF2B5EF4-FFF2-40B4-BE49-F238E27FC236}">
                <a16:creationId xmlns:a16="http://schemas.microsoft.com/office/drawing/2014/main" id="{F7DBABED-1889-43E8-9314-2010BB012E41}"/>
              </a:ext>
            </a:extLst>
          </p:cNvPr>
          <p:cNvPicPr>
            <a:picLocks noChangeAspect="1"/>
          </p:cNvPicPr>
          <p:nvPr/>
        </p:nvPicPr>
        <p:blipFill rotWithShape="1">
          <a:blip r:embed="rId3"/>
          <a:srcRect l="21116" t="37122" r="23385" b="28400"/>
          <a:stretch/>
        </p:blipFill>
        <p:spPr>
          <a:xfrm>
            <a:off x="457200" y="2570611"/>
            <a:ext cx="6635449" cy="231758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C6BA85D-A22C-4B97-BE17-57A20F1C790B}"/>
              </a:ext>
            </a:extLst>
          </p:cNvPr>
          <p:cNvSpPr>
            <a:spLocks noGrp="1"/>
          </p:cNvSpPr>
          <p:nvPr>
            <p:ph type="title"/>
          </p:nvPr>
        </p:nvSpPr>
        <p:spPr>
          <a:xfrm>
            <a:off x="442913" y="236538"/>
            <a:ext cx="8229600" cy="960437"/>
          </a:xfrm>
        </p:spPr>
        <p:txBody>
          <a:bodyPr/>
          <a:lstStyle/>
          <a:p>
            <a:pPr eaLnBrk="1" hangingPunct="1"/>
            <a:r>
              <a:rPr lang="en-GB" altLang="en-US" sz="4000" dirty="0"/>
              <a:t>Management Process Cont..</a:t>
            </a:r>
          </a:p>
        </p:txBody>
      </p:sp>
      <p:sp>
        <p:nvSpPr>
          <p:cNvPr id="33795" name="Rectangle 3">
            <a:extLst>
              <a:ext uri="{FF2B5EF4-FFF2-40B4-BE49-F238E27FC236}">
                <a16:creationId xmlns:a16="http://schemas.microsoft.com/office/drawing/2014/main" id="{87FFF087-3C17-4D0B-B125-EBEA4A5BCA1E}"/>
              </a:ext>
            </a:extLst>
          </p:cNvPr>
          <p:cNvSpPr>
            <a:spLocks noGrp="1"/>
          </p:cNvSpPr>
          <p:nvPr>
            <p:ph idx="1"/>
          </p:nvPr>
        </p:nvSpPr>
        <p:spPr>
          <a:xfrm>
            <a:off x="457200" y="1341438"/>
            <a:ext cx="8229600" cy="4319587"/>
          </a:xfrm>
        </p:spPr>
        <p:txBody>
          <a:bodyPr/>
          <a:lstStyle/>
          <a:p>
            <a:pPr algn="ctr" eaLnBrk="1" hangingPunct="1">
              <a:lnSpc>
                <a:spcPct val="90000"/>
              </a:lnSpc>
              <a:buFontTx/>
              <a:buNone/>
            </a:pPr>
            <a:r>
              <a:rPr lang="en-GB" sz="2400" u="sng" dirty="0"/>
              <a:t>Finance</a:t>
            </a:r>
            <a:br>
              <a:rPr lang="en-GB" u="sng" dirty="0"/>
            </a:br>
            <a:r>
              <a:rPr lang="en-GB" sz="2000" u="sng" dirty="0"/>
              <a:t>Sales Projections cont….</a:t>
            </a:r>
          </a:p>
          <a:p>
            <a:pPr algn="ctr" eaLnBrk="1" hangingPunct="1">
              <a:lnSpc>
                <a:spcPct val="90000"/>
              </a:lnSpc>
              <a:buFontTx/>
              <a:buNone/>
            </a:pPr>
            <a:endParaRPr lang="en-GB" altLang="en-US" sz="2000" u="sng" dirty="0"/>
          </a:p>
        </p:txBody>
      </p:sp>
      <p:sp>
        <p:nvSpPr>
          <p:cNvPr id="4" name="Date Placeholder 3">
            <a:extLst>
              <a:ext uri="{FF2B5EF4-FFF2-40B4-BE49-F238E27FC236}">
                <a16:creationId xmlns:a16="http://schemas.microsoft.com/office/drawing/2014/main" id="{9CC8399D-61F6-4D62-BCE6-0000C84A0C52}"/>
              </a:ext>
            </a:extLst>
          </p:cNvPr>
          <p:cNvSpPr>
            <a:spLocks noGrp="1"/>
          </p:cNvSpPr>
          <p:nvPr>
            <p:ph type="dt" sz="quarter" idx="10"/>
          </p:nvPr>
        </p:nvSpPr>
        <p:spPr/>
        <p:txBody>
          <a:bodyPr/>
          <a:lstStyle/>
          <a:p>
            <a:pPr>
              <a:defRPr/>
            </a:pPr>
            <a:fld id="{B1A83097-C4F0-4D7A-9CB8-CD3ED4B90E7E}"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86655022-B0C4-4F85-9490-152B1DAFF350}"/>
              </a:ext>
            </a:extLst>
          </p:cNvPr>
          <p:cNvSpPr>
            <a:spLocks noGrp="1"/>
          </p:cNvSpPr>
          <p:nvPr>
            <p:ph type="ftr" sz="quarter" idx="11"/>
          </p:nvPr>
        </p:nvSpPr>
        <p:spPr/>
        <p:txBody>
          <a:bodyPr/>
          <a:lstStyle/>
          <a:p>
            <a:pPr>
              <a:defRPr/>
            </a:pPr>
            <a:r>
              <a:rPr lang="en-GB" altLang="en-US" dirty="0"/>
              <a:t>Mary March</a:t>
            </a:r>
          </a:p>
        </p:txBody>
      </p:sp>
      <p:sp>
        <p:nvSpPr>
          <p:cNvPr id="6" name="TextBox 5">
            <a:extLst>
              <a:ext uri="{FF2B5EF4-FFF2-40B4-BE49-F238E27FC236}">
                <a16:creationId xmlns:a16="http://schemas.microsoft.com/office/drawing/2014/main" id="{17200A36-3BDF-4C86-997F-63F37EFE28BB}"/>
              </a:ext>
            </a:extLst>
          </p:cNvPr>
          <p:cNvSpPr txBox="1"/>
          <p:nvPr/>
        </p:nvSpPr>
        <p:spPr>
          <a:xfrm>
            <a:off x="442913" y="2132632"/>
            <a:ext cx="1403718" cy="646331"/>
          </a:xfrm>
          <a:prstGeom prst="rect">
            <a:avLst/>
          </a:prstGeom>
          <a:noFill/>
        </p:spPr>
        <p:txBody>
          <a:bodyPr wrap="none" rtlCol="0">
            <a:spAutoFit/>
          </a:bodyPr>
          <a:lstStyle/>
          <a:p>
            <a:r>
              <a:rPr lang="en-GB" u="sng" dirty="0"/>
              <a:t>Annual Sales</a:t>
            </a:r>
          </a:p>
          <a:p>
            <a:endParaRPr lang="en-GB" u="sng" dirty="0"/>
          </a:p>
        </p:txBody>
      </p:sp>
      <p:pic>
        <p:nvPicPr>
          <p:cNvPr id="7" name="Content Placeholder 3">
            <a:extLst>
              <a:ext uri="{FF2B5EF4-FFF2-40B4-BE49-F238E27FC236}">
                <a16:creationId xmlns:a16="http://schemas.microsoft.com/office/drawing/2014/main" id="{A1F3E37B-340C-428E-9154-C083B22E689C}"/>
              </a:ext>
            </a:extLst>
          </p:cNvPr>
          <p:cNvPicPr>
            <a:picLocks noChangeAspect="1"/>
          </p:cNvPicPr>
          <p:nvPr/>
        </p:nvPicPr>
        <p:blipFill rotWithShape="1">
          <a:blip r:embed="rId3"/>
          <a:srcRect l="20986" t="40881" r="23199" b="33570"/>
          <a:stretch/>
        </p:blipFill>
        <p:spPr bwMode="auto">
          <a:xfrm>
            <a:off x="442913" y="2868408"/>
            <a:ext cx="6576207" cy="1692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477F3EF2-E927-43F6-8F90-D3F28F1B8F6F}"/>
              </a:ext>
            </a:extLst>
          </p:cNvPr>
          <p:cNvSpPr>
            <a:spLocks noGrp="1"/>
          </p:cNvSpPr>
          <p:nvPr>
            <p:ph type="title"/>
          </p:nvPr>
        </p:nvSpPr>
        <p:spPr/>
        <p:txBody>
          <a:bodyPr/>
          <a:lstStyle/>
          <a:p>
            <a:pPr eaLnBrk="1" hangingPunct="1"/>
            <a:r>
              <a:rPr lang="en-GB" altLang="en-US" dirty="0"/>
              <a:t>Management Process Cont..</a:t>
            </a:r>
          </a:p>
        </p:txBody>
      </p:sp>
      <p:sp>
        <p:nvSpPr>
          <p:cNvPr id="35843" name="Rectangle 3">
            <a:extLst>
              <a:ext uri="{FF2B5EF4-FFF2-40B4-BE49-F238E27FC236}">
                <a16:creationId xmlns:a16="http://schemas.microsoft.com/office/drawing/2014/main" id="{1A46BB3A-DB91-4394-9439-7C79E7F84D0D}"/>
              </a:ext>
            </a:extLst>
          </p:cNvPr>
          <p:cNvSpPr>
            <a:spLocks noGrp="1"/>
          </p:cNvSpPr>
          <p:nvPr>
            <p:ph idx="1"/>
          </p:nvPr>
        </p:nvSpPr>
        <p:spPr>
          <a:xfrm>
            <a:off x="457200" y="1600200"/>
            <a:ext cx="8229600" cy="3916363"/>
          </a:xfrm>
        </p:spPr>
        <p:txBody>
          <a:bodyPr/>
          <a:lstStyle/>
          <a:p>
            <a:pPr algn="ctr" eaLnBrk="1" hangingPunct="1">
              <a:buFontTx/>
              <a:buNone/>
            </a:pPr>
            <a:r>
              <a:rPr lang="en-GB" altLang="en-US" sz="2400" u="sng" dirty="0"/>
              <a:t>Staff</a:t>
            </a:r>
          </a:p>
          <a:p>
            <a:pPr algn="ctr" eaLnBrk="1" hangingPunct="1">
              <a:buFontTx/>
              <a:buNone/>
            </a:pPr>
            <a:endParaRPr lang="en-GB" altLang="en-US" sz="2400" u="sng" dirty="0"/>
          </a:p>
        </p:txBody>
      </p:sp>
      <p:sp>
        <p:nvSpPr>
          <p:cNvPr id="4" name="Date Placeholder 3">
            <a:extLst>
              <a:ext uri="{FF2B5EF4-FFF2-40B4-BE49-F238E27FC236}">
                <a16:creationId xmlns:a16="http://schemas.microsoft.com/office/drawing/2014/main" id="{E8BD7033-648A-4C21-8A9E-DED601A66ADF}"/>
              </a:ext>
            </a:extLst>
          </p:cNvPr>
          <p:cNvSpPr>
            <a:spLocks noGrp="1"/>
          </p:cNvSpPr>
          <p:nvPr>
            <p:ph type="dt" sz="quarter" idx="10"/>
          </p:nvPr>
        </p:nvSpPr>
        <p:spPr/>
        <p:txBody>
          <a:bodyPr/>
          <a:lstStyle/>
          <a:p>
            <a:pPr>
              <a:defRPr/>
            </a:pPr>
            <a:fld id="{3502B0E9-92C5-4980-9832-D9CEC679CDCA}"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87EF03A7-7330-4DF0-9F57-445C3AB9355F}"/>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2C3296AA-148E-4708-86AA-F29C1188D449}"/>
              </a:ext>
            </a:extLst>
          </p:cNvPr>
          <p:cNvSpPr txBox="1">
            <a:spLocks/>
          </p:cNvSpPr>
          <p:nvPr/>
        </p:nvSpPr>
        <p:spPr bwMode="auto">
          <a:xfrm>
            <a:off x="250825" y="2132856"/>
            <a:ext cx="9872871"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1800" dirty="0"/>
              <a:t>2 x    Owner Managers</a:t>
            </a:r>
          </a:p>
          <a:p>
            <a:pPr marL="45720" indent="0">
              <a:buFont typeface="Arial" panose="020B0604020202020204" pitchFamily="34" charset="0"/>
              <a:buNone/>
            </a:pPr>
            <a:r>
              <a:rPr lang="en-GB" sz="1800" dirty="0"/>
              <a:t> </a:t>
            </a:r>
          </a:p>
          <a:p>
            <a:pPr marL="45720" indent="0">
              <a:buFont typeface="Arial" panose="020B0604020202020204" pitchFamily="34" charset="0"/>
              <a:buNone/>
            </a:pPr>
            <a:r>
              <a:rPr lang="en-GB" sz="1800" dirty="0"/>
              <a:t>1 x    Chef	</a:t>
            </a:r>
          </a:p>
          <a:p>
            <a:pPr marL="45720" indent="0">
              <a:buFont typeface="Arial" panose="020B0604020202020204" pitchFamily="34" charset="0"/>
              <a:buNone/>
            </a:pPr>
            <a:r>
              <a:rPr lang="en-GB" sz="1800" dirty="0"/>
              <a:t> </a:t>
            </a:r>
          </a:p>
          <a:p>
            <a:pPr marL="45720" indent="0">
              <a:buFont typeface="Arial" panose="020B0604020202020204" pitchFamily="34" charset="0"/>
              <a:buNone/>
            </a:pPr>
            <a:r>
              <a:rPr lang="en-GB" sz="1800" dirty="0"/>
              <a:t>1 x    Chefs Assistant</a:t>
            </a:r>
          </a:p>
          <a:p>
            <a:pPr marL="45720" indent="0">
              <a:buFont typeface="Arial" panose="020B0604020202020204" pitchFamily="34" charset="0"/>
              <a:buNone/>
            </a:pPr>
            <a:r>
              <a:rPr lang="en-GB" sz="1800" dirty="0"/>
              <a:t> </a:t>
            </a:r>
          </a:p>
          <a:p>
            <a:pPr marL="45720" indent="0">
              <a:buFont typeface="Arial" panose="020B0604020202020204" pitchFamily="34" charset="0"/>
              <a:buNone/>
            </a:pPr>
            <a:r>
              <a:rPr lang="en-GB" sz="1800" dirty="0"/>
              <a:t>2 x    Self Employed Delivery Personnel </a:t>
            </a:r>
          </a:p>
          <a:p>
            <a:pPr marL="45720" indent="0">
              <a:buFont typeface="Arial" panose="020B0604020202020204" pitchFamily="34" charset="0"/>
              <a:buNone/>
            </a:pPr>
            <a:br>
              <a:rPr lang="en-GB" sz="2400" dirty="0"/>
            </a:br>
            <a:r>
              <a:rPr lang="en-GB" sz="2400" dirty="0"/>
              <a:t> </a:t>
            </a:r>
          </a:p>
          <a:p>
            <a:pPr marL="45720" indent="0">
              <a:buFont typeface="Arial" panose="020B0604020202020204" pitchFamily="34" charset="0"/>
              <a:buNone/>
            </a:pPr>
            <a:endParaRPr lang="en-GB"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2021FD0A-657A-4706-95B3-971401D3B941}"/>
              </a:ext>
            </a:extLst>
          </p:cNvPr>
          <p:cNvSpPr>
            <a:spLocks noGrp="1"/>
          </p:cNvSpPr>
          <p:nvPr>
            <p:ph type="title"/>
          </p:nvPr>
        </p:nvSpPr>
        <p:spPr/>
        <p:txBody>
          <a:bodyPr/>
          <a:lstStyle/>
          <a:p>
            <a:pPr eaLnBrk="1" hangingPunct="1"/>
            <a:r>
              <a:rPr lang="en-GB" altLang="en-US" dirty="0"/>
              <a:t>Management Process Cont..</a:t>
            </a:r>
          </a:p>
        </p:txBody>
      </p:sp>
      <p:sp>
        <p:nvSpPr>
          <p:cNvPr id="37891" name="Rectangle 3">
            <a:extLst>
              <a:ext uri="{FF2B5EF4-FFF2-40B4-BE49-F238E27FC236}">
                <a16:creationId xmlns:a16="http://schemas.microsoft.com/office/drawing/2014/main" id="{2F14860E-50D6-44B3-BD20-FE0733BD452D}"/>
              </a:ext>
            </a:extLst>
          </p:cNvPr>
          <p:cNvSpPr>
            <a:spLocks noGrp="1"/>
          </p:cNvSpPr>
          <p:nvPr>
            <p:ph idx="1"/>
          </p:nvPr>
        </p:nvSpPr>
        <p:spPr>
          <a:xfrm>
            <a:off x="433871" y="1700808"/>
            <a:ext cx="8229600" cy="3916362"/>
          </a:xfrm>
        </p:spPr>
        <p:txBody>
          <a:bodyPr/>
          <a:lstStyle/>
          <a:p>
            <a:pPr marL="45720" indent="0" algn="ctr">
              <a:buNone/>
            </a:pPr>
            <a:r>
              <a:rPr lang="en-GB" sz="2400" u="sng" dirty="0"/>
              <a:t>Administration</a:t>
            </a:r>
            <a:endParaRPr lang="en-GB" sz="2400" u="sng" dirty="0">
              <a:solidFill>
                <a:schemeClr val="tx1"/>
              </a:solidFill>
            </a:endParaRPr>
          </a:p>
          <a:p>
            <a:pPr marL="45720" indent="0">
              <a:buNone/>
            </a:pPr>
            <a:endParaRPr lang="en-GB" sz="1800" dirty="0"/>
          </a:p>
          <a:p>
            <a:pPr marL="45720" indent="0">
              <a:buNone/>
            </a:pPr>
            <a:r>
              <a:rPr lang="en-GB" sz="1800" dirty="0">
                <a:solidFill>
                  <a:schemeClr val="tx1"/>
                </a:solidFill>
              </a:rPr>
              <a:t>The managers will see to the day to day running of business.</a:t>
            </a:r>
          </a:p>
          <a:p>
            <a:r>
              <a:rPr lang="en-GB" sz="1800" dirty="0"/>
              <a:t>Stock taking</a:t>
            </a:r>
          </a:p>
          <a:p>
            <a:r>
              <a:rPr lang="en-GB" sz="1800" dirty="0"/>
              <a:t>Stock ordering</a:t>
            </a:r>
          </a:p>
          <a:p>
            <a:r>
              <a:rPr lang="en-GB" sz="1800" dirty="0"/>
              <a:t>Pricing</a:t>
            </a:r>
          </a:p>
          <a:p>
            <a:r>
              <a:rPr lang="en-GB" sz="1800" dirty="0"/>
              <a:t>Daily inventory</a:t>
            </a:r>
          </a:p>
          <a:p>
            <a:r>
              <a:rPr lang="en-GB" sz="1800" dirty="0"/>
              <a:t>Cashing up, Banking</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5F175020-FA13-4CDC-A6BE-11CB2478EAAF}"/>
              </a:ext>
            </a:extLst>
          </p:cNvPr>
          <p:cNvSpPr>
            <a:spLocks noGrp="1"/>
          </p:cNvSpPr>
          <p:nvPr>
            <p:ph type="dt" sz="quarter" idx="10"/>
          </p:nvPr>
        </p:nvSpPr>
        <p:spPr/>
        <p:txBody>
          <a:bodyPr/>
          <a:lstStyle/>
          <a:p>
            <a:pPr>
              <a:defRPr/>
            </a:pPr>
            <a:fld id="{E479EE3C-D800-4B3C-BA2D-E3946435E412}"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09E0E553-6B77-4F1C-8CC9-D663DB3EE55F}"/>
              </a:ext>
            </a:extLst>
          </p:cNvPr>
          <p:cNvSpPr>
            <a:spLocks noGrp="1"/>
          </p:cNvSpPr>
          <p:nvPr>
            <p:ph type="ftr" sz="quarter" idx="11"/>
          </p:nvPr>
        </p:nvSpPr>
        <p:spPr/>
        <p:txBody>
          <a:bodyPr/>
          <a:lstStyle/>
          <a:p>
            <a:pPr>
              <a:defRPr/>
            </a:pPr>
            <a:r>
              <a:rPr lang="en-GB" altLang="en-US" dirty="0"/>
              <a:t>Mary March</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3A04E576-367E-463B-96EE-82DFF90AD8CF}"/>
              </a:ext>
            </a:extLst>
          </p:cNvPr>
          <p:cNvSpPr>
            <a:spLocks noGrp="1"/>
          </p:cNvSpPr>
          <p:nvPr>
            <p:ph type="title"/>
          </p:nvPr>
        </p:nvSpPr>
        <p:spPr>
          <a:xfrm>
            <a:off x="457200" y="44450"/>
            <a:ext cx="8229600" cy="1081088"/>
          </a:xfrm>
        </p:spPr>
        <p:txBody>
          <a:bodyPr/>
          <a:lstStyle/>
          <a:p>
            <a:pPr eaLnBrk="1" hangingPunct="1"/>
            <a:r>
              <a:rPr lang="en-GB" altLang="en-US" dirty="0"/>
              <a:t>SWOT Analysis</a:t>
            </a:r>
          </a:p>
        </p:txBody>
      </p:sp>
      <p:sp>
        <p:nvSpPr>
          <p:cNvPr id="39939" name="Rectangle 3">
            <a:extLst>
              <a:ext uri="{FF2B5EF4-FFF2-40B4-BE49-F238E27FC236}">
                <a16:creationId xmlns:a16="http://schemas.microsoft.com/office/drawing/2014/main" id="{B6426582-1901-46CE-B655-E928B4B1932B}"/>
              </a:ext>
            </a:extLst>
          </p:cNvPr>
          <p:cNvSpPr>
            <a:spLocks noGrp="1"/>
          </p:cNvSpPr>
          <p:nvPr>
            <p:ph idx="1"/>
          </p:nvPr>
        </p:nvSpPr>
        <p:spPr>
          <a:xfrm>
            <a:off x="457200" y="1417638"/>
            <a:ext cx="8229600" cy="4098925"/>
          </a:xfrm>
        </p:spPr>
        <p:txBody>
          <a:bodyPr/>
          <a:lstStyle/>
          <a:p>
            <a:pPr eaLnBrk="1" hangingPunct="1"/>
            <a:endParaRPr lang="en-GB" altLang="en-US" dirty="0"/>
          </a:p>
          <a:p>
            <a:pPr eaLnBrk="1" hangingPunct="1"/>
            <a:endParaRPr lang="en-GB" altLang="en-US" dirty="0"/>
          </a:p>
        </p:txBody>
      </p:sp>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pPr>
                <a:defRPr/>
              </a:pPr>
              <a:t>12/12/2017</a:t>
            </a:fld>
            <a:endParaRPr lang="en-GB" altLang="en-US" dirty="0"/>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6FD04F63-352F-42D4-AC71-C1AABD9EC19F}"/>
              </a:ext>
            </a:extLst>
          </p:cNvPr>
          <p:cNvSpPr txBox="1">
            <a:spLocks/>
          </p:cNvSpPr>
          <p:nvPr/>
        </p:nvSpPr>
        <p:spPr bwMode="auto">
          <a:xfrm>
            <a:off x="250825" y="1057629"/>
            <a:ext cx="3719681" cy="49629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2000" u="sng" dirty="0"/>
              <a:t>Strengths </a:t>
            </a:r>
          </a:p>
          <a:p>
            <a:r>
              <a:rPr lang="en-GB" sz="1600" dirty="0"/>
              <a:t>One of very few certified halal pizza shops</a:t>
            </a:r>
          </a:p>
          <a:p>
            <a:r>
              <a:rPr lang="en-GB" sz="1600" dirty="0"/>
              <a:t>Organic ingredients used</a:t>
            </a:r>
          </a:p>
          <a:p>
            <a:r>
              <a:rPr lang="en-GB" sz="1600" dirty="0"/>
              <a:t>All items cooked freshly on premises</a:t>
            </a:r>
          </a:p>
          <a:p>
            <a:r>
              <a:rPr lang="en-GB" sz="1600" dirty="0"/>
              <a:t>Growing Muslim population</a:t>
            </a:r>
          </a:p>
          <a:p>
            <a:r>
              <a:rPr lang="en-GB" sz="1600" dirty="0"/>
              <a:t>Location of the business</a:t>
            </a:r>
          </a:p>
          <a:p>
            <a:endParaRPr lang="en-GB" sz="2000" dirty="0"/>
          </a:p>
          <a:p>
            <a:pPr marL="45720" indent="0">
              <a:buFont typeface="Arial" panose="020B0604020202020204" pitchFamily="34" charset="0"/>
              <a:buNone/>
            </a:pPr>
            <a:r>
              <a:rPr lang="en-GB" sz="2000" u="sng" dirty="0"/>
              <a:t>Weaknesses</a:t>
            </a:r>
          </a:p>
          <a:p>
            <a:r>
              <a:rPr lang="en-GB" sz="1600" dirty="0"/>
              <a:t>If business grows too rapidly</a:t>
            </a:r>
          </a:p>
          <a:p>
            <a:r>
              <a:rPr lang="en-GB" sz="1600" dirty="0"/>
              <a:t>Meeting demands of clienteles </a:t>
            </a:r>
          </a:p>
          <a:p>
            <a:r>
              <a:rPr lang="en-GB" sz="1600" dirty="0"/>
              <a:t>Being able to deliver pizzas on time</a:t>
            </a:r>
          </a:p>
          <a:p>
            <a:endParaRPr lang="en-GB" sz="1800" dirty="0"/>
          </a:p>
          <a:p>
            <a:endParaRPr lang="en-GB" sz="1800" u="sng" dirty="0"/>
          </a:p>
        </p:txBody>
      </p:sp>
      <p:sp>
        <p:nvSpPr>
          <p:cNvPr id="7" name="Content Placeholder 2">
            <a:extLst>
              <a:ext uri="{FF2B5EF4-FFF2-40B4-BE49-F238E27FC236}">
                <a16:creationId xmlns:a16="http://schemas.microsoft.com/office/drawing/2014/main" id="{300F66E4-15E1-4EE1-9830-3E99B375B3F9}"/>
              </a:ext>
            </a:extLst>
          </p:cNvPr>
          <p:cNvSpPr txBox="1">
            <a:spLocks/>
          </p:cNvSpPr>
          <p:nvPr/>
        </p:nvSpPr>
        <p:spPr bwMode="auto">
          <a:xfrm>
            <a:off x="4862679" y="1057629"/>
            <a:ext cx="4030496" cy="511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2000" u="sng" dirty="0"/>
              <a:t>Opportunities</a:t>
            </a:r>
          </a:p>
          <a:p>
            <a:r>
              <a:rPr lang="en-GB" sz="1600" dirty="0"/>
              <a:t>To corner the market</a:t>
            </a:r>
          </a:p>
          <a:p>
            <a:r>
              <a:rPr lang="en-GB" sz="1600" dirty="0"/>
              <a:t>Great chance to expand rapidly</a:t>
            </a:r>
          </a:p>
          <a:p>
            <a:r>
              <a:rPr lang="en-GB" sz="1600" dirty="0"/>
              <a:t>Not too many competitors</a:t>
            </a:r>
          </a:p>
          <a:p>
            <a:r>
              <a:rPr lang="en-GB" sz="1600" dirty="0"/>
              <a:t>To have franchises around the country</a:t>
            </a:r>
          </a:p>
          <a:p>
            <a:pPr marL="0" indent="0">
              <a:buNone/>
            </a:pPr>
            <a:endParaRPr lang="en-GB" sz="2000" dirty="0"/>
          </a:p>
          <a:p>
            <a:endParaRPr lang="en-GB" sz="2000" dirty="0"/>
          </a:p>
          <a:p>
            <a:pPr marL="45720" indent="0">
              <a:buFont typeface="Arial" panose="020B0604020202020204" pitchFamily="34" charset="0"/>
              <a:buNone/>
            </a:pPr>
            <a:r>
              <a:rPr lang="en-GB" sz="2000" u="sng" dirty="0"/>
              <a:t>Threats</a:t>
            </a:r>
          </a:p>
          <a:p>
            <a:r>
              <a:rPr lang="en-GB" sz="1600" dirty="0"/>
              <a:t>More competition opening in the area</a:t>
            </a:r>
          </a:p>
          <a:p>
            <a:r>
              <a:rPr lang="en-GB" sz="1600" dirty="0"/>
              <a:t>Other pizza shops also coping our format</a:t>
            </a:r>
          </a:p>
          <a:p>
            <a:r>
              <a:rPr lang="en-GB" sz="1600" dirty="0"/>
              <a:t>Supermarkets introducing halal frozen pizzas</a:t>
            </a:r>
          </a:p>
          <a:p>
            <a:r>
              <a:rPr lang="en-GB" sz="1600" dirty="0"/>
              <a:t>UK trying to ban halal slaughter.</a:t>
            </a:r>
          </a:p>
          <a:p>
            <a:endParaRPr lang="en-GB"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8EDE3F3-C450-40CD-B960-B883A289AF7B}"/>
              </a:ext>
            </a:extLst>
          </p:cNvPr>
          <p:cNvSpPr>
            <a:spLocks noGrp="1"/>
          </p:cNvSpPr>
          <p:nvPr>
            <p:ph type="title"/>
          </p:nvPr>
        </p:nvSpPr>
        <p:spPr>
          <a:xfrm>
            <a:off x="354012" y="-117253"/>
            <a:ext cx="8435975" cy="1044575"/>
          </a:xfrm>
        </p:spPr>
        <p:txBody>
          <a:bodyPr/>
          <a:lstStyle/>
          <a:p>
            <a:pPr eaLnBrk="1" hangingPunct="1"/>
            <a:r>
              <a:rPr lang="en-GB" altLang="en-US" dirty="0"/>
              <a:t>PESTLE Analysis</a:t>
            </a:r>
          </a:p>
        </p:txBody>
      </p:sp>
      <p:sp>
        <p:nvSpPr>
          <p:cNvPr id="41987" name="Rectangle 3">
            <a:extLst>
              <a:ext uri="{FF2B5EF4-FFF2-40B4-BE49-F238E27FC236}">
                <a16:creationId xmlns:a16="http://schemas.microsoft.com/office/drawing/2014/main" id="{694988B5-B510-4BA7-9AA8-0B3CF7969F7D}"/>
              </a:ext>
            </a:extLst>
          </p:cNvPr>
          <p:cNvSpPr>
            <a:spLocks noGrp="1"/>
          </p:cNvSpPr>
          <p:nvPr>
            <p:ph idx="1"/>
          </p:nvPr>
        </p:nvSpPr>
        <p:spPr>
          <a:xfrm>
            <a:off x="250825" y="1268413"/>
            <a:ext cx="8713788" cy="4321175"/>
          </a:xfrm>
        </p:spPr>
        <p:txBody>
          <a:bodyPr/>
          <a:lstStyle/>
          <a:p>
            <a:pPr eaLnBrk="1" hangingPunct="1">
              <a:lnSpc>
                <a:spcPct val="90000"/>
              </a:lnSpc>
              <a:buFontTx/>
              <a:buNone/>
            </a:pPr>
            <a:endParaRPr lang="en-GB" altLang="en-US" dirty="0"/>
          </a:p>
          <a:p>
            <a:pPr eaLnBrk="1" hangingPunct="1">
              <a:lnSpc>
                <a:spcPct val="90000"/>
              </a:lnSpc>
            </a:pPr>
            <a:endParaRPr lang="en-GB" altLang="en-US" dirty="0"/>
          </a:p>
        </p:txBody>
      </p:sp>
      <p:sp>
        <p:nvSpPr>
          <p:cNvPr id="4" name="Date Placeholder 3">
            <a:extLst>
              <a:ext uri="{FF2B5EF4-FFF2-40B4-BE49-F238E27FC236}">
                <a16:creationId xmlns:a16="http://schemas.microsoft.com/office/drawing/2014/main" id="{12343271-3005-4E94-A6D4-A91EC8E686B4}"/>
              </a:ext>
            </a:extLst>
          </p:cNvPr>
          <p:cNvSpPr>
            <a:spLocks noGrp="1"/>
          </p:cNvSpPr>
          <p:nvPr>
            <p:ph type="dt" sz="quarter" idx="10"/>
          </p:nvPr>
        </p:nvSpPr>
        <p:spPr/>
        <p:txBody>
          <a:bodyPr/>
          <a:lstStyle/>
          <a:p>
            <a:pPr>
              <a:defRPr/>
            </a:pPr>
            <a:fld id="{2AF6E3BD-2E92-472E-8EDA-F6014803D143}" type="datetime1">
              <a:rPr lang="en-GB" altLang="en-US"/>
              <a:pPr>
                <a:defRPr/>
              </a:pPr>
              <a:t>12/12/2017</a:t>
            </a:fld>
            <a:endParaRPr lang="en-GB" altLang="en-US" dirty="0"/>
          </a:p>
        </p:txBody>
      </p:sp>
      <p:sp>
        <p:nvSpPr>
          <p:cNvPr id="5" name="Content Placeholder 2">
            <a:extLst>
              <a:ext uri="{FF2B5EF4-FFF2-40B4-BE49-F238E27FC236}">
                <a16:creationId xmlns:a16="http://schemas.microsoft.com/office/drawing/2014/main" id="{85A21A11-0183-42F4-AFDF-C17D79A2E8A3}"/>
              </a:ext>
            </a:extLst>
          </p:cNvPr>
          <p:cNvSpPr txBox="1">
            <a:spLocks/>
          </p:cNvSpPr>
          <p:nvPr/>
        </p:nvSpPr>
        <p:spPr bwMode="auto">
          <a:xfrm>
            <a:off x="-14401" y="1052736"/>
            <a:ext cx="9293330" cy="4392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2000" u="sng" dirty="0"/>
              <a:t>Political factors</a:t>
            </a:r>
          </a:p>
          <a:p>
            <a:pPr marL="45720" indent="0">
              <a:buFont typeface="Arial" panose="020B0604020202020204" pitchFamily="34" charset="0"/>
              <a:buNone/>
            </a:pPr>
            <a:r>
              <a:rPr lang="en-GB" sz="1600" dirty="0"/>
              <a:t>No threat from political factors only issue might be if the  UK try to ban halal slaughter in the UK then the price will go up on halal meat.</a:t>
            </a:r>
          </a:p>
          <a:p>
            <a:pPr marL="45720" indent="0">
              <a:buFont typeface="Arial" panose="020B0604020202020204" pitchFamily="34" charset="0"/>
              <a:buNone/>
            </a:pPr>
            <a:r>
              <a:rPr lang="en-GB" sz="2000" u="sng" dirty="0"/>
              <a:t>Economic factors</a:t>
            </a:r>
          </a:p>
          <a:p>
            <a:pPr marL="45720" indent="0">
              <a:buFont typeface="Arial" panose="020B0604020202020204" pitchFamily="34" charset="0"/>
              <a:buNone/>
            </a:pPr>
            <a:r>
              <a:rPr lang="en-GB" sz="1600" dirty="0"/>
              <a:t>Economically there might be a bit of a slow down due to BREXIT, but majority of our clienteles are not from Europe</a:t>
            </a:r>
          </a:p>
          <a:p>
            <a:pPr marL="45720" indent="0">
              <a:buFont typeface="Arial" panose="020B0604020202020204" pitchFamily="34" charset="0"/>
              <a:buNone/>
            </a:pPr>
            <a:r>
              <a:rPr lang="en-GB" sz="2000" u="sng" dirty="0"/>
              <a:t>Social factors</a:t>
            </a:r>
          </a:p>
          <a:p>
            <a:pPr marL="45720" indent="0">
              <a:buFont typeface="Arial" panose="020B0604020202020204" pitchFamily="34" charset="0"/>
              <a:buNone/>
            </a:pPr>
            <a:r>
              <a:rPr lang="en-GB" sz="1600" dirty="0"/>
              <a:t>Social factors look promising, as the new generation are more into eating out and ordering takeaways.</a:t>
            </a:r>
          </a:p>
        </p:txBody>
      </p:sp>
      <p:sp>
        <p:nvSpPr>
          <p:cNvPr id="6" name="Content Placeholder 2">
            <a:extLst>
              <a:ext uri="{FF2B5EF4-FFF2-40B4-BE49-F238E27FC236}">
                <a16:creationId xmlns:a16="http://schemas.microsoft.com/office/drawing/2014/main" id="{AE8F5C1F-2558-4182-AC9F-522E8C30D831}"/>
              </a:ext>
            </a:extLst>
          </p:cNvPr>
          <p:cNvSpPr txBox="1">
            <a:spLocks/>
          </p:cNvSpPr>
          <p:nvPr/>
        </p:nvSpPr>
        <p:spPr bwMode="auto">
          <a:xfrm>
            <a:off x="-14401" y="3834573"/>
            <a:ext cx="9099542" cy="1970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2000" u="sng" dirty="0"/>
              <a:t>Technological factors</a:t>
            </a:r>
          </a:p>
          <a:p>
            <a:pPr marL="45720" indent="0">
              <a:buFont typeface="Arial" panose="020B0604020202020204" pitchFamily="34" charset="0"/>
              <a:buNone/>
            </a:pPr>
            <a:r>
              <a:rPr lang="en-GB" sz="1600" dirty="0"/>
              <a:t>With modern technology, use of mobile devices and apps, this side is looking beneficial as people can order online and also through apps.</a:t>
            </a:r>
          </a:p>
          <a:p>
            <a:pPr marL="45720" indent="0">
              <a:buFont typeface="Arial" panose="020B0604020202020204" pitchFamily="34" charset="0"/>
              <a:buNone/>
            </a:pPr>
            <a:endParaRPr lang="en-GB" sz="1800" dirty="0"/>
          </a:p>
          <a:p>
            <a:pPr marL="45720" indent="0">
              <a:buFont typeface="Arial" panose="020B0604020202020204" pitchFamily="34" charset="0"/>
              <a:buNone/>
            </a:pPr>
            <a:r>
              <a:rPr lang="en-GB" sz="2000" u="sng" dirty="0"/>
              <a:t>Environmental factors</a:t>
            </a:r>
          </a:p>
          <a:p>
            <a:pPr marL="45720" indent="0">
              <a:buFont typeface="Arial" panose="020B0604020202020204" pitchFamily="34" charset="0"/>
              <a:buNone/>
            </a:pPr>
            <a:r>
              <a:rPr lang="en-GB" sz="1600" dirty="0"/>
              <a:t>The environment is changing fast and businesses need to change with it, recycling &amp; safe waste disposal will be something to keep an eye on.</a:t>
            </a:r>
          </a:p>
          <a:p>
            <a:pPr marL="45720" indent="0">
              <a:buFont typeface="Arial" panose="020B0604020202020204" pitchFamily="34" charset="0"/>
              <a:buNone/>
            </a:pPr>
            <a:endParaRPr lang="en-GB"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AC53FE6-1A23-4CE9-BF5C-82956F47F8B6}"/>
              </a:ext>
            </a:extLst>
          </p:cNvPr>
          <p:cNvSpPr>
            <a:spLocks noGrp="1"/>
          </p:cNvSpPr>
          <p:nvPr>
            <p:ph type="title"/>
          </p:nvPr>
        </p:nvSpPr>
        <p:spPr>
          <a:xfrm>
            <a:off x="457200" y="188913"/>
            <a:ext cx="8229600" cy="936625"/>
          </a:xfrm>
        </p:spPr>
        <p:txBody>
          <a:bodyPr/>
          <a:lstStyle/>
          <a:p>
            <a:r>
              <a:rPr lang="en-GB" altLang="en-US" dirty="0"/>
              <a:t>Conclusion</a:t>
            </a:r>
          </a:p>
        </p:txBody>
      </p:sp>
      <p:sp>
        <p:nvSpPr>
          <p:cNvPr id="4" name="Date Placeholder 3">
            <a:extLst>
              <a:ext uri="{FF2B5EF4-FFF2-40B4-BE49-F238E27FC236}">
                <a16:creationId xmlns:a16="http://schemas.microsoft.com/office/drawing/2014/main" id="{87275719-FA57-4101-B214-2E1D0FF4CDD0}"/>
              </a:ext>
            </a:extLst>
          </p:cNvPr>
          <p:cNvSpPr>
            <a:spLocks noGrp="1"/>
          </p:cNvSpPr>
          <p:nvPr>
            <p:ph type="dt" sz="quarter" idx="10"/>
          </p:nvPr>
        </p:nvSpPr>
        <p:spPr/>
        <p:txBody>
          <a:bodyPr/>
          <a:lstStyle/>
          <a:p>
            <a:pPr>
              <a:defRPr/>
            </a:pPr>
            <a:fld id="{F9BD9932-A557-429D-8E76-A17DC0EA07FA}" type="datetime1">
              <a:rPr lang="en-GB" altLang="en-US" smtClean="0"/>
              <a:pPr>
                <a:defRPr/>
              </a:pPr>
              <a:t>12/12/2017</a:t>
            </a:fld>
            <a:endParaRPr lang="en-GB" altLang="en-US" dirty="0"/>
          </a:p>
        </p:txBody>
      </p:sp>
      <p:sp>
        <p:nvSpPr>
          <p:cNvPr id="5" name="Footer Placeholder 4">
            <a:extLst>
              <a:ext uri="{FF2B5EF4-FFF2-40B4-BE49-F238E27FC236}">
                <a16:creationId xmlns:a16="http://schemas.microsoft.com/office/drawing/2014/main" id="{99FC8A3F-C9CD-498F-8F53-36C8AF8940ED}"/>
              </a:ext>
            </a:extLst>
          </p:cNvPr>
          <p:cNvSpPr>
            <a:spLocks noGrp="1"/>
          </p:cNvSpPr>
          <p:nvPr>
            <p:ph type="ftr" sz="quarter" idx="11"/>
          </p:nvPr>
        </p:nvSpPr>
        <p:spPr/>
        <p:txBody>
          <a:bodyPr/>
          <a:lstStyle/>
          <a:p>
            <a:pPr>
              <a:defRPr/>
            </a:pPr>
            <a:r>
              <a:rPr lang="en-GB" altLang="en-US" dirty="0"/>
              <a:t>Mary March</a:t>
            </a:r>
          </a:p>
        </p:txBody>
      </p:sp>
      <p:sp>
        <p:nvSpPr>
          <p:cNvPr id="6" name="Content Placeholder 2">
            <a:extLst>
              <a:ext uri="{FF2B5EF4-FFF2-40B4-BE49-F238E27FC236}">
                <a16:creationId xmlns:a16="http://schemas.microsoft.com/office/drawing/2014/main" id="{44B1F440-0292-4EBC-81BA-DF063DA5CB17}"/>
              </a:ext>
            </a:extLst>
          </p:cNvPr>
          <p:cNvSpPr>
            <a:spLocks noGrp="1"/>
          </p:cNvSpPr>
          <p:nvPr>
            <p:ph idx="1"/>
          </p:nvPr>
        </p:nvSpPr>
        <p:spPr>
          <a:xfrm>
            <a:off x="1267570" y="1484784"/>
            <a:ext cx="6624736" cy="4175125"/>
          </a:xfrm>
        </p:spPr>
        <p:txBody>
          <a:bodyPr>
            <a:normAutofit/>
          </a:bodyPr>
          <a:lstStyle/>
          <a:p>
            <a:pPr marL="45720" indent="0">
              <a:buNone/>
            </a:pPr>
            <a:r>
              <a:rPr lang="en-GB" sz="1800" dirty="0">
                <a:solidFill>
                  <a:schemeClr val="tx1"/>
                </a:solidFill>
              </a:rPr>
              <a:t>There is a big potential to do well in the food business, selling halal food that is guaranteed and certified halal, the Muslim population is growing rapidly, therefore now is the perfect time to get a foothold in this business.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2">
            <a:extLst>
              <a:ext uri="{FF2B5EF4-FFF2-40B4-BE49-F238E27FC236}">
                <a16:creationId xmlns:a16="http://schemas.microsoft.com/office/drawing/2014/main" id="{AA5D8746-6072-4CB3-B702-D4889A47B592}"/>
              </a:ext>
            </a:extLst>
          </p:cNvPr>
          <p:cNvSpPr>
            <a:spLocks noGrp="1"/>
          </p:cNvSpPr>
          <p:nvPr>
            <p:ph idx="1"/>
          </p:nvPr>
        </p:nvSpPr>
        <p:spPr>
          <a:xfrm>
            <a:off x="323850" y="260351"/>
            <a:ext cx="8064574" cy="1152425"/>
          </a:xfrm>
        </p:spPr>
        <p:txBody>
          <a:bodyPr/>
          <a:lstStyle/>
          <a:p>
            <a:pPr marL="0" indent="0" algn="ctr">
              <a:buNone/>
            </a:pPr>
            <a:r>
              <a:rPr lang="en-US" altLang="en-US" dirty="0">
                <a:solidFill>
                  <a:srgbClr val="FF0000"/>
                </a:solidFill>
              </a:rPr>
              <a:t>Any Question? </a:t>
            </a:r>
          </a:p>
          <a:p>
            <a:pPr marL="0" indent="0" algn="ctr">
              <a:buFont typeface="Arial" panose="020B0604020202020204" pitchFamily="34" charset="0"/>
              <a:buNone/>
            </a:pPr>
            <a:endParaRPr lang="en-US" altLang="en-US" dirty="0"/>
          </a:p>
          <a:p>
            <a:pPr marL="0" indent="0" algn="ctr">
              <a:buFont typeface="Arial" panose="020B0604020202020204" pitchFamily="34" charset="0"/>
              <a:buNone/>
            </a:pPr>
            <a:endParaRPr lang="en-US" altLang="en-US" dirty="0"/>
          </a:p>
        </p:txBody>
      </p:sp>
      <p:sp>
        <p:nvSpPr>
          <p:cNvPr id="4" name="Date Placeholder 3">
            <a:extLst>
              <a:ext uri="{FF2B5EF4-FFF2-40B4-BE49-F238E27FC236}">
                <a16:creationId xmlns:a16="http://schemas.microsoft.com/office/drawing/2014/main" id="{85CBE143-3E7F-4D04-924B-CDD50CB376B2}"/>
              </a:ext>
            </a:extLst>
          </p:cNvPr>
          <p:cNvSpPr>
            <a:spLocks noGrp="1"/>
          </p:cNvSpPr>
          <p:nvPr>
            <p:ph type="dt" sz="quarter" idx="10"/>
          </p:nvPr>
        </p:nvSpPr>
        <p:spPr/>
        <p:txBody>
          <a:bodyPr/>
          <a:lstStyle/>
          <a:p>
            <a:pPr>
              <a:defRPr/>
            </a:pPr>
            <a:fld id="{F9BD9932-A557-429D-8E76-A17DC0EA07FA}" type="datetime1">
              <a:rPr lang="en-GB" altLang="en-US" smtClean="0"/>
              <a:pPr>
                <a:defRPr/>
              </a:pPr>
              <a:t>12/12/2017</a:t>
            </a:fld>
            <a:endParaRPr lang="en-GB" altLang="en-US" dirty="0"/>
          </a:p>
        </p:txBody>
      </p:sp>
      <p:sp>
        <p:nvSpPr>
          <p:cNvPr id="5" name="Footer Placeholder 4">
            <a:extLst>
              <a:ext uri="{FF2B5EF4-FFF2-40B4-BE49-F238E27FC236}">
                <a16:creationId xmlns:a16="http://schemas.microsoft.com/office/drawing/2014/main" id="{23A0D1DF-A363-4D64-8AE7-429D492D7A74}"/>
              </a:ext>
            </a:extLst>
          </p:cNvPr>
          <p:cNvSpPr>
            <a:spLocks noGrp="1"/>
          </p:cNvSpPr>
          <p:nvPr>
            <p:ph type="ftr" sz="quarter" idx="11"/>
          </p:nvPr>
        </p:nvSpPr>
        <p:spPr/>
        <p:txBody>
          <a:bodyPr/>
          <a:lstStyle/>
          <a:p>
            <a:pPr>
              <a:defRPr/>
            </a:pPr>
            <a:r>
              <a:rPr lang="en-GB" altLang="en-US" dirty="0"/>
              <a:t>Mary March</a:t>
            </a:r>
          </a:p>
        </p:txBody>
      </p:sp>
      <p:sp>
        <p:nvSpPr>
          <p:cNvPr id="2" name="TextBox 1">
            <a:extLst>
              <a:ext uri="{FF2B5EF4-FFF2-40B4-BE49-F238E27FC236}">
                <a16:creationId xmlns:a16="http://schemas.microsoft.com/office/drawing/2014/main" id="{45318B65-53F6-4BE6-AF92-29B8A89DCCC8}"/>
              </a:ext>
            </a:extLst>
          </p:cNvPr>
          <p:cNvSpPr txBox="1"/>
          <p:nvPr/>
        </p:nvSpPr>
        <p:spPr>
          <a:xfrm>
            <a:off x="539552" y="1844824"/>
            <a:ext cx="7704856" cy="3139321"/>
          </a:xfrm>
          <a:prstGeom prst="rect">
            <a:avLst/>
          </a:prstGeom>
          <a:noFill/>
        </p:spPr>
        <p:txBody>
          <a:bodyPr wrap="square" rtlCol="0">
            <a:spAutoFit/>
          </a:bodyPr>
          <a:lstStyle/>
          <a:p>
            <a:r>
              <a:rPr lang="en-GB" dirty="0"/>
              <a:t>Slides 1-4 compiled by Azad Ali</a:t>
            </a:r>
          </a:p>
          <a:p>
            <a:endParaRPr lang="en-GB" dirty="0"/>
          </a:p>
          <a:p>
            <a:r>
              <a:rPr lang="en-GB" dirty="0"/>
              <a:t>Slides 5-8 compiled by Abdul </a:t>
            </a:r>
            <a:r>
              <a:rPr lang="en-GB" dirty="0" err="1"/>
              <a:t>Tahid</a:t>
            </a:r>
            <a:r>
              <a:rPr lang="en-GB" dirty="0"/>
              <a:t> Khan</a:t>
            </a:r>
          </a:p>
          <a:p>
            <a:endParaRPr lang="en-GB" dirty="0"/>
          </a:p>
          <a:p>
            <a:r>
              <a:rPr lang="en-GB" dirty="0"/>
              <a:t>Slides 9-11 complied by MD </a:t>
            </a:r>
            <a:r>
              <a:rPr lang="en-GB" dirty="0" err="1"/>
              <a:t>Shahidul</a:t>
            </a:r>
            <a:r>
              <a:rPr lang="en-GB" dirty="0"/>
              <a:t> Islam</a:t>
            </a:r>
          </a:p>
          <a:p>
            <a:endParaRPr lang="en-GB" dirty="0"/>
          </a:p>
          <a:p>
            <a:r>
              <a:rPr lang="en-GB" dirty="0"/>
              <a:t>Slides 12-14 compiled by </a:t>
            </a:r>
            <a:r>
              <a:rPr lang="en-GB" dirty="0" err="1"/>
              <a:t>Jahirul</a:t>
            </a:r>
            <a:r>
              <a:rPr lang="en-GB" dirty="0"/>
              <a:t> Islam</a:t>
            </a:r>
          </a:p>
          <a:p>
            <a:endParaRPr lang="en-GB" dirty="0"/>
          </a:p>
          <a:p>
            <a:r>
              <a:rPr lang="en-GB" dirty="0"/>
              <a:t>Slides 15-17 compiled by Shamsul Hoque</a:t>
            </a:r>
          </a:p>
          <a:p>
            <a:endParaRPr lang="en-GB" dirty="0"/>
          </a:p>
          <a:p>
            <a:r>
              <a:rPr lang="en-GB" dirty="0"/>
              <a:t>Slides 18-20 compiled by Ali Aden Musa</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683</TotalTime>
  <Words>1061</Words>
  <Application>Microsoft Office PowerPoint</Application>
  <PresentationFormat>On-screen Show (4:3)</PresentationFormat>
  <Paragraphs>238</Paragraphs>
  <Slides>20</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Myriad Pro</vt:lpstr>
      <vt:lpstr>20140311PresentationUWTSDTemplate</vt:lpstr>
      <vt:lpstr>PowerPoint Presentation</vt:lpstr>
      <vt:lpstr>Contents </vt:lpstr>
      <vt:lpstr>Introduction</vt:lpstr>
      <vt:lpstr>Aim and Objectives </vt:lpstr>
      <vt:lpstr>Mission and Vision</vt:lpstr>
      <vt:lpstr>Legal Compliances</vt:lpstr>
      <vt:lpstr>Management Process</vt:lpstr>
      <vt:lpstr>Management Process Cont..</vt:lpstr>
      <vt:lpstr>Management Process Cont..</vt:lpstr>
      <vt:lpstr>Management Process Cont..</vt:lpstr>
      <vt:lpstr>Management Process Cont..</vt:lpstr>
      <vt:lpstr>Management Process Cont..</vt:lpstr>
      <vt:lpstr>Management Process Cont..</vt:lpstr>
      <vt:lpstr>Management Process Cont..</vt:lpstr>
      <vt:lpstr>Management Process Cont..</vt:lpstr>
      <vt:lpstr>Management Process Cont..</vt:lpstr>
      <vt:lpstr>SWOT Analysis</vt:lpstr>
      <vt:lpstr>PESTLE Analysis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Work</cp:lastModifiedBy>
  <cp:revision>60</cp:revision>
  <dcterms:created xsi:type="dcterms:W3CDTF">2004-11-12T17:24:38Z</dcterms:created>
  <dcterms:modified xsi:type="dcterms:W3CDTF">2017-12-12T22:50:08Z</dcterms:modified>
</cp:coreProperties>
</file>