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75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9" r:id="rId7"/>
    <p:sldId id="270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605" autoAdjust="0"/>
    <p:restoredTop sz="96098" autoAdjust="0"/>
  </p:normalViewPr>
  <p:slideViewPr>
    <p:cSldViewPr snapToGrid="0">
      <p:cViewPr varScale="1">
        <p:scale>
          <a:sx n="115" d="100"/>
          <a:sy n="115" d="100"/>
        </p:scale>
        <p:origin x="624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55475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82295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53690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906339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963865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64974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599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86543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59972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85825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36944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968182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565991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48443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4500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616383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65167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668321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076" r:id="rId1"/>
    <p:sldLayoutId id="2147484077" r:id="rId2"/>
    <p:sldLayoutId id="2147484078" r:id="rId3"/>
    <p:sldLayoutId id="2147484079" r:id="rId4"/>
    <p:sldLayoutId id="2147484080" r:id="rId5"/>
    <p:sldLayoutId id="2147484081" r:id="rId6"/>
    <p:sldLayoutId id="2147484082" r:id="rId7"/>
    <p:sldLayoutId id="2147484083" r:id="rId8"/>
    <p:sldLayoutId id="2147484084" r:id="rId9"/>
    <p:sldLayoutId id="2147484085" r:id="rId10"/>
    <p:sldLayoutId id="2147484086" r:id="rId11"/>
    <p:sldLayoutId id="2147484087" r:id="rId12"/>
    <p:sldLayoutId id="2147484088" r:id="rId13"/>
    <p:sldLayoutId id="2147484089" r:id="rId14"/>
    <p:sldLayoutId id="2147484090" r:id="rId15"/>
    <p:sldLayoutId id="2147484091" r:id="rId16"/>
    <p:sldLayoutId id="2147484092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post-it-note/t/thank-you.html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53091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7193" y="1136650"/>
            <a:ext cx="8427720" cy="3586798"/>
          </a:xfrm>
        </p:spPr>
        <p:txBody>
          <a:bodyPr>
            <a:normAutofit/>
          </a:bodyPr>
          <a:lstStyle/>
          <a:p>
            <a:pPr algn="l"/>
            <a:r>
              <a:rPr lang="en-GB" sz="3200" dirty="0">
                <a:latin typeface="A"/>
              </a:rPr>
              <a:t>MODULE NAME: Problem Solving and Decision Making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MODULE CODE: LCLM4004_LON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NAME: Rachelle Morada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ID: 2531934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LECTURER: Charles Obinwa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2924" y="243523"/>
            <a:ext cx="8534401" cy="868680"/>
          </a:xfrm>
        </p:spPr>
        <p:txBody>
          <a:bodyPr>
            <a:normAutofit/>
          </a:bodyPr>
          <a:lstStyle/>
          <a:p>
            <a:r>
              <a:rPr lang="en-GB" sz="3000" b="1" dirty="0"/>
              <a:t>OVERVIEW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1F4AD89-94B7-B8A1-4BAE-AF034C4A8E8D}"/>
              </a:ext>
            </a:extLst>
          </p:cNvPr>
          <p:cNvSpPr txBox="1"/>
          <p:nvPr/>
        </p:nvSpPr>
        <p:spPr>
          <a:xfrm>
            <a:off x="1453243" y="1448833"/>
            <a:ext cx="5617029" cy="35548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500" dirty="0"/>
              <a:t>Introduction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500" dirty="0"/>
              <a:t>Company Background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500" dirty="0"/>
              <a:t>Problem: Nature and Scope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500" dirty="0"/>
              <a:t>Pestle Analysis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500" dirty="0"/>
              <a:t>Cause and Effect Analysis: Fishbone Diagram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500" dirty="0"/>
              <a:t>Conclusion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500" dirty="0"/>
              <a:t>References</a:t>
            </a:r>
          </a:p>
          <a:p>
            <a:endParaRPr lang="en-US" sz="25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399" y="490919"/>
            <a:ext cx="8915399" cy="557784"/>
          </a:xfrm>
        </p:spPr>
        <p:txBody>
          <a:bodyPr>
            <a:noAutofit/>
          </a:bodyPr>
          <a:lstStyle/>
          <a:p>
            <a:r>
              <a:rPr lang="en-GB" sz="3000" b="1" dirty="0"/>
              <a:t>Introduction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1CD43C-227E-62E9-1B8F-FBAB72F55B21}"/>
              </a:ext>
            </a:extLst>
          </p:cNvPr>
          <p:cNvSpPr txBox="1"/>
          <p:nvPr/>
        </p:nvSpPr>
        <p:spPr>
          <a:xfrm>
            <a:off x="1154955" y="1361061"/>
            <a:ext cx="10413428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/>
              <a:t>Basil’s Bakery is an independent Artisan bakery located in a retail park in </a:t>
            </a:r>
            <a:r>
              <a:rPr lang="en-US" sz="2000" dirty="0" err="1"/>
              <a:t>Coventy</a:t>
            </a:r>
            <a:r>
              <a:rPr lang="en-US" sz="2000" dirty="0"/>
              <a:t>. </a:t>
            </a:r>
          </a:p>
          <a:p>
            <a:r>
              <a:rPr lang="en-US" sz="2000" dirty="0"/>
              <a:t>Year by year, the bakery has been steadily growing from 2015 to 2019. </a:t>
            </a:r>
          </a:p>
          <a:p>
            <a:endParaRPr lang="en-US" sz="2000" dirty="0"/>
          </a:p>
          <a:p>
            <a:r>
              <a:rPr lang="en-US" sz="2000" dirty="0"/>
              <a:t>Post COVID-19, sales has slightly recovered since restrictions has ceased.</a:t>
            </a:r>
          </a:p>
          <a:p>
            <a:r>
              <a:rPr lang="en-US" sz="2000" dirty="0"/>
              <a:t>They remain around 25% below pre-covid levels. </a:t>
            </a:r>
          </a:p>
          <a:p>
            <a:endParaRPr lang="en-US" sz="2000" dirty="0"/>
          </a:p>
          <a:p>
            <a:r>
              <a:rPr lang="en-US" sz="2000" dirty="0"/>
              <a:t>In this presentation, we aim to identify the causes of stagnant sales using</a:t>
            </a:r>
          </a:p>
          <a:p>
            <a:r>
              <a:rPr lang="en-US" sz="2000" dirty="0"/>
              <a:t>3 business analysis tools such as: </a:t>
            </a:r>
          </a:p>
          <a:p>
            <a:endParaRPr lang="en-US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5W and 2H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PESTEL Model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Fishbone (Ishikawa) Diagram</a:t>
            </a: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524" y="334327"/>
            <a:ext cx="8915399" cy="756339"/>
          </a:xfrm>
        </p:spPr>
        <p:txBody>
          <a:bodyPr>
            <a:normAutofit/>
          </a:bodyPr>
          <a:lstStyle/>
          <a:p>
            <a:r>
              <a:rPr lang="en-GB" sz="3000" b="1" dirty="0"/>
              <a:t>Company background: Basil’s Bakery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3B2320C-D797-F359-BDB7-831F3F043A19}"/>
              </a:ext>
            </a:extLst>
          </p:cNvPr>
          <p:cNvSpPr txBox="1"/>
          <p:nvPr/>
        </p:nvSpPr>
        <p:spPr>
          <a:xfrm>
            <a:off x="613317" y="1077361"/>
            <a:ext cx="12250469" cy="49859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The artisan bakery was founded in 2015. </a:t>
            </a:r>
          </a:p>
          <a:p>
            <a:endParaRPr lang="en-US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This is owned and operated by Basil. </a:t>
            </a:r>
          </a:p>
          <a:p>
            <a:endParaRPr lang="en-US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Products range from contemporary style cakes, pastries and breads. </a:t>
            </a:r>
          </a:p>
          <a:p>
            <a:endParaRPr lang="en-US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All Products uses high quality organic ingredients. </a:t>
            </a:r>
          </a:p>
          <a:p>
            <a:endParaRPr lang="en-US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Basil’s Bakery is located in Coventry Retail Park.</a:t>
            </a:r>
          </a:p>
          <a:p>
            <a:endParaRPr lang="en-US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Since 2015, the bakery has seen year on year growth until 2019. </a:t>
            </a:r>
          </a:p>
          <a:p>
            <a:endParaRPr lang="en-US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Customer base ranges from employees with the shops and offices surrounding h the retail park.</a:t>
            </a:r>
          </a:p>
          <a:p>
            <a:endParaRPr lang="en-US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The business was impacted during COVID-19 and post pandemic.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624" y="-114300"/>
            <a:ext cx="11453573" cy="713232"/>
          </a:xfrm>
        </p:spPr>
        <p:txBody>
          <a:bodyPr>
            <a:noAutofit/>
          </a:bodyPr>
          <a:lstStyle/>
          <a:p>
            <a:r>
              <a:rPr lang="en-GB" sz="3000" b="1" dirty="0">
                <a:solidFill>
                  <a:schemeClr val="bg1"/>
                </a:solidFill>
              </a:rPr>
              <a:t>Problem: nature and scope </a:t>
            </a:r>
            <a:r>
              <a:rPr lang="en-GB" sz="2000" dirty="0">
                <a:solidFill>
                  <a:schemeClr val="bg1"/>
                </a:solidFill>
              </a:rPr>
              <a:t>(Chartered Management Institute, 2023) </a:t>
            </a:r>
            <a:endParaRPr lang="en-GB" sz="2000" b="1" dirty="0">
              <a:solidFill>
                <a:schemeClr val="bg1"/>
              </a:solidFill>
            </a:endParaRP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A038D2A6-BB85-25C0-3697-D98DB2B7F8D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33214067"/>
              </p:ext>
            </p:extLst>
          </p:nvPr>
        </p:nvGraphicFramePr>
        <p:xfrm>
          <a:off x="567652" y="598932"/>
          <a:ext cx="11056696" cy="60498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79128">
                  <a:extLst>
                    <a:ext uri="{9D8B030D-6E8A-4147-A177-3AD203B41FA5}">
                      <a16:colId xmlns:a16="http://schemas.microsoft.com/office/drawing/2014/main" val="1410324830"/>
                    </a:ext>
                  </a:extLst>
                </a:gridCol>
                <a:gridCol w="2764385">
                  <a:extLst>
                    <a:ext uri="{9D8B030D-6E8A-4147-A177-3AD203B41FA5}">
                      <a16:colId xmlns:a16="http://schemas.microsoft.com/office/drawing/2014/main" val="758039760"/>
                    </a:ext>
                  </a:extLst>
                </a:gridCol>
                <a:gridCol w="5813183">
                  <a:extLst>
                    <a:ext uri="{9D8B030D-6E8A-4147-A177-3AD203B41FA5}">
                      <a16:colId xmlns:a16="http://schemas.microsoft.com/office/drawing/2014/main" val="236333481"/>
                    </a:ext>
                  </a:extLst>
                </a:gridCol>
              </a:tblGrid>
              <a:tr h="155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endParaRPr lang="en-GB" sz="15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</a:endParaRPr>
                    </a:p>
                  </a:txBody>
                  <a:tcPr marL="43609" marR="43609" marT="0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500" kern="1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500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3609" marR="43609" marT="0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500" kern="100" dirty="0">
                          <a:solidFill>
                            <a:schemeClr val="tx1"/>
                          </a:solidFill>
                          <a:effectLst/>
                        </a:rPr>
                        <a:t>Description</a:t>
                      </a:r>
                      <a:endParaRPr lang="en-GB" sz="1500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3609" marR="43609" marT="0" marB="0" anchor="b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23611980"/>
                  </a:ext>
                </a:extLst>
              </a:tr>
              <a:tr h="25723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buNone/>
                      </a:pPr>
                      <a:r>
                        <a:rPr lang="en-GB" sz="1500" kern="100" dirty="0">
                          <a:solidFill>
                            <a:schemeClr val="tx1"/>
                          </a:solidFill>
                          <a:effectLst/>
                        </a:rPr>
                        <a:t>WHO</a:t>
                      </a:r>
                      <a:endParaRPr lang="en-GB" sz="1500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3609" marR="43609" marT="0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buNone/>
                      </a:pPr>
                      <a:r>
                        <a:rPr lang="en-GB" sz="1500" kern="100" dirty="0">
                          <a:effectLst/>
                        </a:rPr>
                        <a:t>Who is involved? </a:t>
                      </a:r>
                      <a:endParaRPr lang="en-GB" sz="15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3609" marR="43609" marT="0" marB="0" anchor="ctr"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500" kern="100" dirty="0">
                          <a:effectLst/>
                        </a:rPr>
                        <a:t>Basil’s Bakery and Pre and Post Pandemic</a:t>
                      </a:r>
                      <a:endParaRPr lang="en-GB" sz="15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3609" marR="43609" marT="0" marB="0" anchor="ctr">
                    <a:solidFill>
                      <a:schemeClr val="tx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90570972"/>
                  </a:ext>
                </a:extLst>
              </a:tr>
              <a:tr h="596021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buNone/>
                      </a:pPr>
                      <a:r>
                        <a:rPr lang="en-GB" sz="1500" kern="100" dirty="0">
                          <a:solidFill>
                            <a:schemeClr val="tx1"/>
                          </a:solidFill>
                          <a:effectLst/>
                        </a:rPr>
                        <a:t>WHAT</a:t>
                      </a:r>
                      <a:endParaRPr lang="en-GB" sz="1500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3609" marR="43609" marT="0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buNone/>
                      </a:pPr>
                      <a:r>
                        <a:rPr lang="en-GB" sz="1500" kern="100" dirty="0">
                          <a:effectLst/>
                        </a:rPr>
                        <a:t>What is the problem? </a:t>
                      </a:r>
                      <a:endParaRPr lang="en-GB" sz="15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3609" marR="43609" marT="0" marB="0" anchor="ctr"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500" kern="100" dirty="0">
                          <a:effectLst/>
                        </a:rPr>
                        <a:t>The business is losing customers and unable to cope with the increases on overhead cost. </a:t>
                      </a:r>
                      <a:endParaRPr lang="en-GB" sz="15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3609" marR="43609" marT="0" marB="0" anchor="ctr">
                    <a:solidFill>
                      <a:schemeClr val="tx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15526188"/>
                  </a:ext>
                </a:extLst>
              </a:tr>
              <a:tr h="25723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buNone/>
                      </a:pPr>
                      <a:r>
                        <a:rPr lang="en-GB" sz="1500" kern="100" dirty="0">
                          <a:solidFill>
                            <a:schemeClr val="tx1"/>
                          </a:solidFill>
                          <a:effectLst/>
                        </a:rPr>
                        <a:t>WHEN</a:t>
                      </a:r>
                      <a:endParaRPr lang="en-GB" sz="1500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3609" marR="43609" marT="0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buNone/>
                      </a:pPr>
                      <a:r>
                        <a:rPr lang="en-GB" sz="1500" kern="100" dirty="0">
                          <a:effectLst/>
                        </a:rPr>
                        <a:t>When did this happen?</a:t>
                      </a:r>
                      <a:endParaRPr lang="en-GB" sz="15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3609" marR="43609" marT="0" marB="0" anchor="ctr"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500" kern="100" dirty="0">
                          <a:effectLst/>
                        </a:rPr>
                        <a:t>Post pandemic / 2023-2025</a:t>
                      </a:r>
                      <a:endParaRPr lang="en-GB" sz="15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3609" marR="43609" marT="0" marB="0" anchor="ctr">
                    <a:solidFill>
                      <a:schemeClr val="tx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45595033"/>
                  </a:ext>
                </a:extLst>
              </a:tr>
              <a:tr h="25723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buNone/>
                      </a:pPr>
                      <a:r>
                        <a:rPr lang="en-GB" sz="1500" kern="100" dirty="0">
                          <a:solidFill>
                            <a:schemeClr val="tx1"/>
                          </a:solidFill>
                          <a:effectLst/>
                        </a:rPr>
                        <a:t>WHERE</a:t>
                      </a:r>
                      <a:endParaRPr lang="en-GB" sz="1500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3609" marR="43609" marT="0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buNone/>
                      </a:pPr>
                      <a:r>
                        <a:rPr lang="en-GB" sz="1500" kern="100">
                          <a:effectLst/>
                        </a:rPr>
                        <a:t>Where did this happen?</a:t>
                      </a:r>
                      <a:endParaRPr lang="en-GB" sz="15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3609" marR="43609" marT="0" marB="0" anchor="ctr"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500" kern="100" dirty="0">
                          <a:effectLst/>
                        </a:rPr>
                        <a:t>Coventry Retail park, UK </a:t>
                      </a:r>
                      <a:endParaRPr lang="en-GB" sz="15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3609" marR="43609" marT="0" marB="0" anchor="ctr">
                    <a:solidFill>
                      <a:schemeClr val="tx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76891537"/>
                  </a:ext>
                </a:extLst>
              </a:tr>
              <a:tr h="419216">
                <a:tc row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buNone/>
                      </a:pPr>
                      <a:r>
                        <a:rPr lang="en-GB" sz="1500" kern="100" dirty="0">
                          <a:solidFill>
                            <a:schemeClr val="tx1"/>
                          </a:solidFill>
                          <a:effectLst/>
                        </a:rPr>
                        <a:t>WHY</a:t>
                      </a:r>
                      <a:endParaRPr lang="en-GB" sz="1500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3609" marR="43609" marT="0" marB="0" anchor="ctr">
                    <a:solidFill>
                      <a:schemeClr val="bg2"/>
                    </a:solidFill>
                  </a:tcPr>
                </a:tc>
                <a:tc row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buNone/>
                      </a:pPr>
                      <a:r>
                        <a:rPr lang="en-GB" sz="1500" kern="100" dirty="0">
                          <a:effectLst/>
                        </a:rPr>
                        <a:t>Why did this happen?</a:t>
                      </a:r>
                      <a:endParaRPr lang="en-GB" sz="15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3609" marR="43609" marT="0" marB="0" anchor="ctr"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500" kern="100" dirty="0" err="1">
                          <a:effectLst/>
                        </a:rPr>
                        <a:t>Redudancies</a:t>
                      </a:r>
                      <a:r>
                        <a:rPr lang="en-GB" sz="1500" kern="100" dirty="0">
                          <a:effectLst/>
                        </a:rPr>
                        <a:t> due to shop closures within the retail park.</a:t>
                      </a:r>
                      <a:endParaRPr lang="en-GB" sz="15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3609" marR="43609" marT="0" marB="0" anchor="ctr">
                    <a:solidFill>
                      <a:schemeClr val="tx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50728741"/>
                  </a:ext>
                </a:extLst>
              </a:tr>
              <a:tr h="529809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500" kern="100" dirty="0">
                          <a:effectLst/>
                        </a:rPr>
                        <a:t>Working from Home environment introduced by the Government </a:t>
                      </a:r>
                      <a:endParaRPr lang="en-GB" sz="15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3609" marR="43609" marT="0" marB="0" anchor="ctr">
                    <a:solidFill>
                      <a:schemeClr val="tx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78123279"/>
                  </a:ext>
                </a:extLst>
              </a:tr>
              <a:tr h="3935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500" kern="100" dirty="0">
                          <a:effectLst/>
                        </a:rPr>
                        <a:t>Increased cost of overhead and cost of living</a:t>
                      </a:r>
                      <a:endParaRPr lang="en-GB" sz="15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3609" marR="43609" marT="0" marB="0" anchor="ctr">
                    <a:solidFill>
                      <a:schemeClr val="tx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5362366"/>
                  </a:ext>
                </a:extLst>
              </a:tr>
              <a:tr h="3935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500" kern="100" dirty="0" err="1">
                          <a:effectLst/>
                        </a:rPr>
                        <a:t>Orgnanic</a:t>
                      </a:r>
                      <a:r>
                        <a:rPr lang="en-GB" sz="1500" kern="100" dirty="0">
                          <a:effectLst/>
                        </a:rPr>
                        <a:t> sourcing of ingredients is difficult.</a:t>
                      </a:r>
                      <a:endParaRPr lang="en-GB" sz="15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3609" marR="43609" marT="0" marB="0" anchor="ctr">
                    <a:solidFill>
                      <a:schemeClr val="tx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6506988"/>
                  </a:ext>
                </a:extLst>
              </a:tr>
              <a:tr h="257235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500" kern="100" dirty="0">
                          <a:effectLst/>
                        </a:rPr>
                        <a:t>Traditional business style.</a:t>
                      </a:r>
                      <a:endParaRPr lang="en-GB" sz="15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3609" marR="43609" marT="0" marB="0" anchor="ctr">
                    <a:solidFill>
                      <a:schemeClr val="tx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01475927"/>
                  </a:ext>
                </a:extLst>
              </a:tr>
              <a:tr h="257235">
                <a:tc row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buNone/>
                      </a:pPr>
                      <a:r>
                        <a:rPr lang="en-GB" sz="1500" kern="100" dirty="0">
                          <a:solidFill>
                            <a:schemeClr val="tx1"/>
                          </a:solidFill>
                          <a:effectLst/>
                        </a:rPr>
                        <a:t>HOW </a:t>
                      </a:r>
                      <a:endParaRPr lang="en-GB" sz="1500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3609" marR="43609" marT="0" marB="0" anchor="ctr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buNone/>
                      </a:pPr>
                      <a:r>
                        <a:rPr lang="en-GB" sz="1500" kern="100">
                          <a:effectLst/>
                        </a:rPr>
                        <a:t> </a:t>
                      </a:r>
                      <a:endParaRPr lang="en-GB" sz="15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3609" marR="43609" marT="0" marB="0" anchor="ctr"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500" kern="100">
                          <a:effectLst/>
                        </a:rPr>
                        <a:t>Artisan Style Bakery operations </a:t>
                      </a:r>
                      <a:endParaRPr lang="en-GB" sz="15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3609" marR="43609" marT="0" marB="0" anchor="ctr">
                    <a:solidFill>
                      <a:schemeClr val="tx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4114842"/>
                  </a:ext>
                </a:extLst>
              </a:tr>
              <a:tr h="3935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buNone/>
                      </a:pPr>
                      <a:r>
                        <a:rPr lang="en-GB" sz="1500" kern="100">
                          <a:effectLst/>
                        </a:rPr>
                        <a:t>How did it happen?</a:t>
                      </a:r>
                      <a:endParaRPr lang="en-GB" sz="15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3609" marR="43609" marT="0" marB="0" anchor="ctr"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500" kern="100" dirty="0">
                          <a:effectLst/>
                        </a:rPr>
                        <a:t>Reliance on machine for mass production does not exist</a:t>
                      </a:r>
                      <a:endParaRPr lang="en-GB" sz="15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3609" marR="43609" marT="0" marB="0" anchor="ctr">
                    <a:solidFill>
                      <a:schemeClr val="tx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21318097"/>
                  </a:ext>
                </a:extLst>
              </a:tr>
              <a:tr h="596021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500" kern="100" dirty="0">
                          <a:effectLst/>
                        </a:rPr>
                        <a:t>Unavailable option to Delivery and Pre-Ordering / Online systems</a:t>
                      </a:r>
                      <a:endParaRPr lang="en-GB" sz="15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3609" marR="43609" marT="0" marB="0" anchor="ctr">
                    <a:solidFill>
                      <a:schemeClr val="tx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59638721"/>
                  </a:ext>
                </a:extLst>
              </a:tr>
              <a:tr h="393540"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buNone/>
                      </a:pPr>
                      <a:r>
                        <a:rPr lang="en-GB" sz="1500" kern="100" dirty="0">
                          <a:solidFill>
                            <a:schemeClr val="tx1"/>
                          </a:solidFill>
                          <a:effectLst/>
                        </a:rPr>
                        <a:t>HOW MUCH </a:t>
                      </a:r>
                      <a:endParaRPr lang="en-GB" sz="1500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3609" marR="43609" marT="0" marB="0" anchor="ctr">
                    <a:solidFill>
                      <a:schemeClr val="bg2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buNone/>
                      </a:pPr>
                      <a:r>
                        <a:rPr lang="en-GB" sz="1500" kern="100" dirty="0">
                          <a:effectLst/>
                        </a:rPr>
                        <a:t>How much is the scale of the issue?</a:t>
                      </a:r>
                      <a:endParaRPr lang="en-GB" sz="15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3609" marR="43609" marT="0" marB="0" anchor="ctr">
                    <a:solidFill>
                      <a:schemeClr val="tx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500" kern="100" dirty="0">
                          <a:effectLst/>
                        </a:rPr>
                        <a:t>Sales figures stayed stagnant at 25% from 2023- 2025 </a:t>
                      </a:r>
                      <a:endParaRPr lang="en-GB" sz="15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3609" marR="43609" marT="0" marB="0" anchor="ctr">
                    <a:solidFill>
                      <a:schemeClr val="tx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62803847"/>
                  </a:ext>
                </a:extLst>
              </a:tr>
              <a:tr h="798502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1500" kern="100" dirty="0">
                          <a:effectLst/>
                        </a:rPr>
                        <a:t>If this continues on there is a threat for Basil to make a decision to keep on going or close the business. </a:t>
                      </a:r>
                      <a:endParaRPr lang="en-GB" sz="15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43609" marR="43609" marT="0" marB="0" anchor="ctr">
                    <a:solidFill>
                      <a:schemeClr val="tx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6209324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Hexagon 3">
            <a:extLst>
              <a:ext uri="{FF2B5EF4-FFF2-40B4-BE49-F238E27FC236}">
                <a16:creationId xmlns:a16="http://schemas.microsoft.com/office/drawing/2014/main" id="{9B626BF5-7796-5685-2E2C-C420D61892AA}"/>
              </a:ext>
            </a:extLst>
          </p:cNvPr>
          <p:cNvSpPr/>
          <p:nvPr/>
        </p:nvSpPr>
        <p:spPr>
          <a:xfrm>
            <a:off x="554761" y="2737487"/>
            <a:ext cx="1983545" cy="1617785"/>
          </a:xfrm>
          <a:prstGeom prst="hexagon">
            <a:avLst/>
          </a:prstGeom>
          <a:gradFill flip="none" rotWithShape="1">
            <a:gsLst>
              <a:gs pos="0">
                <a:schemeClr val="accent5">
                  <a:lumMod val="67000"/>
                </a:schemeClr>
              </a:gs>
              <a:gs pos="48000">
                <a:schemeClr val="accent5">
                  <a:lumMod val="97000"/>
                  <a:lumOff val="3000"/>
                </a:schemeClr>
              </a:gs>
              <a:gs pos="71000">
                <a:schemeClr val="accent5">
                  <a:lumMod val="60000"/>
                  <a:lumOff val="40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  <a:highlight>
                <a:srgbClr val="FF00FF"/>
              </a:highlight>
            </a:endParaRPr>
          </a:p>
        </p:txBody>
      </p:sp>
      <p:sp>
        <p:nvSpPr>
          <p:cNvPr id="5" name="Hexagon 4">
            <a:extLst>
              <a:ext uri="{FF2B5EF4-FFF2-40B4-BE49-F238E27FC236}">
                <a16:creationId xmlns:a16="http://schemas.microsoft.com/office/drawing/2014/main" id="{454A060B-EEEF-4999-2B33-2B22C15B0865}"/>
              </a:ext>
            </a:extLst>
          </p:cNvPr>
          <p:cNvSpPr/>
          <p:nvPr/>
        </p:nvSpPr>
        <p:spPr>
          <a:xfrm>
            <a:off x="2503415" y="3435852"/>
            <a:ext cx="1983545" cy="1617785"/>
          </a:xfrm>
          <a:prstGeom prst="hexagon">
            <a:avLst/>
          </a:prstGeom>
          <a:gradFill flip="none" rotWithShape="1">
            <a:gsLst>
              <a:gs pos="0">
                <a:schemeClr val="accent6">
                  <a:lumMod val="67000"/>
                </a:schemeClr>
              </a:gs>
              <a:gs pos="48000">
                <a:schemeClr val="accent6">
                  <a:lumMod val="97000"/>
                  <a:lumOff val="3000"/>
                </a:schemeClr>
              </a:gs>
              <a:gs pos="62000">
                <a:schemeClr val="accent6">
                  <a:lumMod val="60000"/>
                  <a:lumOff val="40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6" name="Hexagon 5">
            <a:extLst>
              <a:ext uri="{FF2B5EF4-FFF2-40B4-BE49-F238E27FC236}">
                <a16:creationId xmlns:a16="http://schemas.microsoft.com/office/drawing/2014/main" id="{ED4472A5-8631-F155-3593-39C9C9F8AD85}"/>
              </a:ext>
            </a:extLst>
          </p:cNvPr>
          <p:cNvSpPr/>
          <p:nvPr/>
        </p:nvSpPr>
        <p:spPr>
          <a:xfrm>
            <a:off x="4331360" y="2712043"/>
            <a:ext cx="1983545" cy="1617785"/>
          </a:xfrm>
          <a:prstGeom prst="hexagon">
            <a:avLst/>
          </a:prstGeom>
          <a:gradFill flip="none" rotWithShape="1">
            <a:gsLst>
              <a:gs pos="0">
                <a:schemeClr val="accent2">
                  <a:lumMod val="67000"/>
                </a:schemeClr>
              </a:gs>
              <a:gs pos="47000">
                <a:schemeClr val="accent2">
                  <a:lumMod val="97000"/>
                  <a:lumOff val="3000"/>
                </a:schemeClr>
              </a:gs>
              <a:gs pos="79000">
                <a:schemeClr val="accent2">
                  <a:lumMod val="60000"/>
                  <a:lumOff val="40000"/>
                </a:schemeClr>
              </a:gs>
            </a:gsLst>
            <a:lin ang="18900000" scaled="1"/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7" name="Hexagon 6">
            <a:extLst>
              <a:ext uri="{FF2B5EF4-FFF2-40B4-BE49-F238E27FC236}">
                <a16:creationId xmlns:a16="http://schemas.microsoft.com/office/drawing/2014/main" id="{17CB8EEC-3B67-6DAE-27C8-DC1BECED459A}"/>
              </a:ext>
            </a:extLst>
          </p:cNvPr>
          <p:cNvSpPr/>
          <p:nvPr/>
        </p:nvSpPr>
        <p:spPr>
          <a:xfrm>
            <a:off x="6154202" y="3314905"/>
            <a:ext cx="2006013" cy="1617785"/>
          </a:xfrm>
          <a:prstGeom prst="hexagon">
            <a:avLst/>
          </a:prstGeom>
          <a:gradFill flip="none" rotWithShape="1">
            <a:gsLst>
              <a:gs pos="0">
                <a:schemeClr val="accent4">
                  <a:lumMod val="67000"/>
                </a:schemeClr>
              </a:gs>
              <a:gs pos="48000">
                <a:schemeClr val="accent4">
                  <a:lumMod val="97000"/>
                  <a:lumOff val="3000"/>
                </a:schemeClr>
              </a:gs>
              <a:gs pos="81000">
                <a:schemeClr val="accent4">
                  <a:lumMod val="60000"/>
                  <a:lumOff val="40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8" name="Hexagon 7">
            <a:extLst>
              <a:ext uri="{FF2B5EF4-FFF2-40B4-BE49-F238E27FC236}">
                <a16:creationId xmlns:a16="http://schemas.microsoft.com/office/drawing/2014/main" id="{34C823C9-3CD1-9B42-64C1-C89750E29F68}"/>
              </a:ext>
            </a:extLst>
          </p:cNvPr>
          <p:cNvSpPr/>
          <p:nvPr/>
        </p:nvSpPr>
        <p:spPr>
          <a:xfrm>
            <a:off x="9832561" y="3290796"/>
            <a:ext cx="1983545" cy="1617785"/>
          </a:xfrm>
          <a:prstGeom prst="hexagon">
            <a:avLst/>
          </a:prstGeom>
          <a:gradFill flip="none" rotWithShape="1">
            <a:gsLst>
              <a:gs pos="10000">
                <a:schemeClr val="accent6">
                  <a:lumMod val="0"/>
                  <a:lumOff val="100000"/>
                </a:schemeClr>
              </a:gs>
              <a:gs pos="35000">
                <a:schemeClr val="accent6">
                  <a:lumMod val="0"/>
                  <a:lumOff val="100000"/>
                </a:schemeClr>
              </a:gs>
              <a:gs pos="89000">
                <a:schemeClr val="accent6">
                  <a:lumMod val="100000"/>
                </a:schemeClr>
              </a:gs>
            </a:gsLst>
            <a:path path="circle">
              <a:fillToRect l="50000" t="-80000" r="50000" b="180000"/>
            </a:path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9" name="Hexagon 8">
            <a:extLst>
              <a:ext uri="{FF2B5EF4-FFF2-40B4-BE49-F238E27FC236}">
                <a16:creationId xmlns:a16="http://schemas.microsoft.com/office/drawing/2014/main" id="{5AB8328B-58A4-6151-F9E9-8AD1FAE4F380}"/>
              </a:ext>
            </a:extLst>
          </p:cNvPr>
          <p:cNvSpPr/>
          <p:nvPr/>
        </p:nvSpPr>
        <p:spPr>
          <a:xfrm>
            <a:off x="7984315" y="2660746"/>
            <a:ext cx="2006013" cy="1617785"/>
          </a:xfrm>
          <a:prstGeom prst="hexagon">
            <a:avLst/>
          </a:prstGeom>
          <a:gradFill flip="none" rotWithShape="1">
            <a:gsLst>
              <a:gs pos="19000">
                <a:schemeClr val="accent5">
                  <a:lumMod val="5000"/>
                  <a:lumOff val="95000"/>
                </a:schemeClr>
              </a:gs>
              <a:gs pos="37000">
                <a:schemeClr val="accent5">
                  <a:lumMod val="45000"/>
                  <a:lumOff val="55000"/>
                </a:schemeClr>
              </a:gs>
              <a:gs pos="61000">
                <a:schemeClr val="accent5">
                  <a:lumMod val="45000"/>
                  <a:lumOff val="55000"/>
                </a:schemeClr>
              </a:gs>
              <a:gs pos="100000">
                <a:schemeClr val="accent5">
                  <a:lumMod val="30000"/>
                  <a:lumOff val="70000"/>
                </a:schemeClr>
              </a:gs>
            </a:gsLst>
            <a:lin ang="5400000" scaled="1"/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AB39C2B-F8B5-C3D8-B2A9-FD87C56C9D2E}"/>
              </a:ext>
            </a:extLst>
          </p:cNvPr>
          <p:cNvSpPr/>
          <p:nvPr/>
        </p:nvSpPr>
        <p:spPr>
          <a:xfrm>
            <a:off x="1265303" y="3084713"/>
            <a:ext cx="6046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GB" sz="54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7FB82C0-BEE5-549F-53EF-E7596D683C96}"/>
              </a:ext>
            </a:extLst>
          </p:cNvPr>
          <p:cNvSpPr/>
          <p:nvPr/>
        </p:nvSpPr>
        <p:spPr>
          <a:xfrm>
            <a:off x="10540001" y="3638022"/>
            <a:ext cx="5052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GB" sz="54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B3E1B2-4347-63DC-9803-87DD7CC1C962}"/>
              </a:ext>
            </a:extLst>
          </p:cNvPr>
          <p:cNvSpPr/>
          <p:nvPr/>
        </p:nvSpPr>
        <p:spPr>
          <a:xfrm>
            <a:off x="3204443" y="3783078"/>
            <a:ext cx="569388" cy="923330"/>
          </a:xfrm>
          <a:prstGeom prst="rect">
            <a:avLst/>
          </a:prstGeom>
          <a:gradFill flip="none" rotWithShape="1">
            <a:gsLst>
              <a:gs pos="22000">
                <a:schemeClr val="accent6">
                  <a:lumMod val="67000"/>
                </a:schemeClr>
              </a:gs>
              <a:gs pos="48000">
                <a:schemeClr val="accent6">
                  <a:lumMod val="97000"/>
                  <a:lumOff val="3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16200000" scaled="1"/>
            <a:tileRect/>
          </a:gradFill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GB" sz="54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CFF1A7D-BA79-2334-8FF2-0CFB08458AAE}"/>
              </a:ext>
            </a:extLst>
          </p:cNvPr>
          <p:cNvSpPr/>
          <p:nvPr/>
        </p:nvSpPr>
        <p:spPr>
          <a:xfrm>
            <a:off x="6896039" y="3720327"/>
            <a:ext cx="522338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GB" sz="54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D2E8648-0368-5960-1EC2-31A1E5C8B3F9}"/>
              </a:ext>
            </a:extLst>
          </p:cNvPr>
          <p:cNvSpPr/>
          <p:nvPr/>
        </p:nvSpPr>
        <p:spPr>
          <a:xfrm>
            <a:off x="5067733" y="3059270"/>
            <a:ext cx="52931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GB" sz="54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2857BB6-EA14-4EC5-9314-CDD6F2655195}"/>
              </a:ext>
            </a:extLst>
          </p:cNvPr>
          <p:cNvSpPr/>
          <p:nvPr/>
        </p:nvSpPr>
        <p:spPr>
          <a:xfrm>
            <a:off x="8669286" y="3113259"/>
            <a:ext cx="60150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GB" sz="540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868F75C-3649-3A50-3C99-06BB847B9673}"/>
              </a:ext>
            </a:extLst>
          </p:cNvPr>
          <p:cNvSpPr txBox="1"/>
          <p:nvPr/>
        </p:nvSpPr>
        <p:spPr>
          <a:xfrm>
            <a:off x="109303" y="4634114"/>
            <a:ext cx="28291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POLITICAL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E65F7CF-1294-7AFB-1B0C-40E7C77D17C6}"/>
              </a:ext>
            </a:extLst>
          </p:cNvPr>
          <p:cNvSpPr txBox="1"/>
          <p:nvPr/>
        </p:nvSpPr>
        <p:spPr>
          <a:xfrm>
            <a:off x="721509" y="4943445"/>
            <a:ext cx="2372185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Increasing </a:t>
            </a:r>
          </a:p>
          <a:p>
            <a:r>
              <a:rPr lang="en-US" dirty="0">
                <a:solidFill>
                  <a:schemeClr val="bg1"/>
                </a:solidFill>
              </a:rPr>
              <a:t>business rates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Government </a:t>
            </a:r>
          </a:p>
          <a:p>
            <a:r>
              <a:rPr lang="en-US" dirty="0">
                <a:solidFill>
                  <a:schemeClr val="bg1"/>
                </a:solidFill>
              </a:rPr>
              <a:t>Policies </a:t>
            </a:r>
          </a:p>
          <a:p>
            <a:r>
              <a:rPr lang="en-US" dirty="0">
                <a:solidFill>
                  <a:schemeClr val="bg1"/>
                </a:solidFill>
              </a:rPr>
              <a:t>for SMEs</a:t>
            </a:r>
          </a:p>
          <a:p>
            <a:r>
              <a:rPr lang="en-GB" dirty="0">
                <a:solidFill>
                  <a:schemeClr val="bg1"/>
                </a:solidFill>
              </a:rPr>
              <a:t>Federation of </a:t>
            </a:r>
            <a:r>
              <a:rPr lang="en-GB" sz="1200" dirty="0">
                <a:solidFill>
                  <a:schemeClr val="bg1"/>
                </a:solidFill>
              </a:rPr>
              <a:t>(Small Businesses (2024)</a:t>
            </a:r>
            <a:endParaRPr lang="en-US" sz="1200" dirty="0">
              <a:solidFill>
                <a:schemeClr val="bg1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D49F7DD-C78B-CAC8-D6EE-CDE38BC364AF}"/>
              </a:ext>
            </a:extLst>
          </p:cNvPr>
          <p:cNvSpPr txBox="1"/>
          <p:nvPr/>
        </p:nvSpPr>
        <p:spPr>
          <a:xfrm>
            <a:off x="2628130" y="1859694"/>
            <a:ext cx="179109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Inflation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Increasing Operating Cost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25E67E2-F6E2-4249-A903-A9556F965310}"/>
              </a:ext>
            </a:extLst>
          </p:cNvPr>
          <p:cNvSpPr txBox="1"/>
          <p:nvPr/>
        </p:nvSpPr>
        <p:spPr>
          <a:xfrm>
            <a:off x="2163129" y="1514686"/>
            <a:ext cx="28291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ECONOMIC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AB57338-439C-C179-EADC-7BD1787EA5D6}"/>
              </a:ext>
            </a:extLst>
          </p:cNvPr>
          <p:cNvSpPr txBox="1"/>
          <p:nvPr/>
        </p:nvSpPr>
        <p:spPr>
          <a:xfrm>
            <a:off x="4812203" y="4932688"/>
            <a:ext cx="10150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SOCIAL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C68619C-1177-D68C-6A9B-FFA4B09731C7}"/>
              </a:ext>
            </a:extLst>
          </p:cNvPr>
          <p:cNvSpPr txBox="1"/>
          <p:nvPr/>
        </p:nvSpPr>
        <p:spPr>
          <a:xfrm>
            <a:off x="4068021" y="5310660"/>
            <a:ext cx="282801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Work From Home</a:t>
            </a:r>
          </a:p>
          <a:p>
            <a:r>
              <a:rPr lang="en-US" sz="1200" dirty="0">
                <a:solidFill>
                  <a:schemeClr val="bg1"/>
                </a:solidFill>
              </a:rPr>
              <a:t>(</a:t>
            </a:r>
            <a:r>
              <a:rPr lang="en-GB" sz="1200" dirty="0">
                <a:solidFill>
                  <a:schemeClr val="bg1"/>
                </a:solidFill>
              </a:rPr>
              <a:t>Office for National Statistics (2025)</a:t>
            </a:r>
            <a:r>
              <a:rPr lang="en-US" sz="1200" dirty="0">
                <a:solidFill>
                  <a:schemeClr val="bg1"/>
                </a:solidFill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Online Demand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D22A5B9-1402-4C17-48FB-8CC6CE7F3924}"/>
              </a:ext>
            </a:extLst>
          </p:cNvPr>
          <p:cNvSpPr txBox="1"/>
          <p:nvPr/>
        </p:nvSpPr>
        <p:spPr>
          <a:xfrm>
            <a:off x="6103072" y="995901"/>
            <a:ext cx="21082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TECHNOLOGICAL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BA1C4CF-0F53-B1F5-03D1-28BB3BB8BD6D}"/>
              </a:ext>
            </a:extLst>
          </p:cNvPr>
          <p:cNvSpPr txBox="1"/>
          <p:nvPr/>
        </p:nvSpPr>
        <p:spPr>
          <a:xfrm>
            <a:off x="5977383" y="1283934"/>
            <a:ext cx="223395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Increase in Online </a:t>
            </a:r>
          </a:p>
          <a:p>
            <a:pPr algn="ctr"/>
            <a:r>
              <a:rPr lang="en-US" dirty="0">
                <a:solidFill>
                  <a:schemeClr val="bg1"/>
                </a:solidFill>
              </a:rPr>
              <a:t>Presence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Advance Technology </a:t>
            </a:r>
          </a:p>
          <a:p>
            <a:pPr algn="ctr"/>
            <a:r>
              <a:rPr lang="en-US" dirty="0">
                <a:solidFill>
                  <a:schemeClr val="bg1"/>
                </a:solidFill>
              </a:rPr>
              <a:t>in Baking Industry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925380D4-0510-D1DF-D54C-500BB54F53E7}"/>
              </a:ext>
            </a:extLst>
          </p:cNvPr>
          <p:cNvSpPr txBox="1"/>
          <p:nvPr/>
        </p:nvSpPr>
        <p:spPr>
          <a:xfrm>
            <a:off x="10258009" y="1330010"/>
            <a:ext cx="8842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LEGAL 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56DB8EA4-0E05-6A9F-5718-A488FB1DD837}"/>
              </a:ext>
            </a:extLst>
          </p:cNvPr>
          <p:cNvSpPr txBox="1"/>
          <p:nvPr/>
        </p:nvSpPr>
        <p:spPr>
          <a:xfrm>
            <a:off x="9759862" y="1606655"/>
            <a:ext cx="2570812" cy="1200329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Insurance Requirements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Food and Safety Regulations 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7BFFFC61-D2DF-3C2A-02BA-3498FF0CB907}"/>
              </a:ext>
            </a:extLst>
          </p:cNvPr>
          <p:cNvSpPr txBox="1"/>
          <p:nvPr/>
        </p:nvSpPr>
        <p:spPr>
          <a:xfrm>
            <a:off x="7856938" y="4766935"/>
            <a:ext cx="20714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ENVIRONMENTAL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630FBA62-D53E-99A3-8C33-E61CCC65ABF7}"/>
              </a:ext>
            </a:extLst>
          </p:cNvPr>
          <p:cNvSpPr txBox="1"/>
          <p:nvPr/>
        </p:nvSpPr>
        <p:spPr>
          <a:xfrm>
            <a:off x="7219710" y="5185226"/>
            <a:ext cx="348044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Organic Crop vulnerability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Supply chain disruption</a:t>
            </a:r>
          </a:p>
        </p:txBody>
      </p: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9F51EF1F-4644-E48E-63AF-ACDB10F91831}"/>
              </a:ext>
            </a:extLst>
          </p:cNvPr>
          <p:cNvCxnSpPr>
            <a:cxnSpLocks/>
          </p:cNvCxnSpPr>
          <p:nvPr/>
        </p:nvCxnSpPr>
        <p:spPr>
          <a:xfrm>
            <a:off x="1567628" y="4405042"/>
            <a:ext cx="0" cy="26498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643E18B6-011A-EB8D-8DAE-70CE27D3F410}"/>
              </a:ext>
            </a:extLst>
          </p:cNvPr>
          <p:cNvCxnSpPr>
            <a:cxnSpLocks/>
          </p:cNvCxnSpPr>
          <p:nvPr/>
        </p:nvCxnSpPr>
        <p:spPr>
          <a:xfrm flipV="1">
            <a:off x="10815221" y="2790699"/>
            <a:ext cx="0" cy="450173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8BCCA66A-633C-BE8A-537A-7EE91401313C}"/>
              </a:ext>
            </a:extLst>
          </p:cNvPr>
          <p:cNvCxnSpPr/>
          <p:nvPr/>
        </p:nvCxnSpPr>
        <p:spPr>
          <a:xfrm>
            <a:off x="8982893" y="4355272"/>
            <a:ext cx="1" cy="42324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F864EB6F-B7C9-3342-9C36-17745A05E25E}"/>
              </a:ext>
            </a:extLst>
          </p:cNvPr>
          <p:cNvCxnSpPr>
            <a:cxnSpLocks/>
          </p:cNvCxnSpPr>
          <p:nvPr/>
        </p:nvCxnSpPr>
        <p:spPr>
          <a:xfrm flipH="1">
            <a:off x="5342563" y="4462462"/>
            <a:ext cx="9155" cy="41512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27333584-13F9-1D60-D1B3-6027A8677B1A}"/>
              </a:ext>
            </a:extLst>
          </p:cNvPr>
          <p:cNvCxnSpPr>
            <a:cxnSpLocks/>
          </p:cNvCxnSpPr>
          <p:nvPr/>
        </p:nvCxnSpPr>
        <p:spPr>
          <a:xfrm flipH="1" flipV="1">
            <a:off x="3476467" y="2916239"/>
            <a:ext cx="12480" cy="458002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EE7C3E87-EB46-C630-30A5-74B6511793AF}"/>
              </a:ext>
            </a:extLst>
          </p:cNvPr>
          <p:cNvCxnSpPr>
            <a:cxnSpLocks/>
          </p:cNvCxnSpPr>
          <p:nvPr/>
        </p:nvCxnSpPr>
        <p:spPr>
          <a:xfrm flipV="1">
            <a:off x="7144179" y="2808864"/>
            <a:ext cx="0" cy="45879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id="{E22BFE2D-B63D-AD58-5A70-AC0D128FEDC5}"/>
              </a:ext>
            </a:extLst>
          </p:cNvPr>
          <p:cNvSpPr txBox="1"/>
          <p:nvPr/>
        </p:nvSpPr>
        <p:spPr>
          <a:xfrm>
            <a:off x="121131" y="428506"/>
            <a:ext cx="6166624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000" b="1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Pestel Analysis: Basil’s Bakery </a:t>
            </a:r>
            <a:r>
              <a:rPr lang="en-GB" sz="2000" b="0" cap="none" spc="0" dirty="0">
                <a:ln w="0"/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(</a:t>
            </a:r>
            <a:r>
              <a:rPr lang="en-GB" sz="2000" dirty="0">
                <a:solidFill>
                  <a:schemeClr val="bg1"/>
                </a:solidFill>
              </a:rPr>
              <a:t>Alan Chapman (2024)</a:t>
            </a:r>
            <a:r>
              <a:rPr lang="en-GB" sz="2000" dirty="0">
                <a:solidFill>
                  <a:schemeClr val="bg1"/>
                </a:solidFill>
                <a:effectLst/>
              </a:rPr>
              <a:t> </a:t>
            </a:r>
            <a:endParaRPr lang="en-GB" sz="2000" b="0" cap="none" spc="0" dirty="0">
              <a:ln w="0"/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363975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21825B1-2DCA-B6D2-58D8-3C91758D0CC2}"/>
              </a:ext>
            </a:extLst>
          </p:cNvPr>
          <p:cNvSpPr/>
          <p:nvPr/>
        </p:nvSpPr>
        <p:spPr>
          <a:xfrm>
            <a:off x="470910" y="3806740"/>
            <a:ext cx="9431595" cy="45719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riangle 4">
            <a:extLst>
              <a:ext uri="{FF2B5EF4-FFF2-40B4-BE49-F238E27FC236}">
                <a16:creationId xmlns:a16="http://schemas.microsoft.com/office/drawing/2014/main" id="{0A531907-FD15-0E22-9310-91C95C3181D2}"/>
              </a:ext>
            </a:extLst>
          </p:cNvPr>
          <p:cNvSpPr/>
          <p:nvPr/>
        </p:nvSpPr>
        <p:spPr>
          <a:xfrm rot="5400000">
            <a:off x="9887665" y="2748321"/>
            <a:ext cx="2146521" cy="2116839"/>
          </a:xfrm>
          <a:prstGeom prst="triangle">
            <a:avLst>
              <a:gd name="adj" fmla="val 50475"/>
            </a:avLst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noFill/>
              </a:rPr>
              <a:t>STA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31E850D-0FF5-967A-D380-A1561435C331}"/>
              </a:ext>
            </a:extLst>
          </p:cNvPr>
          <p:cNvCxnSpPr>
            <a:cxnSpLocks/>
          </p:cNvCxnSpPr>
          <p:nvPr/>
        </p:nvCxnSpPr>
        <p:spPr>
          <a:xfrm flipH="1" flipV="1">
            <a:off x="7580647" y="1356360"/>
            <a:ext cx="1864965" cy="2476493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BAC7F3E2-C02E-D413-3ABB-87BFF9BED9D7}"/>
              </a:ext>
            </a:extLst>
          </p:cNvPr>
          <p:cNvCxnSpPr>
            <a:cxnSpLocks/>
          </p:cNvCxnSpPr>
          <p:nvPr/>
        </p:nvCxnSpPr>
        <p:spPr>
          <a:xfrm flipH="1" flipV="1">
            <a:off x="2814787" y="1696143"/>
            <a:ext cx="2085436" cy="2088071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D39842B6-396E-1713-C6A0-5961DBA4E9D9}"/>
              </a:ext>
            </a:extLst>
          </p:cNvPr>
          <p:cNvCxnSpPr>
            <a:cxnSpLocks/>
          </p:cNvCxnSpPr>
          <p:nvPr/>
        </p:nvCxnSpPr>
        <p:spPr>
          <a:xfrm flipV="1">
            <a:off x="1233204" y="3810470"/>
            <a:ext cx="1791872" cy="224027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6300ED-C625-1D0C-2DA4-F7CD4C9E707E}"/>
              </a:ext>
            </a:extLst>
          </p:cNvPr>
          <p:cNvCxnSpPr>
            <a:cxnSpLocks/>
          </p:cNvCxnSpPr>
          <p:nvPr/>
        </p:nvCxnSpPr>
        <p:spPr>
          <a:xfrm flipV="1">
            <a:off x="5660395" y="3870317"/>
            <a:ext cx="1450226" cy="2337643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9B6D0682-5208-B96B-3F5F-315BC5FD8F0B}"/>
              </a:ext>
            </a:extLst>
          </p:cNvPr>
          <p:cNvSpPr txBox="1"/>
          <p:nvPr/>
        </p:nvSpPr>
        <p:spPr>
          <a:xfrm rot="2680661">
            <a:off x="3366490" y="2349332"/>
            <a:ext cx="1450144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MATERIALS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7EACD7B-BAC7-F27F-6D90-DBD747441321}"/>
              </a:ext>
            </a:extLst>
          </p:cNvPr>
          <p:cNvSpPr txBox="1"/>
          <p:nvPr/>
        </p:nvSpPr>
        <p:spPr>
          <a:xfrm rot="3168929">
            <a:off x="8083685" y="2330499"/>
            <a:ext cx="1450144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MAN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6F9A33F-D59F-6C72-9576-156FD68F6A7E}"/>
              </a:ext>
            </a:extLst>
          </p:cNvPr>
          <p:cNvSpPr txBox="1"/>
          <p:nvPr/>
        </p:nvSpPr>
        <p:spPr>
          <a:xfrm rot="18548370">
            <a:off x="1045454" y="4759581"/>
            <a:ext cx="1450144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MACHINE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63A92A2-A477-1777-508F-0FF0A99CC04B}"/>
              </a:ext>
            </a:extLst>
          </p:cNvPr>
          <p:cNvSpPr txBox="1"/>
          <p:nvPr/>
        </p:nvSpPr>
        <p:spPr>
          <a:xfrm rot="18217396">
            <a:off x="5299857" y="4876074"/>
            <a:ext cx="1450144" cy="36933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METHOD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4D6A86A-B2AB-AAB0-0BB7-0D66DA31D12E}"/>
              </a:ext>
            </a:extLst>
          </p:cNvPr>
          <p:cNvSpPr txBox="1"/>
          <p:nvPr/>
        </p:nvSpPr>
        <p:spPr>
          <a:xfrm>
            <a:off x="9881902" y="3399493"/>
            <a:ext cx="171874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200" b="1" dirty="0"/>
              <a:t>STAGNANT </a:t>
            </a:r>
          </a:p>
          <a:p>
            <a:pPr algn="ctr"/>
            <a:r>
              <a:rPr lang="en-US" sz="2200" b="1" dirty="0"/>
              <a:t>SALES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00AD84B-79D4-8714-7474-53E1BBA9EEC1}"/>
              </a:ext>
            </a:extLst>
          </p:cNvPr>
          <p:cNvSpPr txBox="1"/>
          <p:nvPr/>
        </p:nvSpPr>
        <p:spPr>
          <a:xfrm>
            <a:off x="1561724" y="3049928"/>
            <a:ext cx="2478689" cy="584775"/>
          </a:xfrm>
          <a:prstGeom prst="rect">
            <a:avLst/>
          </a:prstGeom>
          <a:solidFill>
            <a:srgbClr val="00B050">
              <a:alpha val="20853"/>
            </a:srgbClr>
          </a:solidFill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</a:rPr>
              <a:t>Organic Ingredients -costing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7A0F225-D3C7-7019-7409-6BA3ACC22ECB}"/>
              </a:ext>
            </a:extLst>
          </p:cNvPr>
          <p:cNvSpPr txBox="1"/>
          <p:nvPr/>
        </p:nvSpPr>
        <p:spPr>
          <a:xfrm>
            <a:off x="351120" y="2613008"/>
            <a:ext cx="3231562" cy="338554"/>
          </a:xfrm>
          <a:prstGeom prst="rect">
            <a:avLst/>
          </a:prstGeom>
          <a:solidFill>
            <a:srgbClr val="00B050">
              <a:alpha val="20853"/>
            </a:srgbClr>
          </a:solidFill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</a:rPr>
              <a:t>Organic Ingredients – sourcing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88027DB-8B70-A2B2-C1A9-F14D7A646B13}"/>
              </a:ext>
            </a:extLst>
          </p:cNvPr>
          <p:cNvSpPr txBox="1"/>
          <p:nvPr/>
        </p:nvSpPr>
        <p:spPr>
          <a:xfrm>
            <a:off x="68142" y="1942214"/>
            <a:ext cx="2944434" cy="584775"/>
          </a:xfrm>
          <a:prstGeom prst="rect">
            <a:avLst/>
          </a:prstGeom>
          <a:solidFill>
            <a:srgbClr val="00B050">
              <a:alpha val="20853"/>
            </a:srgbClr>
          </a:solidFill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</a:rPr>
              <a:t>Organic Ingredients –  shelf life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43D8EA9-0742-782A-370D-B340C87CC7CE}"/>
              </a:ext>
            </a:extLst>
          </p:cNvPr>
          <p:cNvSpPr txBox="1"/>
          <p:nvPr/>
        </p:nvSpPr>
        <p:spPr>
          <a:xfrm>
            <a:off x="4675418" y="1572984"/>
            <a:ext cx="3062313" cy="5847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</a:rPr>
              <a:t>Redundancies due to shop closures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CA739DA-DBCF-C6EF-2458-C706DD329A16}"/>
              </a:ext>
            </a:extLst>
          </p:cNvPr>
          <p:cNvSpPr txBox="1"/>
          <p:nvPr/>
        </p:nvSpPr>
        <p:spPr>
          <a:xfrm>
            <a:off x="4964413" y="2370431"/>
            <a:ext cx="3231562" cy="5847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</a:rPr>
              <a:t>Changing consumer shopping preferences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C6A6E72-5220-D3C5-199D-E33C26CF01DC}"/>
              </a:ext>
            </a:extLst>
          </p:cNvPr>
          <p:cNvSpPr txBox="1"/>
          <p:nvPr/>
        </p:nvSpPr>
        <p:spPr>
          <a:xfrm>
            <a:off x="5772867" y="3150117"/>
            <a:ext cx="3035890" cy="5847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</a:rPr>
              <a:t>Decreased Footfall due to WFH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B46FA75-3601-EF27-CEF6-A173FFBAA66A}"/>
              </a:ext>
            </a:extLst>
          </p:cNvPr>
          <p:cNvSpPr txBox="1"/>
          <p:nvPr/>
        </p:nvSpPr>
        <p:spPr>
          <a:xfrm>
            <a:off x="1901822" y="5357053"/>
            <a:ext cx="2478689" cy="584775"/>
          </a:xfrm>
          <a:prstGeom prst="rect">
            <a:avLst/>
          </a:prstGeom>
          <a:solidFill>
            <a:srgbClr val="F3E268"/>
          </a:solidFill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</a:rPr>
              <a:t>Low maintenance cost of Storage units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84F38F6-3846-B04E-3ED4-6521DCE541BA}"/>
              </a:ext>
            </a:extLst>
          </p:cNvPr>
          <p:cNvSpPr txBox="1"/>
          <p:nvPr/>
        </p:nvSpPr>
        <p:spPr>
          <a:xfrm>
            <a:off x="2308406" y="4788589"/>
            <a:ext cx="3231562" cy="338554"/>
          </a:xfrm>
          <a:prstGeom prst="rect">
            <a:avLst/>
          </a:prstGeom>
          <a:solidFill>
            <a:srgbClr val="F3E268"/>
          </a:solidFill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</a:rPr>
              <a:t>Minimal use of Technology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DA7790E-9ABB-AC0F-E7BE-CD214DF0D7AD}"/>
              </a:ext>
            </a:extLst>
          </p:cNvPr>
          <p:cNvSpPr txBox="1"/>
          <p:nvPr/>
        </p:nvSpPr>
        <p:spPr>
          <a:xfrm>
            <a:off x="2791514" y="4175984"/>
            <a:ext cx="2944434" cy="338554"/>
          </a:xfrm>
          <a:prstGeom prst="rect">
            <a:avLst/>
          </a:prstGeom>
          <a:solidFill>
            <a:srgbClr val="F3E268"/>
          </a:solidFill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</a:rPr>
              <a:t>Use of Traditional Ovens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768C9F7-7998-8951-56ED-1BB80A9A9905}"/>
              </a:ext>
            </a:extLst>
          </p:cNvPr>
          <p:cNvSpPr txBox="1"/>
          <p:nvPr/>
        </p:nvSpPr>
        <p:spPr>
          <a:xfrm>
            <a:off x="7029350" y="4146649"/>
            <a:ext cx="2478689" cy="58477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</a:rPr>
              <a:t>Artisan Baking style </a:t>
            </a:r>
          </a:p>
          <a:p>
            <a:r>
              <a:rPr lang="en-US" sz="1600" dirty="0">
                <a:solidFill>
                  <a:schemeClr val="bg1"/>
                </a:solidFill>
              </a:rPr>
              <a:t>Versus Machine Made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293BBAB-125B-9A11-D2B6-55E2EA0DF90F}"/>
              </a:ext>
            </a:extLst>
          </p:cNvPr>
          <p:cNvSpPr txBox="1"/>
          <p:nvPr/>
        </p:nvSpPr>
        <p:spPr>
          <a:xfrm>
            <a:off x="6214977" y="5640005"/>
            <a:ext cx="3231562" cy="830997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</a:rPr>
              <a:t>Poor budgeting due to </a:t>
            </a:r>
            <a:r>
              <a:rPr lang="en-US" sz="1600" dirty="0" err="1">
                <a:solidFill>
                  <a:schemeClr val="bg1"/>
                </a:solidFill>
              </a:rPr>
              <a:t>Orgnanic</a:t>
            </a:r>
            <a:r>
              <a:rPr lang="en-US" sz="1600" dirty="0">
                <a:solidFill>
                  <a:schemeClr val="bg1"/>
                </a:solidFill>
              </a:rPr>
              <a:t> ingredients preferences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5C528E4C-9B06-FB01-3651-642CBC510D8B}"/>
              </a:ext>
            </a:extLst>
          </p:cNvPr>
          <p:cNvSpPr txBox="1"/>
          <p:nvPr/>
        </p:nvSpPr>
        <p:spPr>
          <a:xfrm>
            <a:off x="6572163" y="4866298"/>
            <a:ext cx="2447208" cy="58477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</a:rPr>
              <a:t>No Customer Delivery /Ordering systems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53DE05EC-EB4F-9E35-B9F0-85EB0B8D72BC}"/>
              </a:ext>
            </a:extLst>
          </p:cNvPr>
          <p:cNvSpPr txBox="1"/>
          <p:nvPr/>
        </p:nvSpPr>
        <p:spPr>
          <a:xfrm>
            <a:off x="62777" y="203035"/>
            <a:ext cx="9431594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000" b="1" dirty="0">
                <a:solidFill>
                  <a:schemeClr val="bg1"/>
                </a:solidFill>
              </a:rPr>
              <a:t>Cause and effect analysis (Fishbone diagram) </a:t>
            </a:r>
            <a:br>
              <a:rPr lang="en-GB" sz="1600" b="1" dirty="0">
                <a:solidFill>
                  <a:schemeClr val="bg1"/>
                </a:solidFill>
              </a:rPr>
            </a:br>
            <a:r>
              <a:rPr lang="en-GB" sz="2000" dirty="0">
                <a:solidFill>
                  <a:schemeClr val="bg1"/>
                </a:solidFill>
              </a:rPr>
              <a:t>(Kaoru Ishikawa (1986) 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7046793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224" y="224028"/>
            <a:ext cx="8915399" cy="932688"/>
          </a:xfrm>
        </p:spPr>
        <p:txBody>
          <a:bodyPr>
            <a:normAutofit/>
          </a:bodyPr>
          <a:lstStyle/>
          <a:p>
            <a:r>
              <a:rPr lang="en-GB" sz="3000" b="1" dirty="0"/>
              <a:t>Conclusion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2551E7A-516D-CE67-7FC7-3564C7C5D587}"/>
              </a:ext>
            </a:extLst>
          </p:cNvPr>
          <p:cNvSpPr txBox="1"/>
          <p:nvPr/>
        </p:nvSpPr>
        <p:spPr>
          <a:xfrm>
            <a:off x="985838" y="1357313"/>
            <a:ext cx="9672637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000" dirty="0"/>
              <a:t>Sales margin reached 25% below pre-pandemic levels.</a:t>
            </a:r>
          </a:p>
          <a:p>
            <a:pPr lvl="0"/>
            <a:endParaRPr lang="en-GB" sz="20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000" dirty="0"/>
              <a:t>Reduced retail park footfall highly affected sales/ turnover.  </a:t>
            </a:r>
          </a:p>
          <a:p>
            <a:pPr lvl="0"/>
            <a:endParaRPr lang="en-GB" sz="20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000" dirty="0"/>
              <a:t>Hybrid working has permanently reduced lunchtime demand. </a:t>
            </a:r>
          </a:p>
          <a:p>
            <a:pPr lvl="0"/>
            <a:endParaRPr lang="en-GB" sz="20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000" dirty="0"/>
              <a:t>Increasing overhead cost reduces operating costs are reducing potential income / earnings. </a:t>
            </a:r>
          </a:p>
          <a:p>
            <a:pPr lvl="0"/>
            <a:endParaRPr lang="en-GB" sz="20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000" dirty="0"/>
              <a:t>Limited digital services (no online ordering or delivery) have reduced competitiveness.</a:t>
            </a:r>
          </a:p>
          <a:p>
            <a:pPr lvl="0"/>
            <a:endParaRPr lang="en-GB" sz="20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000" dirty="0"/>
              <a:t>One potential business recommendation is that the business should modernise its operating model while maintaining its artisan quality and organic brand identity. 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662" y="310464"/>
            <a:ext cx="8915399" cy="860400"/>
          </a:xfrm>
        </p:spPr>
        <p:txBody>
          <a:bodyPr>
            <a:normAutofit/>
          </a:bodyPr>
          <a:lstStyle/>
          <a:p>
            <a:r>
              <a:rPr lang="en-GB" sz="3300" b="1" dirty="0"/>
              <a:t>References</a:t>
            </a:r>
            <a:r>
              <a:rPr lang="en-GB" b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748B7F8-4010-52B4-7D88-B09E05128331}"/>
              </a:ext>
            </a:extLst>
          </p:cNvPr>
          <p:cNvSpPr txBox="1"/>
          <p:nvPr/>
        </p:nvSpPr>
        <p:spPr>
          <a:xfrm>
            <a:off x="1003610" y="1465532"/>
            <a:ext cx="9155151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Francis Aguilar (1967), Scanning The Business Environment,</a:t>
            </a:r>
          </a:p>
          <a:p>
            <a:r>
              <a:rPr lang="en-US" dirty="0"/>
              <a:t>New York: MacMillan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Alan Chapman (2024), </a:t>
            </a:r>
            <a:r>
              <a:rPr lang="en-US" dirty="0" err="1"/>
              <a:t>Businessballs</a:t>
            </a:r>
            <a:r>
              <a:rPr lang="en-US" dirty="0"/>
              <a:t>; </a:t>
            </a:r>
          </a:p>
          <a:p>
            <a:r>
              <a:rPr lang="en-US" dirty="0"/>
              <a:t>PESTLE Analysis, (Useful </a:t>
            </a:r>
            <a:r>
              <a:rPr lang="en-US" dirty="0" err="1"/>
              <a:t>Practioner</a:t>
            </a:r>
            <a:r>
              <a:rPr lang="en-US" dirty="0"/>
              <a:t> </a:t>
            </a:r>
            <a:r>
              <a:rPr lang="en-US" dirty="0" err="1"/>
              <a:t>Guidances</a:t>
            </a:r>
            <a:r>
              <a:rPr lang="en-US" dirty="0"/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Kaoru Ishikawa (1986) Guide to Quality Control, </a:t>
            </a:r>
          </a:p>
          <a:p>
            <a:r>
              <a:rPr lang="en-US" dirty="0"/>
              <a:t>Tokyo: Asian Productivity Organization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Office for National Statistics (2025), </a:t>
            </a:r>
          </a:p>
          <a:p>
            <a:r>
              <a:rPr lang="en-US" dirty="0"/>
              <a:t>Homeworking in the UK: Patterns and Trends, New </a:t>
            </a:r>
            <a:r>
              <a:rPr lang="en-US" dirty="0" err="1"/>
              <a:t>Port:Ons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Federation of Small Businesses (2024)</a:t>
            </a:r>
          </a:p>
          <a:p>
            <a:r>
              <a:rPr lang="en-US" dirty="0"/>
              <a:t>Small Business Index quarter 4 2024, London: Federation of Small Businesses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4980" y="898961"/>
            <a:ext cx="7822039" cy="133110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b="1" dirty="0"/>
              <a:t>Any questions?</a:t>
            </a:r>
            <a:r>
              <a:rPr lang="en-US" sz="5400" dirty="0"/>
              <a:t> </a:t>
            </a:r>
          </a:p>
        </p:txBody>
      </p:sp>
      <p:pic>
        <p:nvPicPr>
          <p:cNvPr id="4" name="Picture 3" descr="A notepad with a note on it next to a computer&#10;&#10;AI-generated content may be incorrect.">
            <a:extLst>
              <a:ext uri="{FF2B5EF4-FFF2-40B4-BE49-F238E27FC236}">
                <a16:creationId xmlns:a16="http://schemas.microsoft.com/office/drawing/2014/main" id="{85B36ED7-DA7C-DC2D-D657-7302A67D91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738154" y="2599508"/>
            <a:ext cx="4715689" cy="3143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1881</TotalTime>
  <Words>738</Words>
  <Application>Microsoft Macintosh PowerPoint</Application>
  <PresentationFormat>Widescreen</PresentationFormat>
  <Paragraphs>152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</vt:lpstr>
      <vt:lpstr>Aptos</vt:lpstr>
      <vt:lpstr>Arial</vt:lpstr>
      <vt:lpstr>Century Gothic</vt:lpstr>
      <vt:lpstr>Times New Roman</vt:lpstr>
      <vt:lpstr>Wingdings 3</vt:lpstr>
      <vt:lpstr>Ion</vt:lpstr>
      <vt:lpstr>MODULE NAME: Problem Solving and Decision Making  MODULE CODE: LCLM4004_LON STUDENT NAME: Rachelle Morada STUDENT ID: 2531934 LECTURER: Charles Obinwa Assignment 1: Presentation</vt:lpstr>
      <vt:lpstr>OVERVIEW</vt:lpstr>
      <vt:lpstr>Introduction</vt:lpstr>
      <vt:lpstr>Company background: Basil’s Bakery</vt:lpstr>
      <vt:lpstr>Problem: nature and scope (Chartered Management Institute, 2023) </vt:lpstr>
      <vt:lpstr>PowerPoint Presentation</vt:lpstr>
      <vt:lpstr>PowerPoint Presentation</vt:lpstr>
      <vt:lpstr>Conclusion</vt:lpstr>
      <vt:lpstr>References </vt:lpstr>
      <vt:lpstr>Any questions?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Rachelle Valdez Morada (2531934)</cp:lastModifiedBy>
  <cp:revision>110</cp:revision>
  <dcterms:created xsi:type="dcterms:W3CDTF">2024-10-08T15:58:04Z</dcterms:created>
  <dcterms:modified xsi:type="dcterms:W3CDTF">2026-07-12T10:50:50Z</dcterms:modified>
</cp:coreProperties>
</file>