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9"/>
  </p:notesMasterIdLst>
  <p:sldIdLst>
    <p:sldId id="256" r:id="rId2"/>
    <p:sldId id="259" r:id="rId3"/>
    <p:sldId id="257" r:id="rId4"/>
    <p:sldId id="268" r:id="rId5"/>
    <p:sldId id="269" r:id="rId6"/>
    <p:sldId id="266" r:id="rId7"/>
    <p:sldId id="267"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7806" autoAdjust="0"/>
  </p:normalViewPr>
  <p:slideViewPr>
    <p:cSldViewPr snapToGrid="0">
      <p:cViewPr varScale="1">
        <p:scale>
          <a:sx n="56" d="100"/>
          <a:sy n="56" d="100"/>
        </p:scale>
        <p:origin x="1272"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528B0E6-8F17-4FB0-BFB0-EFC0E2688142}" type="datetimeFigureOut">
              <a:rPr lang="en-US" smtClean="0"/>
              <a:pPr/>
              <a:t>10/19/24</a:t>
            </a:fld>
            <a:endParaRPr lang="en-GB"/>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61A6A4B-F68D-466B-ADE5-C74F8EA2FD7F}" type="slidenum">
              <a:rPr lang="en-GB" smtClean="0"/>
              <a:pPr/>
              <a:t>‹#›</a:t>
            </a:fld>
            <a:endParaRPr lang="en-GB"/>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200" b="1" kern="1200" dirty="0">
                <a:solidFill>
                  <a:schemeClr val="tx1"/>
                </a:solidFill>
                <a:latin typeface="+mn-lt"/>
                <a:ea typeface="+mn-ea"/>
                <a:cs typeface="+mn-cs"/>
              </a:rPr>
              <a:t>Introduction</a:t>
            </a:r>
            <a:endParaRPr lang="en-GB" sz="1200" kern="1200" dirty="0">
              <a:solidFill>
                <a:schemeClr val="tx1"/>
              </a:solidFill>
              <a:latin typeface="+mn-lt"/>
              <a:ea typeface="+mn-ea"/>
              <a:cs typeface="+mn-cs"/>
            </a:endParaRPr>
          </a:p>
          <a:p>
            <a:r>
              <a:rPr lang="en-GB" sz="1200" kern="1200" dirty="0">
                <a:solidFill>
                  <a:schemeClr val="tx1"/>
                </a:solidFill>
                <a:latin typeface="+mn-lt"/>
                <a:ea typeface="+mn-ea"/>
                <a:cs typeface="+mn-cs"/>
              </a:rPr>
              <a:t>Emotional Intelligence (EI) is the ability to recognize, understand, and manage own emotions as well as to respond effectively to the emotions of others. It helps enhance communication, reduce stress, and build stronger relationships both personally and professionally (</a:t>
            </a:r>
            <a:r>
              <a:rPr lang="en-GB" sz="1200" kern="1200" dirty="0" err="1">
                <a:solidFill>
                  <a:schemeClr val="tx1"/>
                </a:solidFill>
                <a:latin typeface="+mn-lt"/>
                <a:ea typeface="+mn-ea"/>
                <a:cs typeface="+mn-cs"/>
              </a:rPr>
              <a:t>Emmadi</a:t>
            </a:r>
            <a:r>
              <a:rPr lang="en-GB" sz="1200" kern="1200" dirty="0">
                <a:solidFill>
                  <a:schemeClr val="tx1"/>
                </a:solidFill>
                <a:latin typeface="+mn-lt"/>
                <a:ea typeface="+mn-ea"/>
                <a:cs typeface="+mn-cs"/>
              </a:rPr>
              <a:t>, 2017). By being aware of emotions, I can make better decisions, foster empathy, and maintain a positive environment. This poster discovers the potential benefits of EI and EI skills such as self-awareness, empathy, and effective communication, which contribute to improved mental and physical health, better work performance, and deeper personal connections.</a:t>
            </a:r>
          </a:p>
          <a:p>
            <a:r>
              <a:rPr lang="en-GB" sz="1200" b="1" kern="1200" dirty="0">
                <a:solidFill>
                  <a:schemeClr val="tx1"/>
                </a:solidFill>
                <a:latin typeface="+mn-lt"/>
                <a:ea typeface="+mn-ea"/>
                <a:cs typeface="+mn-cs"/>
              </a:rPr>
              <a:t>Emotional Intelligence (EI)</a:t>
            </a:r>
            <a:endParaRPr lang="en-GB" sz="1200" kern="1200" dirty="0">
              <a:solidFill>
                <a:schemeClr val="tx1"/>
              </a:solidFill>
              <a:latin typeface="+mn-lt"/>
              <a:ea typeface="+mn-ea"/>
              <a:cs typeface="+mn-cs"/>
            </a:endParaRPr>
          </a:p>
          <a:p>
            <a:r>
              <a:rPr lang="en-GB" sz="1200" kern="1200" dirty="0">
                <a:solidFill>
                  <a:schemeClr val="tx1"/>
                </a:solidFill>
                <a:latin typeface="+mn-lt"/>
                <a:ea typeface="+mn-ea"/>
                <a:cs typeface="+mn-cs"/>
              </a:rPr>
              <a:t>Emotional Intelligence (EI) is the ability to understand and manage own emotions as well as recognize and respond to the emotions of others (</a:t>
            </a:r>
            <a:r>
              <a:rPr lang="en-GB" sz="1200" kern="1200" dirty="0" err="1">
                <a:solidFill>
                  <a:schemeClr val="tx1"/>
                </a:solidFill>
                <a:latin typeface="+mn-lt"/>
                <a:ea typeface="+mn-ea"/>
                <a:cs typeface="+mn-cs"/>
              </a:rPr>
              <a:t>Emmadi</a:t>
            </a:r>
            <a:r>
              <a:rPr lang="en-GB" sz="1200" kern="1200" dirty="0">
                <a:solidFill>
                  <a:schemeClr val="tx1"/>
                </a:solidFill>
                <a:latin typeface="+mn-lt"/>
                <a:ea typeface="+mn-ea"/>
                <a:cs typeface="+mn-cs"/>
              </a:rPr>
              <a:t>, 2017). It helps me control my feelings, handle stress, communicate better, and build stronger relationships by being more aware of how emotions affect me and those around me.</a:t>
            </a:r>
            <a:endParaRPr lang="en-GB" dirty="0"/>
          </a:p>
        </p:txBody>
      </p:sp>
      <p:sp>
        <p:nvSpPr>
          <p:cNvPr id="4" name="Slide Number Placeholder 3"/>
          <p:cNvSpPr>
            <a:spLocks noGrp="1"/>
          </p:cNvSpPr>
          <p:nvPr>
            <p:ph type="sldNum" sz="quarter" idx="10"/>
          </p:nvPr>
        </p:nvSpPr>
        <p:spPr/>
        <p:txBody>
          <a:bodyPr/>
          <a:lstStyle/>
          <a:p>
            <a:fld id="{461A6A4B-F68D-466B-ADE5-C74F8EA2FD7F}" type="slidenum">
              <a:rPr lang="en-GB" smtClean="0"/>
              <a:pPr/>
              <a:t>2</a:t>
            </a:fld>
            <a:endParaRPr lang="en-GB"/>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10000"/>
          </a:bodyPr>
          <a:lstStyle/>
          <a:p>
            <a:r>
              <a:rPr lang="en-GB" sz="1200" b="1" kern="1200" dirty="0">
                <a:solidFill>
                  <a:schemeClr val="tx1"/>
                </a:solidFill>
                <a:latin typeface="+mn-lt"/>
                <a:ea typeface="+mn-ea"/>
                <a:cs typeface="+mn-cs"/>
              </a:rPr>
              <a:t>The Potential Benefits of Emotional Intelligence (EI)</a:t>
            </a:r>
            <a:endParaRPr lang="en-GB" sz="1200" kern="1200" dirty="0">
              <a:solidFill>
                <a:schemeClr val="tx1"/>
              </a:solidFill>
              <a:latin typeface="+mn-lt"/>
              <a:ea typeface="+mn-ea"/>
              <a:cs typeface="+mn-cs"/>
            </a:endParaRPr>
          </a:p>
          <a:p>
            <a:r>
              <a:rPr lang="en-GB" sz="1200" kern="1200" dirty="0">
                <a:solidFill>
                  <a:schemeClr val="tx1"/>
                </a:solidFill>
                <a:latin typeface="+mn-lt"/>
                <a:ea typeface="+mn-ea"/>
                <a:cs typeface="+mn-cs"/>
              </a:rPr>
              <a:t>Emotional intelligence (EI) is vital for personal and professional success. It enhances communication, enabling clearer understanding and expression of emotions, and fostering better connections with others (Nguyen, et al., 2019). I with stronger EI can realize that being aware of my emotions allows me to better understand myself and others for managing reactions and improving relationships. EI also contributes positively to mental health by reducing stress and anxiety, while physical health benefits from reduced emotional strain and its impact on the body (</a:t>
            </a:r>
            <a:r>
              <a:rPr lang="en-GB" sz="1200" kern="1200" dirty="0" err="1">
                <a:solidFill>
                  <a:schemeClr val="tx1"/>
                </a:solidFill>
                <a:latin typeface="+mn-lt"/>
                <a:ea typeface="+mn-ea"/>
                <a:cs typeface="+mn-cs"/>
              </a:rPr>
              <a:t>Jiménez-Picón</a:t>
            </a:r>
            <a:r>
              <a:rPr lang="en-GB" sz="1200" kern="1200" dirty="0">
                <a:solidFill>
                  <a:schemeClr val="tx1"/>
                </a:solidFill>
                <a:latin typeface="+mn-lt"/>
                <a:ea typeface="+mn-ea"/>
                <a:cs typeface="+mn-cs"/>
              </a:rPr>
              <a:t>, et al., 2021). </a:t>
            </a:r>
          </a:p>
          <a:p>
            <a:r>
              <a:rPr lang="en-GB" sz="1200" kern="1200" dirty="0">
                <a:solidFill>
                  <a:schemeClr val="tx1"/>
                </a:solidFill>
                <a:latin typeface="+mn-lt"/>
                <a:ea typeface="+mn-ea"/>
                <a:cs typeface="+mn-cs"/>
              </a:rPr>
              <a:t>I can overcome challenges by assessing my emotions, leading to better decision-making and communication. Relationship management becomes smoother as EI fosters empathy and understanding, allowing for constructive conversations and resolving conflicts (</a:t>
            </a:r>
            <a:r>
              <a:rPr lang="en-GB" sz="1200" kern="1200" dirty="0" err="1">
                <a:solidFill>
                  <a:schemeClr val="tx1"/>
                </a:solidFill>
                <a:latin typeface="+mn-lt"/>
                <a:ea typeface="+mn-ea"/>
                <a:cs typeface="+mn-cs"/>
              </a:rPr>
              <a:t>Kotsou</a:t>
            </a:r>
            <a:r>
              <a:rPr lang="en-GB" sz="1200" kern="1200" dirty="0">
                <a:solidFill>
                  <a:schemeClr val="tx1"/>
                </a:solidFill>
                <a:latin typeface="+mn-lt"/>
                <a:ea typeface="+mn-ea"/>
                <a:cs typeface="+mn-cs"/>
              </a:rPr>
              <a:t>, et al., 2019). Strong EI in the workplace can help me in relationship management with colleagues. By staying mindful of my emotions, I can manage stress effectively and keep a positive working environment even in challenging situations. Improved communication leads to clearer interactions and less conflict, which boosts work performance (</a:t>
            </a:r>
            <a:r>
              <a:rPr lang="en-GB" sz="1200" kern="1200" dirty="0" err="1">
                <a:solidFill>
                  <a:schemeClr val="tx1"/>
                </a:solidFill>
                <a:latin typeface="+mn-lt"/>
                <a:ea typeface="+mn-ea"/>
                <a:cs typeface="+mn-cs"/>
              </a:rPr>
              <a:t>Kotsou</a:t>
            </a:r>
            <a:r>
              <a:rPr lang="en-GB" sz="1200" kern="1200" dirty="0">
                <a:solidFill>
                  <a:schemeClr val="tx1"/>
                </a:solidFill>
                <a:latin typeface="+mn-lt"/>
                <a:ea typeface="+mn-ea"/>
                <a:cs typeface="+mn-cs"/>
              </a:rPr>
              <a:t>, et al., 2019). Additionally, self-management enables me to handle tasks with more focus and control, which enhances resilience during tight deadlines or setbacks.</a:t>
            </a:r>
          </a:p>
          <a:p>
            <a:r>
              <a:rPr lang="en-GB" sz="1200" kern="1200" dirty="0">
                <a:solidFill>
                  <a:schemeClr val="tx1"/>
                </a:solidFill>
                <a:latin typeface="+mn-lt"/>
                <a:ea typeface="+mn-ea"/>
                <a:cs typeface="+mn-cs"/>
              </a:rPr>
              <a:t>Similarly, EI in personal relationships helps maintain deeper connections with family and friends, enhancing trust and mutual respect. Resilience is another key benefit, allowing individuals to cope with challenges more effectively, bounce back from adversity, and remain focused. Additionally, EI promotes self-management, empowering individuals to regulate their emotions, leading to greater self-control (Pool, and </a:t>
            </a:r>
            <a:r>
              <a:rPr lang="en-GB" sz="1200" kern="1200" dirty="0" err="1">
                <a:solidFill>
                  <a:schemeClr val="tx1"/>
                </a:solidFill>
                <a:latin typeface="+mn-lt"/>
                <a:ea typeface="+mn-ea"/>
                <a:cs typeface="+mn-cs"/>
              </a:rPr>
              <a:t>Qualter</a:t>
            </a:r>
            <a:r>
              <a:rPr lang="en-GB" sz="1200" kern="1200" dirty="0">
                <a:solidFill>
                  <a:schemeClr val="tx1"/>
                </a:solidFill>
                <a:latin typeface="+mn-lt"/>
                <a:ea typeface="+mn-ea"/>
                <a:cs typeface="+mn-cs"/>
              </a:rPr>
              <a:t>, 2018). Social intelligence improves due to increasing awareness of others’ emotions and behaviours, which helps navigate social situations smoothly. Ultimately, all these aspects together enhance work performance, as emotional regulation and clear thinking lead to better outcomes in professional settings. </a:t>
            </a:r>
          </a:p>
        </p:txBody>
      </p:sp>
      <p:sp>
        <p:nvSpPr>
          <p:cNvPr id="4" name="Slide Number Placeholder 3"/>
          <p:cNvSpPr>
            <a:spLocks noGrp="1"/>
          </p:cNvSpPr>
          <p:nvPr>
            <p:ph type="sldNum" sz="quarter" idx="10"/>
          </p:nvPr>
        </p:nvSpPr>
        <p:spPr/>
        <p:txBody>
          <a:bodyPr/>
          <a:lstStyle/>
          <a:p>
            <a:fld id="{461A6A4B-F68D-466B-ADE5-C74F8EA2FD7F}" type="slidenum">
              <a:rPr lang="en-GB" smtClean="0"/>
              <a:pPr/>
              <a:t>3</a:t>
            </a:fld>
            <a:endParaRPr lang="en-GB"/>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10000"/>
          </a:bodyPr>
          <a:lstStyle/>
          <a:p>
            <a:r>
              <a:rPr lang="en-GB" sz="1200" b="1" kern="1200" dirty="0">
                <a:solidFill>
                  <a:schemeClr val="tx1"/>
                </a:solidFill>
                <a:latin typeface="+mn-lt"/>
                <a:ea typeface="+mn-ea"/>
                <a:cs typeface="+mn-cs"/>
              </a:rPr>
              <a:t>The Type of EI Skills</a:t>
            </a:r>
            <a:endParaRPr lang="en-GB" sz="1200" kern="1200" dirty="0">
              <a:solidFill>
                <a:schemeClr val="tx1"/>
              </a:solidFill>
              <a:latin typeface="+mn-lt"/>
              <a:ea typeface="+mn-ea"/>
              <a:cs typeface="+mn-cs"/>
            </a:endParaRPr>
          </a:p>
          <a:p>
            <a:r>
              <a:rPr lang="en-GB" sz="1200" kern="1200" dirty="0">
                <a:solidFill>
                  <a:schemeClr val="tx1"/>
                </a:solidFill>
                <a:latin typeface="+mn-lt"/>
                <a:ea typeface="+mn-ea"/>
                <a:cs typeface="+mn-cs"/>
              </a:rPr>
              <a:t>Key emotional intelligence skills involve self-awareness, empathy, and effective communication. Emotional Intelligence (EI) skills are essential for building better relationships and maintaining personal and professional balance (Pool, and </a:t>
            </a:r>
            <a:r>
              <a:rPr lang="en-GB" sz="1200" kern="1200" dirty="0" err="1">
                <a:solidFill>
                  <a:schemeClr val="tx1"/>
                </a:solidFill>
                <a:latin typeface="+mn-lt"/>
                <a:ea typeface="+mn-ea"/>
                <a:cs typeface="+mn-cs"/>
              </a:rPr>
              <a:t>Qualter</a:t>
            </a:r>
            <a:r>
              <a:rPr lang="en-GB" sz="1200" kern="1200" dirty="0">
                <a:solidFill>
                  <a:schemeClr val="tx1"/>
                </a:solidFill>
                <a:latin typeface="+mn-lt"/>
                <a:ea typeface="+mn-ea"/>
                <a:cs typeface="+mn-cs"/>
              </a:rPr>
              <a:t>, 2018). Acknowledging and giving constructive feedback allows me to share insights in a way that encourages growth. It helps foster trust and growth in any environment.</a:t>
            </a:r>
          </a:p>
          <a:p>
            <a:r>
              <a:rPr lang="en-GB" sz="1200" kern="1200" dirty="0">
                <a:solidFill>
                  <a:schemeClr val="tx1"/>
                </a:solidFill>
                <a:latin typeface="+mn-lt"/>
                <a:ea typeface="+mn-ea"/>
                <a:cs typeface="+mn-cs"/>
              </a:rPr>
              <a:t>Being unafraid to apologize shows emotional maturity and strengthens trust. Having compassion for others deepens connections and helps me understand their emotions. Understanding and feeling what others are going through promotes connection and reduces conflict, as it encourages a more compassionate approach (Di Fabio, and </a:t>
            </a:r>
            <a:r>
              <a:rPr lang="en-GB" sz="1200" kern="1200" dirty="0" err="1">
                <a:solidFill>
                  <a:schemeClr val="tx1"/>
                </a:solidFill>
                <a:latin typeface="+mn-lt"/>
                <a:ea typeface="+mn-ea"/>
                <a:cs typeface="+mn-cs"/>
              </a:rPr>
              <a:t>Saklofske</a:t>
            </a:r>
            <a:r>
              <a:rPr lang="en-GB" sz="1200" kern="1200" dirty="0">
                <a:solidFill>
                  <a:schemeClr val="tx1"/>
                </a:solidFill>
                <a:latin typeface="+mn-lt"/>
                <a:ea typeface="+mn-ea"/>
                <a:cs typeface="+mn-cs"/>
              </a:rPr>
              <a:t>, 2021). Keeping my word and controlling my thoughts are crucial for building credibility and maintaining calmness. The ability to forgive and forget is essential for moving past conflicts and maintaining positive relationships in personal, social and professional life (</a:t>
            </a:r>
            <a:r>
              <a:rPr lang="en-GB" sz="1200" kern="1200" dirty="0" err="1">
                <a:solidFill>
                  <a:schemeClr val="tx1"/>
                </a:solidFill>
                <a:latin typeface="+mn-lt"/>
                <a:ea typeface="+mn-ea"/>
                <a:cs typeface="+mn-cs"/>
              </a:rPr>
              <a:t>Bru</a:t>
            </a:r>
            <a:r>
              <a:rPr lang="en-GB" sz="1200" kern="1200" dirty="0">
                <a:solidFill>
                  <a:schemeClr val="tx1"/>
                </a:solidFill>
                <a:latin typeface="+mn-lt"/>
                <a:ea typeface="+mn-ea"/>
                <a:cs typeface="+mn-cs"/>
              </a:rPr>
              <a:t>-Luna, et al., 2021). I am open to change, adjust my approach when necessary, and flexible in various situations.</a:t>
            </a:r>
          </a:p>
          <a:p>
            <a:r>
              <a:rPr lang="en-GB" sz="1200" kern="1200" dirty="0">
                <a:solidFill>
                  <a:schemeClr val="tx1"/>
                </a:solidFill>
                <a:latin typeface="+mn-lt"/>
                <a:ea typeface="+mn-ea"/>
                <a:cs typeface="+mn-cs"/>
              </a:rPr>
              <a:t>I have strong emotional control to facilitate my thoughts and organize my emotions and ideas before reacting. Active listening to others helps build affinity and ensures others feel respected or valued. Active listening enhances communication and builds deeper understanding (</a:t>
            </a:r>
            <a:r>
              <a:rPr lang="en-GB" sz="1200" kern="1200" dirty="0" err="1">
                <a:solidFill>
                  <a:schemeClr val="tx1"/>
                </a:solidFill>
                <a:latin typeface="+mn-lt"/>
                <a:ea typeface="+mn-ea"/>
                <a:cs typeface="+mn-cs"/>
              </a:rPr>
              <a:t>Bușu</a:t>
            </a:r>
            <a:r>
              <a:rPr lang="en-GB" sz="1200" kern="1200" dirty="0">
                <a:solidFill>
                  <a:schemeClr val="tx1"/>
                </a:solidFill>
                <a:latin typeface="+mn-lt"/>
                <a:ea typeface="+mn-ea"/>
                <a:cs typeface="+mn-cs"/>
              </a:rPr>
              <a:t>, 2020). Protecting myself from manipulation is another valuable skill that requires emotional awareness. It involves recognizing when someone is trying to take advantage of emotions and setting healthy boundaries. Being able to understand and consider other perspectives fosters inclusivity and problem-solving (</a:t>
            </a:r>
            <a:r>
              <a:rPr lang="en-GB" sz="1200" kern="1200" dirty="0" err="1">
                <a:solidFill>
                  <a:schemeClr val="tx1"/>
                </a:solidFill>
                <a:latin typeface="+mn-lt"/>
                <a:ea typeface="+mn-ea"/>
                <a:cs typeface="+mn-cs"/>
              </a:rPr>
              <a:t>Bușu</a:t>
            </a:r>
            <a:r>
              <a:rPr lang="en-GB" sz="1200" kern="1200" dirty="0">
                <a:solidFill>
                  <a:schemeClr val="tx1"/>
                </a:solidFill>
                <a:latin typeface="+mn-lt"/>
                <a:ea typeface="+mn-ea"/>
                <a:cs typeface="+mn-cs"/>
              </a:rPr>
              <a:t>, 2020). It allows me for better collaboration and to perform effectively in competitive workplaces. Lastly, the ability to think before speaking or acting is a hallmark of emotional intelligence, which prevents spontaneous decisions and encourages thoughtful responses (</a:t>
            </a:r>
            <a:r>
              <a:rPr lang="en-GB" sz="1200" kern="1200" dirty="0" err="1">
                <a:solidFill>
                  <a:schemeClr val="tx1"/>
                </a:solidFill>
                <a:latin typeface="+mn-lt"/>
                <a:ea typeface="+mn-ea"/>
                <a:cs typeface="+mn-cs"/>
              </a:rPr>
              <a:t>Bușu</a:t>
            </a:r>
            <a:r>
              <a:rPr lang="en-GB" sz="1200" kern="1200" dirty="0">
                <a:solidFill>
                  <a:schemeClr val="tx1"/>
                </a:solidFill>
                <a:latin typeface="+mn-lt"/>
                <a:ea typeface="+mn-ea"/>
                <a:cs typeface="+mn-cs"/>
              </a:rPr>
              <a:t>, 2020).</a:t>
            </a:r>
          </a:p>
          <a:p>
            <a:endParaRPr lang="en-GB" dirty="0"/>
          </a:p>
        </p:txBody>
      </p:sp>
      <p:sp>
        <p:nvSpPr>
          <p:cNvPr id="4" name="Slide Number Placeholder 3"/>
          <p:cNvSpPr>
            <a:spLocks noGrp="1"/>
          </p:cNvSpPr>
          <p:nvPr>
            <p:ph type="sldNum" sz="quarter" idx="10"/>
          </p:nvPr>
        </p:nvSpPr>
        <p:spPr/>
        <p:txBody>
          <a:bodyPr/>
          <a:lstStyle/>
          <a:p>
            <a:fld id="{461A6A4B-F68D-466B-ADE5-C74F8EA2FD7F}" type="slidenum">
              <a:rPr lang="en-GB" smtClean="0"/>
              <a:pPr/>
              <a:t>4</a:t>
            </a:fld>
            <a:endParaRPr lang="en-GB"/>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a:bodyPr>
          <a:lstStyle/>
          <a:p>
            <a:r>
              <a:rPr lang="en-GB" sz="1200" b="1" kern="1200" dirty="0">
                <a:solidFill>
                  <a:schemeClr val="tx1"/>
                </a:solidFill>
                <a:latin typeface="+mn-lt"/>
                <a:ea typeface="+mn-ea"/>
                <a:cs typeface="+mn-cs"/>
              </a:rPr>
              <a:t>How I Could Improve My EI</a:t>
            </a:r>
            <a:endParaRPr lang="en-GB" sz="1200" kern="1200" dirty="0">
              <a:solidFill>
                <a:schemeClr val="tx1"/>
              </a:solidFill>
              <a:latin typeface="+mn-lt"/>
              <a:ea typeface="+mn-ea"/>
              <a:cs typeface="+mn-cs"/>
            </a:endParaRPr>
          </a:p>
          <a:p>
            <a:r>
              <a:rPr lang="en-GB" sz="1200" kern="1200" dirty="0">
                <a:solidFill>
                  <a:schemeClr val="tx1"/>
                </a:solidFill>
                <a:latin typeface="+mn-lt"/>
                <a:ea typeface="+mn-ea"/>
                <a:cs typeface="+mn-cs"/>
              </a:rPr>
              <a:t>Improvement of Emotional Intelligence (EI) involves being more mindful of emotions and the way of interacting with others (</a:t>
            </a:r>
            <a:r>
              <a:rPr lang="en-GB" sz="1200" kern="1200" dirty="0" err="1">
                <a:solidFill>
                  <a:schemeClr val="tx1"/>
                </a:solidFill>
                <a:latin typeface="+mn-lt"/>
                <a:ea typeface="+mn-ea"/>
                <a:cs typeface="+mn-cs"/>
              </a:rPr>
              <a:t>Kaoun</a:t>
            </a:r>
            <a:r>
              <a:rPr lang="en-GB" sz="1200" kern="1200" dirty="0">
                <a:solidFill>
                  <a:schemeClr val="tx1"/>
                </a:solidFill>
                <a:latin typeface="+mn-lt"/>
                <a:ea typeface="+mn-ea"/>
                <a:cs typeface="+mn-cs"/>
              </a:rPr>
              <a:t>, 2019). Acknowledging situations means recognizing and accepting what’s happening around me, whether it is a challenge at work or a personal conflict. I must acknowledge the concurrent situation and be open to recognizing emotions to improve my EI. I am willing to take responsibility for my actions and their impact on others, which builds self-awareness and trust. It shows my maturity and strengthens to build stronger relationships with others as well as sets the foundation for personal growth. </a:t>
            </a:r>
          </a:p>
          <a:p>
            <a:r>
              <a:rPr lang="en-GB" sz="1200" kern="1200" dirty="0">
                <a:solidFill>
                  <a:schemeClr val="tx1"/>
                </a:solidFill>
                <a:latin typeface="+mn-lt"/>
                <a:ea typeface="+mn-ea"/>
                <a:cs typeface="+mn-cs"/>
              </a:rPr>
              <a:t>Empathy plays an undeniable role in improving EI (</a:t>
            </a:r>
            <a:r>
              <a:rPr lang="en-GB" sz="1200" kern="1200" dirty="0" err="1">
                <a:solidFill>
                  <a:schemeClr val="tx1"/>
                </a:solidFill>
                <a:latin typeface="+mn-lt"/>
                <a:ea typeface="+mn-ea"/>
                <a:cs typeface="+mn-cs"/>
              </a:rPr>
              <a:t>Ioannidou</a:t>
            </a:r>
            <a:r>
              <a:rPr lang="en-GB" sz="1200" kern="1200" dirty="0">
                <a:solidFill>
                  <a:schemeClr val="tx1"/>
                </a:solidFill>
                <a:latin typeface="+mn-lt"/>
                <a:ea typeface="+mn-ea"/>
                <a:cs typeface="+mn-cs"/>
              </a:rPr>
              <a:t>, and </a:t>
            </a:r>
            <a:r>
              <a:rPr lang="en-GB" sz="1200" kern="1200" dirty="0" err="1">
                <a:solidFill>
                  <a:schemeClr val="tx1"/>
                </a:solidFill>
                <a:latin typeface="+mn-lt"/>
                <a:ea typeface="+mn-ea"/>
                <a:cs typeface="+mn-cs"/>
              </a:rPr>
              <a:t>Konstantikaki</a:t>
            </a:r>
            <a:r>
              <a:rPr lang="en-GB" sz="1200" kern="1200" dirty="0">
                <a:solidFill>
                  <a:schemeClr val="tx1"/>
                </a:solidFill>
                <a:latin typeface="+mn-lt"/>
                <a:ea typeface="+mn-ea"/>
                <a:cs typeface="+mn-cs"/>
              </a:rPr>
              <a:t>, 2008). I can build stronger connections and navigate difficult situations by understanding and compassion for others’ feelings. Practising empathy with others' feelings helps me deepen my emotional understanding and relationships. Certainty and confidence enable me to handle situations with more clarity. I can handle emotional challenges better by trusting myself. Confidence allows me to make clearer decisions and interact more positively with others. Focusing on physical activity supports emotional health by relieving stress and boosting mood (Pool, and </a:t>
            </a:r>
            <a:r>
              <a:rPr lang="en-GB" sz="1200" kern="1200" dirty="0" err="1">
                <a:solidFill>
                  <a:schemeClr val="tx1"/>
                </a:solidFill>
                <a:latin typeface="+mn-lt"/>
                <a:ea typeface="+mn-ea"/>
                <a:cs typeface="+mn-cs"/>
              </a:rPr>
              <a:t>Qualter</a:t>
            </a:r>
            <a:r>
              <a:rPr lang="en-GB" sz="1200" kern="1200" dirty="0">
                <a:solidFill>
                  <a:schemeClr val="tx1"/>
                </a:solidFill>
                <a:latin typeface="+mn-lt"/>
                <a:ea typeface="+mn-ea"/>
                <a:cs typeface="+mn-cs"/>
              </a:rPr>
              <a:t>, 2018).</a:t>
            </a:r>
          </a:p>
          <a:p>
            <a:r>
              <a:rPr lang="en-GB" sz="1200" kern="1200" dirty="0">
                <a:solidFill>
                  <a:schemeClr val="tx1"/>
                </a:solidFill>
                <a:latin typeface="+mn-lt"/>
                <a:ea typeface="+mn-ea"/>
                <a:cs typeface="+mn-cs"/>
              </a:rPr>
              <a:t>Meeting new people can help expand my social skills and expose me to different perspectives. Paying attention to myself allows me to self-reflection and emotional regulation. Taking inspiration from others can demonstrate high EI in enhancing emotional skills with personal and professional growth (</a:t>
            </a:r>
            <a:r>
              <a:rPr lang="en-GB" sz="1200" kern="1200" dirty="0" err="1">
                <a:solidFill>
                  <a:schemeClr val="tx1"/>
                </a:solidFill>
                <a:latin typeface="+mn-lt"/>
                <a:ea typeface="+mn-ea"/>
                <a:cs typeface="+mn-cs"/>
              </a:rPr>
              <a:t>Goleman</a:t>
            </a:r>
            <a:r>
              <a:rPr lang="en-GB" sz="1200" kern="1200" dirty="0">
                <a:solidFill>
                  <a:schemeClr val="tx1"/>
                </a:solidFill>
                <a:latin typeface="+mn-lt"/>
                <a:ea typeface="+mn-ea"/>
                <a:cs typeface="+mn-cs"/>
              </a:rPr>
              <a:t>, 2021). Learning from their actions and applying those lessons can help me develop better emotional habits. Finally, writing things down helps clarify my thoughts and emotions with a better understanding of situations and how to manage them effectively.</a:t>
            </a:r>
          </a:p>
        </p:txBody>
      </p:sp>
      <p:sp>
        <p:nvSpPr>
          <p:cNvPr id="4" name="Slide Number Placeholder 3"/>
          <p:cNvSpPr>
            <a:spLocks noGrp="1"/>
          </p:cNvSpPr>
          <p:nvPr>
            <p:ph type="sldNum" sz="quarter" idx="10"/>
          </p:nvPr>
        </p:nvSpPr>
        <p:spPr/>
        <p:txBody>
          <a:bodyPr/>
          <a:lstStyle/>
          <a:p>
            <a:fld id="{461A6A4B-F68D-466B-ADE5-C74F8EA2FD7F}" type="slidenum">
              <a:rPr lang="en-GB" smtClean="0"/>
              <a:pPr/>
              <a:t>5</a:t>
            </a:fld>
            <a:endParaRPr lang="en-GB"/>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200" b="1" kern="1200">
                <a:solidFill>
                  <a:schemeClr val="tx1"/>
                </a:solidFill>
                <a:latin typeface="+mn-lt"/>
                <a:ea typeface="+mn-ea"/>
                <a:cs typeface="+mn-cs"/>
              </a:rPr>
              <a:t>Conclusion</a:t>
            </a:r>
            <a:endParaRPr lang="en-GB" sz="1200" kern="1200">
              <a:solidFill>
                <a:schemeClr val="tx1"/>
              </a:solidFill>
              <a:latin typeface="+mn-lt"/>
              <a:ea typeface="+mn-ea"/>
              <a:cs typeface="+mn-cs"/>
            </a:endParaRPr>
          </a:p>
          <a:p>
            <a:r>
              <a:rPr lang="en-GB" sz="1200" kern="1200">
                <a:solidFill>
                  <a:schemeClr val="tx1"/>
                </a:solidFill>
                <a:latin typeface="+mn-lt"/>
                <a:ea typeface="+mn-ea"/>
                <a:cs typeface="+mn-cs"/>
              </a:rPr>
              <a:t>Emotional Intelligence (EI) is a vital skill that enhances both personal and professional relationships. By improving self-awareness, empathy, and communication, EI allows us to manage emotions effectively, reduce stress, and navigate social situations with greater ease. It fosters better decision-making, conflict resolution, and resilience in the face of challenges. Developing EI leads to a deeper understanding of ourselves and others, promoting personal growth and a more positive and productive environment. We can improve our EI with consistent effort, which enhances our overall well-being and success in all areas of life.</a:t>
            </a:r>
          </a:p>
        </p:txBody>
      </p:sp>
      <p:sp>
        <p:nvSpPr>
          <p:cNvPr id="4" name="Slide Number Placeholder 3"/>
          <p:cNvSpPr>
            <a:spLocks noGrp="1"/>
          </p:cNvSpPr>
          <p:nvPr>
            <p:ph type="sldNum" sz="quarter" idx="10"/>
          </p:nvPr>
        </p:nvSpPr>
        <p:spPr/>
        <p:txBody>
          <a:bodyPr/>
          <a:lstStyle/>
          <a:p>
            <a:fld id="{461A6A4B-F68D-466B-ADE5-C74F8EA2FD7F}" type="slidenum">
              <a:rPr lang="en-GB" smtClean="0"/>
              <a:pPr/>
              <a:t>6</a:t>
            </a:fld>
            <a:endParaRPr lang="en-GB"/>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068F8B-64B7-101D-7614-4ABF865DEA6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E1FD943D-B74E-01A1-92A9-34E229BAE11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5C5FD2BB-8E77-24BE-E751-2A34662EF540}"/>
              </a:ext>
            </a:extLst>
          </p:cNvPr>
          <p:cNvSpPr>
            <a:spLocks noGrp="1"/>
          </p:cNvSpPr>
          <p:nvPr>
            <p:ph type="dt" sz="half" idx="10"/>
          </p:nvPr>
        </p:nvSpPr>
        <p:spPr/>
        <p:txBody>
          <a:bodyPr/>
          <a:lstStyle/>
          <a:p>
            <a:fld id="{DAF01C61-40C4-4638-9C4C-B1E157BF0189}" type="datetimeFigureOut">
              <a:rPr lang="en-GB" smtClean="0"/>
              <a:pPr/>
              <a:t>19/10/2024</a:t>
            </a:fld>
            <a:endParaRPr lang="en-GB"/>
          </a:p>
        </p:txBody>
      </p:sp>
      <p:sp>
        <p:nvSpPr>
          <p:cNvPr id="5" name="Footer Placeholder 4">
            <a:extLst>
              <a:ext uri="{FF2B5EF4-FFF2-40B4-BE49-F238E27FC236}">
                <a16:creationId xmlns:a16="http://schemas.microsoft.com/office/drawing/2014/main" id="{2AF8D688-F33C-BDDC-89F1-31CC34FC9BB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19504FD-6186-F15C-F3C3-383F1365C93D}"/>
              </a:ext>
            </a:extLst>
          </p:cNvPr>
          <p:cNvSpPr>
            <a:spLocks noGrp="1"/>
          </p:cNvSpPr>
          <p:nvPr>
            <p:ph type="sldNum" sz="quarter" idx="12"/>
          </p:nvPr>
        </p:nvSpPr>
        <p:spPr/>
        <p:txBody>
          <a:bodyPr/>
          <a:lstStyle/>
          <a:p>
            <a:fld id="{03EEB4C9-FCF9-446C-8FEB-9BB4A34F1EC2}" type="slidenum">
              <a:rPr lang="en-GB" smtClean="0"/>
              <a:pPr/>
              <a:t>‹#›</a:t>
            </a:fld>
            <a:endParaRPr lang="en-GB"/>
          </a:p>
        </p:txBody>
      </p:sp>
    </p:spTree>
    <p:extLst>
      <p:ext uri="{BB962C8B-B14F-4D97-AF65-F5344CB8AC3E}">
        <p14:creationId xmlns:p14="http://schemas.microsoft.com/office/powerpoint/2010/main" val="3131072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F5C47E-4EB1-B860-F6E4-4531A0AEA6E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90A4812-9978-E705-0119-640CE8DFFD7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5382595-0D9A-A49C-6013-330643ADD4FB}"/>
              </a:ext>
            </a:extLst>
          </p:cNvPr>
          <p:cNvSpPr>
            <a:spLocks noGrp="1"/>
          </p:cNvSpPr>
          <p:nvPr>
            <p:ph type="dt" sz="half" idx="10"/>
          </p:nvPr>
        </p:nvSpPr>
        <p:spPr/>
        <p:txBody>
          <a:bodyPr/>
          <a:lstStyle/>
          <a:p>
            <a:fld id="{DAF01C61-40C4-4638-9C4C-B1E157BF0189}" type="datetimeFigureOut">
              <a:rPr lang="en-GB" smtClean="0"/>
              <a:pPr/>
              <a:t>19/10/2024</a:t>
            </a:fld>
            <a:endParaRPr lang="en-GB"/>
          </a:p>
        </p:txBody>
      </p:sp>
      <p:sp>
        <p:nvSpPr>
          <p:cNvPr id="5" name="Footer Placeholder 4">
            <a:extLst>
              <a:ext uri="{FF2B5EF4-FFF2-40B4-BE49-F238E27FC236}">
                <a16:creationId xmlns:a16="http://schemas.microsoft.com/office/drawing/2014/main" id="{E27F9242-E99E-EB23-4124-2B64FD9E50F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53029A8-3270-0AC8-51B9-B7184CF6BDAF}"/>
              </a:ext>
            </a:extLst>
          </p:cNvPr>
          <p:cNvSpPr>
            <a:spLocks noGrp="1"/>
          </p:cNvSpPr>
          <p:nvPr>
            <p:ph type="sldNum" sz="quarter" idx="12"/>
          </p:nvPr>
        </p:nvSpPr>
        <p:spPr/>
        <p:txBody>
          <a:bodyPr/>
          <a:lstStyle/>
          <a:p>
            <a:fld id="{03EEB4C9-FCF9-446C-8FEB-9BB4A34F1EC2}" type="slidenum">
              <a:rPr lang="en-GB" smtClean="0"/>
              <a:pPr/>
              <a:t>‹#›</a:t>
            </a:fld>
            <a:endParaRPr lang="en-GB"/>
          </a:p>
        </p:txBody>
      </p:sp>
    </p:spTree>
    <p:extLst>
      <p:ext uri="{BB962C8B-B14F-4D97-AF65-F5344CB8AC3E}">
        <p14:creationId xmlns:p14="http://schemas.microsoft.com/office/powerpoint/2010/main" val="26808232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C9C1C5-C0D6-1D42-07D2-2A2544C7BDE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6261044F-0E16-3574-8BE5-2294360EA43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916DB29-D78F-E952-07DD-8640C9E43F1F}"/>
              </a:ext>
            </a:extLst>
          </p:cNvPr>
          <p:cNvSpPr>
            <a:spLocks noGrp="1"/>
          </p:cNvSpPr>
          <p:nvPr>
            <p:ph type="dt" sz="half" idx="10"/>
          </p:nvPr>
        </p:nvSpPr>
        <p:spPr/>
        <p:txBody>
          <a:bodyPr/>
          <a:lstStyle/>
          <a:p>
            <a:fld id="{DAF01C61-40C4-4638-9C4C-B1E157BF0189}" type="datetimeFigureOut">
              <a:rPr lang="en-GB" smtClean="0"/>
              <a:pPr/>
              <a:t>19/10/2024</a:t>
            </a:fld>
            <a:endParaRPr lang="en-GB"/>
          </a:p>
        </p:txBody>
      </p:sp>
      <p:sp>
        <p:nvSpPr>
          <p:cNvPr id="5" name="Footer Placeholder 4">
            <a:extLst>
              <a:ext uri="{FF2B5EF4-FFF2-40B4-BE49-F238E27FC236}">
                <a16:creationId xmlns:a16="http://schemas.microsoft.com/office/drawing/2014/main" id="{5983B90A-BDCD-A019-8198-8AD24CF2A29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74DCC3C-9329-D004-8F24-C80E3880FD86}"/>
              </a:ext>
            </a:extLst>
          </p:cNvPr>
          <p:cNvSpPr>
            <a:spLocks noGrp="1"/>
          </p:cNvSpPr>
          <p:nvPr>
            <p:ph type="sldNum" sz="quarter" idx="12"/>
          </p:nvPr>
        </p:nvSpPr>
        <p:spPr/>
        <p:txBody>
          <a:bodyPr/>
          <a:lstStyle/>
          <a:p>
            <a:fld id="{03EEB4C9-FCF9-446C-8FEB-9BB4A34F1EC2}" type="slidenum">
              <a:rPr lang="en-GB" smtClean="0"/>
              <a:pPr/>
              <a:t>‹#›</a:t>
            </a:fld>
            <a:endParaRPr lang="en-GB"/>
          </a:p>
        </p:txBody>
      </p:sp>
    </p:spTree>
    <p:extLst>
      <p:ext uri="{BB962C8B-B14F-4D97-AF65-F5344CB8AC3E}">
        <p14:creationId xmlns:p14="http://schemas.microsoft.com/office/powerpoint/2010/main" val="35925746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3F4D78-F5F9-9AAA-0462-EAB2B3C1D93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8F08FC2-2761-6EA9-69A4-60CD891392D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B330F449-CE8C-798D-38DB-05AE7C213A6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CFA2FA32-F708-3B6E-66F0-C471AD3039C7}"/>
              </a:ext>
            </a:extLst>
          </p:cNvPr>
          <p:cNvSpPr>
            <a:spLocks noGrp="1"/>
          </p:cNvSpPr>
          <p:nvPr>
            <p:ph type="dt" sz="half" idx="10"/>
          </p:nvPr>
        </p:nvSpPr>
        <p:spPr/>
        <p:txBody>
          <a:bodyPr/>
          <a:lstStyle/>
          <a:p>
            <a:fld id="{DAF01C61-40C4-4638-9C4C-B1E157BF0189}" type="datetimeFigureOut">
              <a:rPr lang="en-GB" smtClean="0"/>
              <a:pPr/>
              <a:t>19/10/2024</a:t>
            </a:fld>
            <a:endParaRPr lang="en-GB"/>
          </a:p>
        </p:txBody>
      </p:sp>
      <p:sp>
        <p:nvSpPr>
          <p:cNvPr id="6" name="Footer Placeholder 5">
            <a:extLst>
              <a:ext uri="{FF2B5EF4-FFF2-40B4-BE49-F238E27FC236}">
                <a16:creationId xmlns:a16="http://schemas.microsoft.com/office/drawing/2014/main" id="{67FE9107-B23F-2946-0453-47F79FB5376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2A6A70E-DBBE-162F-2B89-B37135CCE971}"/>
              </a:ext>
            </a:extLst>
          </p:cNvPr>
          <p:cNvSpPr>
            <a:spLocks noGrp="1"/>
          </p:cNvSpPr>
          <p:nvPr>
            <p:ph type="sldNum" sz="quarter" idx="12"/>
          </p:nvPr>
        </p:nvSpPr>
        <p:spPr/>
        <p:txBody>
          <a:bodyPr/>
          <a:lstStyle/>
          <a:p>
            <a:fld id="{03EEB4C9-FCF9-446C-8FEB-9BB4A34F1EC2}" type="slidenum">
              <a:rPr lang="en-GB" smtClean="0"/>
              <a:pPr/>
              <a:t>‹#›</a:t>
            </a:fld>
            <a:endParaRPr lang="en-GB"/>
          </a:p>
        </p:txBody>
      </p:sp>
    </p:spTree>
    <p:extLst>
      <p:ext uri="{BB962C8B-B14F-4D97-AF65-F5344CB8AC3E}">
        <p14:creationId xmlns:p14="http://schemas.microsoft.com/office/powerpoint/2010/main" val="42038878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8A3178-D8FD-781A-A246-95B4C8A20C80}"/>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9DF810A-4EE0-E94B-681A-46D6944292A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0333F9B-27F4-E269-481B-134EC348A546}"/>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3F67A0DE-F028-571E-24FE-3DB29F88146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D8F551F-AD45-20B2-53CD-24FC5D9D5ED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650F96B-8458-DA5E-E199-00A72F3052A2}"/>
              </a:ext>
            </a:extLst>
          </p:cNvPr>
          <p:cNvSpPr>
            <a:spLocks noGrp="1"/>
          </p:cNvSpPr>
          <p:nvPr>
            <p:ph type="dt" sz="half" idx="10"/>
          </p:nvPr>
        </p:nvSpPr>
        <p:spPr/>
        <p:txBody>
          <a:bodyPr/>
          <a:lstStyle/>
          <a:p>
            <a:fld id="{DAF01C61-40C4-4638-9C4C-B1E157BF0189}" type="datetimeFigureOut">
              <a:rPr lang="en-GB" smtClean="0"/>
              <a:pPr/>
              <a:t>19/10/2024</a:t>
            </a:fld>
            <a:endParaRPr lang="en-GB"/>
          </a:p>
        </p:txBody>
      </p:sp>
      <p:sp>
        <p:nvSpPr>
          <p:cNvPr id="8" name="Footer Placeholder 7">
            <a:extLst>
              <a:ext uri="{FF2B5EF4-FFF2-40B4-BE49-F238E27FC236}">
                <a16:creationId xmlns:a16="http://schemas.microsoft.com/office/drawing/2014/main" id="{80822EE8-12AB-2FAB-D1A9-37FE9862EB51}"/>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CF702D1F-B4C8-5047-1441-1ABFB55E1083}"/>
              </a:ext>
            </a:extLst>
          </p:cNvPr>
          <p:cNvSpPr>
            <a:spLocks noGrp="1"/>
          </p:cNvSpPr>
          <p:nvPr>
            <p:ph type="sldNum" sz="quarter" idx="12"/>
          </p:nvPr>
        </p:nvSpPr>
        <p:spPr/>
        <p:txBody>
          <a:bodyPr/>
          <a:lstStyle/>
          <a:p>
            <a:fld id="{03EEB4C9-FCF9-446C-8FEB-9BB4A34F1EC2}" type="slidenum">
              <a:rPr lang="en-GB" smtClean="0"/>
              <a:pPr/>
              <a:t>‹#›</a:t>
            </a:fld>
            <a:endParaRPr lang="en-GB"/>
          </a:p>
        </p:txBody>
      </p:sp>
    </p:spTree>
    <p:extLst>
      <p:ext uri="{BB962C8B-B14F-4D97-AF65-F5344CB8AC3E}">
        <p14:creationId xmlns:p14="http://schemas.microsoft.com/office/powerpoint/2010/main" val="21656673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BB2E77-06E2-21BC-3BA1-38B41544C100}"/>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1D44ADF1-0B9F-6DE8-E2A1-112C3684ABE8}"/>
              </a:ext>
            </a:extLst>
          </p:cNvPr>
          <p:cNvSpPr>
            <a:spLocks noGrp="1"/>
          </p:cNvSpPr>
          <p:nvPr>
            <p:ph type="dt" sz="half" idx="10"/>
          </p:nvPr>
        </p:nvSpPr>
        <p:spPr/>
        <p:txBody>
          <a:bodyPr/>
          <a:lstStyle/>
          <a:p>
            <a:fld id="{DAF01C61-40C4-4638-9C4C-B1E157BF0189}" type="datetimeFigureOut">
              <a:rPr lang="en-GB" smtClean="0"/>
              <a:pPr/>
              <a:t>19/10/2024</a:t>
            </a:fld>
            <a:endParaRPr lang="en-GB"/>
          </a:p>
        </p:txBody>
      </p:sp>
      <p:sp>
        <p:nvSpPr>
          <p:cNvPr id="4" name="Footer Placeholder 3">
            <a:extLst>
              <a:ext uri="{FF2B5EF4-FFF2-40B4-BE49-F238E27FC236}">
                <a16:creationId xmlns:a16="http://schemas.microsoft.com/office/drawing/2014/main" id="{62109802-B10F-349C-1F5F-B5AC6D8CC307}"/>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3263C70-122B-A85A-0CCA-38A579C48D0B}"/>
              </a:ext>
            </a:extLst>
          </p:cNvPr>
          <p:cNvSpPr>
            <a:spLocks noGrp="1"/>
          </p:cNvSpPr>
          <p:nvPr>
            <p:ph type="sldNum" sz="quarter" idx="12"/>
          </p:nvPr>
        </p:nvSpPr>
        <p:spPr/>
        <p:txBody>
          <a:bodyPr/>
          <a:lstStyle/>
          <a:p>
            <a:fld id="{03EEB4C9-FCF9-446C-8FEB-9BB4A34F1EC2}" type="slidenum">
              <a:rPr lang="en-GB" smtClean="0"/>
              <a:pPr/>
              <a:t>‹#›</a:t>
            </a:fld>
            <a:endParaRPr lang="en-GB"/>
          </a:p>
        </p:txBody>
      </p:sp>
    </p:spTree>
    <p:extLst>
      <p:ext uri="{BB962C8B-B14F-4D97-AF65-F5344CB8AC3E}">
        <p14:creationId xmlns:p14="http://schemas.microsoft.com/office/powerpoint/2010/main" val="13552936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38F39F7-A753-1F58-0EB2-E3A959247A08}"/>
              </a:ext>
            </a:extLst>
          </p:cNvPr>
          <p:cNvSpPr>
            <a:spLocks noGrp="1"/>
          </p:cNvSpPr>
          <p:nvPr>
            <p:ph type="dt" sz="half" idx="10"/>
          </p:nvPr>
        </p:nvSpPr>
        <p:spPr/>
        <p:txBody>
          <a:bodyPr/>
          <a:lstStyle/>
          <a:p>
            <a:fld id="{DAF01C61-40C4-4638-9C4C-B1E157BF0189}" type="datetimeFigureOut">
              <a:rPr lang="en-GB" smtClean="0"/>
              <a:pPr/>
              <a:t>19/10/2024</a:t>
            </a:fld>
            <a:endParaRPr lang="en-GB"/>
          </a:p>
        </p:txBody>
      </p:sp>
      <p:sp>
        <p:nvSpPr>
          <p:cNvPr id="3" name="Footer Placeholder 2">
            <a:extLst>
              <a:ext uri="{FF2B5EF4-FFF2-40B4-BE49-F238E27FC236}">
                <a16:creationId xmlns:a16="http://schemas.microsoft.com/office/drawing/2014/main" id="{62897B63-1686-45C9-885B-312BDE5B912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59A93DD0-DDB9-B706-0DB4-D21C42C72866}"/>
              </a:ext>
            </a:extLst>
          </p:cNvPr>
          <p:cNvSpPr>
            <a:spLocks noGrp="1"/>
          </p:cNvSpPr>
          <p:nvPr>
            <p:ph type="sldNum" sz="quarter" idx="12"/>
          </p:nvPr>
        </p:nvSpPr>
        <p:spPr/>
        <p:txBody>
          <a:bodyPr/>
          <a:lstStyle/>
          <a:p>
            <a:fld id="{03EEB4C9-FCF9-446C-8FEB-9BB4A34F1EC2}" type="slidenum">
              <a:rPr lang="en-GB" smtClean="0"/>
              <a:pPr/>
              <a:t>‹#›</a:t>
            </a:fld>
            <a:endParaRPr lang="en-GB"/>
          </a:p>
        </p:txBody>
      </p:sp>
    </p:spTree>
    <p:extLst>
      <p:ext uri="{BB962C8B-B14F-4D97-AF65-F5344CB8AC3E}">
        <p14:creationId xmlns:p14="http://schemas.microsoft.com/office/powerpoint/2010/main" val="12855703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810300-CAAE-2411-F153-1FCD9535260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636DC7C1-EBB2-D71A-E48E-7543E8903B3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983A7B5F-354D-E9D1-FF27-83D5F703075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6C79FDD-AAF8-AA19-CE24-EEDBD80270C2}"/>
              </a:ext>
            </a:extLst>
          </p:cNvPr>
          <p:cNvSpPr>
            <a:spLocks noGrp="1"/>
          </p:cNvSpPr>
          <p:nvPr>
            <p:ph type="dt" sz="half" idx="10"/>
          </p:nvPr>
        </p:nvSpPr>
        <p:spPr/>
        <p:txBody>
          <a:bodyPr/>
          <a:lstStyle/>
          <a:p>
            <a:fld id="{DAF01C61-40C4-4638-9C4C-B1E157BF0189}" type="datetimeFigureOut">
              <a:rPr lang="en-GB" smtClean="0"/>
              <a:pPr/>
              <a:t>19/10/2024</a:t>
            </a:fld>
            <a:endParaRPr lang="en-GB"/>
          </a:p>
        </p:txBody>
      </p:sp>
      <p:sp>
        <p:nvSpPr>
          <p:cNvPr id="6" name="Footer Placeholder 5">
            <a:extLst>
              <a:ext uri="{FF2B5EF4-FFF2-40B4-BE49-F238E27FC236}">
                <a16:creationId xmlns:a16="http://schemas.microsoft.com/office/drawing/2014/main" id="{90A3B4FB-E9C7-59FC-E6A1-8D3F4D89FB9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49D0277-007A-E0E7-3B7E-1F282F4A5696}"/>
              </a:ext>
            </a:extLst>
          </p:cNvPr>
          <p:cNvSpPr>
            <a:spLocks noGrp="1"/>
          </p:cNvSpPr>
          <p:nvPr>
            <p:ph type="sldNum" sz="quarter" idx="12"/>
          </p:nvPr>
        </p:nvSpPr>
        <p:spPr/>
        <p:txBody>
          <a:bodyPr/>
          <a:lstStyle/>
          <a:p>
            <a:fld id="{03EEB4C9-FCF9-446C-8FEB-9BB4A34F1EC2}" type="slidenum">
              <a:rPr lang="en-GB" smtClean="0"/>
              <a:pPr/>
              <a:t>‹#›</a:t>
            </a:fld>
            <a:endParaRPr lang="en-GB"/>
          </a:p>
        </p:txBody>
      </p:sp>
    </p:spTree>
    <p:extLst>
      <p:ext uri="{BB962C8B-B14F-4D97-AF65-F5344CB8AC3E}">
        <p14:creationId xmlns:p14="http://schemas.microsoft.com/office/powerpoint/2010/main" val="39901667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F4785F-D76E-8938-4E9C-A5266422079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8770426-3F12-EA7B-BF6E-EE06DAB6160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B3EB8F81-1D3D-C789-551C-29F758AB6EE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6987080-C41E-8FA2-2FC1-1D85F6813B24}"/>
              </a:ext>
            </a:extLst>
          </p:cNvPr>
          <p:cNvSpPr>
            <a:spLocks noGrp="1"/>
          </p:cNvSpPr>
          <p:nvPr>
            <p:ph type="dt" sz="half" idx="10"/>
          </p:nvPr>
        </p:nvSpPr>
        <p:spPr/>
        <p:txBody>
          <a:bodyPr/>
          <a:lstStyle/>
          <a:p>
            <a:fld id="{DAF01C61-40C4-4638-9C4C-B1E157BF0189}" type="datetimeFigureOut">
              <a:rPr lang="en-GB" smtClean="0"/>
              <a:pPr/>
              <a:t>19/10/2024</a:t>
            </a:fld>
            <a:endParaRPr lang="en-GB"/>
          </a:p>
        </p:txBody>
      </p:sp>
      <p:sp>
        <p:nvSpPr>
          <p:cNvPr id="6" name="Footer Placeholder 5">
            <a:extLst>
              <a:ext uri="{FF2B5EF4-FFF2-40B4-BE49-F238E27FC236}">
                <a16:creationId xmlns:a16="http://schemas.microsoft.com/office/drawing/2014/main" id="{6CEA94B6-17CF-97B5-A402-629C9124740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55B6745-CD0C-B20C-77D5-A3D980B7AA15}"/>
              </a:ext>
            </a:extLst>
          </p:cNvPr>
          <p:cNvSpPr>
            <a:spLocks noGrp="1"/>
          </p:cNvSpPr>
          <p:nvPr>
            <p:ph type="sldNum" sz="quarter" idx="12"/>
          </p:nvPr>
        </p:nvSpPr>
        <p:spPr/>
        <p:txBody>
          <a:bodyPr/>
          <a:lstStyle/>
          <a:p>
            <a:fld id="{03EEB4C9-FCF9-446C-8FEB-9BB4A34F1EC2}" type="slidenum">
              <a:rPr lang="en-GB" smtClean="0"/>
              <a:pPr/>
              <a:t>‹#›</a:t>
            </a:fld>
            <a:endParaRPr lang="en-GB"/>
          </a:p>
        </p:txBody>
      </p:sp>
    </p:spTree>
    <p:extLst>
      <p:ext uri="{BB962C8B-B14F-4D97-AF65-F5344CB8AC3E}">
        <p14:creationId xmlns:p14="http://schemas.microsoft.com/office/powerpoint/2010/main" val="29360476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969EB6-EFCA-4946-50DF-2FCD0BC59355}"/>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D92285B-8C0E-7B4D-2B2E-80DE0AACBFC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679D78B-61C6-A867-AFF1-DB32F06B9566}"/>
              </a:ext>
            </a:extLst>
          </p:cNvPr>
          <p:cNvSpPr>
            <a:spLocks noGrp="1"/>
          </p:cNvSpPr>
          <p:nvPr>
            <p:ph type="dt" sz="half" idx="10"/>
          </p:nvPr>
        </p:nvSpPr>
        <p:spPr/>
        <p:txBody>
          <a:bodyPr/>
          <a:lstStyle/>
          <a:p>
            <a:fld id="{DAF01C61-40C4-4638-9C4C-B1E157BF0189}" type="datetimeFigureOut">
              <a:rPr lang="en-GB" smtClean="0"/>
              <a:pPr/>
              <a:t>19/10/2024</a:t>
            </a:fld>
            <a:endParaRPr lang="en-GB"/>
          </a:p>
        </p:txBody>
      </p:sp>
      <p:sp>
        <p:nvSpPr>
          <p:cNvPr id="5" name="Footer Placeholder 4">
            <a:extLst>
              <a:ext uri="{FF2B5EF4-FFF2-40B4-BE49-F238E27FC236}">
                <a16:creationId xmlns:a16="http://schemas.microsoft.com/office/drawing/2014/main" id="{24BC6D5F-E4B4-8958-4CBA-5FAFC3DB53E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70AC006-CE90-E4A0-2B30-4922B7011F6A}"/>
              </a:ext>
            </a:extLst>
          </p:cNvPr>
          <p:cNvSpPr>
            <a:spLocks noGrp="1"/>
          </p:cNvSpPr>
          <p:nvPr>
            <p:ph type="sldNum" sz="quarter" idx="12"/>
          </p:nvPr>
        </p:nvSpPr>
        <p:spPr/>
        <p:txBody>
          <a:bodyPr/>
          <a:lstStyle/>
          <a:p>
            <a:fld id="{03EEB4C9-FCF9-446C-8FEB-9BB4A34F1EC2}" type="slidenum">
              <a:rPr lang="en-GB" smtClean="0"/>
              <a:pPr/>
              <a:t>‹#›</a:t>
            </a:fld>
            <a:endParaRPr lang="en-GB"/>
          </a:p>
        </p:txBody>
      </p:sp>
    </p:spTree>
    <p:extLst>
      <p:ext uri="{BB962C8B-B14F-4D97-AF65-F5344CB8AC3E}">
        <p14:creationId xmlns:p14="http://schemas.microsoft.com/office/powerpoint/2010/main" val="37641336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C2A692F-2A69-B2A7-95E0-2EDC6E96BE6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28A0828-070C-17E3-EE5E-2B4BDE34587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B3FC015-4EE0-C26C-6A18-FD8C6D22F826}"/>
              </a:ext>
            </a:extLst>
          </p:cNvPr>
          <p:cNvSpPr>
            <a:spLocks noGrp="1"/>
          </p:cNvSpPr>
          <p:nvPr>
            <p:ph type="dt" sz="half" idx="10"/>
          </p:nvPr>
        </p:nvSpPr>
        <p:spPr/>
        <p:txBody>
          <a:bodyPr/>
          <a:lstStyle/>
          <a:p>
            <a:fld id="{DAF01C61-40C4-4638-9C4C-B1E157BF0189}" type="datetimeFigureOut">
              <a:rPr lang="en-GB" smtClean="0"/>
              <a:pPr/>
              <a:t>19/10/2024</a:t>
            </a:fld>
            <a:endParaRPr lang="en-GB"/>
          </a:p>
        </p:txBody>
      </p:sp>
      <p:sp>
        <p:nvSpPr>
          <p:cNvPr id="5" name="Footer Placeholder 4">
            <a:extLst>
              <a:ext uri="{FF2B5EF4-FFF2-40B4-BE49-F238E27FC236}">
                <a16:creationId xmlns:a16="http://schemas.microsoft.com/office/drawing/2014/main" id="{A8C64BCD-2FE8-E0AC-9008-AB56DB77E07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02F4376-A2A5-D4C4-A998-8627548955FC}"/>
              </a:ext>
            </a:extLst>
          </p:cNvPr>
          <p:cNvSpPr>
            <a:spLocks noGrp="1"/>
          </p:cNvSpPr>
          <p:nvPr>
            <p:ph type="sldNum" sz="quarter" idx="12"/>
          </p:nvPr>
        </p:nvSpPr>
        <p:spPr/>
        <p:txBody>
          <a:bodyPr/>
          <a:lstStyle/>
          <a:p>
            <a:fld id="{03EEB4C9-FCF9-446C-8FEB-9BB4A34F1EC2}" type="slidenum">
              <a:rPr lang="en-GB" smtClean="0"/>
              <a:pPr/>
              <a:t>‹#›</a:t>
            </a:fld>
            <a:endParaRPr lang="en-GB"/>
          </a:p>
        </p:txBody>
      </p:sp>
    </p:spTree>
    <p:extLst>
      <p:ext uri="{BB962C8B-B14F-4D97-AF65-F5344CB8AC3E}">
        <p14:creationId xmlns:p14="http://schemas.microsoft.com/office/powerpoint/2010/main" val="1372288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14938FD-3E0B-4AEB-0CC6-FB0D8FA10B2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E635F2C-19ED-BA1B-67C8-5E5F38CE6FC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5B0F34B-6C54-95C9-803C-13683E4EDC2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AF01C61-40C4-4638-9C4C-B1E157BF0189}" type="datetimeFigureOut">
              <a:rPr lang="en-GB" smtClean="0"/>
              <a:pPr/>
              <a:t>19/10/2024</a:t>
            </a:fld>
            <a:endParaRPr lang="en-GB"/>
          </a:p>
        </p:txBody>
      </p:sp>
      <p:sp>
        <p:nvSpPr>
          <p:cNvPr id="5" name="Footer Placeholder 4">
            <a:extLst>
              <a:ext uri="{FF2B5EF4-FFF2-40B4-BE49-F238E27FC236}">
                <a16:creationId xmlns:a16="http://schemas.microsoft.com/office/drawing/2014/main" id="{AF0CDFDE-5E75-B5C1-3D36-1A387B27ECE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90265B94-0106-89BC-388F-FAEDFF2E9BD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3EEB4C9-FCF9-446C-8FEB-9BB4A34F1EC2}" type="slidenum">
              <a:rPr lang="en-GB" smtClean="0"/>
              <a:pPr/>
              <a:t>‹#›</a:t>
            </a:fld>
            <a:endParaRPr lang="en-GB"/>
          </a:p>
        </p:txBody>
      </p:sp>
    </p:spTree>
    <p:extLst>
      <p:ext uri="{BB962C8B-B14F-4D97-AF65-F5344CB8AC3E}">
        <p14:creationId xmlns:p14="http://schemas.microsoft.com/office/powerpoint/2010/main" val="310470579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7A5B38-CD9F-02C3-E541-E33F4A9E40CB}"/>
              </a:ext>
            </a:extLst>
          </p:cNvPr>
          <p:cNvSpPr>
            <a:spLocks noGrp="1"/>
          </p:cNvSpPr>
          <p:nvPr>
            <p:ph type="ctrTitle"/>
          </p:nvPr>
        </p:nvSpPr>
        <p:spPr>
          <a:xfrm>
            <a:off x="1523999" y="562708"/>
            <a:ext cx="9955237" cy="844061"/>
          </a:xfrm>
        </p:spPr>
        <p:style>
          <a:lnRef idx="2">
            <a:schemeClr val="accent6">
              <a:shade val="50000"/>
            </a:schemeClr>
          </a:lnRef>
          <a:fillRef idx="1">
            <a:schemeClr val="accent6"/>
          </a:fillRef>
          <a:effectRef idx="0">
            <a:schemeClr val="accent6"/>
          </a:effectRef>
          <a:fontRef idx="minor">
            <a:schemeClr val="lt1"/>
          </a:fontRef>
        </p:style>
        <p:txBody>
          <a:bodyPr>
            <a:normAutofit fontScale="90000"/>
          </a:bodyPr>
          <a:lstStyle/>
          <a:p>
            <a:r>
              <a:rPr lang="en-GB" dirty="0"/>
              <a:t>issues of Emotional Intelligence Emotional Intelligence(EI)</a:t>
            </a:r>
            <a:endParaRPr lang="en-GB" b="1" dirty="0"/>
          </a:p>
        </p:txBody>
      </p:sp>
      <p:sp>
        <p:nvSpPr>
          <p:cNvPr id="3" name="Subtitle 2">
            <a:extLst>
              <a:ext uri="{FF2B5EF4-FFF2-40B4-BE49-F238E27FC236}">
                <a16:creationId xmlns:a16="http://schemas.microsoft.com/office/drawing/2014/main" id="{89D91539-775B-FB0B-EEC5-179235DF496D}"/>
              </a:ext>
            </a:extLst>
          </p:cNvPr>
          <p:cNvSpPr>
            <a:spLocks noGrp="1"/>
          </p:cNvSpPr>
          <p:nvPr>
            <p:ph type="subTitle" idx="1"/>
          </p:nvPr>
        </p:nvSpPr>
        <p:spPr>
          <a:xfrm>
            <a:off x="1524000" y="1899139"/>
            <a:ext cx="9144000" cy="1293962"/>
          </a:xfrm>
        </p:spPr>
        <p:txBody>
          <a:bodyPr>
            <a:normAutofit/>
          </a:bodyPr>
          <a:lstStyle/>
          <a:p>
            <a:r>
              <a:rPr lang="en-GB" sz="4400" dirty="0"/>
              <a:t>Issues of Emotional Intelligence(EI)</a:t>
            </a:r>
            <a:endParaRPr lang="en-GB" sz="4400" b="1" dirty="0"/>
          </a:p>
        </p:txBody>
      </p:sp>
      <p:pic>
        <p:nvPicPr>
          <p:cNvPr id="6" name="Picture 5">
            <a:extLst>
              <a:ext uri="{FF2B5EF4-FFF2-40B4-BE49-F238E27FC236}">
                <a16:creationId xmlns:a16="http://schemas.microsoft.com/office/drawing/2014/main" id="{3700A4B8-FBE1-7487-DEF2-BF1A3AE99B7E}"/>
              </a:ext>
            </a:extLst>
          </p:cNvPr>
          <p:cNvPicPr>
            <a:picLocks noChangeAspect="1"/>
          </p:cNvPicPr>
          <p:nvPr/>
        </p:nvPicPr>
        <p:blipFill>
          <a:blip r:embed="rId2"/>
          <a:stretch>
            <a:fillRect/>
          </a:stretch>
        </p:blipFill>
        <p:spPr>
          <a:xfrm>
            <a:off x="3112823" y="2742840"/>
            <a:ext cx="5966353" cy="3720029"/>
          </a:xfrm>
          <a:prstGeom prst="rect">
            <a:avLst/>
          </a:prstGeom>
        </p:spPr>
      </p:pic>
      <p:sp>
        <p:nvSpPr>
          <p:cNvPr id="4" name="TextBox 3">
            <a:extLst>
              <a:ext uri="{FF2B5EF4-FFF2-40B4-BE49-F238E27FC236}">
                <a16:creationId xmlns:a16="http://schemas.microsoft.com/office/drawing/2014/main" id="{60ADC0BE-3B67-38EC-950A-57B68DDAC3ED}"/>
              </a:ext>
            </a:extLst>
          </p:cNvPr>
          <p:cNvSpPr txBox="1"/>
          <p:nvPr/>
        </p:nvSpPr>
        <p:spPr>
          <a:xfrm>
            <a:off x="4617242" y="-6642"/>
            <a:ext cx="2957514" cy="646331"/>
          </a:xfrm>
          <a:prstGeom prst="rect">
            <a:avLst/>
          </a:prstGeom>
          <a:noFill/>
        </p:spPr>
        <p:txBody>
          <a:bodyPr wrap="square" rtlCol="0">
            <a:spAutoFit/>
          </a:bodyPr>
          <a:lstStyle/>
          <a:p>
            <a:pPr algn="l"/>
            <a:r>
              <a:rPr lang="en-GB" dirty="0" err="1"/>
              <a:t>Touqir</a:t>
            </a:r>
            <a:r>
              <a:rPr lang="en-GB" dirty="0"/>
              <a:t> Hanif</a:t>
            </a:r>
          </a:p>
          <a:p>
            <a:pPr algn="l"/>
            <a:r>
              <a:rPr lang="en-GB" dirty="0"/>
              <a:t>Student ID : 2107037</a:t>
            </a:r>
            <a:endParaRPr lang="en-US" dirty="0"/>
          </a:p>
        </p:txBody>
      </p:sp>
    </p:spTree>
    <p:extLst>
      <p:ext uri="{BB962C8B-B14F-4D97-AF65-F5344CB8AC3E}">
        <p14:creationId xmlns:p14="http://schemas.microsoft.com/office/powerpoint/2010/main" val="24936834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7A5B38-CD9F-02C3-E541-E33F4A9E40CB}"/>
              </a:ext>
            </a:extLst>
          </p:cNvPr>
          <p:cNvSpPr>
            <a:spLocks noGrp="1"/>
          </p:cNvSpPr>
          <p:nvPr>
            <p:ph type="ctrTitle"/>
          </p:nvPr>
        </p:nvSpPr>
        <p:spPr>
          <a:xfrm>
            <a:off x="1524000" y="0"/>
            <a:ext cx="9144000" cy="1012875"/>
          </a:xfrm>
        </p:spPr>
        <p:style>
          <a:lnRef idx="2">
            <a:schemeClr val="accent2">
              <a:shade val="50000"/>
            </a:schemeClr>
          </a:lnRef>
          <a:fillRef idx="1">
            <a:schemeClr val="accent2"/>
          </a:fillRef>
          <a:effectRef idx="0">
            <a:schemeClr val="accent2"/>
          </a:effectRef>
          <a:fontRef idx="minor">
            <a:schemeClr val="lt1"/>
          </a:fontRef>
        </p:style>
        <p:txBody>
          <a:bodyPr>
            <a:normAutofit/>
          </a:bodyPr>
          <a:lstStyle/>
          <a:p>
            <a:r>
              <a:rPr lang="en-GB" dirty="0"/>
              <a:t>Introduction </a:t>
            </a:r>
          </a:p>
        </p:txBody>
      </p:sp>
      <p:sp>
        <p:nvSpPr>
          <p:cNvPr id="3" name="Subtitle 2">
            <a:extLst>
              <a:ext uri="{FF2B5EF4-FFF2-40B4-BE49-F238E27FC236}">
                <a16:creationId xmlns:a16="http://schemas.microsoft.com/office/drawing/2014/main" id="{89D91539-775B-FB0B-EEC5-179235DF496D}"/>
              </a:ext>
            </a:extLst>
          </p:cNvPr>
          <p:cNvSpPr>
            <a:spLocks noGrp="1"/>
          </p:cNvSpPr>
          <p:nvPr>
            <p:ph type="subTitle" idx="1"/>
          </p:nvPr>
        </p:nvSpPr>
        <p:spPr>
          <a:xfrm>
            <a:off x="914401" y="1167617"/>
            <a:ext cx="6400800" cy="4994031"/>
          </a:xfrm>
        </p:spPr>
        <p:txBody>
          <a:bodyPr>
            <a:normAutofit lnSpcReduction="10000"/>
          </a:bodyPr>
          <a:lstStyle/>
          <a:p>
            <a:pPr algn="just"/>
            <a:r>
              <a:rPr lang="en-GB" b="1" dirty="0"/>
              <a:t>Emotional Intelligence (EI)	</a:t>
            </a:r>
            <a:endParaRPr lang="en-GB" dirty="0"/>
          </a:p>
          <a:p>
            <a:pPr algn="just">
              <a:buFont typeface="Wingdings" pitchFamily="2" charset="2"/>
              <a:buChar char="v"/>
            </a:pPr>
            <a:r>
              <a:rPr lang="en-GB" dirty="0"/>
              <a:t> The ability to recognize, understand, and manage own emotions as well as to respond effectively to the emotions of others.</a:t>
            </a:r>
          </a:p>
          <a:p>
            <a:pPr algn="just">
              <a:buFont typeface="Wingdings" pitchFamily="2" charset="2"/>
              <a:buChar char="v"/>
            </a:pPr>
            <a:r>
              <a:rPr lang="en-GB" dirty="0"/>
              <a:t> To enhance communication, reduce stress, and build stronger relationships both personally and professionally.</a:t>
            </a:r>
          </a:p>
          <a:p>
            <a:pPr algn="just">
              <a:buFont typeface="Wingdings" pitchFamily="2" charset="2"/>
              <a:buChar char="v"/>
            </a:pPr>
            <a:r>
              <a:rPr lang="en-GB" dirty="0"/>
              <a:t> To contribute to improved mental and physical health, better work performance, and deeper personal connections.</a:t>
            </a:r>
          </a:p>
          <a:p>
            <a:pPr algn="just">
              <a:buFont typeface="Wingdings" pitchFamily="2" charset="2"/>
              <a:buChar char="v"/>
            </a:pPr>
            <a:r>
              <a:rPr lang="en-GB" dirty="0"/>
              <a:t> To control my feelings, handle stress, communicate better, and build stronger relationships by being more aware of how emotions affect me and those around me.</a:t>
            </a:r>
          </a:p>
        </p:txBody>
      </p:sp>
      <p:pic>
        <p:nvPicPr>
          <p:cNvPr id="7" name="Picture 6">
            <a:extLst>
              <a:ext uri="{FF2B5EF4-FFF2-40B4-BE49-F238E27FC236}">
                <a16:creationId xmlns:a16="http://schemas.microsoft.com/office/drawing/2014/main" id="{1F0DB35C-BCB2-724A-19DC-E9E2A4E9FF56}"/>
              </a:ext>
            </a:extLst>
          </p:cNvPr>
          <p:cNvPicPr>
            <a:picLocks noChangeAspect="1"/>
          </p:cNvPicPr>
          <p:nvPr/>
        </p:nvPicPr>
        <p:blipFill>
          <a:blip r:embed="rId3"/>
          <a:stretch>
            <a:fillRect/>
          </a:stretch>
        </p:blipFill>
        <p:spPr>
          <a:xfrm>
            <a:off x="7591245" y="1518249"/>
            <a:ext cx="4376738" cy="4037161"/>
          </a:xfrm>
          <a:prstGeom prst="rect">
            <a:avLst/>
          </a:prstGeom>
        </p:spPr>
      </p:pic>
    </p:spTree>
    <p:extLst>
      <p:ext uri="{BB962C8B-B14F-4D97-AF65-F5344CB8AC3E}">
        <p14:creationId xmlns:p14="http://schemas.microsoft.com/office/powerpoint/2010/main" val="24936834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2CB59C-2010-88B6-243C-2B0E5067D69D}"/>
              </a:ext>
            </a:extLst>
          </p:cNvPr>
          <p:cNvSpPr>
            <a:spLocks noGrp="1"/>
          </p:cNvSpPr>
          <p:nvPr>
            <p:ph type="title"/>
          </p:nvPr>
        </p:nvSpPr>
        <p:spPr>
          <a:xfrm>
            <a:off x="1" y="1"/>
            <a:ext cx="12013808" cy="970670"/>
          </a:xfrm>
        </p:spPr>
        <p:style>
          <a:lnRef idx="2">
            <a:schemeClr val="accent6">
              <a:shade val="50000"/>
            </a:schemeClr>
          </a:lnRef>
          <a:fillRef idx="1">
            <a:schemeClr val="accent6"/>
          </a:fillRef>
          <a:effectRef idx="0">
            <a:schemeClr val="accent6"/>
          </a:effectRef>
          <a:fontRef idx="minor">
            <a:schemeClr val="lt1"/>
          </a:fontRef>
        </p:style>
        <p:txBody>
          <a:bodyPr>
            <a:normAutofit/>
          </a:bodyPr>
          <a:lstStyle/>
          <a:p>
            <a:pPr algn="ctr"/>
            <a:r>
              <a:rPr lang="en-GB" sz="4000" b="1" dirty="0"/>
              <a:t>The Potential Benefits of Emotional Intelligence (EI)</a:t>
            </a:r>
            <a:endParaRPr lang="en-GB" sz="4000" b="1" dirty="0">
              <a:latin typeface="Arial" pitchFamily="34" charset="0"/>
              <a:cs typeface="Arial" pitchFamily="34" charset="0"/>
            </a:endParaRPr>
          </a:p>
        </p:txBody>
      </p:sp>
      <p:sp>
        <p:nvSpPr>
          <p:cNvPr id="3" name="Content Placeholder 2">
            <a:extLst>
              <a:ext uri="{FF2B5EF4-FFF2-40B4-BE49-F238E27FC236}">
                <a16:creationId xmlns:a16="http://schemas.microsoft.com/office/drawing/2014/main" id="{36A48031-DE28-BB96-F952-1542CD61E4DB}"/>
              </a:ext>
            </a:extLst>
          </p:cNvPr>
          <p:cNvSpPr>
            <a:spLocks noGrp="1"/>
          </p:cNvSpPr>
          <p:nvPr>
            <p:ph idx="1"/>
          </p:nvPr>
        </p:nvSpPr>
        <p:spPr>
          <a:xfrm>
            <a:off x="4313208" y="1153551"/>
            <a:ext cx="7040591" cy="5023412"/>
          </a:xfrm>
        </p:spPr>
        <p:txBody>
          <a:bodyPr>
            <a:normAutofit fontScale="85000" lnSpcReduction="20000"/>
          </a:bodyPr>
          <a:lstStyle/>
          <a:p>
            <a:pPr lvl="0" algn="just">
              <a:buFont typeface="Wingdings" pitchFamily="2" charset="2"/>
              <a:buChar char="Ø"/>
            </a:pPr>
            <a:r>
              <a:rPr lang="en-GB" dirty="0"/>
              <a:t> To enhance communication, enabling clearer understanding and expression of emotions, and fostering better connections with others.</a:t>
            </a:r>
          </a:p>
          <a:p>
            <a:pPr lvl="0" algn="just">
              <a:buFont typeface="Wingdings" pitchFamily="2" charset="2"/>
              <a:buChar char="Ø"/>
            </a:pPr>
            <a:r>
              <a:rPr lang="en-GB" dirty="0"/>
              <a:t>To better understand self and others for managing reactions and improving relationships. </a:t>
            </a:r>
          </a:p>
          <a:p>
            <a:pPr lvl="0" algn="just">
              <a:buFont typeface="Wingdings" pitchFamily="2" charset="2"/>
              <a:buChar char="Ø"/>
            </a:pPr>
            <a:r>
              <a:rPr lang="en-GB" dirty="0"/>
              <a:t>To contribute positively to mental health by reducing stress and anxiety, while physical health benefits.</a:t>
            </a:r>
          </a:p>
          <a:p>
            <a:pPr lvl="0" algn="just">
              <a:buFont typeface="Wingdings" pitchFamily="2" charset="2"/>
              <a:buChar char="Ø"/>
            </a:pPr>
            <a:r>
              <a:rPr lang="en-GB" dirty="0"/>
              <a:t>To enhance communication, reduce stress, and build stronger relationships both personally and professionally. </a:t>
            </a:r>
          </a:p>
          <a:p>
            <a:pPr lvl="0" algn="just">
              <a:buFont typeface="Wingdings" pitchFamily="2" charset="2"/>
              <a:buChar char="Ø"/>
            </a:pPr>
            <a:r>
              <a:rPr lang="en-GB" dirty="0"/>
              <a:t>To control my feelings, handle stress, communicate better, and build stronger relationships by being more aware of how emotions affect me and those around me.</a:t>
            </a:r>
          </a:p>
          <a:p>
            <a:pPr lvl="0" algn="just">
              <a:buFont typeface="Wingdings" pitchFamily="2" charset="2"/>
              <a:buChar char="Ø"/>
            </a:pPr>
            <a:r>
              <a:rPr lang="en-GB" dirty="0"/>
              <a:t>To make better decisions, foster empathy, and maintain a positive environment.</a:t>
            </a:r>
          </a:p>
          <a:p>
            <a:pPr algn="just">
              <a:buNone/>
            </a:pPr>
            <a:endParaRPr lang="en-GB" dirty="0"/>
          </a:p>
        </p:txBody>
      </p:sp>
      <p:pic>
        <p:nvPicPr>
          <p:cNvPr id="5" name="Picture 4">
            <a:extLst>
              <a:ext uri="{FF2B5EF4-FFF2-40B4-BE49-F238E27FC236}">
                <a16:creationId xmlns:a16="http://schemas.microsoft.com/office/drawing/2014/main" id="{D3C53EC7-2EFE-E214-000D-3B0D16F7A98F}"/>
              </a:ext>
            </a:extLst>
          </p:cNvPr>
          <p:cNvPicPr>
            <a:picLocks noChangeAspect="1"/>
          </p:cNvPicPr>
          <p:nvPr/>
        </p:nvPicPr>
        <p:blipFill>
          <a:blip r:embed="rId3"/>
          <a:stretch>
            <a:fillRect/>
          </a:stretch>
        </p:blipFill>
        <p:spPr>
          <a:xfrm>
            <a:off x="0" y="1292021"/>
            <a:ext cx="4165751" cy="4677906"/>
          </a:xfrm>
          <a:prstGeom prst="rect">
            <a:avLst/>
          </a:prstGeom>
        </p:spPr>
      </p:pic>
    </p:spTree>
    <p:extLst>
      <p:ext uri="{BB962C8B-B14F-4D97-AF65-F5344CB8AC3E}">
        <p14:creationId xmlns:p14="http://schemas.microsoft.com/office/powerpoint/2010/main" val="7922416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2CB59C-2010-88B6-243C-2B0E5067D69D}"/>
              </a:ext>
            </a:extLst>
          </p:cNvPr>
          <p:cNvSpPr>
            <a:spLocks noGrp="1"/>
          </p:cNvSpPr>
          <p:nvPr>
            <p:ph type="title"/>
          </p:nvPr>
        </p:nvSpPr>
        <p:spPr>
          <a:xfrm>
            <a:off x="1" y="1"/>
            <a:ext cx="12013808" cy="970670"/>
          </a:xfrm>
        </p:spPr>
        <p:style>
          <a:lnRef idx="2">
            <a:schemeClr val="accent6">
              <a:shade val="50000"/>
            </a:schemeClr>
          </a:lnRef>
          <a:fillRef idx="1">
            <a:schemeClr val="accent6"/>
          </a:fillRef>
          <a:effectRef idx="0">
            <a:schemeClr val="accent6"/>
          </a:effectRef>
          <a:fontRef idx="minor">
            <a:schemeClr val="lt1"/>
          </a:fontRef>
        </p:style>
        <p:txBody>
          <a:bodyPr>
            <a:normAutofit/>
          </a:bodyPr>
          <a:lstStyle/>
          <a:p>
            <a:pPr algn="ctr"/>
            <a:r>
              <a:rPr lang="en-GB" sz="4000" b="1" dirty="0"/>
              <a:t>The Type of EI Skills</a:t>
            </a:r>
            <a:endParaRPr lang="en-GB" sz="4000" b="1" dirty="0">
              <a:latin typeface="Arial" pitchFamily="34" charset="0"/>
              <a:cs typeface="Arial" pitchFamily="34" charset="0"/>
            </a:endParaRPr>
          </a:p>
        </p:txBody>
      </p:sp>
      <p:sp>
        <p:nvSpPr>
          <p:cNvPr id="3" name="Content Placeholder 2">
            <a:extLst>
              <a:ext uri="{FF2B5EF4-FFF2-40B4-BE49-F238E27FC236}">
                <a16:creationId xmlns:a16="http://schemas.microsoft.com/office/drawing/2014/main" id="{36A48031-DE28-BB96-F952-1542CD61E4DB}"/>
              </a:ext>
            </a:extLst>
          </p:cNvPr>
          <p:cNvSpPr>
            <a:spLocks noGrp="1"/>
          </p:cNvSpPr>
          <p:nvPr>
            <p:ph idx="1"/>
          </p:nvPr>
        </p:nvSpPr>
        <p:spPr>
          <a:xfrm>
            <a:off x="1" y="1153551"/>
            <a:ext cx="6573327" cy="5704448"/>
          </a:xfrm>
        </p:spPr>
        <p:txBody>
          <a:bodyPr>
            <a:normAutofit fontScale="77500" lnSpcReduction="20000"/>
          </a:bodyPr>
          <a:lstStyle/>
          <a:p>
            <a:pPr lvl="0" algn="just">
              <a:buFont typeface="Wingdings" pitchFamily="2" charset="2"/>
              <a:buChar char="Ø"/>
            </a:pPr>
            <a:r>
              <a:rPr lang="en-GB" dirty="0"/>
              <a:t> Key emotional intelligence skills are self-awareness, empathy, and effective communication.</a:t>
            </a:r>
          </a:p>
          <a:p>
            <a:pPr lvl="0" algn="just">
              <a:buFont typeface="Wingdings" pitchFamily="2" charset="2"/>
              <a:buChar char="Ø"/>
            </a:pPr>
            <a:r>
              <a:rPr lang="en-GB" dirty="0"/>
              <a:t>To build better relationships and maintain personal and professional balance.</a:t>
            </a:r>
          </a:p>
          <a:p>
            <a:pPr lvl="0" algn="just">
              <a:buFont typeface="Wingdings" pitchFamily="2" charset="2"/>
              <a:buChar char="Ø"/>
            </a:pPr>
            <a:r>
              <a:rPr lang="en-GB" dirty="0"/>
              <a:t> To provide constructive feedback with insights to encourage growth.</a:t>
            </a:r>
          </a:p>
          <a:p>
            <a:pPr lvl="0" algn="just">
              <a:buFont typeface="Wingdings" pitchFamily="2" charset="2"/>
              <a:buChar char="Ø"/>
            </a:pPr>
            <a:r>
              <a:rPr lang="en-GB" dirty="0"/>
              <a:t> To promote connection and reduce conflict, and it encourages a more compassionate approach to personal, social and professional life.</a:t>
            </a:r>
          </a:p>
          <a:p>
            <a:pPr lvl="0" algn="just">
              <a:buFont typeface="Wingdings" pitchFamily="2" charset="2"/>
              <a:buChar char="Ø"/>
            </a:pPr>
            <a:r>
              <a:rPr lang="en-GB" dirty="0"/>
              <a:t> Emotional awareness is a prerequisite for self-protection from manipulation.</a:t>
            </a:r>
          </a:p>
          <a:p>
            <a:pPr lvl="0" algn="just">
              <a:buFont typeface="Wingdings" pitchFamily="2" charset="2"/>
              <a:buChar char="Ø"/>
            </a:pPr>
            <a:r>
              <a:rPr lang="en-GB" dirty="0"/>
              <a:t> To maintaining positive relationships in personal, social and professional life through forgiving and forgetting.</a:t>
            </a:r>
          </a:p>
          <a:p>
            <a:pPr lvl="0" algn="just">
              <a:buFont typeface="Wingdings" pitchFamily="2" charset="2"/>
              <a:buChar char="Ø"/>
            </a:pPr>
            <a:r>
              <a:rPr lang="en-GB" dirty="0"/>
              <a:t> To understanding and considering other perspectives for inclusivity and problem-solving in competitive workplaces. </a:t>
            </a:r>
          </a:p>
          <a:p>
            <a:pPr lvl="0" algn="just">
              <a:buFont typeface="Wingdings" pitchFamily="2" charset="2"/>
              <a:buChar char="Ø"/>
            </a:pPr>
            <a:r>
              <a:rPr lang="en-GB" dirty="0"/>
              <a:t> To be flexible and open to adjust to contemporary changes</a:t>
            </a:r>
          </a:p>
        </p:txBody>
      </p:sp>
      <p:pic>
        <p:nvPicPr>
          <p:cNvPr id="7" name="Picture 6">
            <a:extLst>
              <a:ext uri="{FF2B5EF4-FFF2-40B4-BE49-F238E27FC236}">
                <a16:creationId xmlns:a16="http://schemas.microsoft.com/office/drawing/2014/main" id="{7979B7B0-D2DC-1DB7-E74A-29B713F66D54}"/>
              </a:ext>
            </a:extLst>
          </p:cNvPr>
          <p:cNvPicPr>
            <a:picLocks noChangeAspect="1"/>
          </p:cNvPicPr>
          <p:nvPr/>
        </p:nvPicPr>
        <p:blipFill>
          <a:blip r:embed="rId3"/>
          <a:stretch>
            <a:fillRect/>
          </a:stretch>
        </p:blipFill>
        <p:spPr>
          <a:xfrm>
            <a:off x="6751518" y="1153552"/>
            <a:ext cx="5440481" cy="4815928"/>
          </a:xfrm>
          <a:prstGeom prst="rect">
            <a:avLst/>
          </a:prstGeom>
        </p:spPr>
      </p:pic>
    </p:spTree>
    <p:extLst>
      <p:ext uri="{BB962C8B-B14F-4D97-AF65-F5344CB8AC3E}">
        <p14:creationId xmlns:p14="http://schemas.microsoft.com/office/powerpoint/2010/main" val="7922416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2CB59C-2010-88B6-243C-2B0E5067D69D}"/>
              </a:ext>
            </a:extLst>
          </p:cNvPr>
          <p:cNvSpPr>
            <a:spLocks noGrp="1"/>
          </p:cNvSpPr>
          <p:nvPr>
            <p:ph type="title"/>
          </p:nvPr>
        </p:nvSpPr>
        <p:spPr>
          <a:xfrm>
            <a:off x="1" y="1"/>
            <a:ext cx="12013808" cy="970670"/>
          </a:xfrm>
        </p:spPr>
        <p:style>
          <a:lnRef idx="2">
            <a:schemeClr val="accent6">
              <a:shade val="50000"/>
            </a:schemeClr>
          </a:lnRef>
          <a:fillRef idx="1">
            <a:schemeClr val="accent6"/>
          </a:fillRef>
          <a:effectRef idx="0">
            <a:schemeClr val="accent6"/>
          </a:effectRef>
          <a:fontRef idx="minor">
            <a:schemeClr val="lt1"/>
          </a:fontRef>
        </p:style>
        <p:txBody>
          <a:bodyPr>
            <a:normAutofit/>
          </a:bodyPr>
          <a:lstStyle/>
          <a:p>
            <a:pPr algn="ctr"/>
            <a:r>
              <a:rPr lang="en-GB" sz="4000" b="1" dirty="0"/>
              <a:t>How I Could Improve My EI</a:t>
            </a:r>
            <a:endParaRPr lang="en-GB" sz="4000" dirty="0"/>
          </a:p>
        </p:txBody>
      </p:sp>
      <p:sp>
        <p:nvSpPr>
          <p:cNvPr id="3" name="Content Placeholder 2">
            <a:extLst>
              <a:ext uri="{FF2B5EF4-FFF2-40B4-BE49-F238E27FC236}">
                <a16:creationId xmlns:a16="http://schemas.microsoft.com/office/drawing/2014/main" id="{36A48031-DE28-BB96-F952-1542CD61E4DB}"/>
              </a:ext>
            </a:extLst>
          </p:cNvPr>
          <p:cNvSpPr>
            <a:spLocks noGrp="1"/>
          </p:cNvSpPr>
          <p:nvPr>
            <p:ph idx="1"/>
          </p:nvPr>
        </p:nvSpPr>
        <p:spPr>
          <a:xfrm>
            <a:off x="838200" y="1153551"/>
            <a:ext cx="7167113" cy="5023412"/>
          </a:xfrm>
        </p:spPr>
        <p:txBody>
          <a:bodyPr>
            <a:normAutofit fontScale="85000" lnSpcReduction="20000"/>
          </a:bodyPr>
          <a:lstStyle/>
          <a:p>
            <a:pPr lvl="0" algn="just">
              <a:buFont typeface="Wingdings" pitchFamily="2" charset="2"/>
              <a:buChar char="Ø"/>
            </a:pPr>
            <a:r>
              <a:rPr lang="en-GB" dirty="0"/>
              <a:t> To take responsibility for self-actions and their impact on others to builds self-awareness and trust. </a:t>
            </a:r>
          </a:p>
          <a:p>
            <a:pPr lvl="0" algn="just">
              <a:buFont typeface="Wingdings" pitchFamily="2" charset="2"/>
              <a:buChar char="Ø"/>
            </a:pPr>
            <a:r>
              <a:rPr lang="en-GB" dirty="0"/>
              <a:t> To acknowledge the concurrent situation and be open to recognizing emotions to improve self-EI.</a:t>
            </a:r>
          </a:p>
          <a:p>
            <a:pPr lvl="0" algn="just">
              <a:buFont typeface="Wingdings" pitchFamily="2" charset="2"/>
              <a:buChar char="Ø"/>
            </a:pPr>
            <a:r>
              <a:rPr lang="en-GB" dirty="0"/>
              <a:t>To have self-confidence to handle emotional challenges better by trusting myself to make clearer decisions and interact more positively with others. </a:t>
            </a:r>
          </a:p>
          <a:p>
            <a:pPr lvl="0" algn="just">
              <a:buFont typeface="Wingdings" pitchFamily="2" charset="2"/>
              <a:buChar char="Ø"/>
            </a:pPr>
            <a:r>
              <a:rPr lang="en-GB" dirty="0"/>
              <a:t> To focus on physical activity to support emotional health by relieving stress and boosting mood.</a:t>
            </a:r>
          </a:p>
          <a:p>
            <a:pPr lvl="0" algn="just">
              <a:buFont typeface="Wingdings" pitchFamily="2" charset="2"/>
              <a:buChar char="Ø"/>
            </a:pPr>
            <a:r>
              <a:rPr lang="en-GB" dirty="0"/>
              <a:t> To have compassion, certainty, and confidence to build stronger connections and navigate difficult situations</a:t>
            </a:r>
          </a:p>
          <a:p>
            <a:pPr lvl="0" algn="just">
              <a:buFont typeface="Wingdings" pitchFamily="2" charset="2"/>
              <a:buChar char="Ø"/>
            </a:pPr>
            <a:r>
              <a:rPr lang="en-GB" dirty="0"/>
              <a:t> To demonstrate high EI in enhancing emotional skills for personal and professional growth.</a:t>
            </a:r>
          </a:p>
          <a:p>
            <a:pPr lvl="0" algn="just">
              <a:buFont typeface="Wingdings" pitchFamily="2" charset="2"/>
              <a:buChar char="Ø"/>
            </a:pPr>
            <a:r>
              <a:rPr lang="en-GB" dirty="0"/>
              <a:t>To promote self-attention for self reflection and emotional regulation.</a:t>
            </a:r>
          </a:p>
          <a:p>
            <a:pPr algn="just">
              <a:buNone/>
            </a:pPr>
            <a:endParaRPr lang="en-GB" dirty="0"/>
          </a:p>
        </p:txBody>
      </p:sp>
      <p:pic>
        <p:nvPicPr>
          <p:cNvPr id="5" name="Picture 4">
            <a:extLst>
              <a:ext uri="{FF2B5EF4-FFF2-40B4-BE49-F238E27FC236}">
                <a16:creationId xmlns:a16="http://schemas.microsoft.com/office/drawing/2014/main" id="{69F7F8EB-2152-337B-34B8-429C2BC8C4EF}"/>
              </a:ext>
            </a:extLst>
          </p:cNvPr>
          <p:cNvPicPr>
            <a:picLocks noChangeAspect="1"/>
          </p:cNvPicPr>
          <p:nvPr/>
        </p:nvPicPr>
        <p:blipFill>
          <a:blip r:embed="rId3"/>
          <a:stretch>
            <a:fillRect/>
          </a:stretch>
        </p:blipFill>
        <p:spPr>
          <a:xfrm>
            <a:off x="8239377" y="1301619"/>
            <a:ext cx="3952623" cy="4727276"/>
          </a:xfrm>
          <a:prstGeom prst="rect">
            <a:avLst/>
          </a:prstGeom>
        </p:spPr>
      </p:pic>
    </p:spTree>
    <p:extLst>
      <p:ext uri="{BB962C8B-B14F-4D97-AF65-F5344CB8AC3E}">
        <p14:creationId xmlns:p14="http://schemas.microsoft.com/office/powerpoint/2010/main" val="7922416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1"/>
            <a:ext cx="12013808" cy="956602"/>
          </a:xfrm>
        </p:spPr>
        <p:style>
          <a:lnRef idx="1">
            <a:schemeClr val="accent4"/>
          </a:lnRef>
          <a:fillRef idx="2">
            <a:schemeClr val="accent4"/>
          </a:fillRef>
          <a:effectRef idx="1">
            <a:schemeClr val="accent4"/>
          </a:effectRef>
          <a:fontRef idx="minor">
            <a:schemeClr val="dk1"/>
          </a:fontRef>
        </p:style>
        <p:txBody>
          <a:bodyPr/>
          <a:lstStyle/>
          <a:p>
            <a:pPr algn="ctr"/>
            <a:r>
              <a:rPr lang="en-GB" b="1" dirty="0"/>
              <a:t>Conclusion </a:t>
            </a:r>
          </a:p>
        </p:txBody>
      </p:sp>
      <p:sp>
        <p:nvSpPr>
          <p:cNvPr id="3" name="Content Placeholder 2"/>
          <p:cNvSpPr>
            <a:spLocks noGrp="1"/>
          </p:cNvSpPr>
          <p:nvPr>
            <p:ph idx="1"/>
          </p:nvPr>
        </p:nvSpPr>
        <p:spPr>
          <a:xfrm>
            <a:off x="633046" y="1448972"/>
            <a:ext cx="11085342" cy="4797083"/>
          </a:xfrm>
        </p:spPr>
        <p:txBody>
          <a:bodyPr/>
          <a:lstStyle/>
          <a:p>
            <a:pPr>
              <a:buFont typeface="Wingdings" pitchFamily="2" charset="2"/>
              <a:buChar char="Ø"/>
            </a:pPr>
            <a:r>
              <a:rPr lang="en-GB" dirty="0"/>
              <a:t>  To manage emotions of self and others for self-awareness, empathy, and communication.</a:t>
            </a:r>
          </a:p>
          <a:p>
            <a:pPr>
              <a:buFont typeface="Wingdings" pitchFamily="2" charset="2"/>
              <a:buChar char="Ø"/>
            </a:pPr>
            <a:r>
              <a:rPr lang="en-GB" dirty="0"/>
              <a:t> To manage emotions effectively, reduce stress, and navigate social situations with greater ease. </a:t>
            </a:r>
          </a:p>
          <a:p>
            <a:pPr>
              <a:buFont typeface="Wingdings" pitchFamily="2" charset="2"/>
              <a:buChar char="Ø"/>
            </a:pPr>
            <a:r>
              <a:rPr lang="en-GB" dirty="0"/>
              <a:t> To make better decision-making, conflict resolution, and resilience in the face of challenges. </a:t>
            </a:r>
          </a:p>
          <a:p>
            <a:pPr>
              <a:buFont typeface="Wingdings" pitchFamily="2" charset="2"/>
              <a:buChar char="Ø"/>
            </a:pPr>
            <a:r>
              <a:rPr lang="en-GB" dirty="0"/>
              <a:t>To promote personal growth and a more positive and productive environment.</a:t>
            </a:r>
          </a:p>
          <a:p>
            <a:pPr>
              <a:buFont typeface="Wingdings" pitchFamily="2" charset="2"/>
              <a:buChar char="Ø"/>
            </a:pPr>
            <a:r>
              <a:rPr lang="en-GB" dirty="0"/>
              <a:t> To enhance our overall well-being and success in all areas of life.</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
            <a:ext cx="12192000" cy="801857"/>
          </a:xfrm>
        </p:spPr>
        <p:style>
          <a:lnRef idx="3">
            <a:schemeClr val="lt1"/>
          </a:lnRef>
          <a:fillRef idx="1">
            <a:schemeClr val="accent1"/>
          </a:fillRef>
          <a:effectRef idx="1">
            <a:schemeClr val="accent1"/>
          </a:effectRef>
          <a:fontRef idx="minor">
            <a:schemeClr val="lt1"/>
          </a:fontRef>
        </p:style>
        <p:txBody>
          <a:bodyPr/>
          <a:lstStyle/>
          <a:p>
            <a:pPr algn="ctr"/>
            <a:r>
              <a:rPr lang="en-GB" b="1" dirty="0"/>
              <a:t>References </a:t>
            </a:r>
          </a:p>
        </p:txBody>
      </p:sp>
      <p:sp>
        <p:nvSpPr>
          <p:cNvPr id="3" name="Content Placeholder 2"/>
          <p:cNvSpPr>
            <a:spLocks noGrp="1"/>
          </p:cNvSpPr>
          <p:nvPr>
            <p:ph idx="1"/>
          </p:nvPr>
        </p:nvSpPr>
        <p:spPr>
          <a:xfrm>
            <a:off x="323557" y="928468"/>
            <a:ext cx="11577711" cy="5570806"/>
          </a:xfrm>
        </p:spPr>
        <p:txBody>
          <a:bodyPr>
            <a:normAutofit fontScale="55000" lnSpcReduction="20000"/>
          </a:bodyPr>
          <a:lstStyle/>
          <a:p>
            <a:pPr>
              <a:buNone/>
            </a:pPr>
            <a:endParaRPr lang="en-GB" dirty="0"/>
          </a:p>
          <a:p>
            <a:pPr lvl="0"/>
            <a:r>
              <a:rPr lang="en-GB" dirty="0" err="1"/>
              <a:t>Bru</a:t>
            </a:r>
            <a:r>
              <a:rPr lang="en-GB" dirty="0"/>
              <a:t>-Luna, L.M., </a:t>
            </a:r>
            <a:r>
              <a:rPr lang="en-GB" dirty="0" err="1"/>
              <a:t>Martí-Vilar</a:t>
            </a:r>
            <a:r>
              <a:rPr lang="en-GB" dirty="0"/>
              <a:t>, M., Merino-Soto, C. and </a:t>
            </a:r>
            <a:r>
              <a:rPr lang="en-GB" dirty="0" err="1"/>
              <a:t>Cervera</a:t>
            </a:r>
            <a:r>
              <a:rPr lang="en-GB" dirty="0"/>
              <a:t>-Santiago, J.L., 2021, December. Emotional intelligence measures: A systematic review. In </a:t>
            </a:r>
            <a:r>
              <a:rPr lang="en-GB" i="1" dirty="0"/>
              <a:t>Healthcare</a:t>
            </a:r>
            <a:r>
              <a:rPr lang="en-GB" dirty="0"/>
              <a:t> (Vol. 9, No. 12, p. 1696). MDPI.</a:t>
            </a:r>
          </a:p>
          <a:p>
            <a:pPr lvl="0"/>
            <a:r>
              <a:rPr lang="en-GB" dirty="0" err="1"/>
              <a:t>Bușu</a:t>
            </a:r>
            <a:r>
              <a:rPr lang="en-GB" dirty="0"/>
              <a:t>, A.F., 2020. Emotional intelligence as a type of cognitive ability. </a:t>
            </a:r>
            <a:r>
              <a:rPr lang="en-GB" i="1" dirty="0" err="1"/>
              <a:t>Revista</a:t>
            </a:r>
            <a:r>
              <a:rPr lang="en-GB" i="1" dirty="0"/>
              <a:t> de </a:t>
            </a:r>
            <a:r>
              <a:rPr lang="en-GB" i="1" dirty="0" err="1"/>
              <a:t>Științe</a:t>
            </a:r>
            <a:r>
              <a:rPr lang="en-GB" i="1" dirty="0"/>
              <a:t> </a:t>
            </a:r>
            <a:r>
              <a:rPr lang="en-GB" i="1" dirty="0" err="1"/>
              <a:t>Politice</a:t>
            </a:r>
            <a:r>
              <a:rPr lang="en-GB" i="1" dirty="0"/>
              <a:t>. Revue des Sciences </a:t>
            </a:r>
            <a:r>
              <a:rPr lang="en-GB" i="1" dirty="0" err="1"/>
              <a:t>Politiques</a:t>
            </a:r>
            <a:r>
              <a:rPr lang="en-GB" dirty="0"/>
              <a:t>, (66), pp.204-215.</a:t>
            </a:r>
          </a:p>
          <a:p>
            <a:pPr lvl="0"/>
            <a:r>
              <a:rPr lang="en-GB" dirty="0"/>
              <a:t>Di Fabio, A. and </a:t>
            </a:r>
            <a:r>
              <a:rPr lang="en-GB" dirty="0" err="1"/>
              <a:t>Saklofske</a:t>
            </a:r>
            <a:r>
              <a:rPr lang="en-GB" dirty="0"/>
              <a:t>, D.H., 2021. The relationship of compassion and self-compassion with personality and emotional intelligence. </a:t>
            </a:r>
            <a:r>
              <a:rPr lang="en-GB" i="1" dirty="0"/>
              <a:t>Personality and individual differences</a:t>
            </a:r>
            <a:r>
              <a:rPr lang="en-GB" dirty="0"/>
              <a:t>, </a:t>
            </a:r>
            <a:r>
              <a:rPr lang="en-GB" i="1" dirty="0"/>
              <a:t>169</a:t>
            </a:r>
            <a:r>
              <a:rPr lang="en-GB" dirty="0"/>
              <a:t>, p.110109.</a:t>
            </a:r>
          </a:p>
          <a:p>
            <a:pPr lvl="0"/>
            <a:r>
              <a:rPr lang="en-GB" dirty="0" err="1"/>
              <a:t>Emmadi</a:t>
            </a:r>
            <a:r>
              <a:rPr lang="en-GB" dirty="0"/>
              <a:t>, R., 2017. Emotional intelligence: a tool for success. </a:t>
            </a:r>
            <a:r>
              <a:rPr lang="en-GB" i="1" dirty="0"/>
              <a:t>International Journal Of Management, IT &amp; Engineering</a:t>
            </a:r>
            <a:r>
              <a:rPr lang="en-GB" dirty="0"/>
              <a:t>, </a:t>
            </a:r>
            <a:r>
              <a:rPr lang="en-GB" i="1" dirty="0"/>
              <a:t>7</a:t>
            </a:r>
            <a:r>
              <a:rPr lang="en-GB" dirty="0"/>
              <a:t>(11).</a:t>
            </a:r>
          </a:p>
          <a:p>
            <a:pPr lvl="0"/>
            <a:r>
              <a:rPr lang="en-GB" dirty="0" err="1"/>
              <a:t>Goleman</a:t>
            </a:r>
            <a:r>
              <a:rPr lang="en-GB" dirty="0"/>
              <a:t>, D., 2021. </a:t>
            </a:r>
            <a:r>
              <a:rPr lang="en-GB" i="1" dirty="0"/>
              <a:t>Leadership: The power of emotional intelligence</a:t>
            </a:r>
            <a:r>
              <a:rPr lang="en-GB" dirty="0"/>
              <a:t>. More Than Sound LLC.</a:t>
            </a:r>
          </a:p>
          <a:p>
            <a:pPr lvl="0"/>
            <a:r>
              <a:rPr lang="en-GB" dirty="0"/>
              <a:t> </a:t>
            </a:r>
            <a:r>
              <a:rPr lang="en-GB" dirty="0" err="1"/>
              <a:t>Ioannidou</a:t>
            </a:r>
            <a:r>
              <a:rPr lang="en-GB" dirty="0"/>
              <a:t>, F. and </a:t>
            </a:r>
            <a:r>
              <a:rPr lang="en-GB" dirty="0" err="1"/>
              <a:t>Konstantikaki</a:t>
            </a:r>
            <a:r>
              <a:rPr lang="en-GB" dirty="0"/>
              <a:t>, V., 2008. Empathy and emotional intelligence: What is it really about?. </a:t>
            </a:r>
            <a:r>
              <a:rPr lang="en-GB" i="1" dirty="0"/>
              <a:t>International Journal of caring sciences</a:t>
            </a:r>
            <a:r>
              <a:rPr lang="en-GB" dirty="0"/>
              <a:t>, </a:t>
            </a:r>
            <a:r>
              <a:rPr lang="en-GB" i="1" dirty="0"/>
              <a:t>1</a:t>
            </a:r>
            <a:r>
              <a:rPr lang="en-GB" dirty="0"/>
              <a:t>(3), p.118.</a:t>
            </a:r>
          </a:p>
          <a:p>
            <a:pPr lvl="0"/>
            <a:r>
              <a:rPr lang="en-GB" dirty="0" err="1"/>
              <a:t>Jiménez-Picón</a:t>
            </a:r>
            <a:r>
              <a:rPr lang="en-GB" dirty="0"/>
              <a:t>, N., Romero-</a:t>
            </a:r>
            <a:r>
              <a:rPr lang="en-GB" dirty="0" err="1"/>
              <a:t>Martín</a:t>
            </a:r>
            <a:r>
              <a:rPr lang="en-GB" dirty="0"/>
              <a:t>, M., Ponce-</a:t>
            </a:r>
            <a:r>
              <a:rPr lang="en-GB" dirty="0" err="1"/>
              <a:t>Blandón</a:t>
            </a:r>
            <a:r>
              <a:rPr lang="en-GB" dirty="0"/>
              <a:t>, J.A., Ramirez-</a:t>
            </a:r>
            <a:r>
              <a:rPr lang="en-GB" dirty="0" err="1"/>
              <a:t>Baena</a:t>
            </a:r>
            <a:r>
              <a:rPr lang="en-GB" dirty="0"/>
              <a:t>, L., </a:t>
            </a:r>
            <a:r>
              <a:rPr lang="en-GB" dirty="0" err="1"/>
              <a:t>Palomo</a:t>
            </a:r>
            <a:r>
              <a:rPr lang="en-GB" dirty="0"/>
              <a:t>-Lara, J.C. and </a:t>
            </a:r>
            <a:r>
              <a:rPr lang="en-GB" dirty="0" err="1"/>
              <a:t>Gómez</a:t>
            </a:r>
            <a:r>
              <a:rPr lang="en-GB" dirty="0"/>
              <a:t>-Salgado, J., 2021. The relationship between mindfulness and emotional intelligence as a protective factor for healthcare professionals: systematic review. </a:t>
            </a:r>
            <a:r>
              <a:rPr lang="en-GB" i="1" dirty="0"/>
              <a:t>International Journal of Environmental Research and Public Health</a:t>
            </a:r>
            <a:r>
              <a:rPr lang="en-GB" dirty="0"/>
              <a:t>, </a:t>
            </a:r>
            <a:r>
              <a:rPr lang="en-GB" i="1" dirty="0"/>
              <a:t>18</a:t>
            </a:r>
            <a:r>
              <a:rPr lang="en-GB" dirty="0"/>
              <a:t>(10), p.5491.</a:t>
            </a:r>
          </a:p>
          <a:p>
            <a:pPr lvl="0"/>
            <a:r>
              <a:rPr lang="en-GB" dirty="0" err="1"/>
              <a:t>Kaoun</a:t>
            </a:r>
            <a:r>
              <a:rPr lang="en-GB" dirty="0"/>
              <a:t>, T.M., 2019. Enhancing Leaders’ Emotional Intelligence: Why Mindfulness?. </a:t>
            </a:r>
            <a:r>
              <a:rPr lang="en-GB" i="1" dirty="0"/>
              <a:t>Journal of Leadership Education</a:t>
            </a:r>
            <a:r>
              <a:rPr lang="en-GB" dirty="0"/>
              <a:t>, </a:t>
            </a:r>
            <a:r>
              <a:rPr lang="en-GB" i="1" dirty="0"/>
              <a:t>18</a:t>
            </a:r>
            <a:r>
              <a:rPr lang="en-GB" dirty="0"/>
              <a:t>(1), pp.200-212.</a:t>
            </a:r>
          </a:p>
          <a:p>
            <a:pPr lvl="0"/>
            <a:r>
              <a:rPr lang="en-GB" dirty="0" err="1"/>
              <a:t>Kotsou</a:t>
            </a:r>
            <a:r>
              <a:rPr lang="en-GB" dirty="0"/>
              <a:t>, I., </a:t>
            </a:r>
            <a:r>
              <a:rPr lang="en-GB" dirty="0" err="1"/>
              <a:t>Mikolajczak</a:t>
            </a:r>
            <a:r>
              <a:rPr lang="en-GB" dirty="0"/>
              <a:t>, M., </a:t>
            </a:r>
            <a:r>
              <a:rPr lang="en-GB" dirty="0" err="1"/>
              <a:t>Heeren</a:t>
            </a:r>
            <a:r>
              <a:rPr lang="en-GB" dirty="0"/>
              <a:t>, A., </a:t>
            </a:r>
            <a:r>
              <a:rPr lang="en-GB" dirty="0" err="1"/>
              <a:t>Grégoire</a:t>
            </a:r>
            <a:r>
              <a:rPr lang="en-GB" dirty="0"/>
              <a:t>, J. and Leys, C., 2019. Improving emotional intelligence: A systematic review of existing work and future challenges. </a:t>
            </a:r>
            <a:r>
              <a:rPr lang="en-GB" i="1" dirty="0"/>
              <a:t>Emotion Review</a:t>
            </a:r>
            <a:r>
              <a:rPr lang="en-GB" dirty="0"/>
              <a:t>, </a:t>
            </a:r>
            <a:r>
              <a:rPr lang="en-GB" i="1" dirty="0"/>
              <a:t>11</a:t>
            </a:r>
            <a:r>
              <a:rPr lang="en-GB" dirty="0"/>
              <a:t>(2), pp.151-165.</a:t>
            </a:r>
          </a:p>
          <a:p>
            <a:pPr lvl="0"/>
            <a:r>
              <a:rPr lang="en-GB" dirty="0"/>
              <a:t>Nguyen, T., White, S., Hall, K. and Bell, R., 2019. Emotional intelligence and managerial communication. </a:t>
            </a:r>
            <a:r>
              <a:rPr lang="en-GB" i="1" dirty="0"/>
              <a:t>American Journal of Management</a:t>
            </a:r>
            <a:r>
              <a:rPr lang="en-GB" dirty="0"/>
              <a:t>, </a:t>
            </a:r>
            <a:r>
              <a:rPr lang="en-GB" i="1" dirty="0"/>
              <a:t>19</a:t>
            </a:r>
            <a:r>
              <a:rPr lang="en-GB" dirty="0"/>
              <a:t>(2), pp.54-63.</a:t>
            </a:r>
          </a:p>
          <a:p>
            <a:pPr lvl="0"/>
            <a:r>
              <a:rPr lang="en-GB" dirty="0"/>
              <a:t>Pool, L.D. and </a:t>
            </a:r>
            <a:r>
              <a:rPr lang="en-GB" dirty="0" err="1"/>
              <a:t>Qualter</a:t>
            </a:r>
            <a:r>
              <a:rPr lang="en-GB" dirty="0"/>
              <a:t>, P. eds., 2018. </a:t>
            </a:r>
            <a:r>
              <a:rPr lang="en-GB" i="1" dirty="0"/>
              <a:t>An introduction to emotional intelligence</a:t>
            </a:r>
            <a:r>
              <a:rPr lang="en-GB" dirty="0"/>
              <a:t>. John Wiley &amp; Sons.</a:t>
            </a:r>
          </a:p>
          <a:p>
            <a:pPr>
              <a:buNone/>
            </a:pPr>
            <a:endParaRPr lang="en-GB"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877</TotalTime>
  <Words>2222</Words>
  <Application>Microsoft Office PowerPoint</Application>
  <PresentationFormat>Widescreen</PresentationFormat>
  <Paragraphs>74</Paragraphs>
  <Slides>7</Slides>
  <Notes>5</Notes>
  <HiddenSlides>0</HiddenSlides>
  <MMClips>0</MMClips>
  <ScaleCrop>false</ScaleCrop>
  <HeadingPairs>
    <vt:vector size="4" baseType="variant">
      <vt:variant>
        <vt:lpstr>Theme</vt:lpstr>
      </vt:variant>
      <vt:variant>
        <vt:i4>1</vt:i4>
      </vt:variant>
      <vt:variant>
        <vt:lpstr>Slide Titles</vt:lpstr>
      </vt:variant>
      <vt:variant>
        <vt:i4>7</vt:i4>
      </vt:variant>
    </vt:vector>
  </HeadingPairs>
  <TitlesOfParts>
    <vt:vector size="8" baseType="lpstr">
      <vt:lpstr>Office Theme</vt:lpstr>
      <vt:lpstr>issues of Emotional Intelligence Emotional Intelligence(EI)</vt:lpstr>
      <vt:lpstr>Introduction </vt:lpstr>
      <vt:lpstr>The Potential Benefits of Emotional Intelligence (EI)</vt:lpstr>
      <vt:lpstr>The Type of EI Skills</vt:lpstr>
      <vt:lpstr>How I Could Improve My EI</vt:lpstr>
      <vt:lpstr>Conclusion </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Touqir</dc:creator>
  <cp:lastModifiedBy>Laibah Hanif</cp:lastModifiedBy>
  <cp:revision>2</cp:revision>
  <dcterms:created xsi:type="dcterms:W3CDTF">2024-01-04T13:00:35Z</dcterms:created>
  <dcterms:modified xsi:type="dcterms:W3CDTF">2024-10-19T15:50:28Z</dcterms:modified>
</cp:coreProperties>
</file>