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9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10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11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61" r:id="rId4"/>
    <p:sldId id="271" r:id="rId5"/>
    <p:sldId id="259" r:id="rId6"/>
    <p:sldId id="270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465F"/>
    <a:srgbClr val="1048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3" autoAdjust="0"/>
    <p:restoredTop sz="92117" autoAdjust="0"/>
  </p:normalViewPr>
  <p:slideViewPr>
    <p:cSldViewPr snapToGrid="0">
      <p:cViewPr varScale="1">
        <p:scale>
          <a:sx n="102" d="100"/>
          <a:sy n="102" d="100"/>
        </p:scale>
        <p:origin x="99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home\Documents\Study\Dissertation%20working\Data\Objective%20knowledge%20towards%20sustainabilty%20-%20working%2018.01.24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home\Documents\Study\Dissertation%20working\Data\Sustainable%20food%20intake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home\Documents\Study\Dissertation%20working\Data\Hierarchy%20of%20Foods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home\Documents\Study\Dissertation%20working\Data\Misc\SUSFCQ%20Data%20working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Sheet3!$F$112</c:f>
              <c:strCache>
                <c:ptCount val="1"/>
                <c:pt idx="0">
                  <c:v>Correct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val>
            <c:numRef>
              <c:f>Sheet3!$G$112:$V$112</c:f>
              <c:numCache>
                <c:formatCode>0%</c:formatCode>
                <c:ptCount val="16"/>
                <c:pt idx="0">
                  <c:v>0.61</c:v>
                </c:pt>
                <c:pt idx="1">
                  <c:v>0.31</c:v>
                </c:pt>
                <c:pt idx="2">
                  <c:v>0.55000000000000004</c:v>
                </c:pt>
                <c:pt idx="3">
                  <c:v>0.32</c:v>
                </c:pt>
                <c:pt idx="4">
                  <c:v>0.55000000000000004</c:v>
                </c:pt>
                <c:pt idx="5">
                  <c:v>0.52</c:v>
                </c:pt>
                <c:pt idx="6">
                  <c:v>0.6</c:v>
                </c:pt>
                <c:pt idx="7">
                  <c:v>0.73</c:v>
                </c:pt>
                <c:pt idx="8">
                  <c:v>0.73</c:v>
                </c:pt>
                <c:pt idx="9">
                  <c:v>0.87</c:v>
                </c:pt>
                <c:pt idx="10">
                  <c:v>0.57999999999999996</c:v>
                </c:pt>
                <c:pt idx="11">
                  <c:v>0.37</c:v>
                </c:pt>
                <c:pt idx="12">
                  <c:v>0.01</c:v>
                </c:pt>
                <c:pt idx="13">
                  <c:v>0.54</c:v>
                </c:pt>
                <c:pt idx="14">
                  <c:v>0.39</c:v>
                </c:pt>
                <c:pt idx="15">
                  <c:v>0.08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2BD-4A81-A918-01129F58D077}"/>
            </c:ext>
          </c:extLst>
        </c:ser>
        <c:ser>
          <c:idx val="1"/>
          <c:order val="1"/>
          <c:tx>
            <c:strRef>
              <c:f>Sheet3!$F$113</c:f>
              <c:strCache>
                <c:ptCount val="1"/>
                <c:pt idx="0">
                  <c:v>Incorrect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val>
            <c:numRef>
              <c:f>Sheet3!$G$113:$V$113</c:f>
              <c:numCache>
                <c:formatCode>0%</c:formatCode>
                <c:ptCount val="16"/>
                <c:pt idx="0">
                  <c:v>0.39</c:v>
                </c:pt>
                <c:pt idx="1">
                  <c:v>0.69</c:v>
                </c:pt>
                <c:pt idx="2">
                  <c:v>0.45</c:v>
                </c:pt>
                <c:pt idx="3">
                  <c:v>0.68</c:v>
                </c:pt>
                <c:pt idx="4">
                  <c:v>0.45</c:v>
                </c:pt>
                <c:pt idx="5">
                  <c:v>0.48</c:v>
                </c:pt>
                <c:pt idx="6">
                  <c:v>0.4</c:v>
                </c:pt>
                <c:pt idx="7">
                  <c:v>0.27</c:v>
                </c:pt>
                <c:pt idx="8">
                  <c:v>0.27</c:v>
                </c:pt>
                <c:pt idx="9">
                  <c:v>0.13</c:v>
                </c:pt>
                <c:pt idx="10">
                  <c:v>0.42</c:v>
                </c:pt>
                <c:pt idx="11">
                  <c:v>0.63</c:v>
                </c:pt>
                <c:pt idx="12">
                  <c:v>0.99</c:v>
                </c:pt>
                <c:pt idx="13">
                  <c:v>0.46</c:v>
                </c:pt>
                <c:pt idx="14">
                  <c:v>0.61</c:v>
                </c:pt>
                <c:pt idx="15">
                  <c:v>0.92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2BD-4A81-A918-01129F58D0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80654720"/>
        <c:axId val="380651840"/>
      </c:barChart>
      <c:catAx>
        <c:axId val="380654720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80651840"/>
        <c:crosses val="autoZero"/>
        <c:auto val="1"/>
        <c:lblAlgn val="ctr"/>
        <c:lblOffset val="100"/>
        <c:noMultiLvlLbl val="0"/>
      </c:catAx>
      <c:valAx>
        <c:axId val="380651840"/>
        <c:scaling>
          <c:orientation val="minMax"/>
          <c:max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806547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6"/>
    </mc:Choice>
    <mc:Fallback>
      <c:style val="6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Sheet5!$Q$7</c:f>
              <c:strCache>
                <c:ptCount val="1"/>
                <c:pt idx="0">
                  <c:v>FreeRangeLogoSmaller</c:v>
                </c:pt>
              </c:strCache>
            </c:strRef>
          </c:tx>
          <c:spPr>
            <a:solidFill>
              <a:schemeClr val="accent4">
                <a:shade val="58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Sheet5!$R$7</c:f>
              <c:numCache>
                <c:formatCode>General</c:formatCode>
                <c:ptCount val="1"/>
                <c:pt idx="0">
                  <c:v>2.44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358-4D7E-9962-AE5B4FEFCC22}"/>
            </c:ext>
          </c:extLst>
        </c:ser>
        <c:ser>
          <c:idx val="1"/>
          <c:order val="1"/>
          <c:tx>
            <c:strRef>
              <c:f>Sheet5!$Q$8</c:f>
              <c:strCache>
                <c:ptCount val="1"/>
                <c:pt idx="0">
                  <c:v>Vegetarian</c:v>
                </c:pt>
              </c:strCache>
            </c:strRef>
          </c:tx>
          <c:spPr>
            <a:solidFill>
              <a:schemeClr val="accent4">
                <a:shade val="86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Sheet5!$R$8</c:f>
              <c:numCache>
                <c:formatCode>General</c:formatCode>
                <c:ptCount val="1"/>
                <c:pt idx="0">
                  <c:v>1.34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358-4D7E-9962-AE5B4FEFCC22}"/>
            </c:ext>
          </c:extLst>
        </c:ser>
        <c:ser>
          <c:idx val="2"/>
          <c:order val="2"/>
          <c:tx>
            <c:strRef>
              <c:f>Sheet5!$Q$9</c:f>
              <c:strCache>
                <c:ptCount val="1"/>
                <c:pt idx="0">
                  <c:v>SeasonalLocal</c:v>
                </c:pt>
              </c:strCache>
            </c:strRef>
          </c:tx>
          <c:spPr>
            <a:solidFill>
              <a:schemeClr val="accent4">
                <a:tint val="86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Sheet5!$R$9</c:f>
              <c:numCache>
                <c:formatCode>General</c:formatCode>
                <c:ptCount val="1"/>
                <c:pt idx="0">
                  <c:v>1.51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358-4D7E-9962-AE5B4FEFCC22}"/>
            </c:ext>
          </c:extLst>
        </c:ser>
        <c:ser>
          <c:idx val="3"/>
          <c:order val="3"/>
          <c:tx>
            <c:strRef>
              <c:f>Sheet5!$Q$10</c:f>
              <c:strCache>
                <c:ptCount val="1"/>
                <c:pt idx="0">
                  <c:v>OrganicFairTrade</c:v>
                </c:pt>
              </c:strCache>
            </c:strRef>
          </c:tx>
          <c:spPr>
            <a:solidFill>
              <a:schemeClr val="accent4">
                <a:tint val="58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Sheet5!$R$10</c:f>
              <c:numCache>
                <c:formatCode>General</c:formatCode>
                <c:ptCount val="1"/>
                <c:pt idx="0">
                  <c:v>1.96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358-4D7E-9962-AE5B4FEFCC22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443089184"/>
        <c:axId val="443089544"/>
      </c:barChart>
      <c:catAx>
        <c:axId val="4430891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3089544"/>
        <c:crosses val="autoZero"/>
        <c:auto val="1"/>
        <c:lblAlgn val="ctr"/>
        <c:lblOffset val="100"/>
        <c:noMultiLvlLbl val="0"/>
      </c:catAx>
      <c:valAx>
        <c:axId val="443089544"/>
        <c:scaling>
          <c:orientation val="minMax"/>
          <c:max val="7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3089184"/>
        <c:crosses val="autoZero"/>
        <c:crossBetween val="between"/>
        <c:minorUnit val="1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gradFill>
              <a:gsLst>
                <a:gs pos="0">
                  <a:schemeClr val="accent1"/>
                </a:gs>
                <a:gs pos="100000">
                  <a:schemeClr val="accent1">
                    <a:lumMod val="84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Pt>
            <c:idx val="0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354D-47E9-A74E-3ED12F59B754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354D-47E9-A74E-3ED12F59B754}"/>
              </c:ext>
            </c:extLst>
          </c:dPt>
          <c:dPt>
            <c:idx val="2"/>
            <c:invertIfNegative val="0"/>
            <c:bubble3D val="0"/>
            <c:spPr>
              <a:solidFill>
                <a:schemeClr val="tx2">
                  <a:lumMod val="50000"/>
                  <a:lumOff val="50000"/>
                </a:schemeClr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354D-47E9-A74E-3ED12F59B754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354D-47E9-A74E-3ED12F59B754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354D-47E9-A74E-3ED12F59B754}"/>
              </c:ext>
            </c:extLst>
          </c:dPt>
          <c:dPt>
            <c:idx val="6"/>
            <c:invertIfNegative val="0"/>
            <c:bubble3D val="0"/>
            <c:spPr>
              <a:solidFill>
                <a:schemeClr val="tx2">
                  <a:lumMod val="50000"/>
                  <a:lumOff val="50000"/>
                </a:schemeClr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354D-47E9-A74E-3ED12F59B754}"/>
              </c:ext>
            </c:extLst>
          </c:dPt>
          <c:dPt>
            <c:idx val="8"/>
            <c:invertIfNegative val="0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D-354D-47E9-A74E-3ED12F59B754}"/>
              </c:ext>
            </c:extLst>
          </c:dPt>
          <c:dPt>
            <c:idx val="9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F-354D-47E9-A74E-3ED12F59B754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multiLvlStrRef>
              <c:f>Graph!$A$3:$B$13</c:f>
              <c:multiLvlStrCache>
                <c:ptCount val="11"/>
                <c:lvl>
                  <c:pt idx="0">
                    <c:v>Plant Based</c:v>
                  </c:pt>
                  <c:pt idx="1">
                    <c:v>Animal Based</c:v>
                  </c:pt>
                  <c:pt idx="2">
                    <c:v>Novel Product</c:v>
                  </c:pt>
                  <c:pt idx="4">
                    <c:v>Plant Based</c:v>
                  </c:pt>
                  <c:pt idx="5">
                    <c:v>Animal Based</c:v>
                  </c:pt>
                  <c:pt idx="6">
                    <c:v>Novel Product</c:v>
                  </c:pt>
                  <c:pt idx="8">
                    <c:v>Plant Based</c:v>
                  </c:pt>
                  <c:pt idx="9">
                    <c:v>Animal Based</c:v>
                  </c:pt>
                  <c:pt idx="10">
                    <c:v>Novel Product</c:v>
                  </c:pt>
                </c:lvl>
                <c:lvl>
                  <c:pt idx="0">
                    <c:v>Not at All</c:v>
                  </c:pt>
                  <c:pt idx="4">
                    <c:v>Midpoint</c:v>
                  </c:pt>
                  <c:pt idx="8">
                    <c:v>Very Likely </c:v>
                  </c:pt>
                </c:lvl>
              </c:multiLvlStrCache>
            </c:multiLvlStrRef>
          </c:cat>
          <c:val>
            <c:numRef>
              <c:f>Graph!$C$3:$C$13</c:f>
              <c:numCache>
                <c:formatCode>0%</c:formatCode>
                <c:ptCount val="11"/>
                <c:pt idx="0">
                  <c:v>0.24</c:v>
                </c:pt>
                <c:pt idx="1">
                  <c:v>0.13</c:v>
                </c:pt>
                <c:pt idx="2">
                  <c:v>0.6</c:v>
                </c:pt>
                <c:pt idx="4">
                  <c:v>0.44</c:v>
                </c:pt>
                <c:pt idx="5">
                  <c:v>0.48</c:v>
                </c:pt>
                <c:pt idx="6">
                  <c:v>0.22</c:v>
                </c:pt>
                <c:pt idx="8">
                  <c:v>0.1</c:v>
                </c:pt>
                <c:pt idx="9">
                  <c:v>0.19</c:v>
                </c:pt>
                <c:pt idx="10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0-354D-47E9-A74E-3ED12F59B754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41"/>
        <c:axId val="593868496"/>
        <c:axId val="593869576"/>
      </c:barChart>
      <c:catAx>
        <c:axId val="5938684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ysClr val="windowText" lastClr="000000"/>
                </a:solidFill>
                <a:effectLst/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3869576"/>
        <c:crosses val="autoZero"/>
        <c:auto val="1"/>
        <c:lblAlgn val="ctr"/>
        <c:lblOffset val="100"/>
        <c:noMultiLvlLbl val="0"/>
      </c:catAx>
      <c:valAx>
        <c:axId val="593869576"/>
        <c:scaling>
          <c:orientation val="minMax"/>
        </c:scaling>
        <c:delete val="1"/>
        <c:axPos val="l"/>
        <c:numFmt formatCode="0%" sourceLinked="1"/>
        <c:majorTickMark val="none"/>
        <c:minorTickMark val="none"/>
        <c:tickLblPos val="nextTo"/>
        <c:crossAx val="59386849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68000">
          <a:schemeClr val="lt1">
            <a:lumMod val="85000"/>
          </a:schemeClr>
        </a:gs>
        <a:gs pos="100000">
          <a:schemeClr val="lt1"/>
        </a:gs>
      </a:gsLst>
      <a:lin ang="5400000" scaled="1"/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gradFill rotWithShape="1">
              <a:gsLst>
                <a:gs pos="0">
                  <a:schemeClr val="accent1">
                    <a:lumMod val="110000"/>
                    <a:satMod val="105000"/>
                    <a:tint val="67000"/>
                  </a:schemeClr>
                </a:gs>
                <a:gs pos="50000">
                  <a:schemeClr val="accent1">
                    <a:lumMod val="105000"/>
                    <a:satMod val="103000"/>
                    <a:tint val="73000"/>
                  </a:schemeClr>
                </a:gs>
                <a:gs pos="100000">
                  <a:schemeClr val="accent1">
                    <a:lumMod val="105000"/>
                    <a:satMod val="109000"/>
                    <a:tint val="81000"/>
                  </a:schemeClr>
                </a:gs>
              </a:gsLst>
              <a:lin ang="5400000" scaled="0"/>
            </a:gradFill>
            <a:ln w="9525" cap="flat" cmpd="sng" algn="ctr">
              <a:solidFill>
                <a:schemeClr val="accent1">
                  <a:shade val="95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t" anchorCtr="0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Sheet5!$C$98:$K$98</c:f>
              <c:strCache>
                <c:ptCount val="9"/>
                <c:pt idx="0">
                  <c:v>Health</c:v>
                </c:pt>
                <c:pt idx="1">
                  <c:v>Mood </c:v>
                </c:pt>
                <c:pt idx="2">
                  <c:v>Convenience</c:v>
                </c:pt>
                <c:pt idx="3">
                  <c:v>Sensory appeal</c:v>
                </c:pt>
                <c:pt idx="4">
                  <c:v>Natural content</c:v>
                </c:pt>
                <c:pt idx="5">
                  <c:v>Price</c:v>
                </c:pt>
                <c:pt idx="6">
                  <c:v>Weight control</c:v>
                </c:pt>
                <c:pt idx="7">
                  <c:v>Familiarity</c:v>
                </c:pt>
                <c:pt idx="8">
                  <c:v>Sustainability</c:v>
                </c:pt>
              </c:strCache>
            </c:strRef>
          </c:cat>
          <c:val>
            <c:numRef>
              <c:f>Sheet5!$C$99:$K$99</c:f>
              <c:numCache>
                <c:formatCode>0.00</c:formatCode>
                <c:ptCount val="9"/>
                <c:pt idx="0">
                  <c:v>3.7196124031007765</c:v>
                </c:pt>
                <c:pt idx="1">
                  <c:v>2.5722383720930231</c:v>
                </c:pt>
                <c:pt idx="2">
                  <c:v>2.9536821705426344</c:v>
                </c:pt>
                <c:pt idx="3">
                  <c:v>3.3918023255813945</c:v>
                </c:pt>
                <c:pt idx="4">
                  <c:v>3.2909302325581393</c:v>
                </c:pt>
                <c:pt idx="5">
                  <c:v>3.3333139534883718</c:v>
                </c:pt>
                <c:pt idx="6">
                  <c:v>2.9145348837209295</c:v>
                </c:pt>
                <c:pt idx="7">
                  <c:v>2.1989922480620154</c:v>
                </c:pt>
                <c:pt idx="8">
                  <c:v>3.8638796511627902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255-472E-9D13-2EA1E6133BB4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1174563704"/>
        <c:axId val="1174566944"/>
      </c:barChart>
      <c:catAx>
        <c:axId val="11745637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74566944"/>
        <c:crosses val="autoZero"/>
        <c:auto val="1"/>
        <c:lblAlgn val="ctr"/>
        <c:lblOffset val="100"/>
        <c:noMultiLvlLbl val="0"/>
      </c:catAx>
      <c:valAx>
        <c:axId val="1174566944"/>
        <c:scaling>
          <c:orientation val="minMax"/>
          <c:max val="7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74563704"/>
        <c:crosses val="autoZero"/>
        <c:crossBetween val="between"/>
        <c:minorUnit val="1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withinLinear" id="17">
  <a:schemeClr val="accent4"/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4">
  <cs:axisTitle>
    <cs:lnRef idx="0"/>
    <cs:fillRef idx="0"/>
    <cs:effectRef idx="0"/>
    <cs:fontRef idx="minor">
      <a:schemeClr val="dk1">
        <a:lumMod val="65000"/>
        <a:lumOff val="3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>
      <a:effectLst/>
    </cs:defRPr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68000">
            <a:schemeClr val="lt1">
              <a:lumMod val="85000"/>
            </a:schemeClr>
          </a:gs>
          <a:gs pos="100000">
            <a:schemeClr val="lt1"/>
          </a:gs>
        </a:gsLst>
        <a:lin ang="5400000" scaled="1"/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lt1"/>
    </cs:fontRef>
    <cs:spPr/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gradFill>
          <a:gsLst>
            <a:gs pos="0">
              <a:schemeClr val="phClr"/>
            </a:gs>
            <a:gs pos="100000">
              <a:schemeClr val="phClr">
                <a:lumMod val="84000"/>
              </a:schemeClr>
            </a:gs>
          </a:gsLst>
          <a:lin ang="5400000" scaled="1"/>
        </a:gra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dk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kern="1200">
      <a:effectLst/>
    </cs:defRPr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dk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06">
  <cs:axisTitle>
    <cs:lnRef idx="0"/>
    <cs:fillRef idx="0"/>
    <cs:effectRef idx="0"/>
    <cs:fontRef idx="minor">
      <a:schemeClr val="tx1">
        <a:lumMod val="50000"/>
        <a:lumOff val="50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400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140723-213F-4479-8B4B-DC5F5AEC49C4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F6CFCC1-3799-4C9A-8092-EA2A1CBABCE7}">
      <dgm:prSet custT="1"/>
      <dgm:spPr/>
      <dgm:t>
        <a:bodyPr/>
        <a:lstStyle/>
        <a:p>
          <a:pPr algn="ctr"/>
          <a:r>
            <a:rPr lang="en-GB" sz="3600" dirty="0"/>
            <a:t>Food Choice Motives</a:t>
          </a:r>
          <a:endParaRPr lang="en-US" sz="3600" dirty="0"/>
        </a:p>
      </dgm:t>
    </dgm:pt>
    <dgm:pt modelId="{E642C3DF-1DA9-49F0-B8F0-50D5A3DDED7A}" type="parTrans" cxnId="{7B91F896-27AB-4362-8A97-36F25D9FA690}">
      <dgm:prSet/>
      <dgm:spPr/>
      <dgm:t>
        <a:bodyPr/>
        <a:lstStyle/>
        <a:p>
          <a:pPr algn="ctr"/>
          <a:endParaRPr lang="en-US" sz="3600"/>
        </a:p>
      </dgm:t>
    </dgm:pt>
    <dgm:pt modelId="{8CB41F15-529A-4F89-B794-80D9D2CE63A9}" type="sibTrans" cxnId="{7B91F896-27AB-4362-8A97-36F25D9FA690}">
      <dgm:prSet custT="1"/>
      <dgm:spPr/>
      <dgm:t>
        <a:bodyPr/>
        <a:lstStyle/>
        <a:p>
          <a:pPr algn="ctr"/>
          <a:endParaRPr lang="en-US" sz="3600"/>
        </a:p>
      </dgm:t>
    </dgm:pt>
    <dgm:pt modelId="{F9586E19-B7C2-459F-B749-DC25B409D1F5}">
      <dgm:prSet custT="1"/>
      <dgm:spPr/>
      <dgm:t>
        <a:bodyPr/>
        <a:lstStyle/>
        <a:p>
          <a:pPr algn="ctr"/>
          <a:r>
            <a:rPr lang="en-GB" sz="3600" dirty="0"/>
            <a:t>Objective Knowledge</a:t>
          </a:r>
          <a:endParaRPr lang="en-US" sz="3600" dirty="0"/>
        </a:p>
      </dgm:t>
    </dgm:pt>
    <dgm:pt modelId="{D11A1A2D-D46E-4B0D-81CC-88A461738E09}" type="parTrans" cxnId="{9ABF3B46-AB12-4F75-AE4A-15618D741F90}">
      <dgm:prSet/>
      <dgm:spPr/>
      <dgm:t>
        <a:bodyPr/>
        <a:lstStyle/>
        <a:p>
          <a:pPr algn="ctr"/>
          <a:endParaRPr lang="en-US" sz="3600"/>
        </a:p>
      </dgm:t>
    </dgm:pt>
    <dgm:pt modelId="{45C2B932-DEC0-4F7B-A666-47EFC5F49586}" type="sibTrans" cxnId="{9ABF3B46-AB12-4F75-AE4A-15618D741F90}">
      <dgm:prSet custT="1"/>
      <dgm:spPr/>
      <dgm:t>
        <a:bodyPr/>
        <a:lstStyle/>
        <a:p>
          <a:pPr algn="ctr"/>
          <a:endParaRPr lang="en-US" sz="3600"/>
        </a:p>
      </dgm:t>
    </dgm:pt>
    <dgm:pt modelId="{690796C9-7D57-44AF-BD52-F6AD6F9CF856}">
      <dgm:prSet custT="1"/>
      <dgm:spPr/>
      <dgm:t>
        <a:bodyPr/>
        <a:lstStyle/>
        <a:p>
          <a:pPr algn="ctr"/>
          <a:r>
            <a:rPr lang="en-GB" sz="3600" dirty="0"/>
            <a:t>Sustainable food intake</a:t>
          </a:r>
          <a:endParaRPr lang="en-US" sz="3600" dirty="0"/>
        </a:p>
      </dgm:t>
    </dgm:pt>
    <dgm:pt modelId="{9236182B-CBCB-4F4F-9F78-7B1F3923CF51}" type="parTrans" cxnId="{6F9CBBB6-482E-4DA0-A7A0-DB935192F0A5}">
      <dgm:prSet/>
      <dgm:spPr/>
      <dgm:t>
        <a:bodyPr/>
        <a:lstStyle/>
        <a:p>
          <a:pPr algn="ctr"/>
          <a:endParaRPr lang="en-US" sz="3600"/>
        </a:p>
      </dgm:t>
    </dgm:pt>
    <dgm:pt modelId="{B00D8DF0-A45C-433D-89F1-89662989E03A}" type="sibTrans" cxnId="{6F9CBBB6-482E-4DA0-A7A0-DB935192F0A5}">
      <dgm:prSet custT="1"/>
      <dgm:spPr/>
      <dgm:t>
        <a:bodyPr/>
        <a:lstStyle/>
        <a:p>
          <a:pPr algn="ctr"/>
          <a:endParaRPr lang="en-US" sz="3600"/>
        </a:p>
      </dgm:t>
    </dgm:pt>
    <dgm:pt modelId="{C1547ADD-8675-4C3D-AAED-26418C4AD7C2}">
      <dgm:prSet custT="1"/>
      <dgm:spPr/>
      <dgm:t>
        <a:bodyPr/>
        <a:lstStyle/>
        <a:p>
          <a:pPr algn="ctr"/>
          <a:r>
            <a:rPr lang="en-GB" sz="3600" dirty="0"/>
            <a:t>Hierarchy of food</a:t>
          </a:r>
          <a:endParaRPr lang="en-US" sz="3600" dirty="0"/>
        </a:p>
      </dgm:t>
    </dgm:pt>
    <dgm:pt modelId="{7BD2989A-CA01-475D-A61E-2A3CFA5E28DA}" type="parTrans" cxnId="{AC5B186C-EC52-4EE7-87CD-16D54A0EF355}">
      <dgm:prSet/>
      <dgm:spPr/>
      <dgm:t>
        <a:bodyPr/>
        <a:lstStyle/>
        <a:p>
          <a:pPr algn="ctr"/>
          <a:endParaRPr lang="en-US" sz="3600"/>
        </a:p>
      </dgm:t>
    </dgm:pt>
    <dgm:pt modelId="{2B939144-361C-4348-B08C-1D51CD5962E8}" type="sibTrans" cxnId="{AC5B186C-EC52-4EE7-87CD-16D54A0EF355}">
      <dgm:prSet/>
      <dgm:spPr/>
      <dgm:t>
        <a:bodyPr/>
        <a:lstStyle/>
        <a:p>
          <a:pPr algn="ctr"/>
          <a:endParaRPr lang="en-US" sz="3600"/>
        </a:p>
      </dgm:t>
    </dgm:pt>
    <dgm:pt modelId="{DEA49803-3E35-44C5-8321-66DDFD1A81CF}" type="pres">
      <dgm:prSet presAssocID="{2E140723-213F-4479-8B4B-DC5F5AEC49C4}" presName="Name0" presStyleCnt="0">
        <dgm:presLayoutVars>
          <dgm:dir/>
          <dgm:resizeHandles val="exact"/>
        </dgm:presLayoutVars>
      </dgm:prSet>
      <dgm:spPr/>
    </dgm:pt>
    <dgm:pt modelId="{27DC0C0C-ACCA-4E51-9A56-8EE75A14F532}" type="pres">
      <dgm:prSet presAssocID="{3F6CFCC1-3799-4C9A-8092-EA2A1CBABCE7}" presName="node" presStyleLbl="node1" presStyleIdx="0" presStyleCnt="4">
        <dgm:presLayoutVars>
          <dgm:bulletEnabled val="1"/>
        </dgm:presLayoutVars>
      </dgm:prSet>
      <dgm:spPr/>
    </dgm:pt>
    <dgm:pt modelId="{ABE5FB8B-B4DB-43DD-880A-8132E3FE7B20}" type="pres">
      <dgm:prSet presAssocID="{8CB41F15-529A-4F89-B794-80D9D2CE63A9}" presName="sibTrans" presStyleLbl="sibTrans1D1" presStyleIdx="0" presStyleCnt="3"/>
      <dgm:spPr/>
    </dgm:pt>
    <dgm:pt modelId="{4D92CFFC-463F-423B-907F-86C42A2352FC}" type="pres">
      <dgm:prSet presAssocID="{8CB41F15-529A-4F89-B794-80D9D2CE63A9}" presName="connectorText" presStyleLbl="sibTrans1D1" presStyleIdx="0" presStyleCnt="3"/>
      <dgm:spPr/>
    </dgm:pt>
    <dgm:pt modelId="{539EA5AD-90EF-4BF8-85B4-5235FD50EC74}" type="pres">
      <dgm:prSet presAssocID="{F9586E19-B7C2-459F-B749-DC25B409D1F5}" presName="node" presStyleLbl="node1" presStyleIdx="1" presStyleCnt="4">
        <dgm:presLayoutVars>
          <dgm:bulletEnabled val="1"/>
        </dgm:presLayoutVars>
      </dgm:prSet>
      <dgm:spPr/>
    </dgm:pt>
    <dgm:pt modelId="{65A463CE-CCFD-4EC0-811F-390477A318FF}" type="pres">
      <dgm:prSet presAssocID="{45C2B932-DEC0-4F7B-A666-47EFC5F49586}" presName="sibTrans" presStyleLbl="sibTrans1D1" presStyleIdx="1" presStyleCnt="3"/>
      <dgm:spPr/>
    </dgm:pt>
    <dgm:pt modelId="{BF716A66-F7DA-4CE3-A2FC-26367991A33A}" type="pres">
      <dgm:prSet presAssocID="{45C2B932-DEC0-4F7B-A666-47EFC5F49586}" presName="connectorText" presStyleLbl="sibTrans1D1" presStyleIdx="1" presStyleCnt="3"/>
      <dgm:spPr/>
    </dgm:pt>
    <dgm:pt modelId="{057A2865-FD82-43CA-B2B2-4A38759E965D}" type="pres">
      <dgm:prSet presAssocID="{690796C9-7D57-44AF-BD52-F6AD6F9CF856}" presName="node" presStyleLbl="node1" presStyleIdx="2" presStyleCnt="4">
        <dgm:presLayoutVars>
          <dgm:bulletEnabled val="1"/>
        </dgm:presLayoutVars>
      </dgm:prSet>
      <dgm:spPr/>
    </dgm:pt>
    <dgm:pt modelId="{6F4A3C2E-17D6-4E85-BE43-6C80F69E338E}" type="pres">
      <dgm:prSet presAssocID="{B00D8DF0-A45C-433D-89F1-89662989E03A}" presName="sibTrans" presStyleLbl="sibTrans1D1" presStyleIdx="2" presStyleCnt="3"/>
      <dgm:spPr/>
    </dgm:pt>
    <dgm:pt modelId="{2C7338AF-BBE7-434A-91DE-1F9BF8C58E79}" type="pres">
      <dgm:prSet presAssocID="{B00D8DF0-A45C-433D-89F1-89662989E03A}" presName="connectorText" presStyleLbl="sibTrans1D1" presStyleIdx="2" presStyleCnt="3"/>
      <dgm:spPr/>
    </dgm:pt>
    <dgm:pt modelId="{F85BAE18-E97E-4B03-8FCE-8DFE879E61D6}" type="pres">
      <dgm:prSet presAssocID="{C1547ADD-8675-4C3D-AAED-26418C4AD7C2}" presName="node" presStyleLbl="node1" presStyleIdx="3" presStyleCnt="4">
        <dgm:presLayoutVars>
          <dgm:bulletEnabled val="1"/>
        </dgm:presLayoutVars>
      </dgm:prSet>
      <dgm:spPr/>
    </dgm:pt>
  </dgm:ptLst>
  <dgm:cxnLst>
    <dgm:cxn modelId="{5918C60F-DD40-4A0A-ACFF-290B1B0762A3}" type="presOf" srcId="{8CB41F15-529A-4F89-B794-80D9D2CE63A9}" destId="{4D92CFFC-463F-423B-907F-86C42A2352FC}" srcOrd="1" destOrd="0" presId="urn:microsoft.com/office/officeart/2016/7/layout/RepeatingBendingProcessNew"/>
    <dgm:cxn modelId="{340BC023-E879-43CD-9566-BA14D0FCD690}" type="presOf" srcId="{B00D8DF0-A45C-433D-89F1-89662989E03A}" destId="{2C7338AF-BBE7-434A-91DE-1F9BF8C58E79}" srcOrd="1" destOrd="0" presId="urn:microsoft.com/office/officeart/2016/7/layout/RepeatingBendingProcessNew"/>
    <dgm:cxn modelId="{9ABF3B46-AB12-4F75-AE4A-15618D741F90}" srcId="{2E140723-213F-4479-8B4B-DC5F5AEC49C4}" destId="{F9586E19-B7C2-459F-B749-DC25B409D1F5}" srcOrd="1" destOrd="0" parTransId="{D11A1A2D-D46E-4B0D-81CC-88A461738E09}" sibTransId="{45C2B932-DEC0-4F7B-A666-47EFC5F49586}"/>
    <dgm:cxn modelId="{A6D4334D-B465-4903-94DC-8C1E2686BFFC}" type="presOf" srcId="{3F6CFCC1-3799-4C9A-8092-EA2A1CBABCE7}" destId="{27DC0C0C-ACCA-4E51-9A56-8EE75A14F532}" srcOrd="0" destOrd="0" presId="urn:microsoft.com/office/officeart/2016/7/layout/RepeatingBendingProcessNew"/>
    <dgm:cxn modelId="{AC5B186C-EC52-4EE7-87CD-16D54A0EF355}" srcId="{2E140723-213F-4479-8B4B-DC5F5AEC49C4}" destId="{C1547ADD-8675-4C3D-AAED-26418C4AD7C2}" srcOrd="3" destOrd="0" parTransId="{7BD2989A-CA01-475D-A61E-2A3CFA5E28DA}" sibTransId="{2B939144-361C-4348-B08C-1D51CD5962E8}"/>
    <dgm:cxn modelId="{963A818F-A345-4534-91A9-E2CCA16D334F}" type="presOf" srcId="{B00D8DF0-A45C-433D-89F1-89662989E03A}" destId="{6F4A3C2E-17D6-4E85-BE43-6C80F69E338E}" srcOrd="0" destOrd="0" presId="urn:microsoft.com/office/officeart/2016/7/layout/RepeatingBendingProcessNew"/>
    <dgm:cxn modelId="{7B91F896-27AB-4362-8A97-36F25D9FA690}" srcId="{2E140723-213F-4479-8B4B-DC5F5AEC49C4}" destId="{3F6CFCC1-3799-4C9A-8092-EA2A1CBABCE7}" srcOrd="0" destOrd="0" parTransId="{E642C3DF-1DA9-49F0-B8F0-50D5A3DDED7A}" sibTransId="{8CB41F15-529A-4F89-B794-80D9D2CE63A9}"/>
    <dgm:cxn modelId="{82C566B0-345B-4C5F-B73F-1E264AAFC07A}" type="presOf" srcId="{F9586E19-B7C2-459F-B749-DC25B409D1F5}" destId="{539EA5AD-90EF-4BF8-85B4-5235FD50EC74}" srcOrd="0" destOrd="0" presId="urn:microsoft.com/office/officeart/2016/7/layout/RepeatingBendingProcessNew"/>
    <dgm:cxn modelId="{EDCCE6B1-8D99-4E3D-81E9-90E968435ACD}" type="presOf" srcId="{2E140723-213F-4479-8B4B-DC5F5AEC49C4}" destId="{DEA49803-3E35-44C5-8321-66DDFD1A81CF}" srcOrd="0" destOrd="0" presId="urn:microsoft.com/office/officeart/2016/7/layout/RepeatingBendingProcessNew"/>
    <dgm:cxn modelId="{6F9CBBB6-482E-4DA0-A7A0-DB935192F0A5}" srcId="{2E140723-213F-4479-8B4B-DC5F5AEC49C4}" destId="{690796C9-7D57-44AF-BD52-F6AD6F9CF856}" srcOrd="2" destOrd="0" parTransId="{9236182B-CBCB-4F4F-9F78-7B1F3923CF51}" sibTransId="{B00D8DF0-A45C-433D-89F1-89662989E03A}"/>
    <dgm:cxn modelId="{417BE6C1-86E6-46F0-A1AF-3DF4C2ADB76E}" type="presOf" srcId="{8CB41F15-529A-4F89-B794-80D9D2CE63A9}" destId="{ABE5FB8B-B4DB-43DD-880A-8132E3FE7B20}" srcOrd="0" destOrd="0" presId="urn:microsoft.com/office/officeart/2016/7/layout/RepeatingBendingProcessNew"/>
    <dgm:cxn modelId="{773CA9D3-F403-49AA-9517-F657CF583F27}" type="presOf" srcId="{45C2B932-DEC0-4F7B-A666-47EFC5F49586}" destId="{BF716A66-F7DA-4CE3-A2FC-26367991A33A}" srcOrd="1" destOrd="0" presId="urn:microsoft.com/office/officeart/2016/7/layout/RepeatingBendingProcessNew"/>
    <dgm:cxn modelId="{063AE4E4-9CEB-469D-BBA7-1D9C68759AB5}" type="presOf" srcId="{45C2B932-DEC0-4F7B-A666-47EFC5F49586}" destId="{65A463CE-CCFD-4EC0-811F-390477A318FF}" srcOrd="0" destOrd="0" presId="urn:microsoft.com/office/officeart/2016/7/layout/RepeatingBendingProcessNew"/>
    <dgm:cxn modelId="{8478DBE6-C822-4F43-AB9E-6D24A08A2547}" type="presOf" srcId="{690796C9-7D57-44AF-BD52-F6AD6F9CF856}" destId="{057A2865-FD82-43CA-B2B2-4A38759E965D}" srcOrd="0" destOrd="0" presId="urn:microsoft.com/office/officeart/2016/7/layout/RepeatingBendingProcessNew"/>
    <dgm:cxn modelId="{C3A552F2-C52F-4AB5-B1E8-E65DA0BDC4CA}" type="presOf" srcId="{C1547ADD-8675-4C3D-AAED-26418C4AD7C2}" destId="{F85BAE18-E97E-4B03-8FCE-8DFE879E61D6}" srcOrd="0" destOrd="0" presId="urn:microsoft.com/office/officeart/2016/7/layout/RepeatingBendingProcessNew"/>
    <dgm:cxn modelId="{80B736DB-5C14-4CA4-A14B-CC08A70DEF47}" type="presParOf" srcId="{DEA49803-3E35-44C5-8321-66DDFD1A81CF}" destId="{27DC0C0C-ACCA-4E51-9A56-8EE75A14F532}" srcOrd="0" destOrd="0" presId="urn:microsoft.com/office/officeart/2016/7/layout/RepeatingBendingProcessNew"/>
    <dgm:cxn modelId="{F9DE655F-EFDE-4317-AAB9-910D3419920B}" type="presParOf" srcId="{DEA49803-3E35-44C5-8321-66DDFD1A81CF}" destId="{ABE5FB8B-B4DB-43DD-880A-8132E3FE7B20}" srcOrd="1" destOrd="0" presId="urn:microsoft.com/office/officeart/2016/7/layout/RepeatingBendingProcessNew"/>
    <dgm:cxn modelId="{75414BF1-2CDA-4981-8338-2A319CE8159E}" type="presParOf" srcId="{ABE5FB8B-B4DB-43DD-880A-8132E3FE7B20}" destId="{4D92CFFC-463F-423B-907F-86C42A2352FC}" srcOrd="0" destOrd="0" presId="urn:microsoft.com/office/officeart/2016/7/layout/RepeatingBendingProcessNew"/>
    <dgm:cxn modelId="{A963C596-F67A-4705-9356-DD0267D95290}" type="presParOf" srcId="{DEA49803-3E35-44C5-8321-66DDFD1A81CF}" destId="{539EA5AD-90EF-4BF8-85B4-5235FD50EC74}" srcOrd="2" destOrd="0" presId="urn:microsoft.com/office/officeart/2016/7/layout/RepeatingBendingProcessNew"/>
    <dgm:cxn modelId="{DE8026C3-40E8-4FEE-BC39-5E99DAECC49E}" type="presParOf" srcId="{DEA49803-3E35-44C5-8321-66DDFD1A81CF}" destId="{65A463CE-CCFD-4EC0-811F-390477A318FF}" srcOrd="3" destOrd="0" presId="urn:microsoft.com/office/officeart/2016/7/layout/RepeatingBendingProcessNew"/>
    <dgm:cxn modelId="{5791C12D-A7CB-45F8-9542-0112DD1173EA}" type="presParOf" srcId="{65A463CE-CCFD-4EC0-811F-390477A318FF}" destId="{BF716A66-F7DA-4CE3-A2FC-26367991A33A}" srcOrd="0" destOrd="0" presId="urn:microsoft.com/office/officeart/2016/7/layout/RepeatingBendingProcessNew"/>
    <dgm:cxn modelId="{818734C6-DB29-4A88-BD3E-23ABB3CC8FD8}" type="presParOf" srcId="{DEA49803-3E35-44C5-8321-66DDFD1A81CF}" destId="{057A2865-FD82-43CA-B2B2-4A38759E965D}" srcOrd="4" destOrd="0" presId="urn:microsoft.com/office/officeart/2016/7/layout/RepeatingBendingProcessNew"/>
    <dgm:cxn modelId="{AA0D0178-F0D3-4AD3-BE93-63D877659148}" type="presParOf" srcId="{DEA49803-3E35-44C5-8321-66DDFD1A81CF}" destId="{6F4A3C2E-17D6-4E85-BE43-6C80F69E338E}" srcOrd="5" destOrd="0" presId="urn:microsoft.com/office/officeart/2016/7/layout/RepeatingBendingProcessNew"/>
    <dgm:cxn modelId="{6A412952-E48C-4121-B4B1-7FEF1C5E6F5F}" type="presParOf" srcId="{6F4A3C2E-17D6-4E85-BE43-6C80F69E338E}" destId="{2C7338AF-BBE7-434A-91DE-1F9BF8C58E79}" srcOrd="0" destOrd="0" presId="urn:microsoft.com/office/officeart/2016/7/layout/RepeatingBendingProcessNew"/>
    <dgm:cxn modelId="{EEE66A06-EF02-4787-A3C9-5E0F86329393}" type="presParOf" srcId="{DEA49803-3E35-44C5-8321-66DDFD1A81CF}" destId="{F85BAE18-E97E-4B03-8FCE-8DFE879E61D6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140723-213F-4479-8B4B-DC5F5AEC49C4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F6CFCC1-3799-4C9A-8092-EA2A1CBABCE7}">
      <dgm:prSet custT="1"/>
      <dgm:spPr/>
      <dgm:t>
        <a:bodyPr/>
        <a:lstStyle/>
        <a:p>
          <a:pPr algn="l"/>
          <a:r>
            <a:rPr lang="en-GB" sz="2400" b="0" i="0" baseline="0" dirty="0"/>
            <a:t>85 Responses</a:t>
          </a:r>
        </a:p>
        <a:p>
          <a:pPr algn="l"/>
          <a:r>
            <a:rPr lang="en-GB" sz="2400" b="0" i="0" baseline="0" dirty="0"/>
            <a:t>57% Females </a:t>
          </a:r>
          <a:r>
            <a:rPr lang="en-GB" sz="2000" b="0" i="0" baseline="0" dirty="0"/>
            <a:t>(n=49)</a:t>
          </a:r>
        </a:p>
        <a:p>
          <a:pPr algn="l"/>
          <a:r>
            <a:rPr lang="en-GB" sz="2400" b="0" i="0" baseline="0" dirty="0"/>
            <a:t>62% &gt;45yrs </a:t>
          </a:r>
        </a:p>
        <a:p>
          <a:pPr algn="l"/>
          <a:r>
            <a:rPr lang="en-GB" sz="2400" b="0" i="0" baseline="0" dirty="0"/>
            <a:t>4% &lt;24yrs</a:t>
          </a:r>
          <a:r>
            <a:rPr lang="en-GB" sz="2000" b="0" i="0" baseline="0" dirty="0"/>
            <a:t>(n=3)</a:t>
          </a:r>
          <a:endParaRPr lang="en-US" sz="2400" dirty="0"/>
        </a:p>
      </dgm:t>
    </dgm:pt>
    <dgm:pt modelId="{E642C3DF-1DA9-49F0-B8F0-50D5A3DDED7A}" type="parTrans" cxnId="{7B91F896-27AB-4362-8A97-36F25D9FA690}">
      <dgm:prSet/>
      <dgm:spPr/>
      <dgm:t>
        <a:bodyPr/>
        <a:lstStyle/>
        <a:p>
          <a:endParaRPr lang="en-US" sz="2400"/>
        </a:p>
      </dgm:t>
    </dgm:pt>
    <dgm:pt modelId="{8CB41F15-529A-4F89-B794-80D9D2CE63A9}" type="sibTrans" cxnId="{7B91F896-27AB-4362-8A97-36F25D9FA690}">
      <dgm:prSet custT="1"/>
      <dgm:spPr/>
      <dgm:t>
        <a:bodyPr/>
        <a:lstStyle/>
        <a:p>
          <a:endParaRPr lang="en-US" sz="500"/>
        </a:p>
      </dgm:t>
    </dgm:pt>
    <dgm:pt modelId="{F9586E19-B7C2-459F-B749-DC25B409D1F5}">
      <dgm:prSet custT="1"/>
      <dgm:spPr/>
      <dgm:t>
        <a:bodyPr/>
        <a:lstStyle/>
        <a:p>
          <a:r>
            <a:rPr lang="en-GB" sz="2400" b="0" i="0" baseline="0" dirty="0"/>
            <a:t>75% University education or higher </a:t>
          </a:r>
          <a:endParaRPr lang="en-US" sz="2400" dirty="0"/>
        </a:p>
      </dgm:t>
    </dgm:pt>
    <dgm:pt modelId="{D11A1A2D-D46E-4B0D-81CC-88A461738E09}" type="parTrans" cxnId="{9ABF3B46-AB12-4F75-AE4A-15618D741F90}">
      <dgm:prSet/>
      <dgm:spPr/>
      <dgm:t>
        <a:bodyPr/>
        <a:lstStyle/>
        <a:p>
          <a:endParaRPr lang="en-US" sz="2400"/>
        </a:p>
      </dgm:t>
    </dgm:pt>
    <dgm:pt modelId="{45C2B932-DEC0-4F7B-A666-47EFC5F49586}" type="sibTrans" cxnId="{9ABF3B46-AB12-4F75-AE4A-15618D741F90}">
      <dgm:prSet custT="1"/>
      <dgm:spPr/>
      <dgm:t>
        <a:bodyPr/>
        <a:lstStyle/>
        <a:p>
          <a:endParaRPr lang="en-US" sz="500"/>
        </a:p>
      </dgm:t>
    </dgm:pt>
    <dgm:pt modelId="{690796C9-7D57-44AF-BD52-F6AD6F9CF856}">
      <dgm:prSet custT="1"/>
      <dgm:spPr/>
      <dgm:t>
        <a:bodyPr/>
        <a:lstStyle/>
        <a:p>
          <a:pPr algn="l"/>
          <a:r>
            <a:rPr lang="en-GB" sz="2500" b="0" i="0" baseline="0" dirty="0"/>
            <a:t>83% E</a:t>
          </a:r>
          <a:r>
            <a:rPr lang="en-GB" sz="2500" dirty="0"/>
            <a:t>mployment f/t </a:t>
          </a:r>
        </a:p>
        <a:p>
          <a:pPr algn="l"/>
          <a:r>
            <a:rPr lang="en-GB" sz="2500" b="0" i="0" baseline="0" dirty="0"/>
            <a:t>58% I</a:t>
          </a:r>
          <a:r>
            <a:rPr lang="en-GB" sz="2500" dirty="0"/>
            <a:t>ncome </a:t>
          </a:r>
          <a:r>
            <a:rPr lang="en-GB" sz="2500" b="0" i="0" baseline="0" dirty="0"/>
            <a:t>&gt;£40k </a:t>
          </a:r>
          <a:endParaRPr lang="en-US" sz="2500" dirty="0"/>
        </a:p>
      </dgm:t>
    </dgm:pt>
    <dgm:pt modelId="{9236182B-CBCB-4F4F-9F78-7B1F3923CF51}" type="parTrans" cxnId="{6F9CBBB6-482E-4DA0-A7A0-DB935192F0A5}">
      <dgm:prSet/>
      <dgm:spPr/>
      <dgm:t>
        <a:bodyPr/>
        <a:lstStyle/>
        <a:p>
          <a:endParaRPr lang="en-US" sz="2400"/>
        </a:p>
      </dgm:t>
    </dgm:pt>
    <dgm:pt modelId="{B00D8DF0-A45C-433D-89F1-89662989E03A}" type="sibTrans" cxnId="{6F9CBBB6-482E-4DA0-A7A0-DB935192F0A5}">
      <dgm:prSet custT="1"/>
      <dgm:spPr/>
      <dgm:t>
        <a:bodyPr/>
        <a:lstStyle/>
        <a:p>
          <a:endParaRPr lang="en-US" sz="500"/>
        </a:p>
      </dgm:t>
    </dgm:pt>
    <dgm:pt modelId="{C1547ADD-8675-4C3D-AAED-26418C4AD7C2}">
      <dgm:prSet custT="1"/>
      <dgm:spPr/>
      <dgm:t>
        <a:bodyPr/>
        <a:lstStyle/>
        <a:p>
          <a:pPr algn="l"/>
          <a:r>
            <a:rPr lang="en-GB" sz="2200" b="0" i="0" baseline="0" dirty="0"/>
            <a:t>56% Overweight &amp; Obese </a:t>
          </a:r>
        </a:p>
        <a:p>
          <a:pPr algn="l"/>
          <a:r>
            <a:rPr lang="en-GB" sz="2200" b="0" i="0" baseline="0" dirty="0"/>
            <a:t>26% Obese </a:t>
          </a:r>
        </a:p>
        <a:p>
          <a:pPr algn="l"/>
          <a:r>
            <a:rPr lang="en-GB" sz="2200" b="0" i="0" baseline="0" dirty="0"/>
            <a:t>44% Normal Weight</a:t>
          </a:r>
          <a:endParaRPr lang="en-US" sz="2200" dirty="0"/>
        </a:p>
      </dgm:t>
    </dgm:pt>
    <dgm:pt modelId="{7BD2989A-CA01-475D-A61E-2A3CFA5E28DA}" type="parTrans" cxnId="{AC5B186C-EC52-4EE7-87CD-16D54A0EF355}">
      <dgm:prSet/>
      <dgm:spPr/>
      <dgm:t>
        <a:bodyPr/>
        <a:lstStyle/>
        <a:p>
          <a:endParaRPr lang="en-US" sz="2400"/>
        </a:p>
      </dgm:t>
    </dgm:pt>
    <dgm:pt modelId="{2B939144-361C-4348-B08C-1D51CD5962E8}" type="sibTrans" cxnId="{AC5B186C-EC52-4EE7-87CD-16D54A0EF355}">
      <dgm:prSet/>
      <dgm:spPr/>
      <dgm:t>
        <a:bodyPr/>
        <a:lstStyle/>
        <a:p>
          <a:endParaRPr lang="en-US" sz="1800"/>
        </a:p>
      </dgm:t>
    </dgm:pt>
    <dgm:pt modelId="{DEA49803-3E35-44C5-8321-66DDFD1A81CF}" type="pres">
      <dgm:prSet presAssocID="{2E140723-213F-4479-8B4B-DC5F5AEC49C4}" presName="Name0" presStyleCnt="0">
        <dgm:presLayoutVars>
          <dgm:dir/>
          <dgm:resizeHandles val="exact"/>
        </dgm:presLayoutVars>
      </dgm:prSet>
      <dgm:spPr/>
    </dgm:pt>
    <dgm:pt modelId="{27DC0C0C-ACCA-4E51-9A56-8EE75A14F532}" type="pres">
      <dgm:prSet presAssocID="{3F6CFCC1-3799-4C9A-8092-EA2A1CBABCE7}" presName="node" presStyleLbl="node1" presStyleIdx="0" presStyleCnt="4">
        <dgm:presLayoutVars>
          <dgm:bulletEnabled val="1"/>
        </dgm:presLayoutVars>
      </dgm:prSet>
      <dgm:spPr/>
    </dgm:pt>
    <dgm:pt modelId="{ABE5FB8B-B4DB-43DD-880A-8132E3FE7B20}" type="pres">
      <dgm:prSet presAssocID="{8CB41F15-529A-4F89-B794-80D9D2CE63A9}" presName="sibTrans" presStyleLbl="sibTrans1D1" presStyleIdx="0" presStyleCnt="3"/>
      <dgm:spPr/>
    </dgm:pt>
    <dgm:pt modelId="{4D92CFFC-463F-423B-907F-86C42A2352FC}" type="pres">
      <dgm:prSet presAssocID="{8CB41F15-529A-4F89-B794-80D9D2CE63A9}" presName="connectorText" presStyleLbl="sibTrans1D1" presStyleIdx="0" presStyleCnt="3"/>
      <dgm:spPr/>
    </dgm:pt>
    <dgm:pt modelId="{539EA5AD-90EF-4BF8-85B4-5235FD50EC74}" type="pres">
      <dgm:prSet presAssocID="{F9586E19-B7C2-459F-B749-DC25B409D1F5}" presName="node" presStyleLbl="node1" presStyleIdx="1" presStyleCnt="4">
        <dgm:presLayoutVars>
          <dgm:bulletEnabled val="1"/>
        </dgm:presLayoutVars>
      </dgm:prSet>
      <dgm:spPr/>
    </dgm:pt>
    <dgm:pt modelId="{65A463CE-CCFD-4EC0-811F-390477A318FF}" type="pres">
      <dgm:prSet presAssocID="{45C2B932-DEC0-4F7B-A666-47EFC5F49586}" presName="sibTrans" presStyleLbl="sibTrans1D1" presStyleIdx="1" presStyleCnt="3"/>
      <dgm:spPr/>
    </dgm:pt>
    <dgm:pt modelId="{BF716A66-F7DA-4CE3-A2FC-26367991A33A}" type="pres">
      <dgm:prSet presAssocID="{45C2B932-DEC0-4F7B-A666-47EFC5F49586}" presName="connectorText" presStyleLbl="sibTrans1D1" presStyleIdx="1" presStyleCnt="3"/>
      <dgm:spPr/>
    </dgm:pt>
    <dgm:pt modelId="{057A2865-FD82-43CA-B2B2-4A38759E965D}" type="pres">
      <dgm:prSet presAssocID="{690796C9-7D57-44AF-BD52-F6AD6F9CF856}" presName="node" presStyleLbl="node1" presStyleIdx="2" presStyleCnt="4" custScaleX="94452">
        <dgm:presLayoutVars>
          <dgm:bulletEnabled val="1"/>
        </dgm:presLayoutVars>
      </dgm:prSet>
      <dgm:spPr/>
    </dgm:pt>
    <dgm:pt modelId="{6F4A3C2E-17D6-4E85-BE43-6C80F69E338E}" type="pres">
      <dgm:prSet presAssocID="{B00D8DF0-A45C-433D-89F1-89662989E03A}" presName="sibTrans" presStyleLbl="sibTrans1D1" presStyleIdx="2" presStyleCnt="3"/>
      <dgm:spPr/>
    </dgm:pt>
    <dgm:pt modelId="{2C7338AF-BBE7-434A-91DE-1F9BF8C58E79}" type="pres">
      <dgm:prSet presAssocID="{B00D8DF0-A45C-433D-89F1-89662989E03A}" presName="connectorText" presStyleLbl="sibTrans1D1" presStyleIdx="2" presStyleCnt="3"/>
      <dgm:spPr/>
    </dgm:pt>
    <dgm:pt modelId="{F85BAE18-E97E-4B03-8FCE-8DFE879E61D6}" type="pres">
      <dgm:prSet presAssocID="{C1547ADD-8675-4C3D-AAED-26418C4AD7C2}" presName="node" presStyleLbl="node1" presStyleIdx="3" presStyleCnt="4">
        <dgm:presLayoutVars>
          <dgm:bulletEnabled val="1"/>
        </dgm:presLayoutVars>
      </dgm:prSet>
      <dgm:spPr/>
    </dgm:pt>
  </dgm:ptLst>
  <dgm:cxnLst>
    <dgm:cxn modelId="{5918C60F-DD40-4A0A-ACFF-290B1B0762A3}" type="presOf" srcId="{8CB41F15-529A-4F89-B794-80D9D2CE63A9}" destId="{4D92CFFC-463F-423B-907F-86C42A2352FC}" srcOrd="1" destOrd="0" presId="urn:microsoft.com/office/officeart/2016/7/layout/RepeatingBendingProcessNew"/>
    <dgm:cxn modelId="{340BC023-E879-43CD-9566-BA14D0FCD690}" type="presOf" srcId="{B00D8DF0-A45C-433D-89F1-89662989E03A}" destId="{2C7338AF-BBE7-434A-91DE-1F9BF8C58E79}" srcOrd="1" destOrd="0" presId="urn:microsoft.com/office/officeart/2016/7/layout/RepeatingBendingProcessNew"/>
    <dgm:cxn modelId="{9ABF3B46-AB12-4F75-AE4A-15618D741F90}" srcId="{2E140723-213F-4479-8B4B-DC5F5AEC49C4}" destId="{F9586E19-B7C2-459F-B749-DC25B409D1F5}" srcOrd="1" destOrd="0" parTransId="{D11A1A2D-D46E-4B0D-81CC-88A461738E09}" sibTransId="{45C2B932-DEC0-4F7B-A666-47EFC5F49586}"/>
    <dgm:cxn modelId="{A6D4334D-B465-4903-94DC-8C1E2686BFFC}" type="presOf" srcId="{3F6CFCC1-3799-4C9A-8092-EA2A1CBABCE7}" destId="{27DC0C0C-ACCA-4E51-9A56-8EE75A14F532}" srcOrd="0" destOrd="0" presId="urn:microsoft.com/office/officeart/2016/7/layout/RepeatingBendingProcessNew"/>
    <dgm:cxn modelId="{AC5B186C-EC52-4EE7-87CD-16D54A0EF355}" srcId="{2E140723-213F-4479-8B4B-DC5F5AEC49C4}" destId="{C1547ADD-8675-4C3D-AAED-26418C4AD7C2}" srcOrd="3" destOrd="0" parTransId="{7BD2989A-CA01-475D-A61E-2A3CFA5E28DA}" sibTransId="{2B939144-361C-4348-B08C-1D51CD5962E8}"/>
    <dgm:cxn modelId="{963A818F-A345-4534-91A9-E2CCA16D334F}" type="presOf" srcId="{B00D8DF0-A45C-433D-89F1-89662989E03A}" destId="{6F4A3C2E-17D6-4E85-BE43-6C80F69E338E}" srcOrd="0" destOrd="0" presId="urn:microsoft.com/office/officeart/2016/7/layout/RepeatingBendingProcessNew"/>
    <dgm:cxn modelId="{7B91F896-27AB-4362-8A97-36F25D9FA690}" srcId="{2E140723-213F-4479-8B4B-DC5F5AEC49C4}" destId="{3F6CFCC1-3799-4C9A-8092-EA2A1CBABCE7}" srcOrd="0" destOrd="0" parTransId="{E642C3DF-1DA9-49F0-B8F0-50D5A3DDED7A}" sibTransId="{8CB41F15-529A-4F89-B794-80D9D2CE63A9}"/>
    <dgm:cxn modelId="{82C566B0-345B-4C5F-B73F-1E264AAFC07A}" type="presOf" srcId="{F9586E19-B7C2-459F-B749-DC25B409D1F5}" destId="{539EA5AD-90EF-4BF8-85B4-5235FD50EC74}" srcOrd="0" destOrd="0" presId="urn:microsoft.com/office/officeart/2016/7/layout/RepeatingBendingProcessNew"/>
    <dgm:cxn modelId="{EDCCE6B1-8D99-4E3D-81E9-90E968435ACD}" type="presOf" srcId="{2E140723-213F-4479-8B4B-DC5F5AEC49C4}" destId="{DEA49803-3E35-44C5-8321-66DDFD1A81CF}" srcOrd="0" destOrd="0" presId="urn:microsoft.com/office/officeart/2016/7/layout/RepeatingBendingProcessNew"/>
    <dgm:cxn modelId="{6F9CBBB6-482E-4DA0-A7A0-DB935192F0A5}" srcId="{2E140723-213F-4479-8B4B-DC5F5AEC49C4}" destId="{690796C9-7D57-44AF-BD52-F6AD6F9CF856}" srcOrd="2" destOrd="0" parTransId="{9236182B-CBCB-4F4F-9F78-7B1F3923CF51}" sibTransId="{B00D8DF0-A45C-433D-89F1-89662989E03A}"/>
    <dgm:cxn modelId="{417BE6C1-86E6-46F0-A1AF-3DF4C2ADB76E}" type="presOf" srcId="{8CB41F15-529A-4F89-B794-80D9D2CE63A9}" destId="{ABE5FB8B-B4DB-43DD-880A-8132E3FE7B20}" srcOrd="0" destOrd="0" presId="urn:microsoft.com/office/officeart/2016/7/layout/RepeatingBendingProcessNew"/>
    <dgm:cxn modelId="{773CA9D3-F403-49AA-9517-F657CF583F27}" type="presOf" srcId="{45C2B932-DEC0-4F7B-A666-47EFC5F49586}" destId="{BF716A66-F7DA-4CE3-A2FC-26367991A33A}" srcOrd="1" destOrd="0" presId="urn:microsoft.com/office/officeart/2016/7/layout/RepeatingBendingProcessNew"/>
    <dgm:cxn modelId="{063AE4E4-9CEB-469D-BBA7-1D9C68759AB5}" type="presOf" srcId="{45C2B932-DEC0-4F7B-A666-47EFC5F49586}" destId="{65A463CE-CCFD-4EC0-811F-390477A318FF}" srcOrd="0" destOrd="0" presId="urn:microsoft.com/office/officeart/2016/7/layout/RepeatingBendingProcessNew"/>
    <dgm:cxn modelId="{8478DBE6-C822-4F43-AB9E-6D24A08A2547}" type="presOf" srcId="{690796C9-7D57-44AF-BD52-F6AD6F9CF856}" destId="{057A2865-FD82-43CA-B2B2-4A38759E965D}" srcOrd="0" destOrd="0" presId="urn:microsoft.com/office/officeart/2016/7/layout/RepeatingBendingProcessNew"/>
    <dgm:cxn modelId="{C3A552F2-C52F-4AB5-B1E8-E65DA0BDC4CA}" type="presOf" srcId="{C1547ADD-8675-4C3D-AAED-26418C4AD7C2}" destId="{F85BAE18-E97E-4B03-8FCE-8DFE879E61D6}" srcOrd="0" destOrd="0" presId="urn:microsoft.com/office/officeart/2016/7/layout/RepeatingBendingProcessNew"/>
    <dgm:cxn modelId="{80B736DB-5C14-4CA4-A14B-CC08A70DEF47}" type="presParOf" srcId="{DEA49803-3E35-44C5-8321-66DDFD1A81CF}" destId="{27DC0C0C-ACCA-4E51-9A56-8EE75A14F532}" srcOrd="0" destOrd="0" presId="urn:microsoft.com/office/officeart/2016/7/layout/RepeatingBendingProcessNew"/>
    <dgm:cxn modelId="{F9DE655F-EFDE-4317-AAB9-910D3419920B}" type="presParOf" srcId="{DEA49803-3E35-44C5-8321-66DDFD1A81CF}" destId="{ABE5FB8B-B4DB-43DD-880A-8132E3FE7B20}" srcOrd="1" destOrd="0" presId="urn:microsoft.com/office/officeart/2016/7/layout/RepeatingBendingProcessNew"/>
    <dgm:cxn modelId="{75414BF1-2CDA-4981-8338-2A319CE8159E}" type="presParOf" srcId="{ABE5FB8B-B4DB-43DD-880A-8132E3FE7B20}" destId="{4D92CFFC-463F-423B-907F-86C42A2352FC}" srcOrd="0" destOrd="0" presId="urn:microsoft.com/office/officeart/2016/7/layout/RepeatingBendingProcessNew"/>
    <dgm:cxn modelId="{A963C596-F67A-4705-9356-DD0267D95290}" type="presParOf" srcId="{DEA49803-3E35-44C5-8321-66DDFD1A81CF}" destId="{539EA5AD-90EF-4BF8-85B4-5235FD50EC74}" srcOrd="2" destOrd="0" presId="urn:microsoft.com/office/officeart/2016/7/layout/RepeatingBendingProcessNew"/>
    <dgm:cxn modelId="{DE8026C3-40E8-4FEE-BC39-5E99DAECC49E}" type="presParOf" srcId="{DEA49803-3E35-44C5-8321-66DDFD1A81CF}" destId="{65A463CE-CCFD-4EC0-811F-390477A318FF}" srcOrd="3" destOrd="0" presId="urn:microsoft.com/office/officeart/2016/7/layout/RepeatingBendingProcessNew"/>
    <dgm:cxn modelId="{5791C12D-A7CB-45F8-9542-0112DD1173EA}" type="presParOf" srcId="{65A463CE-CCFD-4EC0-811F-390477A318FF}" destId="{BF716A66-F7DA-4CE3-A2FC-26367991A33A}" srcOrd="0" destOrd="0" presId="urn:microsoft.com/office/officeart/2016/7/layout/RepeatingBendingProcessNew"/>
    <dgm:cxn modelId="{818734C6-DB29-4A88-BD3E-23ABB3CC8FD8}" type="presParOf" srcId="{DEA49803-3E35-44C5-8321-66DDFD1A81CF}" destId="{057A2865-FD82-43CA-B2B2-4A38759E965D}" srcOrd="4" destOrd="0" presId="urn:microsoft.com/office/officeart/2016/7/layout/RepeatingBendingProcessNew"/>
    <dgm:cxn modelId="{AA0D0178-F0D3-4AD3-BE93-63D877659148}" type="presParOf" srcId="{DEA49803-3E35-44C5-8321-66DDFD1A81CF}" destId="{6F4A3C2E-17D6-4E85-BE43-6C80F69E338E}" srcOrd="5" destOrd="0" presId="urn:microsoft.com/office/officeart/2016/7/layout/RepeatingBendingProcessNew"/>
    <dgm:cxn modelId="{6A412952-E48C-4121-B4B1-7FEF1C5E6F5F}" type="presParOf" srcId="{6F4A3C2E-17D6-4E85-BE43-6C80F69E338E}" destId="{2C7338AF-BBE7-434A-91DE-1F9BF8C58E79}" srcOrd="0" destOrd="0" presId="urn:microsoft.com/office/officeart/2016/7/layout/RepeatingBendingProcessNew"/>
    <dgm:cxn modelId="{EEE66A06-EF02-4787-A3C9-5E0F86329393}" type="presParOf" srcId="{DEA49803-3E35-44C5-8321-66DDFD1A81CF}" destId="{F85BAE18-E97E-4B03-8FCE-8DFE879E61D6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F61E37-DBA9-4F14-82AB-37AB3B65447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EFB08DA-C237-47DE-A3FD-56DD11C910F4}">
      <dgm:prSet/>
      <dgm:spPr/>
      <dgm:t>
        <a:bodyPr/>
        <a:lstStyle/>
        <a:p>
          <a:r>
            <a:rPr lang="en-US" dirty="0"/>
            <a:t>Genders</a:t>
          </a:r>
        </a:p>
      </dgm:t>
    </dgm:pt>
    <dgm:pt modelId="{F731274C-ED2B-4502-928A-97377F63763E}" type="parTrans" cxnId="{C027FF1A-4AD0-43F4-84D0-5E12DFE53B3E}">
      <dgm:prSet/>
      <dgm:spPr/>
      <dgm:t>
        <a:bodyPr/>
        <a:lstStyle/>
        <a:p>
          <a:endParaRPr lang="en-US"/>
        </a:p>
      </dgm:t>
    </dgm:pt>
    <dgm:pt modelId="{8A755847-B1F5-4EDE-9A76-CE9FC6058DE9}" type="sibTrans" cxnId="{C027FF1A-4AD0-43F4-84D0-5E12DFE53B3E}">
      <dgm:prSet/>
      <dgm:spPr/>
      <dgm:t>
        <a:bodyPr/>
        <a:lstStyle/>
        <a:p>
          <a:endParaRPr lang="en-US"/>
        </a:p>
      </dgm:t>
    </dgm:pt>
    <dgm:pt modelId="{6CD6C66B-D431-4925-87F2-A4E15A9FF2C7}">
      <dgm:prSet custT="1"/>
      <dgm:spPr/>
      <dgm:t>
        <a:bodyPr/>
        <a:lstStyle/>
        <a:p>
          <a:r>
            <a:rPr lang="en-US" sz="2000" dirty="0"/>
            <a:t>Females ranked Animal Welfare highest</a:t>
          </a:r>
        </a:p>
      </dgm:t>
    </dgm:pt>
    <dgm:pt modelId="{C6C760B4-2D46-443B-8707-A369682E34CE}" type="parTrans" cxnId="{00D05D66-9A5A-4389-A43B-7C9D53702302}">
      <dgm:prSet/>
      <dgm:spPr/>
      <dgm:t>
        <a:bodyPr/>
        <a:lstStyle/>
        <a:p>
          <a:endParaRPr lang="en-US"/>
        </a:p>
      </dgm:t>
    </dgm:pt>
    <dgm:pt modelId="{7C25094C-F154-467C-A0C6-6255654BA5B9}" type="sibTrans" cxnId="{00D05D66-9A5A-4389-A43B-7C9D53702302}">
      <dgm:prSet/>
      <dgm:spPr/>
      <dgm:t>
        <a:bodyPr/>
        <a:lstStyle/>
        <a:p>
          <a:endParaRPr lang="en-US"/>
        </a:p>
      </dgm:t>
    </dgm:pt>
    <dgm:pt modelId="{0C4CB68D-0161-4ED9-B2B0-0C99E0C43452}">
      <dgm:prSet custT="1"/>
      <dgm:spPr/>
      <dgm:t>
        <a:bodyPr/>
        <a:lstStyle/>
        <a:p>
          <a:r>
            <a:rPr lang="en-US" sz="2000" dirty="0"/>
            <a:t>Environmental Welfare ranked lowest food sustainable factor for both sexes</a:t>
          </a:r>
        </a:p>
      </dgm:t>
    </dgm:pt>
    <dgm:pt modelId="{C0E92CA1-6B05-47F3-8F01-07C9578E41D4}" type="parTrans" cxnId="{1F0E55DA-ACA0-45D1-BDB1-FCE96853D203}">
      <dgm:prSet/>
      <dgm:spPr/>
      <dgm:t>
        <a:bodyPr/>
        <a:lstStyle/>
        <a:p>
          <a:endParaRPr lang="en-US"/>
        </a:p>
      </dgm:t>
    </dgm:pt>
    <dgm:pt modelId="{46EB8EE7-D076-4FF8-B38E-F5B8579E2958}" type="sibTrans" cxnId="{1F0E55DA-ACA0-45D1-BDB1-FCE96853D203}">
      <dgm:prSet/>
      <dgm:spPr/>
      <dgm:t>
        <a:bodyPr/>
        <a:lstStyle/>
        <a:p>
          <a:endParaRPr lang="en-US"/>
        </a:p>
      </dgm:t>
    </dgm:pt>
    <dgm:pt modelId="{35BF0A9E-047F-48FC-A1A6-29F5798BDEB7}">
      <dgm:prSet/>
      <dgm:spPr/>
      <dgm:t>
        <a:bodyPr/>
        <a:lstStyle/>
        <a:p>
          <a:r>
            <a:rPr lang="en-US"/>
            <a:t>Location</a:t>
          </a:r>
        </a:p>
      </dgm:t>
    </dgm:pt>
    <dgm:pt modelId="{58EF78C0-B299-47E9-81D0-A25E3C02E1D0}" type="parTrans" cxnId="{8832E2C7-C36B-492C-93FC-6294C4E965B0}">
      <dgm:prSet/>
      <dgm:spPr/>
      <dgm:t>
        <a:bodyPr/>
        <a:lstStyle/>
        <a:p>
          <a:endParaRPr lang="en-US"/>
        </a:p>
      </dgm:t>
    </dgm:pt>
    <dgm:pt modelId="{39A50A58-E4F0-4F27-91CC-07EF4DA9EBBB}" type="sibTrans" cxnId="{8832E2C7-C36B-492C-93FC-6294C4E965B0}">
      <dgm:prSet/>
      <dgm:spPr/>
      <dgm:t>
        <a:bodyPr/>
        <a:lstStyle/>
        <a:p>
          <a:endParaRPr lang="en-US"/>
        </a:p>
      </dgm:t>
    </dgm:pt>
    <dgm:pt modelId="{301E9807-FFD2-414A-A86F-D328DA7DA577}">
      <dgm:prSet/>
      <dgm:spPr/>
      <dgm:t>
        <a:bodyPr/>
        <a:lstStyle/>
        <a:p>
          <a:r>
            <a:rPr lang="en-US" dirty="0"/>
            <a:t>No significant differences between urban or rural dwellers</a:t>
          </a:r>
        </a:p>
      </dgm:t>
    </dgm:pt>
    <dgm:pt modelId="{46AE8C9B-E6AF-48A9-98F6-17E261611399}" type="parTrans" cxnId="{D06F7D71-6C18-4894-9CD6-39C2C882A024}">
      <dgm:prSet/>
      <dgm:spPr/>
      <dgm:t>
        <a:bodyPr/>
        <a:lstStyle/>
        <a:p>
          <a:endParaRPr lang="en-US"/>
        </a:p>
      </dgm:t>
    </dgm:pt>
    <dgm:pt modelId="{2EC48056-25A7-4EC1-AA22-822E1D71CA4A}" type="sibTrans" cxnId="{D06F7D71-6C18-4894-9CD6-39C2C882A024}">
      <dgm:prSet/>
      <dgm:spPr/>
      <dgm:t>
        <a:bodyPr/>
        <a:lstStyle/>
        <a:p>
          <a:endParaRPr lang="en-US"/>
        </a:p>
      </dgm:t>
    </dgm:pt>
    <dgm:pt modelId="{79CF03F1-AE59-46BA-9A37-D9F989BC4C89}">
      <dgm:prSet/>
      <dgm:spPr/>
      <dgm:t>
        <a:bodyPr/>
        <a:lstStyle/>
        <a:p>
          <a:r>
            <a:rPr lang="en-US"/>
            <a:t>Educational level</a:t>
          </a:r>
        </a:p>
      </dgm:t>
    </dgm:pt>
    <dgm:pt modelId="{391EEE4E-0747-4BB9-A302-8A146221AED5}" type="parTrans" cxnId="{4C1CCA02-2AC3-46D8-AA5D-79BE771DFD24}">
      <dgm:prSet/>
      <dgm:spPr/>
      <dgm:t>
        <a:bodyPr/>
        <a:lstStyle/>
        <a:p>
          <a:endParaRPr lang="en-US"/>
        </a:p>
      </dgm:t>
    </dgm:pt>
    <dgm:pt modelId="{0773A1F0-1577-4E2E-965B-DFF32991CC9F}" type="sibTrans" cxnId="{4C1CCA02-2AC3-46D8-AA5D-79BE771DFD24}">
      <dgm:prSet/>
      <dgm:spPr/>
      <dgm:t>
        <a:bodyPr/>
        <a:lstStyle/>
        <a:p>
          <a:endParaRPr lang="en-US"/>
        </a:p>
      </dgm:t>
    </dgm:pt>
    <dgm:pt modelId="{3D978798-D0E6-4F69-9EC3-ACE31794AFA6}">
      <dgm:prSet/>
      <dgm:spPr/>
      <dgm:t>
        <a:bodyPr/>
        <a:lstStyle/>
        <a:p>
          <a:r>
            <a:rPr lang="en-US" dirty="0"/>
            <a:t>Health &amp; Ethical Concern</a:t>
          </a:r>
        </a:p>
      </dgm:t>
    </dgm:pt>
    <dgm:pt modelId="{D74C2946-6649-4F7C-A76E-FD2DDA5ADE7A}" type="parTrans" cxnId="{B779B693-28E6-45C7-B4ED-FC1F66E8081D}">
      <dgm:prSet/>
      <dgm:spPr/>
      <dgm:t>
        <a:bodyPr/>
        <a:lstStyle/>
        <a:p>
          <a:endParaRPr lang="en-US"/>
        </a:p>
      </dgm:t>
    </dgm:pt>
    <dgm:pt modelId="{3B14A117-5EE4-4368-B61A-BBC6D39F6179}" type="sibTrans" cxnId="{B779B693-28E6-45C7-B4ED-FC1F66E8081D}">
      <dgm:prSet/>
      <dgm:spPr/>
      <dgm:t>
        <a:bodyPr/>
        <a:lstStyle/>
        <a:p>
          <a:endParaRPr lang="en-US"/>
        </a:p>
      </dgm:t>
    </dgm:pt>
    <dgm:pt modelId="{B80AB17E-3650-46A1-8AFA-4834E7D732FD}">
      <dgm:prSet/>
      <dgm:spPr/>
      <dgm:t>
        <a:bodyPr/>
        <a:lstStyle/>
        <a:p>
          <a:r>
            <a:rPr lang="en-US" dirty="0"/>
            <a:t>Ethical Concern &amp; Animal welfare</a:t>
          </a:r>
        </a:p>
      </dgm:t>
    </dgm:pt>
    <dgm:pt modelId="{1F3D6BFB-5C27-48E0-B7B6-8A4EF94429ED}" type="parTrans" cxnId="{9E4DB93C-C648-459F-B761-AC0EB14DB1BB}">
      <dgm:prSet/>
      <dgm:spPr/>
      <dgm:t>
        <a:bodyPr/>
        <a:lstStyle/>
        <a:p>
          <a:endParaRPr lang="en-US"/>
        </a:p>
      </dgm:t>
    </dgm:pt>
    <dgm:pt modelId="{7E8C302D-DCE5-4ABB-B1AA-B37F48BFB3F9}" type="sibTrans" cxnId="{9E4DB93C-C648-459F-B761-AC0EB14DB1BB}">
      <dgm:prSet/>
      <dgm:spPr/>
      <dgm:t>
        <a:bodyPr/>
        <a:lstStyle/>
        <a:p>
          <a:endParaRPr lang="en-US"/>
        </a:p>
      </dgm:t>
    </dgm:pt>
    <dgm:pt modelId="{4F823683-9824-46A1-A122-269D0103F218}">
      <dgm:prSet custT="1"/>
      <dgm:spPr/>
      <dgm:t>
        <a:bodyPr/>
        <a:lstStyle/>
        <a:p>
          <a:r>
            <a:rPr lang="en-US" sz="2000" dirty="0"/>
            <a:t>Ethical Concern for males</a:t>
          </a:r>
        </a:p>
      </dgm:t>
    </dgm:pt>
    <dgm:pt modelId="{5B74D968-C9CC-4117-A934-C34023269C7A}" type="parTrans" cxnId="{7A626389-6250-4E7C-9648-C8C5D0125A0E}">
      <dgm:prSet/>
      <dgm:spPr/>
      <dgm:t>
        <a:bodyPr/>
        <a:lstStyle/>
        <a:p>
          <a:endParaRPr lang="en-GB"/>
        </a:p>
      </dgm:t>
    </dgm:pt>
    <dgm:pt modelId="{B0C18287-5611-4C66-8F15-73B112E0B820}" type="sibTrans" cxnId="{7A626389-6250-4E7C-9648-C8C5D0125A0E}">
      <dgm:prSet/>
      <dgm:spPr/>
      <dgm:t>
        <a:bodyPr/>
        <a:lstStyle/>
        <a:p>
          <a:endParaRPr lang="en-GB"/>
        </a:p>
      </dgm:t>
    </dgm:pt>
    <dgm:pt modelId="{761223CC-6207-44A1-8F82-CA07BD22BE36}" type="pres">
      <dgm:prSet presAssocID="{98F61E37-DBA9-4F14-82AB-37AB3B654476}" presName="Name0" presStyleCnt="0">
        <dgm:presLayoutVars>
          <dgm:dir/>
          <dgm:animLvl val="lvl"/>
          <dgm:resizeHandles val="exact"/>
        </dgm:presLayoutVars>
      </dgm:prSet>
      <dgm:spPr/>
    </dgm:pt>
    <dgm:pt modelId="{950E6DC3-D219-4932-8C73-46BD03171942}" type="pres">
      <dgm:prSet presAssocID="{0EFB08DA-C237-47DE-A3FD-56DD11C910F4}" presName="linNode" presStyleCnt="0"/>
      <dgm:spPr/>
    </dgm:pt>
    <dgm:pt modelId="{2A8D2812-7FEB-461B-963A-612EBB2CDBD0}" type="pres">
      <dgm:prSet presAssocID="{0EFB08DA-C237-47DE-A3FD-56DD11C910F4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BAE2C670-B76C-4C36-871D-B738D673B9EB}" type="pres">
      <dgm:prSet presAssocID="{0EFB08DA-C237-47DE-A3FD-56DD11C910F4}" presName="descendantText" presStyleLbl="alignAccFollowNode1" presStyleIdx="0" presStyleCnt="3">
        <dgm:presLayoutVars>
          <dgm:bulletEnabled val="1"/>
        </dgm:presLayoutVars>
      </dgm:prSet>
      <dgm:spPr/>
    </dgm:pt>
    <dgm:pt modelId="{08E5D6D9-EAD6-4F96-956B-CF80DB65BEB0}" type="pres">
      <dgm:prSet presAssocID="{8A755847-B1F5-4EDE-9A76-CE9FC6058DE9}" presName="sp" presStyleCnt="0"/>
      <dgm:spPr/>
    </dgm:pt>
    <dgm:pt modelId="{6947B950-0204-4BC4-AD1F-12F1B3AF414A}" type="pres">
      <dgm:prSet presAssocID="{35BF0A9E-047F-48FC-A1A6-29F5798BDEB7}" presName="linNode" presStyleCnt="0"/>
      <dgm:spPr/>
    </dgm:pt>
    <dgm:pt modelId="{DF8D9986-A62C-44F3-A266-EAE86F315995}" type="pres">
      <dgm:prSet presAssocID="{35BF0A9E-047F-48FC-A1A6-29F5798BDEB7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9D7C8DDC-7B46-43A4-829F-3C81D5141580}" type="pres">
      <dgm:prSet presAssocID="{35BF0A9E-047F-48FC-A1A6-29F5798BDEB7}" presName="descendantText" presStyleLbl="alignAccFollowNode1" presStyleIdx="1" presStyleCnt="3">
        <dgm:presLayoutVars>
          <dgm:bulletEnabled val="1"/>
        </dgm:presLayoutVars>
      </dgm:prSet>
      <dgm:spPr/>
    </dgm:pt>
    <dgm:pt modelId="{42C665F4-4D96-465C-88C9-4AF27CCF281B}" type="pres">
      <dgm:prSet presAssocID="{39A50A58-E4F0-4F27-91CC-07EF4DA9EBBB}" presName="sp" presStyleCnt="0"/>
      <dgm:spPr/>
    </dgm:pt>
    <dgm:pt modelId="{B4AA44F5-404B-4DD6-92B9-4F7307193536}" type="pres">
      <dgm:prSet presAssocID="{79CF03F1-AE59-46BA-9A37-D9F989BC4C89}" presName="linNode" presStyleCnt="0"/>
      <dgm:spPr/>
    </dgm:pt>
    <dgm:pt modelId="{DDCAC71E-5D7B-4D27-B8B1-04C4137B1681}" type="pres">
      <dgm:prSet presAssocID="{79CF03F1-AE59-46BA-9A37-D9F989BC4C89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1ABDC78B-467B-45B9-B446-B8EBA241AD1A}" type="pres">
      <dgm:prSet presAssocID="{79CF03F1-AE59-46BA-9A37-D9F989BC4C89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4C1CCA02-2AC3-46D8-AA5D-79BE771DFD24}" srcId="{98F61E37-DBA9-4F14-82AB-37AB3B654476}" destId="{79CF03F1-AE59-46BA-9A37-D9F989BC4C89}" srcOrd="2" destOrd="0" parTransId="{391EEE4E-0747-4BB9-A302-8A146221AED5}" sibTransId="{0773A1F0-1577-4E2E-965B-DFF32991CC9F}"/>
    <dgm:cxn modelId="{C027FF1A-4AD0-43F4-84D0-5E12DFE53B3E}" srcId="{98F61E37-DBA9-4F14-82AB-37AB3B654476}" destId="{0EFB08DA-C237-47DE-A3FD-56DD11C910F4}" srcOrd="0" destOrd="0" parTransId="{F731274C-ED2B-4502-928A-97377F63763E}" sibTransId="{8A755847-B1F5-4EDE-9A76-CE9FC6058DE9}"/>
    <dgm:cxn modelId="{5F3CDD1E-D5A9-46E5-A1AE-941FE210E84B}" type="presOf" srcId="{79CF03F1-AE59-46BA-9A37-D9F989BC4C89}" destId="{DDCAC71E-5D7B-4D27-B8B1-04C4137B1681}" srcOrd="0" destOrd="0" presId="urn:microsoft.com/office/officeart/2005/8/layout/vList5"/>
    <dgm:cxn modelId="{957C342A-0838-43A3-A9C1-10055E4518B5}" type="presOf" srcId="{3D978798-D0E6-4F69-9EC3-ACE31794AFA6}" destId="{1ABDC78B-467B-45B9-B446-B8EBA241AD1A}" srcOrd="0" destOrd="0" presId="urn:microsoft.com/office/officeart/2005/8/layout/vList5"/>
    <dgm:cxn modelId="{E73DE32D-C0ED-404F-ADAA-1CB5953127E1}" type="presOf" srcId="{6CD6C66B-D431-4925-87F2-A4E15A9FF2C7}" destId="{BAE2C670-B76C-4C36-871D-B738D673B9EB}" srcOrd="0" destOrd="0" presId="urn:microsoft.com/office/officeart/2005/8/layout/vList5"/>
    <dgm:cxn modelId="{9E4DB93C-C648-459F-B761-AC0EB14DB1BB}" srcId="{79CF03F1-AE59-46BA-9A37-D9F989BC4C89}" destId="{B80AB17E-3650-46A1-8AFA-4834E7D732FD}" srcOrd="1" destOrd="0" parTransId="{1F3D6BFB-5C27-48E0-B7B6-8A4EF94429ED}" sibTransId="{7E8C302D-DCE5-4ABB-B1AA-B37F48BFB3F9}"/>
    <dgm:cxn modelId="{B705B348-8CF9-4662-BACE-122281528114}" type="presOf" srcId="{98F61E37-DBA9-4F14-82AB-37AB3B654476}" destId="{761223CC-6207-44A1-8F82-CA07BD22BE36}" srcOrd="0" destOrd="0" presId="urn:microsoft.com/office/officeart/2005/8/layout/vList5"/>
    <dgm:cxn modelId="{9E60A15A-173D-4FB8-9236-D35060264BB8}" type="presOf" srcId="{4F823683-9824-46A1-A122-269D0103F218}" destId="{BAE2C670-B76C-4C36-871D-B738D673B9EB}" srcOrd="0" destOrd="1" presId="urn:microsoft.com/office/officeart/2005/8/layout/vList5"/>
    <dgm:cxn modelId="{00D05D66-9A5A-4389-A43B-7C9D53702302}" srcId="{0EFB08DA-C237-47DE-A3FD-56DD11C910F4}" destId="{6CD6C66B-D431-4925-87F2-A4E15A9FF2C7}" srcOrd="0" destOrd="0" parTransId="{C6C760B4-2D46-443B-8707-A369682E34CE}" sibTransId="{7C25094C-F154-467C-A0C6-6255654BA5B9}"/>
    <dgm:cxn modelId="{DDD44269-30C7-479D-9768-76A361204C65}" type="presOf" srcId="{B80AB17E-3650-46A1-8AFA-4834E7D732FD}" destId="{1ABDC78B-467B-45B9-B446-B8EBA241AD1A}" srcOrd="0" destOrd="1" presId="urn:microsoft.com/office/officeart/2005/8/layout/vList5"/>
    <dgm:cxn modelId="{D06F7D71-6C18-4894-9CD6-39C2C882A024}" srcId="{35BF0A9E-047F-48FC-A1A6-29F5798BDEB7}" destId="{301E9807-FFD2-414A-A86F-D328DA7DA577}" srcOrd="0" destOrd="0" parTransId="{46AE8C9B-E6AF-48A9-98F6-17E261611399}" sibTransId="{2EC48056-25A7-4EC1-AA22-822E1D71CA4A}"/>
    <dgm:cxn modelId="{7A626389-6250-4E7C-9648-C8C5D0125A0E}" srcId="{0EFB08DA-C237-47DE-A3FD-56DD11C910F4}" destId="{4F823683-9824-46A1-A122-269D0103F218}" srcOrd="1" destOrd="0" parTransId="{5B74D968-C9CC-4117-A934-C34023269C7A}" sibTransId="{B0C18287-5611-4C66-8F15-73B112E0B820}"/>
    <dgm:cxn modelId="{B779B693-28E6-45C7-B4ED-FC1F66E8081D}" srcId="{79CF03F1-AE59-46BA-9A37-D9F989BC4C89}" destId="{3D978798-D0E6-4F69-9EC3-ACE31794AFA6}" srcOrd="0" destOrd="0" parTransId="{D74C2946-6649-4F7C-A76E-FD2DDA5ADE7A}" sibTransId="{3B14A117-5EE4-4368-B61A-BBC6D39F6179}"/>
    <dgm:cxn modelId="{805CA4B2-63DD-4DA0-9E77-9C70D8952E0C}" type="presOf" srcId="{301E9807-FFD2-414A-A86F-D328DA7DA577}" destId="{9D7C8DDC-7B46-43A4-829F-3C81D5141580}" srcOrd="0" destOrd="0" presId="urn:microsoft.com/office/officeart/2005/8/layout/vList5"/>
    <dgm:cxn modelId="{16D892B7-C5AE-4D18-BA83-532462FB4FA5}" type="presOf" srcId="{35BF0A9E-047F-48FC-A1A6-29F5798BDEB7}" destId="{DF8D9986-A62C-44F3-A266-EAE86F315995}" srcOrd="0" destOrd="0" presId="urn:microsoft.com/office/officeart/2005/8/layout/vList5"/>
    <dgm:cxn modelId="{8832E2C7-C36B-492C-93FC-6294C4E965B0}" srcId="{98F61E37-DBA9-4F14-82AB-37AB3B654476}" destId="{35BF0A9E-047F-48FC-A1A6-29F5798BDEB7}" srcOrd="1" destOrd="0" parTransId="{58EF78C0-B299-47E9-81D0-A25E3C02E1D0}" sibTransId="{39A50A58-E4F0-4F27-91CC-07EF4DA9EBBB}"/>
    <dgm:cxn modelId="{873CB8CB-ABB2-41EB-8B0A-EC1DF849CBE1}" type="presOf" srcId="{0C4CB68D-0161-4ED9-B2B0-0C99E0C43452}" destId="{BAE2C670-B76C-4C36-871D-B738D673B9EB}" srcOrd="0" destOrd="2" presId="urn:microsoft.com/office/officeart/2005/8/layout/vList5"/>
    <dgm:cxn modelId="{1F0E55DA-ACA0-45D1-BDB1-FCE96853D203}" srcId="{0EFB08DA-C237-47DE-A3FD-56DD11C910F4}" destId="{0C4CB68D-0161-4ED9-B2B0-0C99E0C43452}" srcOrd="2" destOrd="0" parTransId="{C0E92CA1-6B05-47F3-8F01-07C9578E41D4}" sibTransId="{46EB8EE7-D076-4FF8-B38E-F5B8579E2958}"/>
    <dgm:cxn modelId="{2DFAF3E1-B985-4E34-91E5-A1DCFBF8B4F9}" type="presOf" srcId="{0EFB08DA-C237-47DE-A3FD-56DD11C910F4}" destId="{2A8D2812-7FEB-461B-963A-612EBB2CDBD0}" srcOrd="0" destOrd="0" presId="urn:microsoft.com/office/officeart/2005/8/layout/vList5"/>
    <dgm:cxn modelId="{89A2D0B9-F53D-4354-B2E7-5F0551E8B5AF}" type="presParOf" srcId="{761223CC-6207-44A1-8F82-CA07BD22BE36}" destId="{950E6DC3-D219-4932-8C73-46BD03171942}" srcOrd="0" destOrd="0" presId="urn:microsoft.com/office/officeart/2005/8/layout/vList5"/>
    <dgm:cxn modelId="{0DAEC1E7-75D9-425E-AE11-D87E4777BDBA}" type="presParOf" srcId="{950E6DC3-D219-4932-8C73-46BD03171942}" destId="{2A8D2812-7FEB-461B-963A-612EBB2CDBD0}" srcOrd="0" destOrd="0" presId="urn:microsoft.com/office/officeart/2005/8/layout/vList5"/>
    <dgm:cxn modelId="{20800C47-017B-409F-B42C-DEF74E981BD1}" type="presParOf" srcId="{950E6DC3-D219-4932-8C73-46BD03171942}" destId="{BAE2C670-B76C-4C36-871D-B738D673B9EB}" srcOrd="1" destOrd="0" presId="urn:microsoft.com/office/officeart/2005/8/layout/vList5"/>
    <dgm:cxn modelId="{EA4059D2-E399-4CDD-ACF6-C4DD5B05BD45}" type="presParOf" srcId="{761223CC-6207-44A1-8F82-CA07BD22BE36}" destId="{08E5D6D9-EAD6-4F96-956B-CF80DB65BEB0}" srcOrd="1" destOrd="0" presId="urn:microsoft.com/office/officeart/2005/8/layout/vList5"/>
    <dgm:cxn modelId="{C7CFFD48-1619-4B74-9B01-73B06978BFD1}" type="presParOf" srcId="{761223CC-6207-44A1-8F82-CA07BD22BE36}" destId="{6947B950-0204-4BC4-AD1F-12F1B3AF414A}" srcOrd="2" destOrd="0" presId="urn:microsoft.com/office/officeart/2005/8/layout/vList5"/>
    <dgm:cxn modelId="{6B998B0D-FE02-4A74-8990-7BE9F0D90DF0}" type="presParOf" srcId="{6947B950-0204-4BC4-AD1F-12F1B3AF414A}" destId="{DF8D9986-A62C-44F3-A266-EAE86F315995}" srcOrd="0" destOrd="0" presId="urn:microsoft.com/office/officeart/2005/8/layout/vList5"/>
    <dgm:cxn modelId="{2199222B-4102-40CA-BAAA-4A70D9498610}" type="presParOf" srcId="{6947B950-0204-4BC4-AD1F-12F1B3AF414A}" destId="{9D7C8DDC-7B46-43A4-829F-3C81D5141580}" srcOrd="1" destOrd="0" presId="urn:microsoft.com/office/officeart/2005/8/layout/vList5"/>
    <dgm:cxn modelId="{DC5990F0-637A-49FB-9F79-C6CE305F9443}" type="presParOf" srcId="{761223CC-6207-44A1-8F82-CA07BD22BE36}" destId="{42C665F4-4D96-465C-88C9-4AF27CCF281B}" srcOrd="3" destOrd="0" presId="urn:microsoft.com/office/officeart/2005/8/layout/vList5"/>
    <dgm:cxn modelId="{F721EE3E-75F4-42AC-B3CF-3BF51666D670}" type="presParOf" srcId="{761223CC-6207-44A1-8F82-CA07BD22BE36}" destId="{B4AA44F5-404B-4DD6-92B9-4F7307193536}" srcOrd="4" destOrd="0" presId="urn:microsoft.com/office/officeart/2005/8/layout/vList5"/>
    <dgm:cxn modelId="{A0C35564-868E-426F-948E-2EDA4AD0EDBD}" type="presParOf" srcId="{B4AA44F5-404B-4DD6-92B9-4F7307193536}" destId="{DDCAC71E-5D7B-4D27-B8B1-04C4137B1681}" srcOrd="0" destOrd="0" presId="urn:microsoft.com/office/officeart/2005/8/layout/vList5"/>
    <dgm:cxn modelId="{5A490026-EBE2-4EEF-BFA7-64982D0FB119}" type="presParOf" srcId="{B4AA44F5-404B-4DD6-92B9-4F7307193536}" destId="{1ABDC78B-467B-45B9-B446-B8EBA241AD1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291561-788C-4CB1-9E7C-68A0EFB5AD0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9D3D81E-581C-49CA-BC20-F7D10F3FB7D9}">
      <dgm:prSet/>
      <dgm:spPr/>
      <dgm:t>
        <a:bodyPr/>
        <a:lstStyle/>
        <a:p>
          <a:r>
            <a:rPr lang="en-GB" dirty="0"/>
            <a:t>Results confirm that this group are very engaged towards food sustainability</a:t>
          </a:r>
          <a:endParaRPr lang="en-US" dirty="0"/>
        </a:p>
      </dgm:t>
    </dgm:pt>
    <dgm:pt modelId="{FE4B0C61-185C-4DA1-B44D-533794586428}" type="parTrans" cxnId="{1A1C9ED4-01C9-4825-8CC6-0F2D02772DA5}">
      <dgm:prSet/>
      <dgm:spPr/>
      <dgm:t>
        <a:bodyPr/>
        <a:lstStyle/>
        <a:p>
          <a:endParaRPr lang="en-US"/>
        </a:p>
      </dgm:t>
    </dgm:pt>
    <dgm:pt modelId="{CD47D397-367A-4DC2-A52B-872A3BDC1A60}" type="sibTrans" cxnId="{1A1C9ED4-01C9-4825-8CC6-0F2D02772DA5}">
      <dgm:prSet/>
      <dgm:spPr/>
      <dgm:t>
        <a:bodyPr/>
        <a:lstStyle/>
        <a:p>
          <a:endParaRPr lang="en-US"/>
        </a:p>
      </dgm:t>
    </dgm:pt>
    <dgm:pt modelId="{F2706354-27A8-4B8E-81C2-A36566AC97DF}">
      <dgm:prSet/>
      <dgm:spPr/>
      <dgm:t>
        <a:bodyPr/>
        <a:lstStyle/>
        <a:p>
          <a:r>
            <a:rPr lang="en-GB"/>
            <a:t>Cohort are older, highly educated, higher incomes</a:t>
          </a:r>
          <a:endParaRPr lang="en-US"/>
        </a:p>
      </dgm:t>
    </dgm:pt>
    <dgm:pt modelId="{65BF4145-AADD-439E-A9E4-7AAFD9188576}" type="parTrans" cxnId="{0604810E-48D1-47F4-8654-E846DEBDEE48}">
      <dgm:prSet/>
      <dgm:spPr/>
      <dgm:t>
        <a:bodyPr/>
        <a:lstStyle/>
        <a:p>
          <a:endParaRPr lang="en-US"/>
        </a:p>
      </dgm:t>
    </dgm:pt>
    <dgm:pt modelId="{DF5DCD4F-2BD8-4C78-AC61-4A986B6F0B83}" type="sibTrans" cxnId="{0604810E-48D1-47F4-8654-E846DEBDEE48}">
      <dgm:prSet/>
      <dgm:spPr/>
      <dgm:t>
        <a:bodyPr/>
        <a:lstStyle/>
        <a:p>
          <a:endParaRPr lang="en-US"/>
        </a:p>
      </dgm:t>
    </dgm:pt>
    <dgm:pt modelId="{26DFB913-38BA-4237-97FA-91C33C97B6F9}">
      <dgm:prSet/>
      <dgm:spPr/>
      <dgm:t>
        <a:bodyPr/>
        <a:lstStyle/>
        <a:p>
          <a:r>
            <a:rPr lang="en-GB"/>
            <a:t>Sustainability and Health ranked highest of food choice factors</a:t>
          </a:r>
          <a:endParaRPr lang="en-US"/>
        </a:p>
      </dgm:t>
    </dgm:pt>
    <dgm:pt modelId="{2B4A74E3-1635-446C-8CB0-3B92BF732BEB}" type="parTrans" cxnId="{4FBCEB2F-57C0-44A9-87E2-78950C838B10}">
      <dgm:prSet/>
      <dgm:spPr/>
      <dgm:t>
        <a:bodyPr/>
        <a:lstStyle/>
        <a:p>
          <a:endParaRPr lang="en-US"/>
        </a:p>
      </dgm:t>
    </dgm:pt>
    <dgm:pt modelId="{24FEFBBC-01D4-4AA9-89AB-47039A7ABEEE}" type="sibTrans" cxnId="{4FBCEB2F-57C0-44A9-87E2-78950C838B10}">
      <dgm:prSet/>
      <dgm:spPr/>
      <dgm:t>
        <a:bodyPr/>
        <a:lstStyle/>
        <a:p>
          <a:endParaRPr lang="en-US"/>
        </a:p>
      </dgm:t>
    </dgm:pt>
    <dgm:pt modelId="{5A862462-6732-42A3-8F4C-FE26808225DA}">
      <dgm:prSet/>
      <dgm:spPr/>
      <dgm:t>
        <a:bodyPr/>
        <a:lstStyle/>
        <a:p>
          <a:r>
            <a:rPr lang="en-GB"/>
            <a:t>Animal Welfare highest &amp; Environmental Welfare lowest </a:t>
          </a:r>
          <a:endParaRPr lang="en-US"/>
        </a:p>
      </dgm:t>
    </dgm:pt>
    <dgm:pt modelId="{337556A8-69A3-4420-877D-ABF486DAB1C4}" type="parTrans" cxnId="{27BE4078-88EE-444B-BE3C-F6263711FC42}">
      <dgm:prSet/>
      <dgm:spPr/>
      <dgm:t>
        <a:bodyPr/>
        <a:lstStyle/>
        <a:p>
          <a:endParaRPr lang="en-US"/>
        </a:p>
      </dgm:t>
    </dgm:pt>
    <dgm:pt modelId="{C01AA266-46EE-499A-8070-2AABCF13800C}" type="sibTrans" cxnId="{27BE4078-88EE-444B-BE3C-F6263711FC42}">
      <dgm:prSet/>
      <dgm:spPr/>
      <dgm:t>
        <a:bodyPr/>
        <a:lstStyle/>
        <a:p>
          <a:endParaRPr lang="en-US"/>
        </a:p>
      </dgm:t>
    </dgm:pt>
    <dgm:pt modelId="{69681ED0-E34A-47DD-8AE8-A69355B0E9D2}">
      <dgm:prSet/>
      <dgm:spPr/>
      <dgm:t>
        <a:bodyPr/>
        <a:lstStyle/>
        <a:p>
          <a:r>
            <a:rPr lang="en-GB" dirty="0"/>
            <a:t>Animal-based products most likely sustainable food behaviour</a:t>
          </a:r>
          <a:endParaRPr lang="en-US" dirty="0"/>
        </a:p>
      </dgm:t>
    </dgm:pt>
    <dgm:pt modelId="{AB42B3AD-AA84-461C-9135-D14117953C9C}" type="parTrans" cxnId="{D82728BF-C7D1-4C6B-8BDB-967770B88CEF}">
      <dgm:prSet/>
      <dgm:spPr/>
      <dgm:t>
        <a:bodyPr/>
        <a:lstStyle/>
        <a:p>
          <a:endParaRPr lang="en-US"/>
        </a:p>
      </dgm:t>
    </dgm:pt>
    <dgm:pt modelId="{4629A3BC-FF9C-449E-B04E-38F6CB7C8B7D}" type="sibTrans" cxnId="{D82728BF-C7D1-4C6B-8BDB-967770B88CEF}">
      <dgm:prSet/>
      <dgm:spPr/>
      <dgm:t>
        <a:bodyPr/>
        <a:lstStyle/>
        <a:p>
          <a:endParaRPr lang="en-US"/>
        </a:p>
      </dgm:t>
    </dgm:pt>
    <dgm:pt modelId="{E4BFEBAA-2FFC-4FCE-B213-46C18FB56CCD}">
      <dgm:prSet/>
      <dgm:spPr/>
      <dgm:t>
        <a:bodyPr/>
        <a:lstStyle/>
        <a:p>
          <a:r>
            <a:rPr lang="en-GB"/>
            <a:t>Novel foods least likely </a:t>
          </a:r>
          <a:endParaRPr lang="en-US"/>
        </a:p>
      </dgm:t>
    </dgm:pt>
    <dgm:pt modelId="{BA2A7E07-47B3-4E1A-840F-C94EA203DFDD}" type="parTrans" cxnId="{B72B8F14-4B91-4E87-A69C-0D564FD5605C}">
      <dgm:prSet/>
      <dgm:spPr/>
      <dgm:t>
        <a:bodyPr/>
        <a:lstStyle/>
        <a:p>
          <a:endParaRPr lang="en-US"/>
        </a:p>
      </dgm:t>
    </dgm:pt>
    <dgm:pt modelId="{7B109EEB-B015-4474-A8FB-C89EB98F45CE}" type="sibTrans" cxnId="{B72B8F14-4B91-4E87-A69C-0D564FD5605C}">
      <dgm:prSet/>
      <dgm:spPr/>
      <dgm:t>
        <a:bodyPr/>
        <a:lstStyle/>
        <a:p>
          <a:endParaRPr lang="en-US"/>
        </a:p>
      </dgm:t>
    </dgm:pt>
    <dgm:pt modelId="{8DA47516-CEDD-4703-8DD2-1E91F42B58D2}" type="pres">
      <dgm:prSet presAssocID="{7F291561-788C-4CB1-9E7C-68A0EFB5AD0F}" presName="linear" presStyleCnt="0">
        <dgm:presLayoutVars>
          <dgm:animLvl val="lvl"/>
          <dgm:resizeHandles val="exact"/>
        </dgm:presLayoutVars>
      </dgm:prSet>
      <dgm:spPr/>
    </dgm:pt>
    <dgm:pt modelId="{4C536ABB-7DF4-4AA1-8E63-FD54AFFFD36F}" type="pres">
      <dgm:prSet presAssocID="{59D3D81E-581C-49CA-BC20-F7D10F3FB7D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914F838-663D-4F80-B8B8-2EFFA273634D}" type="pres">
      <dgm:prSet presAssocID="{CD47D397-367A-4DC2-A52B-872A3BDC1A60}" presName="spacer" presStyleCnt="0"/>
      <dgm:spPr/>
    </dgm:pt>
    <dgm:pt modelId="{1AFBA21A-D771-41B8-875B-D61FFA22A08A}" type="pres">
      <dgm:prSet presAssocID="{F2706354-27A8-4B8E-81C2-A36566AC97D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1BB58E8-352E-40BB-939B-61B36202B86C}" type="pres">
      <dgm:prSet presAssocID="{DF5DCD4F-2BD8-4C78-AC61-4A986B6F0B83}" presName="spacer" presStyleCnt="0"/>
      <dgm:spPr/>
    </dgm:pt>
    <dgm:pt modelId="{2D571A49-FFA0-46FB-B966-997CC6B040D2}" type="pres">
      <dgm:prSet presAssocID="{26DFB913-38BA-4237-97FA-91C33C97B6F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F6941F9-5498-4D2A-A7AD-34B0A95D06EF}" type="pres">
      <dgm:prSet presAssocID="{24FEFBBC-01D4-4AA9-89AB-47039A7ABEEE}" presName="spacer" presStyleCnt="0"/>
      <dgm:spPr/>
    </dgm:pt>
    <dgm:pt modelId="{9041D19A-89B0-4E7F-ACCD-80C760A4761F}" type="pres">
      <dgm:prSet presAssocID="{5A862462-6732-42A3-8F4C-FE26808225D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7DCC334-5D49-4C7D-88D5-8E27FE0A7C7F}" type="pres">
      <dgm:prSet presAssocID="{C01AA266-46EE-499A-8070-2AABCF13800C}" presName="spacer" presStyleCnt="0"/>
      <dgm:spPr/>
    </dgm:pt>
    <dgm:pt modelId="{A276BED4-5B82-4364-BD69-A060DEE6EA29}" type="pres">
      <dgm:prSet presAssocID="{69681ED0-E34A-47DD-8AE8-A69355B0E9D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519DA85-691D-4368-B18E-750C03234CA9}" type="pres">
      <dgm:prSet presAssocID="{4629A3BC-FF9C-449E-B04E-38F6CB7C8B7D}" presName="spacer" presStyleCnt="0"/>
      <dgm:spPr/>
    </dgm:pt>
    <dgm:pt modelId="{9C6B1D92-4C1E-4EB7-BF8E-FB6DAC9CA816}" type="pres">
      <dgm:prSet presAssocID="{E4BFEBAA-2FFC-4FCE-B213-46C18FB56CC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604810E-48D1-47F4-8654-E846DEBDEE48}" srcId="{7F291561-788C-4CB1-9E7C-68A0EFB5AD0F}" destId="{F2706354-27A8-4B8E-81C2-A36566AC97DF}" srcOrd="1" destOrd="0" parTransId="{65BF4145-AADD-439E-A9E4-7AAFD9188576}" sibTransId="{DF5DCD4F-2BD8-4C78-AC61-4A986B6F0B83}"/>
    <dgm:cxn modelId="{B72B8F14-4B91-4E87-A69C-0D564FD5605C}" srcId="{7F291561-788C-4CB1-9E7C-68A0EFB5AD0F}" destId="{E4BFEBAA-2FFC-4FCE-B213-46C18FB56CCD}" srcOrd="5" destOrd="0" parTransId="{BA2A7E07-47B3-4E1A-840F-C94EA203DFDD}" sibTransId="{7B109EEB-B015-4474-A8FB-C89EB98F45CE}"/>
    <dgm:cxn modelId="{4FBCEB2F-57C0-44A9-87E2-78950C838B10}" srcId="{7F291561-788C-4CB1-9E7C-68A0EFB5AD0F}" destId="{26DFB913-38BA-4237-97FA-91C33C97B6F9}" srcOrd="2" destOrd="0" parTransId="{2B4A74E3-1635-446C-8CB0-3B92BF732BEB}" sibTransId="{24FEFBBC-01D4-4AA9-89AB-47039A7ABEEE}"/>
    <dgm:cxn modelId="{BBEB0046-669C-4340-820F-ABB270F499AE}" type="presOf" srcId="{7F291561-788C-4CB1-9E7C-68A0EFB5AD0F}" destId="{8DA47516-CEDD-4703-8DD2-1E91F42B58D2}" srcOrd="0" destOrd="0" presId="urn:microsoft.com/office/officeart/2005/8/layout/vList2"/>
    <dgm:cxn modelId="{9038065D-07C4-45A1-A9D8-CA145713E3B6}" type="presOf" srcId="{5A862462-6732-42A3-8F4C-FE26808225DA}" destId="{9041D19A-89B0-4E7F-ACCD-80C760A4761F}" srcOrd="0" destOrd="0" presId="urn:microsoft.com/office/officeart/2005/8/layout/vList2"/>
    <dgm:cxn modelId="{27BE4078-88EE-444B-BE3C-F6263711FC42}" srcId="{7F291561-788C-4CB1-9E7C-68A0EFB5AD0F}" destId="{5A862462-6732-42A3-8F4C-FE26808225DA}" srcOrd="3" destOrd="0" parTransId="{337556A8-69A3-4420-877D-ABF486DAB1C4}" sibTransId="{C01AA266-46EE-499A-8070-2AABCF13800C}"/>
    <dgm:cxn modelId="{50C1869D-8F5D-4939-8672-F2FA0962F1AD}" type="presOf" srcId="{59D3D81E-581C-49CA-BC20-F7D10F3FB7D9}" destId="{4C536ABB-7DF4-4AA1-8E63-FD54AFFFD36F}" srcOrd="0" destOrd="0" presId="urn:microsoft.com/office/officeart/2005/8/layout/vList2"/>
    <dgm:cxn modelId="{D82728BF-C7D1-4C6B-8BDB-967770B88CEF}" srcId="{7F291561-788C-4CB1-9E7C-68A0EFB5AD0F}" destId="{69681ED0-E34A-47DD-8AE8-A69355B0E9D2}" srcOrd="4" destOrd="0" parTransId="{AB42B3AD-AA84-461C-9135-D14117953C9C}" sibTransId="{4629A3BC-FF9C-449E-B04E-38F6CB7C8B7D}"/>
    <dgm:cxn modelId="{96BBBFC6-09A3-4744-AB8E-13C60CBE4021}" type="presOf" srcId="{F2706354-27A8-4B8E-81C2-A36566AC97DF}" destId="{1AFBA21A-D771-41B8-875B-D61FFA22A08A}" srcOrd="0" destOrd="0" presId="urn:microsoft.com/office/officeart/2005/8/layout/vList2"/>
    <dgm:cxn modelId="{1A1C9ED4-01C9-4825-8CC6-0F2D02772DA5}" srcId="{7F291561-788C-4CB1-9E7C-68A0EFB5AD0F}" destId="{59D3D81E-581C-49CA-BC20-F7D10F3FB7D9}" srcOrd="0" destOrd="0" parTransId="{FE4B0C61-185C-4DA1-B44D-533794586428}" sibTransId="{CD47D397-367A-4DC2-A52B-872A3BDC1A60}"/>
    <dgm:cxn modelId="{7E839DDF-60ED-42D5-AB7C-0271B9172A35}" type="presOf" srcId="{E4BFEBAA-2FFC-4FCE-B213-46C18FB56CCD}" destId="{9C6B1D92-4C1E-4EB7-BF8E-FB6DAC9CA816}" srcOrd="0" destOrd="0" presId="urn:microsoft.com/office/officeart/2005/8/layout/vList2"/>
    <dgm:cxn modelId="{67E2BAE0-9FB8-454C-ADCA-C3B3EB608BAD}" type="presOf" srcId="{26DFB913-38BA-4237-97FA-91C33C97B6F9}" destId="{2D571A49-FFA0-46FB-B966-997CC6B040D2}" srcOrd="0" destOrd="0" presId="urn:microsoft.com/office/officeart/2005/8/layout/vList2"/>
    <dgm:cxn modelId="{C41AD9E2-F559-448E-8D11-89F2FBA5D48B}" type="presOf" srcId="{69681ED0-E34A-47DD-8AE8-A69355B0E9D2}" destId="{A276BED4-5B82-4364-BD69-A060DEE6EA29}" srcOrd="0" destOrd="0" presId="urn:microsoft.com/office/officeart/2005/8/layout/vList2"/>
    <dgm:cxn modelId="{7A3E33FB-ED46-43BB-A5ED-963D5B7ED5AF}" type="presParOf" srcId="{8DA47516-CEDD-4703-8DD2-1E91F42B58D2}" destId="{4C536ABB-7DF4-4AA1-8E63-FD54AFFFD36F}" srcOrd="0" destOrd="0" presId="urn:microsoft.com/office/officeart/2005/8/layout/vList2"/>
    <dgm:cxn modelId="{9AD70EA0-6DB2-468A-A31A-6E941B9D13DF}" type="presParOf" srcId="{8DA47516-CEDD-4703-8DD2-1E91F42B58D2}" destId="{3914F838-663D-4F80-B8B8-2EFFA273634D}" srcOrd="1" destOrd="0" presId="urn:microsoft.com/office/officeart/2005/8/layout/vList2"/>
    <dgm:cxn modelId="{E97A5B69-3F9D-4739-A7E6-A44CE4610A43}" type="presParOf" srcId="{8DA47516-CEDD-4703-8DD2-1E91F42B58D2}" destId="{1AFBA21A-D771-41B8-875B-D61FFA22A08A}" srcOrd="2" destOrd="0" presId="urn:microsoft.com/office/officeart/2005/8/layout/vList2"/>
    <dgm:cxn modelId="{9901C02C-E9EB-4C44-9C98-3D979B237644}" type="presParOf" srcId="{8DA47516-CEDD-4703-8DD2-1E91F42B58D2}" destId="{F1BB58E8-352E-40BB-939B-61B36202B86C}" srcOrd="3" destOrd="0" presId="urn:microsoft.com/office/officeart/2005/8/layout/vList2"/>
    <dgm:cxn modelId="{A98FDCD9-DB01-4349-B69C-7D3147019118}" type="presParOf" srcId="{8DA47516-CEDD-4703-8DD2-1E91F42B58D2}" destId="{2D571A49-FFA0-46FB-B966-997CC6B040D2}" srcOrd="4" destOrd="0" presId="urn:microsoft.com/office/officeart/2005/8/layout/vList2"/>
    <dgm:cxn modelId="{BECBB0F5-F1A9-41C0-B8BE-9149A40DF918}" type="presParOf" srcId="{8DA47516-CEDD-4703-8DD2-1E91F42B58D2}" destId="{8F6941F9-5498-4D2A-A7AD-34B0A95D06EF}" srcOrd="5" destOrd="0" presId="urn:microsoft.com/office/officeart/2005/8/layout/vList2"/>
    <dgm:cxn modelId="{226332CD-A9CF-490C-8560-5ABFCC1AE10E}" type="presParOf" srcId="{8DA47516-CEDD-4703-8DD2-1E91F42B58D2}" destId="{9041D19A-89B0-4E7F-ACCD-80C760A4761F}" srcOrd="6" destOrd="0" presId="urn:microsoft.com/office/officeart/2005/8/layout/vList2"/>
    <dgm:cxn modelId="{E9881805-3A65-4113-8C7A-C5863E5A31BA}" type="presParOf" srcId="{8DA47516-CEDD-4703-8DD2-1E91F42B58D2}" destId="{27DCC334-5D49-4C7D-88D5-8E27FE0A7C7F}" srcOrd="7" destOrd="0" presId="urn:microsoft.com/office/officeart/2005/8/layout/vList2"/>
    <dgm:cxn modelId="{2E60D40D-BDD7-4F27-A162-13AB969956E3}" type="presParOf" srcId="{8DA47516-CEDD-4703-8DD2-1E91F42B58D2}" destId="{A276BED4-5B82-4364-BD69-A060DEE6EA29}" srcOrd="8" destOrd="0" presId="urn:microsoft.com/office/officeart/2005/8/layout/vList2"/>
    <dgm:cxn modelId="{60A16A5A-56D8-4534-B773-A0B42C0C4C0C}" type="presParOf" srcId="{8DA47516-CEDD-4703-8DD2-1E91F42B58D2}" destId="{B519DA85-691D-4368-B18E-750C03234CA9}" srcOrd="9" destOrd="0" presId="urn:microsoft.com/office/officeart/2005/8/layout/vList2"/>
    <dgm:cxn modelId="{4084D40C-D4CA-408D-8F7B-D75ECF603783}" type="presParOf" srcId="{8DA47516-CEDD-4703-8DD2-1E91F42B58D2}" destId="{9C6B1D92-4C1E-4EB7-BF8E-FB6DAC9CA81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E5FB8B-B4DB-43DD-880A-8132E3FE7B20}">
      <dsp:nvSpPr>
        <dsp:cNvPr id="0" name=""/>
        <dsp:cNvSpPr/>
      </dsp:nvSpPr>
      <dsp:spPr>
        <a:xfrm>
          <a:off x="2987955" y="1441072"/>
          <a:ext cx="6567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56721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299133" y="1483355"/>
        <a:ext cx="34366" cy="6873"/>
      </dsp:txXfrm>
    </dsp:sp>
    <dsp:sp modelId="{27DC0C0C-ACCA-4E51-9A56-8EE75A14F532}">
      <dsp:nvSpPr>
        <dsp:cNvPr id="0" name=""/>
        <dsp:cNvSpPr/>
      </dsp:nvSpPr>
      <dsp:spPr>
        <a:xfrm>
          <a:off x="1399" y="590285"/>
          <a:ext cx="2988355" cy="179301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432" tIns="153706" rIns="146432" bIns="1537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Food Choice Motives</a:t>
          </a:r>
          <a:endParaRPr lang="en-US" sz="3600" kern="1200" dirty="0"/>
        </a:p>
      </dsp:txBody>
      <dsp:txXfrm>
        <a:off x="1399" y="590285"/>
        <a:ext cx="2988355" cy="1793013"/>
      </dsp:txXfrm>
    </dsp:sp>
    <dsp:sp modelId="{65A463CE-CCFD-4EC0-811F-390477A318FF}">
      <dsp:nvSpPr>
        <dsp:cNvPr id="0" name=""/>
        <dsp:cNvSpPr/>
      </dsp:nvSpPr>
      <dsp:spPr>
        <a:xfrm>
          <a:off x="1495577" y="2381499"/>
          <a:ext cx="3675677" cy="656721"/>
        </a:xfrm>
        <a:custGeom>
          <a:avLst/>
          <a:gdLst/>
          <a:ahLst/>
          <a:cxnLst/>
          <a:rect l="0" t="0" r="0" b="0"/>
          <a:pathLst>
            <a:path>
              <a:moveTo>
                <a:pt x="3675677" y="0"/>
              </a:moveTo>
              <a:lnTo>
                <a:pt x="3675677" y="345460"/>
              </a:lnTo>
              <a:lnTo>
                <a:pt x="0" y="345460"/>
              </a:lnTo>
              <a:lnTo>
                <a:pt x="0" y="656721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239931" y="2706423"/>
        <a:ext cx="186969" cy="6873"/>
      </dsp:txXfrm>
    </dsp:sp>
    <dsp:sp modelId="{539EA5AD-90EF-4BF8-85B4-5235FD50EC74}">
      <dsp:nvSpPr>
        <dsp:cNvPr id="0" name=""/>
        <dsp:cNvSpPr/>
      </dsp:nvSpPr>
      <dsp:spPr>
        <a:xfrm>
          <a:off x="3677077" y="590285"/>
          <a:ext cx="2988355" cy="1793013"/>
        </a:xfrm>
        <a:prstGeom prst="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432" tIns="153706" rIns="146432" bIns="1537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Objective Knowledge</a:t>
          </a:r>
          <a:endParaRPr lang="en-US" sz="3600" kern="1200" dirty="0"/>
        </a:p>
      </dsp:txBody>
      <dsp:txXfrm>
        <a:off x="3677077" y="590285"/>
        <a:ext cx="2988355" cy="1793013"/>
      </dsp:txXfrm>
    </dsp:sp>
    <dsp:sp modelId="{6F4A3C2E-17D6-4E85-BE43-6C80F69E338E}">
      <dsp:nvSpPr>
        <dsp:cNvPr id="0" name=""/>
        <dsp:cNvSpPr/>
      </dsp:nvSpPr>
      <dsp:spPr>
        <a:xfrm>
          <a:off x="2987955" y="3921407"/>
          <a:ext cx="6567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56721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299133" y="3963691"/>
        <a:ext cx="34366" cy="6873"/>
      </dsp:txXfrm>
    </dsp:sp>
    <dsp:sp modelId="{057A2865-FD82-43CA-B2B2-4A38759E965D}">
      <dsp:nvSpPr>
        <dsp:cNvPr id="0" name=""/>
        <dsp:cNvSpPr/>
      </dsp:nvSpPr>
      <dsp:spPr>
        <a:xfrm>
          <a:off x="1399" y="3070620"/>
          <a:ext cx="2988355" cy="1793013"/>
        </a:xfrm>
        <a:prstGeom prst="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432" tIns="153706" rIns="146432" bIns="1537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Sustainable food intake</a:t>
          </a:r>
          <a:endParaRPr lang="en-US" sz="3600" kern="1200" dirty="0"/>
        </a:p>
      </dsp:txBody>
      <dsp:txXfrm>
        <a:off x="1399" y="3070620"/>
        <a:ext cx="2988355" cy="1793013"/>
      </dsp:txXfrm>
    </dsp:sp>
    <dsp:sp modelId="{F85BAE18-E97E-4B03-8FCE-8DFE879E61D6}">
      <dsp:nvSpPr>
        <dsp:cNvPr id="0" name=""/>
        <dsp:cNvSpPr/>
      </dsp:nvSpPr>
      <dsp:spPr>
        <a:xfrm>
          <a:off x="3677077" y="3070620"/>
          <a:ext cx="2988355" cy="1793013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432" tIns="153706" rIns="146432" bIns="153706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Hierarchy of food</a:t>
          </a:r>
          <a:endParaRPr lang="en-US" sz="3600" kern="1200" dirty="0"/>
        </a:p>
      </dsp:txBody>
      <dsp:txXfrm>
        <a:off x="3677077" y="3070620"/>
        <a:ext cx="2988355" cy="17930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E5FB8B-B4DB-43DD-880A-8132E3FE7B20}">
      <dsp:nvSpPr>
        <dsp:cNvPr id="0" name=""/>
        <dsp:cNvSpPr/>
      </dsp:nvSpPr>
      <dsp:spPr>
        <a:xfrm>
          <a:off x="3391171" y="1387543"/>
          <a:ext cx="7485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4856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45976" y="1429364"/>
        <a:ext cx="38958" cy="7799"/>
      </dsp:txXfrm>
    </dsp:sp>
    <dsp:sp modelId="{27DC0C0C-ACCA-4E51-9A56-8EE75A14F532}">
      <dsp:nvSpPr>
        <dsp:cNvPr id="0" name=""/>
        <dsp:cNvSpPr/>
      </dsp:nvSpPr>
      <dsp:spPr>
        <a:xfrm>
          <a:off x="5280" y="416956"/>
          <a:ext cx="3387690" cy="203261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6000" tIns="174246" rIns="166000" bIns="17424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85 Responses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57% Females </a:t>
          </a:r>
          <a:r>
            <a:rPr lang="en-GB" sz="2000" b="0" i="0" kern="1200" baseline="0" dirty="0"/>
            <a:t>(n=49)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62% &gt;45yrs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4% &lt;24yrs</a:t>
          </a:r>
          <a:r>
            <a:rPr lang="en-GB" sz="2000" b="0" i="0" kern="1200" baseline="0" dirty="0"/>
            <a:t>(n=3)</a:t>
          </a:r>
          <a:endParaRPr lang="en-US" sz="2400" kern="1200" dirty="0"/>
        </a:p>
      </dsp:txBody>
      <dsp:txXfrm>
        <a:off x="5280" y="416956"/>
        <a:ext cx="3387690" cy="2032614"/>
      </dsp:txXfrm>
    </dsp:sp>
    <dsp:sp modelId="{65A463CE-CCFD-4EC0-811F-390477A318FF}">
      <dsp:nvSpPr>
        <dsp:cNvPr id="0" name=""/>
        <dsp:cNvSpPr/>
      </dsp:nvSpPr>
      <dsp:spPr>
        <a:xfrm>
          <a:off x="1605151" y="2447771"/>
          <a:ext cx="4260833" cy="748568"/>
        </a:xfrm>
        <a:custGeom>
          <a:avLst/>
          <a:gdLst/>
          <a:ahLst/>
          <a:cxnLst/>
          <a:rect l="0" t="0" r="0" b="0"/>
          <a:pathLst>
            <a:path>
              <a:moveTo>
                <a:pt x="4260833" y="0"/>
              </a:moveTo>
              <a:lnTo>
                <a:pt x="4260833" y="391384"/>
              </a:lnTo>
              <a:lnTo>
                <a:pt x="0" y="391384"/>
              </a:lnTo>
              <a:lnTo>
                <a:pt x="0" y="748568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7280" y="2818155"/>
        <a:ext cx="216574" cy="7799"/>
      </dsp:txXfrm>
    </dsp:sp>
    <dsp:sp modelId="{539EA5AD-90EF-4BF8-85B4-5235FD50EC74}">
      <dsp:nvSpPr>
        <dsp:cNvPr id="0" name=""/>
        <dsp:cNvSpPr/>
      </dsp:nvSpPr>
      <dsp:spPr>
        <a:xfrm>
          <a:off x="4172139" y="416956"/>
          <a:ext cx="3387690" cy="2032614"/>
        </a:xfrm>
        <a:prstGeom prst="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6000" tIns="174246" rIns="166000" bIns="17424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75% University education or higher </a:t>
          </a:r>
          <a:endParaRPr lang="en-US" sz="2400" kern="1200" dirty="0"/>
        </a:p>
      </dsp:txBody>
      <dsp:txXfrm>
        <a:off x="4172139" y="416956"/>
        <a:ext cx="3387690" cy="2032614"/>
      </dsp:txXfrm>
    </dsp:sp>
    <dsp:sp modelId="{6F4A3C2E-17D6-4E85-BE43-6C80F69E338E}">
      <dsp:nvSpPr>
        <dsp:cNvPr id="0" name=""/>
        <dsp:cNvSpPr/>
      </dsp:nvSpPr>
      <dsp:spPr>
        <a:xfrm>
          <a:off x="3203222" y="4199327"/>
          <a:ext cx="7485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48568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58027" y="4241147"/>
        <a:ext cx="38958" cy="7799"/>
      </dsp:txXfrm>
    </dsp:sp>
    <dsp:sp modelId="{057A2865-FD82-43CA-B2B2-4A38759E965D}">
      <dsp:nvSpPr>
        <dsp:cNvPr id="0" name=""/>
        <dsp:cNvSpPr/>
      </dsp:nvSpPr>
      <dsp:spPr>
        <a:xfrm>
          <a:off x="5280" y="3228739"/>
          <a:ext cx="3199741" cy="2032614"/>
        </a:xfrm>
        <a:prstGeom prst="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6000" tIns="174246" rIns="166000" bIns="17424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 dirty="0"/>
            <a:t>83% E</a:t>
          </a:r>
          <a:r>
            <a:rPr lang="en-GB" sz="2500" kern="1200" dirty="0"/>
            <a:t>mployment f/t 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baseline="0" dirty="0"/>
            <a:t>58% I</a:t>
          </a:r>
          <a:r>
            <a:rPr lang="en-GB" sz="2500" kern="1200" dirty="0"/>
            <a:t>ncome </a:t>
          </a:r>
          <a:r>
            <a:rPr lang="en-GB" sz="2500" b="0" i="0" kern="1200" baseline="0" dirty="0"/>
            <a:t>&gt;£40k </a:t>
          </a:r>
          <a:endParaRPr lang="en-US" sz="2500" kern="1200" dirty="0"/>
        </a:p>
      </dsp:txBody>
      <dsp:txXfrm>
        <a:off x="5280" y="3228739"/>
        <a:ext cx="3199741" cy="2032614"/>
      </dsp:txXfrm>
    </dsp:sp>
    <dsp:sp modelId="{F85BAE18-E97E-4B03-8FCE-8DFE879E61D6}">
      <dsp:nvSpPr>
        <dsp:cNvPr id="0" name=""/>
        <dsp:cNvSpPr/>
      </dsp:nvSpPr>
      <dsp:spPr>
        <a:xfrm>
          <a:off x="3984190" y="3228739"/>
          <a:ext cx="3387690" cy="2032614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6000" tIns="174246" rIns="166000" bIns="17424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 dirty="0"/>
            <a:t>56% Overweight &amp; Obese 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 dirty="0"/>
            <a:t>26% Obese 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 dirty="0"/>
            <a:t>44% Normal Weight</a:t>
          </a:r>
          <a:endParaRPr lang="en-US" sz="2200" kern="1200" dirty="0"/>
        </a:p>
      </dsp:txBody>
      <dsp:txXfrm>
        <a:off x="3984190" y="3228739"/>
        <a:ext cx="3387690" cy="20326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E2C670-B76C-4C36-871D-B738D673B9EB}">
      <dsp:nvSpPr>
        <dsp:cNvPr id="0" name=""/>
        <dsp:cNvSpPr/>
      </dsp:nvSpPr>
      <dsp:spPr>
        <a:xfrm rot="5400000">
          <a:off x="4501986" y="-1490596"/>
          <a:ext cx="1603639" cy="499181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Females ranked Animal Welfare highest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Ethical Concern for males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Environmental Welfare ranked lowest food sustainable factor for both sexes</a:t>
          </a:r>
        </a:p>
      </dsp:txBody>
      <dsp:txXfrm rot="-5400000">
        <a:off x="2807898" y="281775"/>
        <a:ext cx="4913534" cy="1447073"/>
      </dsp:txXfrm>
    </dsp:sp>
    <dsp:sp modelId="{2A8D2812-7FEB-461B-963A-612EBB2CDBD0}">
      <dsp:nvSpPr>
        <dsp:cNvPr id="0" name=""/>
        <dsp:cNvSpPr/>
      </dsp:nvSpPr>
      <dsp:spPr>
        <a:xfrm>
          <a:off x="0" y="3037"/>
          <a:ext cx="2807897" cy="2004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Genders</a:t>
          </a:r>
        </a:p>
      </dsp:txBody>
      <dsp:txXfrm>
        <a:off x="97854" y="100891"/>
        <a:ext cx="2612189" cy="1808841"/>
      </dsp:txXfrm>
    </dsp:sp>
    <dsp:sp modelId="{9D7C8DDC-7B46-43A4-829F-3C81D5141580}">
      <dsp:nvSpPr>
        <dsp:cNvPr id="0" name=""/>
        <dsp:cNvSpPr/>
      </dsp:nvSpPr>
      <dsp:spPr>
        <a:xfrm rot="5400000">
          <a:off x="4501986" y="614180"/>
          <a:ext cx="1603639" cy="499181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dirty="0"/>
            <a:t>No significant differences between urban or rural dwellers</a:t>
          </a:r>
        </a:p>
      </dsp:txBody>
      <dsp:txXfrm rot="-5400000">
        <a:off x="2807898" y="2386552"/>
        <a:ext cx="4913534" cy="1447073"/>
      </dsp:txXfrm>
    </dsp:sp>
    <dsp:sp modelId="{DF8D9986-A62C-44F3-A266-EAE86F315995}">
      <dsp:nvSpPr>
        <dsp:cNvPr id="0" name=""/>
        <dsp:cNvSpPr/>
      </dsp:nvSpPr>
      <dsp:spPr>
        <a:xfrm>
          <a:off x="0" y="2107814"/>
          <a:ext cx="2807897" cy="2004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Location</a:t>
          </a:r>
        </a:p>
      </dsp:txBody>
      <dsp:txXfrm>
        <a:off x="97854" y="2205668"/>
        <a:ext cx="2612189" cy="1808841"/>
      </dsp:txXfrm>
    </dsp:sp>
    <dsp:sp modelId="{1ABDC78B-467B-45B9-B446-B8EBA241AD1A}">
      <dsp:nvSpPr>
        <dsp:cNvPr id="0" name=""/>
        <dsp:cNvSpPr/>
      </dsp:nvSpPr>
      <dsp:spPr>
        <a:xfrm rot="5400000">
          <a:off x="4501986" y="2718957"/>
          <a:ext cx="1603639" cy="499181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dirty="0"/>
            <a:t>Health &amp; Ethical Concern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000" kern="1200" dirty="0"/>
            <a:t>Ethical Concern &amp; Animal welfare</a:t>
          </a:r>
        </a:p>
      </dsp:txBody>
      <dsp:txXfrm rot="-5400000">
        <a:off x="2807898" y="4491329"/>
        <a:ext cx="4913534" cy="1447073"/>
      </dsp:txXfrm>
    </dsp:sp>
    <dsp:sp modelId="{DDCAC71E-5D7B-4D27-B8B1-04C4137B1681}">
      <dsp:nvSpPr>
        <dsp:cNvPr id="0" name=""/>
        <dsp:cNvSpPr/>
      </dsp:nvSpPr>
      <dsp:spPr>
        <a:xfrm>
          <a:off x="0" y="4212591"/>
          <a:ext cx="2807897" cy="2004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Educational level</a:t>
          </a:r>
        </a:p>
      </dsp:txBody>
      <dsp:txXfrm>
        <a:off x="97854" y="4310445"/>
        <a:ext cx="2612189" cy="18088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36ABB-7DF4-4AA1-8E63-FD54AFFFD36F}">
      <dsp:nvSpPr>
        <dsp:cNvPr id="0" name=""/>
        <dsp:cNvSpPr/>
      </dsp:nvSpPr>
      <dsp:spPr>
        <a:xfrm>
          <a:off x="0" y="2338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Results confirm that this group are very engaged towards food sustainability</a:t>
          </a:r>
          <a:endParaRPr lang="en-US" sz="2400" kern="1200" dirty="0"/>
        </a:p>
      </dsp:txBody>
      <dsp:txXfrm>
        <a:off x="28786" y="262615"/>
        <a:ext cx="10458028" cy="532107"/>
      </dsp:txXfrm>
    </dsp:sp>
    <dsp:sp modelId="{1AFBA21A-D771-41B8-875B-D61FFA22A08A}">
      <dsp:nvSpPr>
        <dsp:cNvPr id="0" name=""/>
        <dsp:cNvSpPr/>
      </dsp:nvSpPr>
      <dsp:spPr>
        <a:xfrm>
          <a:off x="0" y="8926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Cohort are older, highly educated, higher incomes</a:t>
          </a:r>
          <a:endParaRPr lang="en-US" sz="2400" kern="1200"/>
        </a:p>
      </dsp:txBody>
      <dsp:txXfrm>
        <a:off x="28786" y="921415"/>
        <a:ext cx="10458028" cy="532107"/>
      </dsp:txXfrm>
    </dsp:sp>
    <dsp:sp modelId="{2D571A49-FFA0-46FB-B966-997CC6B040D2}">
      <dsp:nvSpPr>
        <dsp:cNvPr id="0" name=""/>
        <dsp:cNvSpPr/>
      </dsp:nvSpPr>
      <dsp:spPr>
        <a:xfrm>
          <a:off x="0" y="15514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Sustainability and Health ranked highest of food choice factors</a:t>
          </a:r>
          <a:endParaRPr lang="en-US" sz="2400" kern="1200"/>
        </a:p>
      </dsp:txBody>
      <dsp:txXfrm>
        <a:off x="28786" y="1580215"/>
        <a:ext cx="10458028" cy="532107"/>
      </dsp:txXfrm>
    </dsp:sp>
    <dsp:sp modelId="{9041D19A-89B0-4E7F-ACCD-80C760A4761F}">
      <dsp:nvSpPr>
        <dsp:cNvPr id="0" name=""/>
        <dsp:cNvSpPr/>
      </dsp:nvSpPr>
      <dsp:spPr>
        <a:xfrm>
          <a:off x="0" y="22102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Animal Welfare highest &amp; Environmental Welfare lowest </a:t>
          </a:r>
          <a:endParaRPr lang="en-US" sz="2400" kern="1200"/>
        </a:p>
      </dsp:txBody>
      <dsp:txXfrm>
        <a:off x="28786" y="2239015"/>
        <a:ext cx="10458028" cy="532107"/>
      </dsp:txXfrm>
    </dsp:sp>
    <dsp:sp modelId="{A276BED4-5B82-4364-BD69-A060DEE6EA29}">
      <dsp:nvSpPr>
        <dsp:cNvPr id="0" name=""/>
        <dsp:cNvSpPr/>
      </dsp:nvSpPr>
      <dsp:spPr>
        <a:xfrm>
          <a:off x="0" y="28690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Animal-based products most likely sustainable food behaviour</a:t>
          </a:r>
          <a:endParaRPr lang="en-US" sz="2400" kern="1200" dirty="0"/>
        </a:p>
      </dsp:txBody>
      <dsp:txXfrm>
        <a:off x="28786" y="2897815"/>
        <a:ext cx="10458028" cy="532107"/>
      </dsp:txXfrm>
    </dsp:sp>
    <dsp:sp modelId="{9C6B1D92-4C1E-4EB7-BF8E-FB6DAC9CA816}">
      <dsp:nvSpPr>
        <dsp:cNvPr id="0" name=""/>
        <dsp:cNvSpPr/>
      </dsp:nvSpPr>
      <dsp:spPr>
        <a:xfrm>
          <a:off x="0" y="35278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Novel foods least likely </a:t>
          </a:r>
          <a:endParaRPr lang="en-US" sz="2400" kern="1200"/>
        </a:p>
      </dsp:txBody>
      <dsp:txXfrm>
        <a:off x="28786" y="3556615"/>
        <a:ext cx="10458028" cy="532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C24D5C-ED1B-4AC5-A3AD-9B1B39FA495C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BB2B89-08E6-4275-A6F0-0DE8ABCF5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3590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7282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744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1530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9915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4934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8103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3248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181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5162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1897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9057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1279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B2B89-08E6-4275-A6F0-0DE8ABCF564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590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50749-7731-FA8F-6F83-E68CD7DAAB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400DA1-0C62-52CD-50E2-974EF5A19F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57083-26C4-1647-7CEA-8F35CD6DB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218FA4-5544-4CEA-00C9-4E4380596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C0E6E-325E-EDB1-5FE0-CE11E910F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69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435C0-D26A-F585-D2E3-6FF06870B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0C3EF0-C668-EC38-7B7C-4F059FFC74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C45B2E-EC4E-C3AA-2A5E-71BA08508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881435-9FD6-AD7D-FDBF-18EAF17BC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BAA854-0D03-6791-2CFF-1410A94B9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456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B5FC5-6748-EAB2-4844-DAFE8127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D59E1E-1BFB-E097-3A80-97A6618971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FD02D-5E82-62CF-D050-86F99F97B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65CD6-3B24-ABD6-CFCE-50781198F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A2C85-B796-A84F-F11D-8A038F2BA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24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CA414-3F91-AA27-E000-0652C03E6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B5115-BA0D-B316-CC73-94ADE1EFA3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A8457D-1FFF-8EFB-0E91-D397865AB2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FE0F98-3182-F2EA-87D0-2E326C59FB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7278BC-936F-E6D0-925D-CC3317E46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53161F-1CFA-8423-352D-FFFE7A912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703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89317-8A6E-750A-EA14-75292AB78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575529-0B39-A2E3-EEF6-F933ABEADF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5F35A6-152B-5AE2-FF64-68199237C4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5007A3-5FDB-72B3-7FF5-04A0899172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9FE249-3EE6-D4FA-686F-6AC85ADBC1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45477B-6A0B-E07B-B587-D5C55CBF1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8D217A-7B24-9BA3-C125-D1D897EA8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6C6E43-689F-0753-AB27-4813CE436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34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7C7B2-0B84-3C36-1D87-52896D6E5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459A1B-7B96-41C9-69C4-B2696ED31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3A8693-22A8-7EEE-AA2D-1C1F7A386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799AB6-7039-EA9A-1819-9F83BB8D9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717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1AC7C0-07B8-9A50-81F4-61797E7CD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759F7D-B7DC-2030-FD61-EAB6DBB96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1B2C5A-48BD-827E-9063-BE5E1154A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606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258BF-709D-FFA4-A67E-40A6CB01E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A03DB-4574-CF6E-5BD5-655389A11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A7C737-E8DB-D8D2-FA8C-3A0E2E26A7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060D5E-A517-F7BC-69D8-C44BEF4D0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9955B5-2318-AB50-B59D-0583D447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7610E-B1B0-4D42-6BE1-BCC1300AE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167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0700-1C67-3422-87B3-D232E3FFF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5AF773-4FAD-9F5E-A6CB-AF9E608DFA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F902C7-F98E-5897-1F02-B7F7F6C3FA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E5F1DA-0E85-34B4-73D1-3E5F1399C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78F41C-09C1-C1F2-CFB9-8070FF7BD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C4B30F-D6F0-AC70-EB22-FB6D2B943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364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6F7F3-7244-147B-34B1-B92822C98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B3E722-0F15-94A6-E1A4-DD1199505F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7429EA-AF53-1143-C7C5-1178DBDB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72168-5CF5-655F-234E-6319DA8EF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810597-1449-E3F2-6540-6B7D860FC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005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0104CB-43D5-BC58-052A-924311CCF1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6C085F-F5D8-79CA-F86A-3B3D54CE51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D579A-DBFB-1570-4EAE-BA2E630A9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D68F9-67F4-4E08-AB72-E2202A385A9E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6B7C34-96DC-D0C4-B1B2-6BF301C85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D6A90A-5722-0EA0-6573-77EE1AF8D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141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83403A-28BE-4BAE-0797-E2AC9CDAD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AFEBC6-8633-3DB1-7D66-3A44A855FD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4E28A-D194-C7A3-7401-BD37D7C605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DD68F9-67F4-4E08-AB72-E2202A385A9E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BFB2C-3F1D-A934-C0A8-E39CBDF521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4C748-BE42-F839-2697-11F2E6FC08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BD1BA6-1136-4790-8DAB-262191863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658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ao.org/3/ca6640en/ca6640en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953CFB-AC1F-C7DE-4FE9-8DB629E8A6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altLang="en-US" sz="4400" kern="1200" dirty="0">
                <a:solidFill>
                  <a:srgbClr val="FFFFFF"/>
                </a:solidFill>
                <a:ea typeface="+mj-ea"/>
                <a:cs typeface="+mj-cs"/>
              </a:rPr>
              <a:t>What do adults understand about food sustainability; how open are they to change; and how does the dimension of food sustainability compare to other factors of food choice.</a:t>
            </a:r>
            <a:endParaRPr lang="en-US" sz="4400" kern="1200" dirty="0">
              <a:solidFill>
                <a:srgbClr val="FFFFFF"/>
              </a:solidFill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D7D121-54F1-059F-929F-85E871EF4FA7}"/>
              </a:ext>
            </a:extLst>
          </p:cNvPr>
          <p:cNvSpPr txBox="1"/>
          <p:nvPr/>
        </p:nvSpPr>
        <p:spPr>
          <a:xfrm>
            <a:off x="1350682" y="4870824"/>
            <a:ext cx="10005951" cy="14582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400" kern="1200" dirty="0">
              <a:solidFill>
                <a:schemeClr val="tx1"/>
              </a:solidFill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2877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8669F-CC5F-8BF4-F0C2-68EAA3CE30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ea typeface="+mj-ea"/>
                <a:cs typeface="+mj-cs"/>
              </a:rPr>
              <a:t>Why is Food Sustainability such a concern?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517E4C-5CEC-8972-9C99-39B673DDDDF4}"/>
              </a:ext>
            </a:extLst>
          </p:cNvPr>
          <p:cNvSpPr txBox="1"/>
          <p:nvPr/>
        </p:nvSpPr>
        <p:spPr>
          <a:xfrm>
            <a:off x="4643324" y="1374587"/>
            <a:ext cx="7021688" cy="4108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566928">
              <a:spcAft>
                <a:spcPts val="600"/>
              </a:spcAft>
            </a:pPr>
            <a:r>
              <a:rPr lang="en-GB" sz="4400" kern="1200" dirty="0">
                <a:solidFill>
                  <a:srgbClr val="000000"/>
                </a:solidFill>
                <a:latin typeface="+mj-lt"/>
              </a:rPr>
              <a:t>Food production is the largest cause of global environmental change, responsible for up to 30% of greenhouse gas emissions </a:t>
            </a:r>
          </a:p>
          <a:p>
            <a:pPr algn="ctr" defTabSz="566928">
              <a:spcAft>
                <a:spcPts val="600"/>
              </a:spcAft>
            </a:pPr>
            <a:r>
              <a:rPr lang="en-GB" sz="2800" kern="1200" dirty="0">
                <a:solidFill>
                  <a:srgbClr val="000000"/>
                </a:solidFill>
                <a:latin typeface="+mj-lt"/>
              </a:rPr>
              <a:t>(EAT-Lancet Commission, 2019)</a:t>
            </a:r>
            <a:endParaRPr lang="en-GB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99919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8" name="Rectangle 117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9968D0-9BCD-6D84-E74A-E2F158DCD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208" y="857251"/>
            <a:ext cx="4747280" cy="30980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rgbClr val="FFFFFF"/>
                </a:solidFill>
                <a:ea typeface="+mj-ea"/>
                <a:cs typeface="+mj-cs"/>
              </a:rPr>
              <a:t>Food sustainability is multifaceted!</a:t>
            </a:r>
            <a:br>
              <a:rPr lang="en-US" sz="4800" kern="1200" dirty="0">
                <a:solidFill>
                  <a:srgbClr val="FFFFFF"/>
                </a:solidFill>
                <a:ea typeface="+mj-ea"/>
                <a:cs typeface="+mj-cs"/>
              </a:rPr>
            </a:br>
            <a:endParaRPr lang="en-US" sz="4800" kern="1200" dirty="0">
              <a:solidFill>
                <a:srgbClr val="FFFFFF"/>
              </a:solidFill>
              <a:ea typeface="+mj-ea"/>
              <a:cs typeface="+mj-cs"/>
            </a:endParaRPr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FCE323A3-4C53-AFC5-1E94-A2ED271A1339}"/>
              </a:ext>
            </a:extLst>
          </p:cNvPr>
          <p:cNvSpPr txBox="1"/>
          <p:nvPr/>
        </p:nvSpPr>
        <p:spPr>
          <a:xfrm>
            <a:off x="6945505" y="2274835"/>
            <a:ext cx="368727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+mj-lt"/>
              </a:rPr>
              <a:t>Think of one word that describes food Sustainability? </a:t>
            </a:r>
          </a:p>
        </p:txBody>
      </p:sp>
    </p:spTree>
    <p:extLst>
      <p:ext uri="{BB962C8B-B14F-4D97-AF65-F5344CB8AC3E}">
        <p14:creationId xmlns:p14="http://schemas.microsoft.com/office/powerpoint/2010/main" val="101842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0FFBFBF-39A4-3E3A-9923-4DFB98D32ACA}"/>
              </a:ext>
            </a:extLst>
          </p:cNvPr>
          <p:cNvSpPr txBox="1"/>
          <p:nvPr/>
        </p:nvSpPr>
        <p:spPr>
          <a:xfrm rot="16200000">
            <a:off x="2108200" y="2006600"/>
            <a:ext cx="308449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800" dirty="0">
                <a:solidFill>
                  <a:schemeClr val="bg1"/>
                </a:solidFill>
                <a:latin typeface="Congenial Black" panose="02000503040000020004" pitchFamily="2" charset="0"/>
              </a:rPr>
              <a:t>Local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180432-8497-6F02-F77F-FB445E2A59A2}"/>
              </a:ext>
            </a:extLst>
          </p:cNvPr>
          <p:cNvSpPr txBox="1"/>
          <p:nvPr/>
        </p:nvSpPr>
        <p:spPr>
          <a:xfrm>
            <a:off x="4114057" y="1283325"/>
            <a:ext cx="515076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800" dirty="0">
                <a:solidFill>
                  <a:schemeClr val="bg1"/>
                </a:solidFill>
                <a:latin typeface="Congenial Black" panose="02000503040000020004" pitchFamily="2" charset="0"/>
              </a:rPr>
              <a:t>Seasonal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2F2A99-3CDF-3D64-842C-DA5C253C4443}"/>
              </a:ext>
            </a:extLst>
          </p:cNvPr>
          <p:cNvSpPr txBox="1"/>
          <p:nvPr/>
        </p:nvSpPr>
        <p:spPr>
          <a:xfrm>
            <a:off x="584775" y="-60554"/>
            <a:ext cx="5150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veganism</a:t>
            </a:r>
            <a:endParaRPr lang="en-GB" sz="8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CCF6B6-E98E-2083-3AE0-44B05FB53791}"/>
              </a:ext>
            </a:extLst>
          </p:cNvPr>
          <p:cNvSpPr txBox="1"/>
          <p:nvPr/>
        </p:nvSpPr>
        <p:spPr>
          <a:xfrm rot="5400000">
            <a:off x="8688428" y="2256968"/>
            <a:ext cx="561975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animal-based</a:t>
            </a:r>
            <a:endParaRPr lang="en-GB" sz="6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52DB71-805D-D4E1-C501-7662B444F5DD}"/>
              </a:ext>
            </a:extLst>
          </p:cNvPr>
          <p:cNvSpPr txBox="1"/>
          <p:nvPr/>
        </p:nvSpPr>
        <p:spPr>
          <a:xfrm>
            <a:off x="4086225" y="2346838"/>
            <a:ext cx="401955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plant-based</a:t>
            </a:r>
            <a:endParaRPr lang="en-GB" sz="4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6DE4AD6-6B5C-529E-B34C-5A0FE312F6D2}"/>
              </a:ext>
            </a:extLst>
          </p:cNvPr>
          <p:cNvSpPr txBox="1"/>
          <p:nvPr/>
        </p:nvSpPr>
        <p:spPr>
          <a:xfrm rot="16200000">
            <a:off x="-1194909" y="1169488"/>
            <a:ext cx="30607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 err="1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fruitarianism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C6A23E6-7C63-E54C-2D8D-ABD5FB9FD2D8}"/>
              </a:ext>
            </a:extLst>
          </p:cNvPr>
          <p:cNvSpPr txBox="1"/>
          <p:nvPr/>
        </p:nvSpPr>
        <p:spPr>
          <a:xfrm>
            <a:off x="584775" y="890069"/>
            <a:ext cx="499615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animal welfare</a:t>
            </a:r>
            <a:endParaRPr lang="en-GB" sz="5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BFE230-4386-3871-C4E9-FB13DBF78332}"/>
              </a:ext>
            </a:extLst>
          </p:cNvPr>
          <p:cNvSpPr txBox="1"/>
          <p:nvPr/>
        </p:nvSpPr>
        <p:spPr>
          <a:xfrm>
            <a:off x="7934072" y="4977040"/>
            <a:ext cx="553618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environment concern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BD06AD6-C85E-0E69-ACE8-A6DA86CD7152}"/>
              </a:ext>
            </a:extLst>
          </p:cNvPr>
          <p:cNvSpPr txBox="1"/>
          <p:nvPr/>
        </p:nvSpPr>
        <p:spPr>
          <a:xfrm rot="16200000">
            <a:off x="2568737" y="4092110"/>
            <a:ext cx="360997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analogues</a:t>
            </a:r>
            <a:endParaRPr lang="en-GB" sz="4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6E77255-8E61-9582-8591-2792B2D768DB}"/>
              </a:ext>
            </a:extLst>
          </p:cNvPr>
          <p:cNvSpPr txBox="1"/>
          <p:nvPr/>
        </p:nvSpPr>
        <p:spPr>
          <a:xfrm>
            <a:off x="4176552" y="867464"/>
            <a:ext cx="72834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price</a:t>
            </a:r>
            <a:endParaRPr lang="en-GB" sz="4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8DAFEEB-0E9A-A9E7-8A95-2C7F752D6839}"/>
              </a:ext>
            </a:extLst>
          </p:cNvPr>
          <p:cNvSpPr txBox="1"/>
          <p:nvPr/>
        </p:nvSpPr>
        <p:spPr>
          <a:xfrm>
            <a:off x="2927174" y="5990536"/>
            <a:ext cx="728345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vegetarian</a:t>
            </a:r>
            <a:endParaRPr lang="en-GB" sz="5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254609E-C669-757B-FFA3-A51B619F772F}"/>
              </a:ext>
            </a:extLst>
          </p:cNvPr>
          <p:cNvSpPr txBox="1"/>
          <p:nvPr/>
        </p:nvSpPr>
        <p:spPr>
          <a:xfrm>
            <a:off x="8105775" y="80186"/>
            <a:ext cx="311692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flexitarian</a:t>
            </a:r>
            <a:endParaRPr lang="en-GB" sz="4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1450B5C-CED5-CE95-5F61-F023333A79FC}"/>
              </a:ext>
            </a:extLst>
          </p:cNvPr>
          <p:cNvSpPr txBox="1"/>
          <p:nvPr/>
        </p:nvSpPr>
        <p:spPr>
          <a:xfrm>
            <a:off x="5198263" y="234073"/>
            <a:ext cx="212407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health</a:t>
            </a:r>
            <a:endParaRPr lang="en-GB" sz="4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9BD6DC1-9358-FC09-71BF-980E36E3872B}"/>
              </a:ext>
            </a:extLst>
          </p:cNvPr>
          <p:cNvSpPr txBox="1"/>
          <p:nvPr/>
        </p:nvSpPr>
        <p:spPr>
          <a:xfrm>
            <a:off x="6146272" y="5158577"/>
            <a:ext cx="5536182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fair-trade</a:t>
            </a:r>
            <a:endParaRPr lang="en-GB" sz="8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D3EF8AE-CE80-1EFB-CEED-B7F148B5CB8F}"/>
              </a:ext>
            </a:extLst>
          </p:cNvPr>
          <p:cNvSpPr txBox="1"/>
          <p:nvPr/>
        </p:nvSpPr>
        <p:spPr>
          <a:xfrm>
            <a:off x="849282" y="5116377"/>
            <a:ext cx="3772361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organic</a:t>
            </a:r>
            <a:endParaRPr lang="en-GB" sz="66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E7A27CE-CF89-44BC-9F0E-DE5D03369775}"/>
              </a:ext>
            </a:extLst>
          </p:cNvPr>
          <p:cNvSpPr txBox="1"/>
          <p:nvPr/>
        </p:nvSpPr>
        <p:spPr>
          <a:xfrm rot="16200000">
            <a:off x="1100841" y="3145674"/>
            <a:ext cx="3371477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ethical</a:t>
            </a:r>
            <a:endParaRPr lang="en-GB" sz="66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94A9F7F-81A5-A0E2-2DB9-A6FE54F3E2D7}"/>
              </a:ext>
            </a:extLst>
          </p:cNvPr>
          <p:cNvSpPr txBox="1"/>
          <p:nvPr/>
        </p:nvSpPr>
        <p:spPr>
          <a:xfrm>
            <a:off x="8982028" y="698187"/>
            <a:ext cx="24159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food-waste</a:t>
            </a:r>
            <a:endParaRPr lang="en-GB" sz="2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DE6CD7C-19CC-0DF8-5F3B-495DABAF38A7}"/>
              </a:ext>
            </a:extLst>
          </p:cNvPr>
          <p:cNvSpPr txBox="1"/>
          <p:nvPr/>
        </p:nvSpPr>
        <p:spPr>
          <a:xfrm>
            <a:off x="458551" y="2678890"/>
            <a:ext cx="43306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bio-diversity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7E8910A-B876-F142-C5CF-207A1AD517A6}"/>
              </a:ext>
            </a:extLst>
          </p:cNvPr>
          <p:cNvSpPr txBox="1"/>
          <p:nvPr/>
        </p:nvSpPr>
        <p:spPr>
          <a:xfrm rot="16200000">
            <a:off x="8107339" y="2081945"/>
            <a:ext cx="53506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factory-farming</a:t>
            </a:r>
            <a:endParaRPr lang="en-GB" sz="36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9E17938-AE1B-8CD3-BB16-1AAD7BFDB76C}"/>
              </a:ext>
            </a:extLst>
          </p:cNvPr>
          <p:cNvSpPr txBox="1"/>
          <p:nvPr/>
        </p:nvSpPr>
        <p:spPr>
          <a:xfrm>
            <a:off x="5699171" y="801407"/>
            <a:ext cx="213677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food-security</a:t>
            </a:r>
            <a:endParaRPr lang="en-GB" sz="2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C334250F-2546-6492-EC8E-045D0F742DB5}"/>
              </a:ext>
            </a:extLst>
          </p:cNvPr>
          <p:cNvSpPr txBox="1"/>
          <p:nvPr/>
        </p:nvSpPr>
        <p:spPr>
          <a:xfrm rot="5400000">
            <a:off x="-694116" y="5285138"/>
            <a:ext cx="243092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planet</a:t>
            </a:r>
            <a:endParaRPr lang="en-GB" sz="5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C961CF7A-D615-894F-BD99-A3E45A524D20}"/>
              </a:ext>
            </a:extLst>
          </p:cNvPr>
          <p:cNvSpPr txBox="1"/>
          <p:nvPr/>
        </p:nvSpPr>
        <p:spPr>
          <a:xfrm rot="3628538">
            <a:off x="6802950" y="629547"/>
            <a:ext cx="2337525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people</a:t>
            </a:r>
            <a:endParaRPr lang="en-GB" sz="4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87A009AE-8FE4-A958-9A51-5DB369985B28}"/>
              </a:ext>
            </a:extLst>
          </p:cNvPr>
          <p:cNvSpPr txBox="1"/>
          <p:nvPr/>
        </p:nvSpPr>
        <p:spPr>
          <a:xfrm>
            <a:off x="4677072" y="3048861"/>
            <a:ext cx="462336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carbon footprint</a:t>
            </a:r>
            <a:endParaRPr lang="en-GB" sz="4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C2F2290-8753-8921-DC27-DDA8B1A14BC5}"/>
              </a:ext>
            </a:extLst>
          </p:cNvPr>
          <p:cNvSpPr txBox="1"/>
          <p:nvPr/>
        </p:nvSpPr>
        <p:spPr>
          <a:xfrm>
            <a:off x="8545006" y="1053569"/>
            <a:ext cx="2028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agri-food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B1048E70-4557-EFCC-A0EE-212F143E979B}"/>
              </a:ext>
            </a:extLst>
          </p:cNvPr>
          <p:cNvSpPr txBox="1"/>
          <p:nvPr/>
        </p:nvSpPr>
        <p:spPr>
          <a:xfrm>
            <a:off x="5643420" y="1139775"/>
            <a:ext cx="72834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free-range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E23E549-3657-D3F3-6827-BE8DDAE48B3A}"/>
              </a:ext>
            </a:extLst>
          </p:cNvPr>
          <p:cNvSpPr txBox="1"/>
          <p:nvPr/>
        </p:nvSpPr>
        <p:spPr>
          <a:xfrm>
            <a:off x="794921" y="5004710"/>
            <a:ext cx="24581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soy-based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88C61B13-4F17-85C1-6304-EFB2FECC5844}"/>
              </a:ext>
            </a:extLst>
          </p:cNvPr>
          <p:cNvSpPr txBox="1"/>
          <p:nvPr/>
        </p:nvSpPr>
        <p:spPr>
          <a:xfrm rot="16200000">
            <a:off x="7534620" y="1930721"/>
            <a:ext cx="31056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Jainism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1A0D26AF-5607-9D84-F3AD-6CB9A7B4FDEC}"/>
              </a:ext>
            </a:extLst>
          </p:cNvPr>
          <p:cNvSpPr txBox="1"/>
          <p:nvPr/>
        </p:nvSpPr>
        <p:spPr>
          <a:xfrm>
            <a:off x="119329" y="2920376"/>
            <a:ext cx="72834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paleo</a:t>
            </a:r>
            <a:endParaRPr lang="en-GB" sz="4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3AD7E24-CF11-958F-80F7-809C27F481EE}"/>
              </a:ext>
            </a:extLst>
          </p:cNvPr>
          <p:cNvSpPr txBox="1"/>
          <p:nvPr/>
        </p:nvSpPr>
        <p:spPr>
          <a:xfrm>
            <a:off x="9133220" y="1559314"/>
            <a:ext cx="19441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natural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6AD7827B-6D9E-6B2B-5F0B-7812AD96B201}"/>
              </a:ext>
            </a:extLst>
          </p:cNvPr>
          <p:cNvSpPr txBox="1"/>
          <p:nvPr/>
        </p:nvSpPr>
        <p:spPr>
          <a:xfrm>
            <a:off x="983011" y="6034591"/>
            <a:ext cx="72834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familiarity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369DF029-9212-5104-6580-90998C568C1C}"/>
              </a:ext>
            </a:extLst>
          </p:cNvPr>
          <p:cNvSpPr txBox="1"/>
          <p:nvPr/>
        </p:nvSpPr>
        <p:spPr>
          <a:xfrm rot="16200000">
            <a:off x="577015" y="3205389"/>
            <a:ext cx="310977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mood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BF568857-A65C-EDB3-8D7D-6DB3F2520378}"/>
              </a:ext>
            </a:extLst>
          </p:cNvPr>
          <p:cNvSpPr txBox="1"/>
          <p:nvPr/>
        </p:nvSpPr>
        <p:spPr>
          <a:xfrm>
            <a:off x="6988753" y="2882244"/>
            <a:ext cx="72834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modified-meat </a:t>
            </a:r>
            <a:endParaRPr lang="en-GB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C05ECB9D-4828-ECF3-587B-DB1A13E64D1D}"/>
              </a:ext>
            </a:extLst>
          </p:cNvPr>
          <p:cNvSpPr txBox="1"/>
          <p:nvPr/>
        </p:nvSpPr>
        <p:spPr>
          <a:xfrm rot="16200000">
            <a:off x="11242218" y="5750484"/>
            <a:ext cx="12533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water</a:t>
            </a:r>
            <a:endParaRPr lang="en-GB" sz="2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2AD1ABCB-5E66-4D29-5FE3-5BE89F1E8585}"/>
              </a:ext>
            </a:extLst>
          </p:cNvPr>
          <p:cNvSpPr txBox="1"/>
          <p:nvPr/>
        </p:nvSpPr>
        <p:spPr>
          <a:xfrm>
            <a:off x="376716" y="3410540"/>
            <a:ext cx="73469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exploitation</a:t>
            </a:r>
            <a:endParaRPr lang="en-GB" sz="2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3714AE54-BD8A-4C57-D0A6-C1A5AAEA9C24}"/>
              </a:ext>
            </a:extLst>
          </p:cNvPr>
          <p:cNvSpPr txBox="1"/>
          <p:nvPr/>
        </p:nvSpPr>
        <p:spPr>
          <a:xfrm>
            <a:off x="7565534" y="2314503"/>
            <a:ext cx="73469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soy</a:t>
            </a:r>
            <a:endParaRPr lang="en-GB" sz="4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80FCAFE3-C295-9AF5-154E-914DD492A744}"/>
              </a:ext>
            </a:extLst>
          </p:cNvPr>
          <p:cNvSpPr txBox="1"/>
          <p:nvPr/>
        </p:nvSpPr>
        <p:spPr>
          <a:xfrm>
            <a:off x="983011" y="6390749"/>
            <a:ext cx="76644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affordable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D5C97375-9F00-F21B-2480-2426C03FF99F}"/>
              </a:ext>
            </a:extLst>
          </p:cNvPr>
          <p:cNvSpPr txBox="1"/>
          <p:nvPr/>
        </p:nvSpPr>
        <p:spPr>
          <a:xfrm>
            <a:off x="7855417" y="3564313"/>
            <a:ext cx="375187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aqua-culture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C6D0135F-4D94-A6C6-7013-0549CB5E36D5}"/>
              </a:ext>
            </a:extLst>
          </p:cNvPr>
          <p:cNvSpPr txBox="1"/>
          <p:nvPr/>
        </p:nvSpPr>
        <p:spPr>
          <a:xfrm>
            <a:off x="4628244" y="5533307"/>
            <a:ext cx="226612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in-vitro 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3AF3D683-0178-46DE-D628-32B1D2BD0A43}"/>
              </a:ext>
            </a:extLst>
          </p:cNvPr>
          <p:cNvSpPr txBox="1"/>
          <p:nvPr/>
        </p:nvSpPr>
        <p:spPr>
          <a:xfrm>
            <a:off x="5331669" y="3941541"/>
            <a:ext cx="429015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lacto-vegetarian </a:t>
            </a:r>
            <a:endParaRPr lang="en-GB" sz="4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2B1D00EE-FE13-1237-C7F2-8D7CC75D49A3}"/>
              </a:ext>
            </a:extLst>
          </p:cNvPr>
          <p:cNvSpPr txBox="1"/>
          <p:nvPr/>
        </p:nvSpPr>
        <p:spPr>
          <a:xfrm>
            <a:off x="4947945" y="3614145"/>
            <a:ext cx="76644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traditional</a:t>
            </a:r>
            <a:endParaRPr lang="en-GB" sz="28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795185C1-C1DA-5044-0EDB-141956A7A46B}"/>
              </a:ext>
            </a:extLst>
          </p:cNvPr>
          <p:cNvSpPr txBox="1"/>
          <p:nvPr/>
        </p:nvSpPr>
        <p:spPr>
          <a:xfrm rot="5400000">
            <a:off x="8774155" y="3219030"/>
            <a:ext cx="31171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green-economy</a:t>
            </a:r>
            <a:endParaRPr lang="en-GB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9855A88D-72DD-9E63-2ECE-1EA1951EDB98}"/>
              </a:ext>
            </a:extLst>
          </p:cNvPr>
          <p:cNvSpPr txBox="1"/>
          <p:nvPr/>
        </p:nvSpPr>
        <p:spPr>
          <a:xfrm>
            <a:off x="59681" y="3877901"/>
            <a:ext cx="25492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food safety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B59F81E3-FA21-834F-5EF0-0F0A4ECB6145}"/>
              </a:ext>
            </a:extLst>
          </p:cNvPr>
          <p:cNvSpPr txBox="1"/>
          <p:nvPr/>
        </p:nvSpPr>
        <p:spPr>
          <a:xfrm>
            <a:off x="8322562" y="6226252"/>
            <a:ext cx="366177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alternative milk</a:t>
            </a:r>
            <a:endParaRPr lang="en-GB" sz="32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A526CD2E-D924-398D-FDC2-BC67E5AC52D6}"/>
              </a:ext>
            </a:extLst>
          </p:cNvPr>
          <p:cNvSpPr txBox="1"/>
          <p:nvPr/>
        </p:nvSpPr>
        <p:spPr>
          <a:xfrm rot="5400000">
            <a:off x="8892060" y="2306119"/>
            <a:ext cx="157126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6000" dirty="0">
                <a:solidFill>
                  <a:schemeClr val="bg1"/>
                </a:solidFill>
                <a:latin typeface="Congenial Black" panose="02000503040000020004" pitchFamily="2" charset="0"/>
              </a:rPr>
              <a:t>soil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76DCB885-4A40-01C0-101C-0E04147A35ED}"/>
              </a:ext>
            </a:extLst>
          </p:cNvPr>
          <p:cNvSpPr txBox="1"/>
          <p:nvPr/>
        </p:nvSpPr>
        <p:spPr>
          <a:xfrm>
            <a:off x="197769" y="4221270"/>
            <a:ext cx="24581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restrictive</a:t>
            </a:r>
            <a:endParaRPr lang="en-GB" sz="24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BAAE0201-417D-C695-07FC-F101755505F8}"/>
              </a:ext>
            </a:extLst>
          </p:cNvPr>
          <p:cNvSpPr txBox="1"/>
          <p:nvPr/>
        </p:nvSpPr>
        <p:spPr>
          <a:xfrm>
            <a:off x="9688805" y="4157707"/>
            <a:ext cx="109384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trend</a:t>
            </a:r>
            <a:endParaRPr lang="en-GB" sz="20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A2B3BED1-7A2A-C419-18D3-6D79A0ADFBF0}"/>
              </a:ext>
            </a:extLst>
          </p:cNvPr>
          <p:cNvSpPr txBox="1"/>
          <p:nvPr/>
        </p:nvSpPr>
        <p:spPr>
          <a:xfrm>
            <a:off x="6627254" y="6342316"/>
            <a:ext cx="24173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entomophagy</a:t>
            </a:r>
            <a:endParaRPr lang="en-GB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D4EDF96F-5DDB-5F7D-5CB8-276CE78736AC}"/>
              </a:ext>
            </a:extLst>
          </p:cNvPr>
          <p:cNvSpPr txBox="1"/>
          <p:nvPr/>
        </p:nvSpPr>
        <p:spPr>
          <a:xfrm>
            <a:off x="4608206" y="4256184"/>
            <a:ext cx="38331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7200" dirty="0">
                <a:solidFill>
                  <a:schemeClr val="bg1"/>
                </a:solidFill>
                <a:latin typeface="Congenial Black" panose="02000503040000020004" pitchFamily="2" charset="0"/>
              </a:rPr>
              <a:t>seafood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5FC00003-A5BB-7324-3FE6-7A2080861A6B}"/>
              </a:ext>
            </a:extLst>
          </p:cNvPr>
          <p:cNvSpPr txBox="1"/>
          <p:nvPr/>
        </p:nvSpPr>
        <p:spPr>
          <a:xfrm>
            <a:off x="837727" y="4572709"/>
            <a:ext cx="9444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3600" dirty="0" err="1">
                <a:solidFill>
                  <a:schemeClr val="bg1"/>
                </a:solidFill>
                <a:latin typeface="Congenial Black" panose="02000503040000020004" pitchFamily="2" charset="0"/>
              </a:rPr>
              <a:t>upf</a:t>
            </a:r>
            <a:endParaRPr lang="en-GB" sz="36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C41583AD-2FA9-FC20-2BD9-A457628A22B7}"/>
              </a:ext>
            </a:extLst>
          </p:cNvPr>
          <p:cNvSpPr txBox="1"/>
          <p:nvPr/>
        </p:nvSpPr>
        <p:spPr>
          <a:xfrm>
            <a:off x="8452532" y="4489561"/>
            <a:ext cx="24155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Net-zero</a:t>
            </a:r>
            <a:endParaRPr lang="en-GB" sz="3600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5804BFA4-776C-F536-8426-D49B129DD69A}"/>
              </a:ext>
            </a:extLst>
          </p:cNvPr>
          <p:cNvSpPr txBox="1"/>
          <p:nvPr/>
        </p:nvSpPr>
        <p:spPr>
          <a:xfrm>
            <a:off x="4683759" y="5212681"/>
            <a:ext cx="17132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ongenial Black" panose="02000503040000020004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eco-friendly</a:t>
            </a:r>
            <a:endParaRPr lang="en-GB" dirty="0">
              <a:solidFill>
                <a:schemeClr val="bg1"/>
              </a:solidFill>
              <a:latin typeface="Congenial Black" panose="02000503040000020004" pitchFamily="2" charset="0"/>
            </a:endParaRP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CC1ABECA-04BE-2E28-602F-122A60082B7D}"/>
              </a:ext>
            </a:extLst>
          </p:cNvPr>
          <p:cNvSpPr txBox="1"/>
          <p:nvPr/>
        </p:nvSpPr>
        <p:spPr>
          <a:xfrm>
            <a:off x="594783" y="2375523"/>
            <a:ext cx="18758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  <a:latin typeface="Congenial Black" panose="02000503040000020004" pitchFamily="2" charset="0"/>
              </a:rPr>
              <a:t>philosophy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FE847CCE-CC71-F54C-727A-C2A224EC9DD2}"/>
              </a:ext>
            </a:extLst>
          </p:cNvPr>
          <p:cNvSpPr txBox="1"/>
          <p:nvPr/>
        </p:nvSpPr>
        <p:spPr>
          <a:xfrm rot="5400000">
            <a:off x="3010531" y="4512806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GB" sz="2800" dirty="0">
                <a:solidFill>
                  <a:schemeClr val="bg1"/>
                </a:solidFill>
                <a:latin typeface="Congenial Black" panose="02000503040000020004" pitchFamily="2" charset="0"/>
              </a:rPr>
              <a:t>future</a:t>
            </a:r>
          </a:p>
        </p:txBody>
      </p:sp>
    </p:spTree>
    <p:extLst>
      <p:ext uri="{BB962C8B-B14F-4D97-AF65-F5344CB8AC3E}">
        <p14:creationId xmlns:p14="http://schemas.microsoft.com/office/powerpoint/2010/main" val="1524638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7D123B-5B22-D5AB-F072-8D235729E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Aims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1A9DB9-0AFC-0636-D1E4-B1448172BC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0294" y="481552"/>
            <a:ext cx="6328817" cy="535620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+mj-lt"/>
              </a:rPr>
              <a:t>The aim of the questionnaire is to determine the sustainable food behaviours from a consumer perspective, to get insights in consumer perceptions of food sustainability, and to measure how sustainability is positioned from other factors of food choice. </a:t>
            </a:r>
          </a:p>
        </p:txBody>
      </p:sp>
    </p:spTree>
    <p:extLst>
      <p:ext uri="{BB962C8B-B14F-4D97-AF65-F5344CB8AC3E}">
        <p14:creationId xmlns:p14="http://schemas.microsoft.com/office/powerpoint/2010/main" val="3306771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641B8-D341-CAF8-EDF2-C0433DA18C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 dirty="0">
                <a:solidFill>
                  <a:srgbClr val="FFFFFF"/>
                </a:solidFill>
                <a:ea typeface="+mj-ea"/>
                <a:cs typeface="+mj-cs"/>
              </a:rPr>
              <a:t>Methods</a:t>
            </a:r>
            <a:endParaRPr lang="en-US" sz="4000" kern="1200" dirty="0">
              <a:solidFill>
                <a:srgbClr val="FFFFFF"/>
              </a:solidFill>
              <a:ea typeface="+mj-ea"/>
              <a:cs typeface="+mj-cs"/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1B1B847E-8B72-5F7F-1248-CD5F70D941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213880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3" name="Group 2">
            <a:extLst>
              <a:ext uri="{FF2B5EF4-FFF2-40B4-BE49-F238E27FC236}">
                <a16:creationId xmlns:a16="http://schemas.microsoft.com/office/drawing/2014/main" id="{89242D88-3192-65B5-891A-1156AD5AC6A1}"/>
              </a:ext>
            </a:extLst>
          </p:cNvPr>
          <p:cNvGrpSpPr/>
          <p:nvPr/>
        </p:nvGrpSpPr>
        <p:grpSpPr>
          <a:xfrm>
            <a:off x="6368427" y="5554566"/>
            <a:ext cx="3675677" cy="656721"/>
            <a:chOff x="1495577" y="2381499"/>
            <a:chExt cx="3675677" cy="656721"/>
          </a:xfrm>
        </p:grpSpPr>
        <p:sp>
          <p:nvSpPr>
            <p:cNvPr id="4" name="Straight Connector 3">
              <a:extLst>
                <a:ext uri="{FF2B5EF4-FFF2-40B4-BE49-F238E27FC236}">
                  <a16:creationId xmlns:a16="http://schemas.microsoft.com/office/drawing/2014/main" id="{2D68E47F-FBAD-F34F-84AE-D0A6D8099F6E}"/>
                </a:ext>
              </a:extLst>
            </p:cNvPr>
            <p:cNvSpPr/>
            <p:nvPr/>
          </p:nvSpPr>
          <p:spPr>
            <a:xfrm>
              <a:off x="1495577" y="2381499"/>
              <a:ext cx="3675677" cy="656721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3675677" y="0"/>
                  </a:moveTo>
                  <a:lnTo>
                    <a:pt x="3675677" y="345460"/>
                  </a:lnTo>
                  <a:lnTo>
                    <a:pt x="0" y="345460"/>
                  </a:lnTo>
                  <a:lnTo>
                    <a:pt x="0" y="656721"/>
                  </a:lnTo>
                </a:path>
              </a:pathLst>
            </a:custGeom>
            <a:noFill/>
            <a:ln>
              <a:tailEnd type="arrow"/>
            </a:ln>
          </p:spPr>
          <p:style>
            <a:lnRef idx="1">
              <a:schemeClr val="accent5">
                <a:hueOff val="-6076075"/>
                <a:satOff val="-413"/>
                <a:lumOff val="981"/>
                <a:alphaOff val="0"/>
              </a:schemeClr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>
                <a:latin typeface="+mj-lt"/>
              </a:endParaRPr>
            </a:p>
          </p:txBody>
        </p:sp>
        <p:sp>
          <p:nvSpPr>
            <p:cNvPr id="5" name="Straight Connector 4">
              <a:extLst>
                <a:ext uri="{FF2B5EF4-FFF2-40B4-BE49-F238E27FC236}">
                  <a16:creationId xmlns:a16="http://schemas.microsoft.com/office/drawing/2014/main" id="{CB87C950-85D7-A5A3-5167-A297AF25C31D}"/>
                </a:ext>
              </a:extLst>
            </p:cNvPr>
            <p:cNvSpPr txBox="1"/>
            <p:nvPr/>
          </p:nvSpPr>
          <p:spPr>
            <a:xfrm>
              <a:off x="3239931" y="2706423"/>
              <a:ext cx="186969" cy="687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0" rIns="12700" bIns="0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3600" kern="1200">
                <a:latin typeface="+mj-lt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C8F8B262-D83E-7CB7-AF84-4E3ECBF84DCB}"/>
              </a:ext>
            </a:extLst>
          </p:cNvPr>
          <p:cNvSpPr txBox="1"/>
          <p:nvPr/>
        </p:nvSpPr>
        <p:spPr>
          <a:xfrm flipH="1">
            <a:off x="4651586" y="6213685"/>
            <a:ext cx="451499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+mj-lt"/>
              </a:rPr>
              <a:t>Socio-Demographic &amp; A</a:t>
            </a:r>
            <a:r>
              <a:rPr lang="en-GB" sz="1800" dirty="0">
                <a:latin typeface="+mj-lt"/>
              </a:rPr>
              <a:t>nthropometric</a:t>
            </a:r>
            <a:endParaRPr lang="en-GB" dirty="0">
              <a:latin typeface="+mj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EAE639-D7D4-F8D0-8DC1-E86073011B3F}"/>
              </a:ext>
            </a:extLst>
          </p:cNvPr>
          <p:cNvSpPr txBox="1"/>
          <p:nvPr/>
        </p:nvSpPr>
        <p:spPr>
          <a:xfrm flipH="1">
            <a:off x="5980972" y="301749"/>
            <a:ext cx="4514992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+mj-lt"/>
              </a:rPr>
              <a:t>Online Questionnaire </a:t>
            </a:r>
          </a:p>
        </p:txBody>
      </p:sp>
    </p:spTree>
    <p:extLst>
      <p:ext uri="{BB962C8B-B14F-4D97-AF65-F5344CB8AC3E}">
        <p14:creationId xmlns:p14="http://schemas.microsoft.com/office/powerpoint/2010/main" val="1525301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CB95732-565A-4D2C-A3AB-CC460C0D3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7F1AF47-AE98-4034-BD91-1976FA4D9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EC0EE2B-2029-48DD-893D-F528E651B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7200" y="8482"/>
            <a:ext cx="3568276" cy="6858000"/>
          </a:xfrm>
          <a:prstGeom prst="rect">
            <a:avLst/>
          </a:prstGeom>
          <a:gradFill>
            <a:gsLst>
              <a:gs pos="0">
                <a:schemeClr val="accent1">
                  <a:alpha val="32000"/>
                </a:schemeClr>
              </a:gs>
              <a:gs pos="7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5AE1D08-1ED1-4F59-B42F-4D8EA33DC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A79B912-88EA-4640-BDEB-51B3B11A0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7D123B-5B22-D5AB-F072-8D235729E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180" y="2862471"/>
            <a:ext cx="3041803" cy="29078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Measures of food choices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AAD2E0-ED2D-FD1A-FA3A-97098C4426D2}"/>
              </a:ext>
            </a:extLst>
          </p:cNvPr>
          <p:cNvSpPr txBox="1"/>
          <p:nvPr/>
        </p:nvSpPr>
        <p:spPr>
          <a:xfrm>
            <a:off x="4231252" y="1072943"/>
            <a:ext cx="7361445" cy="142903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800" dirty="0">
                <a:latin typeface="+mj-lt"/>
              </a:rPr>
              <a:t>Food choice can indicate consumers’ motives or reasons for choosing or consuming food 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000" dirty="0">
                <a:latin typeface="+mj-lt"/>
              </a:rPr>
              <a:t>(Pollard, Steptoe and Wardle, 1998)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104E66-FC9A-C704-E554-0F75EC9EA683}"/>
              </a:ext>
            </a:extLst>
          </p:cNvPr>
          <p:cNvSpPr txBox="1"/>
          <p:nvPr/>
        </p:nvSpPr>
        <p:spPr>
          <a:xfrm>
            <a:off x="5201612" y="3437482"/>
            <a:ext cx="5932616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493776">
              <a:spcAft>
                <a:spcPts val="600"/>
              </a:spcAft>
            </a:pPr>
            <a:r>
              <a:rPr lang="en-GB" sz="3200" kern="1200" dirty="0">
                <a:solidFill>
                  <a:srgbClr val="000000"/>
                </a:solidFill>
                <a:latin typeface="+mj-lt"/>
              </a:rPr>
              <a:t>Understanding consumers food </a:t>
            </a:r>
          </a:p>
          <a:p>
            <a:pPr algn="ctr" defTabSz="493776">
              <a:spcAft>
                <a:spcPts val="600"/>
              </a:spcAft>
            </a:pPr>
            <a:r>
              <a:rPr lang="en-GB" sz="3200" kern="1200" dirty="0">
                <a:solidFill>
                  <a:srgbClr val="000000"/>
                </a:solidFill>
                <a:latin typeface="+mj-lt"/>
              </a:rPr>
              <a:t>choice motives has provided </a:t>
            </a:r>
          </a:p>
          <a:p>
            <a:pPr algn="ctr" defTabSz="493776">
              <a:spcAft>
                <a:spcPts val="600"/>
              </a:spcAft>
            </a:pPr>
            <a:r>
              <a:rPr lang="en-GB" sz="3200" kern="1200" dirty="0">
                <a:solidFill>
                  <a:srgbClr val="000000"/>
                </a:solidFill>
                <a:latin typeface="+mj-lt"/>
              </a:rPr>
              <a:t>valuable perspectives of </a:t>
            </a:r>
          </a:p>
          <a:p>
            <a:pPr algn="ctr" defTabSz="493776">
              <a:spcAft>
                <a:spcPts val="600"/>
              </a:spcAft>
            </a:pPr>
            <a:r>
              <a:rPr lang="en-GB" sz="3200" kern="1200" dirty="0">
                <a:solidFill>
                  <a:srgbClr val="000000"/>
                </a:solidFill>
                <a:latin typeface="+mj-lt"/>
              </a:rPr>
              <a:t>sustainable food consumption </a:t>
            </a:r>
          </a:p>
          <a:p>
            <a:pPr algn="ctr" defTabSz="493776">
              <a:spcAft>
                <a:spcPts val="600"/>
              </a:spcAft>
            </a:pPr>
            <a:r>
              <a:rPr lang="en-GB" sz="2400" kern="1200" dirty="0">
                <a:solidFill>
                  <a:srgbClr val="000000"/>
                </a:solidFill>
                <a:latin typeface="+mj-lt"/>
              </a:rPr>
              <a:t>(</a:t>
            </a:r>
            <a:r>
              <a:rPr lang="en-GB" sz="2400" kern="1200" dirty="0" err="1">
                <a:solidFill>
                  <a:srgbClr val="000000"/>
                </a:solidFill>
                <a:latin typeface="+mj-lt"/>
              </a:rPr>
              <a:t>Verain</a:t>
            </a:r>
            <a:r>
              <a:rPr lang="en-GB" sz="2400" kern="1200" dirty="0">
                <a:solidFill>
                  <a:srgbClr val="000000"/>
                </a:solidFill>
                <a:latin typeface="+mj-lt"/>
              </a:rPr>
              <a:t>, </a:t>
            </a:r>
            <a:r>
              <a:rPr lang="en-GB" sz="2400" kern="1200" dirty="0" err="1">
                <a:solidFill>
                  <a:srgbClr val="000000"/>
                </a:solidFill>
                <a:latin typeface="+mj-lt"/>
              </a:rPr>
              <a:t>Dagevos</a:t>
            </a:r>
            <a:r>
              <a:rPr lang="en-GB" sz="2400" kern="1200" dirty="0">
                <a:solidFill>
                  <a:srgbClr val="000000"/>
                </a:solidFill>
                <a:latin typeface="+mj-lt"/>
              </a:rPr>
              <a:t> and </a:t>
            </a:r>
            <a:r>
              <a:rPr lang="en-GB" sz="2400" kern="1200" dirty="0" err="1">
                <a:solidFill>
                  <a:srgbClr val="000000"/>
                </a:solidFill>
                <a:latin typeface="+mj-lt"/>
              </a:rPr>
              <a:t>Antonides</a:t>
            </a:r>
            <a:r>
              <a:rPr lang="en-GB" sz="2400" kern="1200" dirty="0">
                <a:solidFill>
                  <a:srgbClr val="000000"/>
                </a:solidFill>
                <a:latin typeface="+mj-lt"/>
              </a:rPr>
              <a:t>, 2015) </a:t>
            </a:r>
            <a:endParaRPr lang="en-GB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3080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641B8-D341-CAF8-EDF2-C0433DA18C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 dirty="0">
                <a:solidFill>
                  <a:srgbClr val="FFFFFF"/>
                </a:solidFill>
                <a:ea typeface="+mj-ea"/>
                <a:cs typeface="+mj-cs"/>
              </a:rPr>
              <a:t>Results</a:t>
            </a:r>
            <a:endParaRPr lang="en-US" sz="4000" kern="1200" dirty="0">
              <a:solidFill>
                <a:srgbClr val="FFFFFF"/>
              </a:solidFill>
              <a:ea typeface="+mj-ea"/>
              <a:cs typeface="+mj-cs"/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1B1B847E-8B72-5F7F-1248-CD5F70D941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370637"/>
              </p:ext>
            </p:extLst>
          </p:nvPr>
        </p:nvGraphicFramePr>
        <p:xfrm>
          <a:off x="4288221" y="598311"/>
          <a:ext cx="7565111" cy="56783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11F1821-2AC3-CBEC-4302-C948B9DF1A31}"/>
              </a:ext>
            </a:extLst>
          </p:cNvPr>
          <p:cNvSpPr txBox="1"/>
          <p:nvPr/>
        </p:nvSpPr>
        <p:spPr>
          <a:xfrm flipH="1">
            <a:off x="4905052" y="326722"/>
            <a:ext cx="6643480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+mj-lt"/>
              </a:rPr>
              <a:t>Socio-Demographic &amp; Anthropometric</a:t>
            </a:r>
          </a:p>
        </p:txBody>
      </p:sp>
    </p:spTree>
    <p:extLst>
      <p:ext uri="{BB962C8B-B14F-4D97-AF65-F5344CB8AC3E}">
        <p14:creationId xmlns:p14="http://schemas.microsoft.com/office/powerpoint/2010/main" val="85262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E22060-CD67-AF0E-E525-2677D5CC7339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Objective knowledge towards sustainable food</a:t>
            </a:r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ACA2B0DF-25B9-4F95-BCE3-A4AE5A92AED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43121117"/>
              </p:ext>
            </p:extLst>
          </p:nvPr>
        </p:nvGraphicFramePr>
        <p:xfrm>
          <a:off x="4502428" y="467208"/>
          <a:ext cx="7225748" cy="5923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23335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BDDEF1-BE3E-296A-34A5-8A8E4B6A162A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Number of days the following products are consumed</a:t>
            </a:r>
          </a:p>
        </p:txBody>
      </p:sp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4B0B8E99-263E-40DB-90A3-823F7DBE521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54072964"/>
              </p:ext>
            </p:extLst>
          </p:nvPr>
        </p:nvGraphicFramePr>
        <p:xfrm>
          <a:off x="4502428" y="467208"/>
          <a:ext cx="7225748" cy="5923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749577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BDDEF1-BE3E-296A-34A5-8A8E4B6A162A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Hierarchy of foods</a:t>
            </a:r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457DCF02-B095-8CD7-8505-B1C94012F5B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8933513"/>
              </p:ext>
            </p:extLst>
          </p:nvPr>
        </p:nvGraphicFramePr>
        <p:xfrm>
          <a:off x="4502428" y="467208"/>
          <a:ext cx="7225748" cy="5923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414583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BDDEF1-BE3E-296A-34A5-8A8E4B6A162A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1600" b="1" i="0" u="none" strike="noStrike" kern="1200" cap="none" spc="20" baseline="0">
                <a:solidFill>
                  <a:prstClr val="black">
                    <a:lumMod val="50000"/>
                    <a:lumOff val="50000"/>
                  </a:prstClr>
                </a:solidFill>
                <a:latin typeface="+mn-lt"/>
                <a:ea typeface="+mn-ea"/>
                <a:cs typeface="+mn-cs"/>
              </a:defRPr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Sustainable</a:t>
            </a:r>
            <a:r>
              <a:rPr lang="en-US" sz="4000" b="1" kern="120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Food Choice Motives</a:t>
            </a:r>
            <a:endParaRPr lang="en-US" sz="40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" name="Chart 1">
            <a:extLst>
              <a:ext uri="{FF2B5EF4-FFF2-40B4-BE49-F238E27FC236}">
                <a16:creationId xmlns:a16="http://schemas.microsoft.com/office/drawing/2014/main" id="{70210871-7DEF-42EF-8E47-37C42B2C79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0984268"/>
              </p:ext>
            </p:extLst>
          </p:nvPr>
        </p:nvGraphicFramePr>
        <p:xfrm>
          <a:off x="4502428" y="467208"/>
          <a:ext cx="7225748" cy="5923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981626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BDDEF1-BE3E-296A-34A5-8A8E4B6A162A}"/>
              </a:ext>
            </a:extLst>
          </p:cNvPr>
          <p:cNvSpPr txBox="1"/>
          <p:nvPr/>
        </p:nvSpPr>
        <p:spPr>
          <a:xfrm>
            <a:off x="466722" y="586855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1600" b="1" i="0" u="none" strike="noStrike" kern="1200" cap="none" spc="20" baseline="0">
                <a:solidFill>
                  <a:prstClr val="black">
                    <a:lumMod val="50000"/>
                    <a:lumOff val="50000"/>
                  </a:prstClr>
                </a:solidFill>
                <a:latin typeface="+mn-lt"/>
                <a:ea typeface="+mn-ea"/>
                <a:cs typeface="+mn-cs"/>
              </a:defRPr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Sustainable</a:t>
            </a:r>
            <a:r>
              <a:rPr lang="en-US" sz="4000" b="1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Food Choice Motives</a:t>
            </a:r>
            <a:endParaRPr lang="en-US" sz="40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6" name="TextBox 2">
            <a:extLst>
              <a:ext uri="{FF2B5EF4-FFF2-40B4-BE49-F238E27FC236}">
                <a16:creationId xmlns:a16="http://schemas.microsoft.com/office/drawing/2014/main" id="{9CB6B87E-7283-B8FB-4349-211D584E08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7326625"/>
              </p:ext>
            </p:extLst>
          </p:nvPr>
        </p:nvGraphicFramePr>
        <p:xfrm>
          <a:off x="4134810" y="318910"/>
          <a:ext cx="7799715" cy="62201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7256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02898-53C9-FB1B-95E9-786A8EAF0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endParaRPr lang="en-GB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82EA217-A1D6-C539-9B91-293C9DCDE1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87310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85498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899D01-B7DF-491D-170F-39C96FD02777}"/>
              </a:ext>
            </a:extLst>
          </p:cNvPr>
          <p:cNvSpPr txBox="1"/>
          <p:nvPr/>
        </p:nvSpPr>
        <p:spPr>
          <a:xfrm>
            <a:off x="109542" y="808452"/>
            <a:ext cx="11449668" cy="46657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+mj-lt"/>
              </a:rPr>
              <a:t>References</a:t>
            </a:r>
          </a:p>
          <a:p>
            <a:pPr>
              <a:lnSpc>
                <a:spcPct val="107000"/>
              </a:lnSpc>
              <a:spcAft>
                <a:spcPts val="1000"/>
              </a:spcAft>
            </a:pP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Cerri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Thøgersen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J. and Testa, F., 2019. Social desirability and sustainable food research: A systematic literature review. </a:t>
            </a:r>
            <a:r>
              <a:rPr lang="en-GB" sz="1200" i="1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Food Quality and Preference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71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pp.136-140.</a:t>
            </a:r>
            <a:endParaRPr lang="en-GB" sz="12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000"/>
              </a:spcAft>
            </a:pP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Cheikh Ismail, L., Hashim, M., </a:t>
            </a: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Osaili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, T.M., Faris, M.E., </a:t>
            </a: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Naja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, F., Radwan, H., Hasan, F., Saleh, S.T., Al </a:t>
            </a: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Rajaby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, R., Al </a:t>
            </a: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Daour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, R. and </a:t>
            </a:r>
            <a:r>
              <a:rPr lang="en-GB" sz="1200" kern="10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Stojanovska</a:t>
            </a:r>
            <a:r>
              <a:rPr lang="en-GB" sz="1200" kern="10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, L., 2023. Exploring sustainable food choices among adults in the United Arab Emirates: a cross-sectional study. </a:t>
            </a:r>
            <a:r>
              <a:rPr lang="en-GB" sz="12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Frontiers in Sustainable Food Systems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7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p.1307758.</a:t>
            </a:r>
          </a:p>
          <a:p>
            <a:pPr>
              <a:spcAft>
                <a:spcPts val="10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Pollard, T.M., Steptoe, A. and Wardle, J. (1998) 'Motives Underlying Healthy Eating: using the food choice questionnaire to explain variation in dietary intake’, Journal of Biosocial Science;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J.Biosoc.Sci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 30(2), pp. 165-179.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doi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: 10.1017/S0021932098001655.</a:t>
            </a:r>
            <a:endParaRPr lang="en-GB" sz="1200" dirty="0">
              <a:effectLst/>
              <a:highlight>
                <a:srgbClr val="FFFFFF"/>
              </a:highlight>
              <a:latin typeface="+mj-lt"/>
              <a:ea typeface="Times New Roman" panose="02020603050405020304" pitchFamily="18" charset="0"/>
            </a:endParaRPr>
          </a:p>
          <a:p>
            <a:pPr>
              <a:spcAft>
                <a:spcPts val="10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Rippin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H.L., Cade, J.E.,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Berrang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-Ford, L., Benton, T.G., Hancock, N. and Greenwood, D.C. (2021) 'Variations in greenhouse gas emissions of individual diets: Associations between the greenhouse gas emissions and nutrient intake in the United Kingdom', 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PloS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one;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PLoS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One, 16(11), pp. e0259418.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doi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: 10.1371/journal.pone.0259418.</a:t>
            </a:r>
            <a:endParaRPr lang="en-GB" sz="1200" dirty="0">
              <a:effectLst/>
              <a:highlight>
                <a:srgbClr val="FFFFFF"/>
              </a:highlight>
              <a:latin typeface="+mj-lt"/>
              <a:ea typeface="Times New Roman" panose="02020603050405020304" pitchFamily="18" charset="0"/>
            </a:endParaRPr>
          </a:p>
          <a:p>
            <a:pPr>
              <a:spcAft>
                <a:spcPts val="10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Verain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M.,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Dagevos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H. and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Antonides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G. (2015) '13.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Flexitarianism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: a range of sustainable food styles', Handbook of research on sustainable consumption, 209.</a:t>
            </a:r>
            <a:endParaRPr lang="en-GB" sz="1200" dirty="0">
              <a:effectLst/>
              <a:highlight>
                <a:srgbClr val="FFFFFF"/>
              </a:highlight>
              <a:latin typeface="+mj-lt"/>
              <a:ea typeface="Times New Roman" panose="02020603050405020304" pitchFamily="18" charset="0"/>
            </a:endParaRPr>
          </a:p>
          <a:p>
            <a:pPr>
              <a:spcAft>
                <a:spcPts val="10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Verain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M.C., Snoek, H.M.,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Onwezen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M.C., Reinders, M.J. and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Bouwman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E.P. (2021) 'Sustainable food choice motives: The development and cross-country validation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ofthe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Sustainable Food Choice Questionnaire (SUS-FCQ)', Food Quality and Preference, 93, pp. 104267.</a:t>
            </a:r>
            <a:endParaRPr lang="en-GB" sz="1200" dirty="0">
              <a:effectLst/>
              <a:highlight>
                <a:srgbClr val="FFFFFF"/>
              </a:highlight>
              <a:latin typeface="+mj-lt"/>
              <a:ea typeface="Times New Roman" panose="02020603050405020304" pitchFamily="18" charset="0"/>
            </a:endParaRPr>
          </a:p>
          <a:p>
            <a:pPr>
              <a:spcAft>
                <a:spcPts val="10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Willett, W.,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Rockström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J.,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Loken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B.,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Springmann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M., Lang, T., Vermeulen, S., Garnett, T., Tilman, D.,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DeClerck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F., Wood, A., Jonell, M., Clark, M., Gordon, L.J.,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Fanzo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J., Hawkes, C.,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Zurayk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R., Rivera, J.A., De Vries, W.,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Majele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Sibanda, L., Afshin, A., Chaudhary, A., Herrero, M., Agustina, R.,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Branca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F., Lartey, A., Fan, S.,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Crona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B., Fox, E.,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Bignet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V.,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Troell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M., Lindahl, T., Singh, S., Cornell, S.E., Srinath Reddy, K.,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Narain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, S., Nishtar, S. and Murray, C.J.L. (2019a) 'Food in the Anthropocene: the EAT–Lancet Commission on healthy diets from sustainable food systems', The Lancet (British edition); Lancet, 393(10170), pp. 447-492. </a:t>
            </a:r>
            <a:r>
              <a:rPr lang="en-GB" sz="1200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doi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: 10.1016/S0140-6736(18)31788-4.</a:t>
            </a:r>
            <a:endParaRPr lang="en-GB" sz="1200" dirty="0">
              <a:effectLst/>
              <a:highlight>
                <a:srgbClr val="FFFFFF"/>
              </a:highlight>
              <a:latin typeface="+mj-lt"/>
              <a:ea typeface="Times New Roman" panose="02020603050405020304" pitchFamily="18" charset="0"/>
            </a:endParaRPr>
          </a:p>
          <a:p>
            <a:pPr>
              <a:spcAft>
                <a:spcPts val="10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World Health Organization (2019) Sustainable healthy diets: Guiding principles. Food &amp; Agriculture Org </a:t>
            </a:r>
            <a:r>
              <a:rPr lang="en-GB" sz="1200" u="sng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  <a:hlinkClick r:id="rId2"/>
              </a:rPr>
              <a:t>https://www.fao.org/3/ca6640en/ca6640en.pdf</a:t>
            </a:r>
            <a:r>
              <a:rPr lang="en-GB" sz="12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endParaRPr lang="en-GB" sz="1200" dirty="0">
              <a:effectLst/>
              <a:highlight>
                <a:srgbClr val="FFFFFF"/>
              </a:highlight>
              <a:latin typeface="+mj-lt"/>
              <a:ea typeface="Times New Roman" panose="02020603050405020304" pitchFamily="18" charset="0"/>
            </a:endParaRPr>
          </a:p>
          <a:p>
            <a:pPr algn="l"/>
            <a:endParaRPr lang="en-GB" sz="1200" dirty="0">
              <a:latin typeface="+mj-lt"/>
            </a:endParaRPr>
          </a:p>
          <a:p>
            <a:pPr algn="l"/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86590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0"/>
    </mc:Choice>
    <mc:Fallback xmlns="">
      <p:transition advTm="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sz="8800" dirty="0" smtClean="0">
            <a:solidFill>
              <a:schemeClr val="bg1"/>
            </a:solidFill>
            <a:latin typeface="Congenial Black" panose="02000503040000020004" pitchFamily="2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912</TotalTime>
  <Words>1026</Words>
  <Application>Microsoft Macintosh PowerPoint</Application>
  <PresentationFormat>Widescreen</PresentationFormat>
  <Paragraphs>131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Congenial Black</vt:lpstr>
      <vt:lpstr>Office Theme</vt:lpstr>
      <vt:lpstr>What do adults understand about food sustainability; how open are they to change; and how does the dimension of food sustainability compare to other factors of food choice.</vt:lpstr>
      <vt:lpstr>Why is Food Sustainability such a concern?</vt:lpstr>
      <vt:lpstr>Food sustainability is multifaceted! </vt:lpstr>
      <vt:lpstr>PowerPoint Presentation</vt:lpstr>
      <vt:lpstr>Aims </vt:lpstr>
      <vt:lpstr>Methods</vt:lpstr>
      <vt:lpstr>Measures of food choices</vt:lpstr>
      <vt:lpstr>Results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do adults understand about food sustainability, how open are they to change, and how food sustainability compares to other factors of food choice.</dc:title>
  <dc:creator>Joe Muldoon</dc:creator>
  <cp:lastModifiedBy>Alison Connaughton</cp:lastModifiedBy>
  <cp:revision>60</cp:revision>
  <dcterms:created xsi:type="dcterms:W3CDTF">2024-05-08T10:29:06Z</dcterms:created>
  <dcterms:modified xsi:type="dcterms:W3CDTF">2025-03-12T16:16:33Z</dcterms:modified>
</cp:coreProperties>
</file>