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8" r:id="rId5"/>
    <p:sldId id="257" r:id="rId6"/>
  </p:sldIdLst>
  <p:sldSz cx="30275213" cy="2138838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689" userDrawn="1">
          <p15:clr>
            <a:srgbClr val="A4A3A4"/>
          </p15:clr>
        </p15:guide>
        <p15:guide id="2" pos="9560" userDrawn="1">
          <p15:clr>
            <a:srgbClr val="A4A3A4"/>
          </p15:clr>
        </p15:guide>
        <p15:guide id="3" pos="953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E8E"/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4660"/>
  </p:normalViewPr>
  <p:slideViewPr>
    <p:cSldViewPr snapToGrid="0" showGuides="1">
      <p:cViewPr varScale="1">
        <p:scale>
          <a:sx n="36" d="100"/>
          <a:sy n="36" d="100"/>
        </p:scale>
        <p:origin x="100" y="16"/>
      </p:cViewPr>
      <p:guideLst>
        <p:guide orient="horz" pos="6689"/>
        <p:guide pos="9560"/>
        <p:guide pos="95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500370"/>
            <a:ext cx="25733931" cy="7446328"/>
          </a:xfrm>
        </p:spPr>
        <p:txBody>
          <a:bodyPr anchor="b"/>
          <a:lstStyle>
            <a:lvl1pPr algn="ctr">
              <a:defRPr sz="1871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3856"/>
            <a:ext cx="22706410" cy="5163908"/>
          </a:xfrm>
        </p:spPr>
        <p:txBody>
          <a:bodyPr/>
          <a:lstStyle>
            <a:lvl1pPr marL="0" indent="0" algn="ctr">
              <a:buNone/>
              <a:defRPr sz="7485"/>
            </a:lvl1pPr>
            <a:lvl2pPr marL="1425915" indent="0" algn="ctr">
              <a:buNone/>
              <a:defRPr sz="6238"/>
            </a:lvl2pPr>
            <a:lvl3pPr marL="2851831" indent="0" algn="ctr">
              <a:buNone/>
              <a:defRPr sz="5614"/>
            </a:lvl3pPr>
            <a:lvl4pPr marL="4277746" indent="0" algn="ctr">
              <a:buNone/>
              <a:defRPr sz="4990"/>
            </a:lvl4pPr>
            <a:lvl5pPr marL="5703661" indent="0" algn="ctr">
              <a:buNone/>
              <a:defRPr sz="4990"/>
            </a:lvl5pPr>
            <a:lvl6pPr marL="7129577" indent="0" algn="ctr">
              <a:buNone/>
              <a:defRPr sz="4990"/>
            </a:lvl6pPr>
            <a:lvl7pPr marL="8555492" indent="0" algn="ctr">
              <a:buNone/>
              <a:defRPr sz="4990"/>
            </a:lvl7pPr>
            <a:lvl8pPr marL="9981408" indent="0" algn="ctr">
              <a:buNone/>
              <a:defRPr sz="4990"/>
            </a:lvl8pPr>
            <a:lvl9pPr marL="11407323" indent="0" algn="ctr">
              <a:buNone/>
              <a:defRPr sz="499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8383E-2C64-4396-8236-315CAE4499F8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9AA35-44E5-4446-902C-D592B802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336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8383E-2C64-4396-8236-315CAE4499F8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9AA35-44E5-4446-902C-D592B802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390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2250"/>
            <a:ext cx="26112371" cy="8896974"/>
          </a:xfrm>
        </p:spPr>
        <p:txBody>
          <a:bodyPr anchor="b"/>
          <a:lstStyle>
            <a:lvl1pPr>
              <a:defRPr sz="1871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3393"/>
            <a:ext cx="26112371" cy="4678708"/>
          </a:xfrm>
        </p:spPr>
        <p:txBody>
          <a:bodyPr/>
          <a:lstStyle>
            <a:lvl1pPr marL="0" indent="0">
              <a:buNone/>
              <a:defRPr sz="7485">
                <a:solidFill>
                  <a:schemeClr val="tx1"/>
                </a:solidFill>
              </a:defRPr>
            </a:lvl1pPr>
            <a:lvl2pPr marL="1425915" indent="0">
              <a:buNone/>
              <a:defRPr sz="6238">
                <a:solidFill>
                  <a:schemeClr val="tx1">
                    <a:tint val="75000"/>
                  </a:schemeClr>
                </a:solidFill>
              </a:defRPr>
            </a:lvl2pPr>
            <a:lvl3pPr marL="2851831" indent="0">
              <a:buNone/>
              <a:defRPr sz="5614">
                <a:solidFill>
                  <a:schemeClr val="tx1">
                    <a:tint val="75000"/>
                  </a:schemeClr>
                </a:solidFill>
              </a:defRPr>
            </a:lvl3pPr>
            <a:lvl4pPr marL="4277746" indent="0">
              <a:buNone/>
              <a:defRPr sz="4990">
                <a:solidFill>
                  <a:schemeClr val="tx1">
                    <a:tint val="75000"/>
                  </a:schemeClr>
                </a:solidFill>
              </a:defRPr>
            </a:lvl4pPr>
            <a:lvl5pPr marL="5703661" indent="0">
              <a:buNone/>
              <a:defRPr sz="4990">
                <a:solidFill>
                  <a:schemeClr val="tx1">
                    <a:tint val="75000"/>
                  </a:schemeClr>
                </a:solidFill>
              </a:defRPr>
            </a:lvl5pPr>
            <a:lvl6pPr marL="7129577" indent="0">
              <a:buNone/>
              <a:defRPr sz="4990">
                <a:solidFill>
                  <a:schemeClr val="tx1">
                    <a:tint val="75000"/>
                  </a:schemeClr>
                </a:solidFill>
              </a:defRPr>
            </a:lvl6pPr>
            <a:lvl7pPr marL="8555492" indent="0">
              <a:buNone/>
              <a:defRPr sz="4990">
                <a:solidFill>
                  <a:schemeClr val="tx1">
                    <a:tint val="75000"/>
                  </a:schemeClr>
                </a:solidFill>
              </a:defRPr>
            </a:lvl7pPr>
            <a:lvl8pPr marL="9981408" indent="0">
              <a:buNone/>
              <a:defRPr sz="4990">
                <a:solidFill>
                  <a:schemeClr val="tx1">
                    <a:tint val="75000"/>
                  </a:schemeClr>
                </a:solidFill>
              </a:defRPr>
            </a:lvl8pPr>
            <a:lvl9pPr marL="11407323" indent="0">
              <a:buNone/>
              <a:defRPr sz="499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8383E-2C64-4396-8236-315CAE4499F8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9AA35-44E5-4446-902C-D592B802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435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3668"/>
            <a:ext cx="12866966" cy="135707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3668"/>
            <a:ext cx="12866966" cy="135707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8383E-2C64-4396-8236-315CAE4499F8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9AA35-44E5-4446-902C-D592B802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970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738"/>
            <a:ext cx="26112371" cy="41341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3127"/>
            <a:ext cx="12807832" cy="2569576"/>
          </a:xfrm>
        </p:spPr>
        <p:txBody>
          <a:bodyPr anchor="b"/>
          <a:lstStyle>
            <a:lvl1pPr marL="0" indent="0">
              <a:buNone/>
              <a:defRPr sz="7485" b="1"/>
            </a:lvl1pPr>
            <a:lvl2pPr marL="1425915" indent="0">
              <a:buNone/>
              <a:defRPr sz="6238" b="1"/>
            </a:lvl2pPr>
            <a:lvl3pPr marL="2851831" indent="0">
              <a:buNone/>
              <a:defRPr sz="5614" b="1"/>
            </a:lvl3pPr>
            <a:lvl4pPr marL="4277746" indent="0">
              <a:buNone/>
              <a:defRPr sz="4990" b="1"/>
            </a:lvl4pPr>
            <a:lvl5pPr marL="5703661" indent="0">
              <a:buNone/>
              <a:defRPr sz="4990" b="1"/>
            </a:lvl5pPr>
            <a:lvl6pPr marL="7129577" indent="0">
              <a:buNone/>
              <a:defRPr sz="4990" b="1"/>
            </a:lvl6pPr>
            <a:lvl7pPr marL="8555492" indent="0">
              <a:buNone/>
              <a:defRPr sz="4990" b="1"/>
            </a:lvl7pPr>
            <a:lvl8pPr marL="9981408" indent="0">
              <a:buNone/>
              <a:defRPr sz="4990" b="1"/>
            </a:lvl8pPr>
            <a:lvl9pPr marL="11407323" indent="0">
              <a:buNone/>
              <a:defRPr sz="49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2703"/>
            <a:ext cx="12807832" cy="114913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3127"/>
            <a:ext cx="12870909" cy="2569576"/>
          </a:xfrm>
        </p:spPr>
        <p:txBody>
          <a:bodyPr anchor="b"/>
          <a:lstStyle>
            <a:lvl1pPr marL="0" indent="0">
              <a:buNone/>
              <a:defRPr sz="7485" b="1"/>
            </a:lvl1pPr>
            <a:lvl2pPr marL="1425915" indent="0">
              <a:buNone/>
              <a:defRPr sz="6238" b="1"/>
            </a:lvl2pPr>
            <a:lvl3pPr marL="2851831" indent="0">
              <a:buNone/>
              <a:defRPr sz="5614" b="1"/>
            </a:lvl3pPr>
            <a:lvl4pPr marL="4277746" indent="0">
              <a:buNone/>
              <a:defRPr sz="4990" b="1"/>
            </a:lvl4pPr>
            <a:lvl5pPr marL="5703661" indent="0">
              <a:buNone/>
              <a:defRPr sz="4990" b="1"/>
            </a:lvl5pPr>
            <a:lvl6pPr marL="7129577" indent="0">
              <a:buNone/>
              <a:defRPr sz="4990" b="1"/>
            </a:lvl6pPr>
            <a:lvl7pPr marL="8555492" indent="0">
              <a:buNone/>
              <a:defRPr sz="4990" b="1"/>
            </a:lvl7pPr>
            <a:lvl8pPr marL="9981408" indent="0">
              <a:buNone/>
              <a:defRPr sz="4990" b="1"/>
            </a:lvl8pPr>
            <a:lvl9pPr marL="11407323" indent="0">
              <a:buNone/>
              <a:defRPr sz="499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2703"/>
            <a:ext cx="12870909" cy="114913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8383E-2C64-4396-8236-315CAE4499F8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9AA35-44E5-4446-902C-D592B802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067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8383E-2C64-4396-8236-315CAE4499F8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9AA35-44E5-4446-902C-D592B802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366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8383E-2C64-4396-8236-315CAE4499F8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9AA35-44E5-4446-902C-D592B802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025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892"/>
            <a:ext cx="9764544" cy="4990624"/>
          </a:xfrm>
        </p:spPr>
        <p:txBody>
          <a:bodyPr anchor="b"/>
          <a:lstStyle>
            <a:lvl1pPr>
              <a:defRPr sz="99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9537"/>
            <a:ext cx="15326827" cy="15199618"/>
          </a:xfrm>
        </p:spPr>
        <p:txBody>
          <a:bodyPr/>
          <a:lstStyle>
            <a:lvl1pPr>
              <a:defRPr sz="9980"/>
            </a:lvl1pPr>
            <a:lvl2pPr>
              <a:defRPr sz="8733"/>
            </a:lvl2pPr>
            <a:lvl3pPr>
              <a:defRPr sz="7485"/>
            </a:lvl3pPr>
            <a:lvl4pPr>
              <a:defRPr sz="6238"/>
            </a:lvl4pPr>
            <a:lvl5pPr>
              <a:defRPr sz="6238"/>
            </a:lvl5pPr>
            <a:lvl6pPr>
              <a:defRPr sz="6238"/>
            </a:lvl6pPr>
            <a:lvl7pPr>
              <a:defRPr sz="6238"/>
            </a:lvl7pPr>
            <a:lvl8pPr>
              <a:defRPr sz="6238"/>
            </a:lvl8pPr>
            <a:lvl9pPr>
              <a:defRPr sz="623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6517"/>
            <a:ext cx="9764544" cy="11887390"/>
          </a:xfrm>
        </p:spPr>
        <p:txBody>
          <a:bodyPr/>
          <a:lstStyle>
            <a:lvl1pPr marL="0" indent="0">
              <a:buNone/>
              <a:defRPr sz="4990"/>
            </a:lvl1pPr>
            <a:lvl2pPr marL="1425915" indent="0">
              <a:buNone/>
              <a:defRPr sz="4366"/>
            </a:lvl2pPr>
            <a:lvl3pPr marL="2851831" indent="0">
              <a:buNone/>
              <a:defRPr sz="3743"/>
            </a:lvl3pPr>
            <a:lvl4pPr marL="4277746" indent="0">
              <a:buNone/>
              <a:defRPr sz="3119"/>
            </a:lvl4pPr>
            <a:lvl5pPr marL="5703661" indent="0">
              <a:buNone/>
              <a:defRPr sz="3119"/>
            </a:lvl5pPr>
            <a:lvl6pPr marL="7129577" indent="0">
              <a:buNone/>
              <a:defRPr sz="3119"/>
            </a:lvl6pPr>
            <a:lvl7pPr marL="8555492" indent="0">
              <a:buNone/>
              <a:defRPr sz="3119"/>
            </a:lvl7pPr>
            <a:lvl8pPr marL="9981408" indent="0">
              <a:buNone/>
              <a:defRPr sz="3119"/>
            </a:lvl8pPr>
            <a:lvl9pPr marL="11407323" indent="0">
              <a:buNone/>
              <a:defRPr sz="311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8383E-2C64-4396-8236-315CAE4499F8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9AA35-44E5-4446-902C-D592B802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975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892"/>
            <a:ext cx="9764544" cy="4990624"/>
          </a:xfrm>
        </p:spPr>
        <p:txBody>
          <a:bodyPr anchor="b"/>
          <a:lstStyle>
            <a:lvl1pPr>
              <a:defRPr sz="99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9537"/>
            <a:ext cx="15326827" cy="15199618"/>
          </a:xfrm>
        </p:spPr>
        <p:txBody>
          <a:bodyPr anchor="t"/>
          <a:lstStyle>
            <a:lvl1pPr marL="0" indent="0">
              <a:buNone/>
              <a:defRPr sz="9980"/>
            </a:lvl1pPr>
            <a:lvl2pPr marL="1425915" indent="0">
              <a:buNone/>
              <a:defRPr sz="8733"/>
            </a:lvl2pPr>
            <a:lvl3pPr marL="2851831" indent="0">
              <a:buNone/>
              <a:defRPr sz="7485"/>
            </a:lvl3pPr>
            <a:lvl4pPr marL="4277746" indent="0">
              <a:buNone/>
              <a:defRPr sz="6238"/>
            </a:lvl4pPr>
            <a:lvl5pPr marL="5703661" indent="0">
              <a:buNone/>
              <a:defRPr sz="6238"/>
            </a:lvl5pPr>
            <a:lvl6pPr marL="7129577" indent="0">
              <a:buNone/>
              <a:defRPr sz="6238"/>
            </a:lvl6pPr>
            <a:lvl7pPr marL="8555492" indent="0">
              <a:buNone/>
              <a:defRPr sz="6238"/>
            </a:lvl7pPr>
            <a:lvl8pPr marL="9981408" indent="0">
              <a:buNone/>
              <a:defRPr sz="6238"/>
            </a:lvl8pPr>
            <a:lvl9pPr marL="11407323" indent="0">
              <a:buNone/>
              <a:defRPr sz="6238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6517"/>
            <a:ext cx="9764544" cy="11887390"/>
          </a:xfrm>
        </p:spPr>
        <p:txBody>
          <a:bodyPr/>
          <a:lstStyle>
            <a:lvl1pPr marL="0" indent="0">
              <a:buNone/>
              <a:defRPr sz="4990"/>
            </a:lvl1pPr>
            <a:lvl2pPr marL="1425915" indent="0">
              <a:buNone/>
              <a:defRPr sz="4366"/>
            </a:lvl2pPr>
            <a:lvl3pPr marL="2851831" indent="0">
              <a:buNone/>
              <a:defRPr sz="3743"/>
            </a:lvl3pPr>
            <a:lvl4pPr marL="4277746" indent="0">
              <a:buNone/>
              <a:defRPr sz="3119"/>
            </a:lvl4pPr>
            <a:lvl5pPr marL="5703661" indent="0">
              <a:buNone/>
              <a:defRPr sz="3119"/>
            </a:lvl5pPr>
            <a:lvl6pPr marL="7129577" indent="0">
              <a:buNone/>
              <a:defRPr sz="3119"/>
            </a:lvl6pPr>
            <a:lvl7pPr marL="8555492" indent="0">
              <a:buNone/>
              <a:defRPr sz="3119"/>
            </a:lvl7pPr>
            <a:lvl8pPr marL="9981408" indent="0">
              <a:buNone/>
              <a:defRPr sz="3119"/>
            </a:lvl8pPr>
            <a:lvl9pPr marL="11407323" indent="0">
              <a:buNone/>
              <a:defRPr sz="311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8383E-2C64-4396-8236-315CAE4499F8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9AA35-44E5-4446-902C-D592B802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984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8383E-2C64-4396-8236-315CAE4499F8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9AA35-44E5-4446-902C-D592B802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218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734"/>
            <a:ext cx="6528093" cy="181256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734"/>
            <a:ext cx="19205838" cy="181256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8383E-2C64-4396-8236-315CAE4499F8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9AA35-44E5-4446-902C-D592B802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828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738"/>
            <a:ext cx="26112371" cy="4134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3668"/>
            <a:ext cx="26112371" cy="135707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23872"/>
            <a:ext cx="6811923" cy="113873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8383E-2C64-4396-8236-315CAE4499F8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23872"/>
            <a:ext cx="10217884" cy="113873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23872"/>
            <a:ext cx="6811923" cy="113873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D9AA35-44E5-4446-902C-D592B8020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417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851831" rtl="0" eaLnBrk="1" latinLnBrk="0" hangingPunct="1">
        <a:lnSpc>
          <a:spcPct val="90000"/>
        </a:lnSpc>
        <a:spcBef>
          <a:spcPct val="0"/>
        </a:spcBef>
        <a:buNone/>
        <a:defRPr sz="1372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958" indent="-712958" algn="l" defTabSz="2851831" rtl="0" eaLnBrk="1" latinLnBrk="0" hangingPunct="1">
        <a:lnSpc>
          <a:spcPct val="90000"/>
        </a:lnSpc>
        <a:spcBef>
          <a:spcPts val="3119"/>
        </a:spcBef>
        <a:buFont typeface="Arial" panose="020B0604020202020204" pitchFamily="34" charset="0"/>
        <a:buChar char="•"/>
        <a:defRPr sz="8733" kern="1200">
          <a:solidFill>
            <a:schemeClr val="tx1"/>
          </a:solidFill>
          <a:latin typeface="+mn-lt"/>
          <a:ea typeface="+mn-ea"/>
          <a:cs typeface="+mn-cs"/>
        </a:defRPr>
      </a:lvl1pPr>
      <a:lvl2pPr marL="2138873" indent="-712958" algn="l" defTabSz="285183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5" kern="1200">
          <a:solidFill>
            <a:schemeClr val="tx1"/>
          </a:solidFill>
          <a:latin typeface="+mn-lt"/>
          <a:ea typeface="+mn-ea"/>
          <a:cs typeface="+mn-cs"/>
        </a:defRPr>
      </a:lvl2pPr>
      <a:lvl3pPr marL="3564788" indent="-712958" algn="l" defTabSz="285183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8" kern="1200">
          <a:solidFill>
            <a:schemeClr val="tx1"/>
          </a:solidFill>
          <a:latin typeface="+mn-lt"/>
          <a:ea typeface="+mn-ea"/>
          <a:cs typeface="+mn-cs"/>
        </a:defRPr>
      </a:lvl3pPr>
      <a:lvl4pPr marL="4990704" indent="-712958" algn="l" defTabSz="285183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4" kern="1200">
          <a:solidFill>
            <a:schemeClr val="tx1"/>
          </a:solidFill>
          <a:latin typeface="+mn-lt"/>
          <a:ea typeface="+mn-ea"/>
          <a:cs typeface="+mn-cs"/>
        </a:defRPr>
      </a:lvl4pPr>
      <a:lvl5pPr marL="6416619" indent="-712958" algn="l" defTabSz="285183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4" kern="1200">
          <a:solidFill>
            <a:schemeClr val="tx1"/>
          </a:solidFill>
          <a:latin typeface="+mn-lt"/>
          <a:ea typeface="+mn-ea"/>
          <a:cs typeface="+mn-cs"/>
        </a:defRPr>
      </a:lvl5pPr>
      <a:lvl6pPr marL="7842534" indent="-712958" algn="l" defTabSz="285183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4" kern="1200">
          <a:solidFill>
            <a:schemeClr val="tx1"/>
          </a:solidFill>
          <a:latin typeface="+mn-lt"/>
          <a:ea typeface="+mn-ea"/>
          <a:cs typeface="+mn-cs"/>
        </a:defRPr>
      </a:lvl6pPr>
      <a:lvl7pPr marL="9268450" indent="-712958" algn="l" defTabSz="285183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4" kern="1200">
          <a:solidFill>
            <a:schemeClr val="tx1"/>
          </a:solidFill>
          <a:latin typeface="+mn-lt"/>
          <a:ea typeface="+mn-ea"/>
          <a:cs typeface="+mn-cs"/>
        </a:defRPr>
      </a:lvl7pPr>
      <a:lvl8pPr marL="10694365" indent="-712958" algn="l" defTabSz="285183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4" kern="1200">
          <a:solidFill>
            <a:schemeClr val="tx1"/>
          </a:solidFill>
          <a:latin typeface="+mn-lt"/>
          <a:ea typeface="+mn-ea"/>
          <a:cs typeface="+mn-cs"/>
        </a:defRPr>
      </a:lvl8pPr>
      <a:lvl9pPr marL="12120281" indent="-712958" algn="l" defTabSz="285183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831" rtl="0" eaLnBrk="1" latinLnBrk="0" hangingPunct="1">
        <a:defRPr sz="5614" kern="1200">
          <a:solidFill>
            <a:schemeClr val="tx1"/>
          </a:solidFill>
          <a:latin typeface="+mn-lt"/>
          <a:ea typeface="+mn-ea"/>
          <a:cs typeface="+mn-cs"/>
        </a:defRPr>
      </a:lvl1pPr>
      <a:lvl2pPr marL="1425915" algn="l" defTabSz="2851831" rtl="0" eaLnBrk="1" latinLnBrk="0" hangingPunct="1">
        <a:defRPr sz="5614" kern="1200">
          <a:solidFill>
            <a:schemeClr val="tx1"/>
          </a:solidFill>
          <a:latin typeface="+mn-lt"/>
          <a:ea typeface="+mn-ea"/>
          <a:cs typeface="+mn-cs"/>
        </a:defRPr>
      </a:lvl2pPr>
      <a:lvl3pPr marL="2851831" algn="l" defTabSz="2851831" rtl="0" eaLnBrk="1" latinLnBrk="0" hangingPunct="1">
        <a:defRPr sz="5614" kern="1200">
          <a:solidFill>
            <a:schemeClr val="tx1"/>
          </a:solidFill>
          <a:latin typeface="+mn-lt"/>
          <a:ea typeface="+mn-ea"/>
          <a:cs typeface="+mn-cs"/>
        </a:defRPr>
      </a:lvl3pPr>
      <a:lvl4pPr marL="4277746" algn="l" defTabSz="2851831" rtl="0" eaLnBrk="1" latinLnBrk="0" hangingPunct="1">
        <a:defRPr sz="5614" kern="1200">
          <a:solidFill>
            <a:schemeClr val="tx1"/>
          </a:solidFill>
          <a:latin typeface="+mn-lt"/>
          <a:ea typeface="+mn-ea"/>
          <a:cs typeface="+mn-cs"/>
        </a:defRPr>
      </a:lvl4pPr>
      <a:lvl5pPr marL="5703661" algn="l" defTabSz="2851831" rtl="0" eaLnBrk="1" latinLnBrk="0" hangingPunct="1">
        <a:defRPr sz="5614" kern="1200">
          <a:solidFill>
            <a:schemeClr val="tx1"/>
          </a:solidFill>
          <a:latin typeface="+mn-lt"/>
          <a:ea typeface="+mn-ea"/>
          <a:cs typeface="+mn-cs"/>
        </a:defRPr>
      </a:lvl5pPr>
      <a:lvl6pPr marL="7129577" algn="l" defTabSz="2851831" rtl="0" eaLnBrk="1" latinLnBrk="0" hangingPunct="1">
        <a:defRPr sz="5614" kern="1200">
          <a:solidFill>
            <a:schemeClr val="tx1"/>
          </a:solidFill>
          <a:latin typeface="+mn-lt"/>
          <a:ea typeface="+mn-ea"/>
          <a:cs typeface="+mn-cs"/>
        </a:defRPr>
      </a:lvl6pPr>
      <a:lvl7pPr marL="8555492" algn="l" defTabSz="2851831" rtl="0" eaLnBrk="1" latinLnBrk="0" hangingPunct="1">
        <a:defRPr sz="5614" kern="1200">
          <a:solidFill>
            <a:schemeClr val="tx1"/>
          </a:solidFill>
          <a:latin typeface="+mn-lt"/>
          <a:ea typeface="+mn-ea"/>
          <a:cs typeface="+mn-cs"/>
        </a:defRPr>
      </a:lvl7pPr>
      <a:lvl8pPr marL="9981408" algn="l" defTabSz="2851831" rtl="0" eaLnBrk="1" latinLnBrk="0" hangingPunct="1">
        <a:defRPr sz="5614" kern="1200">
          <a:solidFill>
            <a:schemeClr val="tx1"/>
          </a:solidFill>
          <a:latin typeface="+mn-lt"/>
          <a:ea typeface="+mn-ea"/>
          <a:cs typeface="+mn-cs"/>
        </a:defRPr>
      </a:lvl8pPr>
      <a:lvl9pPr marL="11407323" algn="l" defTabSz="2851831" rtl="0" eaLnBrk="1" latinLnBrk="0" hangingPunct="1">
        <a:defRPr sz="561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hyperlink" Target="https://ieeexplore.ieee.org/document/10290556" TargetMode="External"/><Relationship Id="rId18" Type="http://schemas.openxmlformats.org/officeDocument/2006/relationships/image" Target="../media/image14.png"/><Relationship Id="rId3" Type="http://schemas.openxmlformats.org/officeDocument/2006/relationships/image" Target="../media/image3.png"/><Relationship Id="rId21" Type="http://schemas.openxmlformats.org/officeDocument/2006/relationships/image" Target="../media/image17.png"/><Relationship Id="rId7" Type="http://schemas.openxmlformats.org/officeDocument/2006/relationships/image" Target="../media/image6.png"/><Relationship Id="rId12" Type="http://schemas.openxmlformats.org/officeDocument/2006/relationships/hyperlink" Target="https://www.who.int/news-room/fact-sheets/detail/cardiovascular-diseases-(cvds)" TargetMode="External"/><Relationship Id="rId17" Type="http://schemas.openxmlformats.org/officeDocument/2006/relationships/image" Target="../media/image13.png"/><Relationship Id="rId25" Type="http://schemas.openxmlformats.org/officeDocument/2006/relationships/image" Target="../media/image21.png"/><Relationship Id="rId2" Type="http://schemas.openxmlformats.org/officeDocument/2006/relationships/image" Target="../media/image2.jpeg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11" Type="http://schemas.openxmlformats.org/officeDocument/2006/relationships/image" Target="../media/image10.png"/><Relationship Id="rId24" Type="http://schemas.openxmlformats.org/officeDocument/2006/relationships/image" Target="../media/image20.png"/><Relationship Id="rId5" Type="http://schemas.openxmlformats.org/officeDocument/2006/relationships/image" Target="../media/image5.PNG"/><Relationship Id="rId15" Type="http://schemas.openxmlformats.org/officeDocument/2006/relationships/image" Target="../media/image11.png"/><Relationship Id="rId23" Type="http://schemas.openxmlformats.org/officeDocument/2006/relationships/image" Target="../media/image19.png"/><Relationship Id="rId10" Type="http://schemas.openxmlformats.org/officeDocument/2006/relationships/image" Target="../media/image9.png"/><Relationship Id="rId19" Type="http://schemas.openxmlformats.org/officeDocument/2006/relationships/image" Target="../media/image15.png"/><Relationship Id="rId4" Type="http://schemas.openxmlformats.org/officeDocument/2006/relationships/image" Target="../media/image4.svg"/><Relationship Id="rId9" Type="http://schemas.openxmlformats.org/officeDocument/2006/relationships/image" Target="../media/image8.png"/><Relationship Id="rId14" Type="http://schemas.openxmlformats.org/officeDocument/2006/relationships/hyperlink" Target="https://www.mdpi.com/2079-9268/13/4/57" TargetMode="External"/><Relationship Id="rId22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6865-9A01-54B4-6500-96EC3D39C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059" y="286871"/>
            <a:ext cx="27408084" cy="6329082"/>
          </a:xfr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 fontScale="90000"/>
          </a:bodyPr>
          <a:lstStyle/>
          <a:p>
            <a:pPr algn="ctr"/>
            <a:r>
              <a:rPr lang="en-US" sz="9600" b="1" dirty="0">
                <a:latin typeface="Tw Cen MT" panose="020B0602020104020603" pitchFamily="34" charset="0"/>
                <a:cs typeface="Times New Roman" panose="02020603050405020304" pitchFamily="18" charset="0"/>
              </a:rPr>
              <a:t>Heart Rate Monitoring System Using Arduino UNO R4 WIFI</a:t>
            </a:r>
            <a:br>
              <a:rPr lang="en-US" sz="9600" b="1" dirty="0">
                <a:latin typeface="Tw Cen MT" panose="020B0602020104020603" pitchFamily="34" charset="0"/>
                <a:cs typeface="Times New Roman" panose="02020603050405020304" pitchFamily="18" charset="0"/>
              </a:rPr>
            </a:br>
            <a:br>
              <a:rPr lang="en-US" sz="9600" b="1" dirty="0">
                <a:latin typeface="Tw Cen MT" panose="020B0602020104020603" pitchFamily="34" charset="0"/>
                <a:cs typeface="Times New Roman" panose="02020603050405020304" pitchFamily="18" charset="0"/>
              </a:rPr>
            </a:br>
            <a:r>
              <a:rPr lang="en-US" sz="9600" b="1" i="1" dirty="0">
                <a:solidFill>
                  <a:schemeClr val="accent1">
                    <a:lumMod val="75000"/>
                  </a:schemeClr>
                </a:solidFill>
                <a:latin typeface="Tw Cen MT" panose="020B0602020104020603" pitchFamily="34" charset="0"/>
                <a:cs typeface="Times New Roman" panose="02020603050405020304" pitchFamily="18" charset="0"/>
              </a:rPr>
              <a:t>EXHIBITION POSTER</a:t>
            </a:r>
            <a:br>
              <a:rPr lang="en-US" sz="9600" b="1" dirty="0">
                <a:cs typeface="Times New Roman" panose="02020603050405020304" pitchFamily="18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4354E-2DB6-6040-5524-AB31EAFA9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2058" y="4697506"/>
            <a:ext cx="27408084" cy="16190259"/>
          </a:xfr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en-US" sz="8800" b="1" dirty="0">
              <a:latin typeface="Tw Cen MT" panose="020B0602020104020603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8800" b="1" dirty="0">
                <a:latin typeface="Tw Cen MT" panose="020B0602020104020603" pitchFamily="34" charset="0"/>
                <a:cs typeface="Times New Roman" panose="02020603050405020304" pitchFamily="18" charset="0"/>
              </a:rPr>
              <a:t>Student: Eleonora Petrova</a:t>
            </a:r>
          </a:p>
          <a:p>
            <a:pPr marL="0" indent="0" algn="ctr">
              <a:buNone/>
            </a:pPr>
            <a:r>
              <a:rPr lang="en-US" sz="8800" b="1" dirty="0">
                <a:latin typeface="Tw Cen MT" panose="020B0602020104020603" pitchFamily="34" charset="0"/>
                <a:cs typeface="Times New Roman" panose="02020603050405020304" pitchFamily="18" charset="0"/>
              </a:rPr>
              <a:t>Student ID: 2217638</a:t>
            </a:r>
          </a:p>
          <a:p>
            <a:pPr marL="0" indent="0" algn="ctr">
              <a:buNone/>
            </a:pPr>
            <a:r>
              <a:rPr lang="en-US" sz="8800" b="1" dirty="0">
                <a:latin typeface="Tw Cen MT" panose="020B0602020104020603" pitchFamily="34" charset="0"/>
                <a:cs typeface="Times New Roman" panose="02020603050405020304" pitchFamily="18" charset="0"/>
              </a:rPr>
              <a:t>Supervisor: Koushik </a:t>
            </a:r>
            <a:r>
              <a:rPr lang="en-US" sz="8800" b="1" dirty="0" err="1">
                <a:latin typeface="Tw Cen MT" panose="020B0602020104020603" pitchFamily="34" charset="0"/>
                <a:cs typeface="Times New Roman" panose="02020603050405020304" pitchFamily="18" charset="0"/>
              </a:rPr>
              <a:t>Modak</a:t>
            </a:r>
            <a:endParaRPr lang="en-US" sz="8800" b="1" dirty="0">
              <a:latin typeface="Tw Cen MT" panose="020B0602020104020603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8800" b="1" dirty="0">
                <a:latin typeface="Tw Cen MT" panose="020B0602020104020603" pitchFamily="34" charset="0"/>
                <a:cs typeface="Times New Roman" panose="02020603050405020304" pitchFamily="18" charset="0"/>
              </a:rPr>
              <a:t>Course: </a:t>
            </a:r>
            <a:r>
              <a:rPr lang="en-GB" sz="8800" b="1" dirty="0">
                <a:latin typeface="Tw Cen MT" panose="020B0602020104020603" pitchFamily="34" charset="0"/>
                <a:cs typeface="Times New Roman" panose="02020603050405020304" pitchFamily="18" charset="0"/>
              </a:rPr>
              <a:t>BSc Applied Computing</a:t>
            </a:r>
          </a:p>
          <a:p>
            <a:pPr marL="0" indent="0" algn="ctr">
              <a:buNone/>
            </a:pPr>
            <a:endParaRPr lang="en-GB" sz="8800" b="1" dirty="0">
              <a:latin typeface="Tw Cen MT" panose="020B0602020104020603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8800" b="1" dirty="0">
              <a:latin typeface="Tw Cen MT" panose="020B0602020104020603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8800" b="1" dirty="0">
              <a:latin typeface="Tw Cen MT" panose="020B0602020104020603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8800" b="1" dirty="0">
              <a:latin typeface="Tw Cen MT" panose="020B0602020104020603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8800" b="1" dirty="0">
                <a:latin typeface="Tw Cen MT" panose="020B0602020104020603" pitchFamily="34" charset="0"/>
                <a:cs typeface="Times New Roman" panose="02020603050405020304" pitchFamily="18" charset="0"/>
              </a:rPr>
              <a:t>University of Wales Trinity Saint David</a:t>
            </a:r>
          </a:p>
          <a:p>
            <a:pPr marL="0" indent="0" algn="ctr">
              <a:buNone/>
            </a:pPr>
            <a:r>
              <a:rPr lang="en-US" sz="8800" b="1" dirty="0">
                <a:latin typeface="Tw Cen MT" panose="020B0602020104020603" pitchFamily="34" charset="0"/>
                <a:cs typeface="Times New Roman" panose="02020603050405020304" pitchFamily="18" charset="0"/>
              </a:rPr>
              <a:t>London Campus</a:t>
            </a:r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E63267-188B-4048-72C9-B19F3F1AF6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41703" y="12048565"/>
            <a:ext cx="4548794" cy="48620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959804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1ED2D03-79E8-2EB3-A0C7-6AEF583C878F}"/>
              </a:ext>
            </a:extLst>
          </p:cNvPr>
          <p:cNvSpPr/>
          <p:nvPr/>
        </p:nvSpPr>
        <p:spPr>
          <a:xfrm>
            <a:off x="304800" y="217786"/>
            <a:ext cx="29611637" cy="2412525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B0E478-1AC0-CDC4-F374-785693DC4EF3}"/>
              </a:ext>
            </a:extLst>
          </p:cNvPr>
          <p:cNvSpPr txBox="1"/>
          <p:nvPr/>
        </p:nvSpPr>
        <p:spPr>
          <a:xfrm>
            <a:off x="2348422" y="145368"/>
            <a:ext cx="25850850" cy="110799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Heart</a:t>
            </a: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Rate</a:t>
            </a: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Monitoring</a:t>
            </a: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System</a:t>
            </a: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using</a:t>
            </a: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Arduino</a:t>
            </a: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UNO</a:t>
            </a: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R4</a:t>
            </a: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WIFI</a:t>
            </a:r>
            <a:endParaRPr lang="en-GB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621274-01EC-1A9F-145F-08FECCE9A961}"/>
              </a:ext>
            </a:extLst>
          </p:cNvPr>
          <p:cNvSpPr txBox="1"/>
          <p:nvPr/>
        </p:nvSpPr>
        <p:spPr>
          <a:xfrm>
            <a:off x="4717957" y="1078348"/>
            <a:ext cx="7257248" cy="200054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>
              <a:lnSpc>
                <a:spcPct val="150000"/>
              </a:lnSpc>
            </a:pPr>
            <a:r>
              <a:rPr lang="nl-NL" sz="3200" kern="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Arial" panose="020B0604020202020204" pitchFamily="34" charset="0"/>
                <a:cs typeface="Times New Roman" panose="02020603050405020304" pitchFamily="18" charset="0"/>
              </a:rPr>
              <a:t>Student Name: </a:t>
            </a:r>
            <a:r>
              <a:rPr lang="nl-NL" sz="3200" b="1" kern="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Arial" panose="020B0604020202020204" pitchFamily="34" charset="0"/>
                <a:cs typeface="Times New Roman" panose="02020603050405020304" pitchFamily="18" charset="0"/>
              </a:rPr>
              <a:t>Eleonora Petrova</a:t>
            </a:r>
          </a:p>
          <a:p>
            <a:pPr algn="ctr">
              <a:lnSpc>
                <a:spcPct val="150000"/>
              </a:lnSpc>
            </a:pPr>
            <a:r>
              <a:rPr lang="en-GB" sz="3200" b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kern="1400" spc="-5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Arial" panose="020B0604020202020204" pitchFamily="34" charset="0"/>
                <a:cs typeface="Times New Roman" panose="02020603050405020304" pitchFamily="18" charset="0"/>
              </a:rPr>
              <a:t>Program</a:t>
            </a:r>
            <a:r>
              <a:rPr lang="en-GB" sz="3200" b="1" kern="1400" spc="-5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Arial" panose="020B06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3200" b="1" kern="1400" spc="-5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Arial" panose="020B0604020202020204" pitchFamily="34" charset="0"/>
                <a:cs typeface="Times New Roman" panose="02020603050405020304" pitchFamily="18" charset="0"/>
              </a:rPr>
              <a:t>BSc Applied Computing</a:t>
            </a:r>
            <a:endParaRPr lang="en-GB" sz="3200" b="1" kern="1400" spc="-5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nl-NL" sz="28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44069AF-5E28-C41A-4BDF-FEA39C405781}"/>
              </a:ext>
            </a:extLst>
          </p:cNvPr>
          <p:cNvSpPr/>
          <p:nvPr/>
        </p:nvSpPr>
        <p:spPr>
          <a:xfrm>
            <a:off x="727851" y="2729812"/>
            <a:ext cx="7257248" cy="1050823"/>
          </a:xfrm>
          <a:prstGeom prst="roundRect">
            <a:avLst/>
          </a:prstGeom>
          <a:gradFill>
            <a:gsLst>
              <a:gs pos="0">
                <a:srgbClr val="008E8E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>
            <a:outerShdw blurRad="50800" dist="38100" dir="18900000" algn="bl" rotWithShape="0">
              <a:prstClr val="black">
                <a:alpha val="5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EEFDA0-AFA3-3315-D9F7-6C30C4B32BF8}"/>
              </a:ext>
            </a:extLst>
          </p:cNvPr>
          <p:cNvSpPr txBox="1"/>
          <p:nvPr/>
        </p:nvSpPr>
        <p:spPr>
          <a:xfrm>
            <a:off x="3054884" y="2964106"/>
            <a:ext cx="4362449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INTRODUCTION</a:t>
            </a:r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1DD850C-1246-6C2B-5C1D-70D178A37BC6}"/>
              </a:ext>
            </a:extLst>
          </p:cNvPr>
          <p:cNvSpPr/>
          <p:nvPr/>
        </p:nvSpPr>
        <p:spPr>
          <a:xfrm>
            <a:off x="304800" y="3973448"/>
            <a:ext cx="9273483" cy="3587874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7739620-5410-9812-BA91-99706036460A}"/>
              </a:ext>
            </a:extLst>
          </p:cNvPr>
          <p:cNvSpPr txBox="1"/>
          <p:nvPr/>
        </p:nvSpPr>
        <p:spPr>
          <a:xfrm>
            <a:off x="513064" y="4381522"/>
            <a:ext cx="8989906" cy="286232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just"/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Cardiovascular diseases remain the leading global cause of death [1]. Heart-rate monitoring can help identify abnormalities early, but access to medical devices or smartphone-based tools is limited in many environments [2].</a:t>
            </a:r>
          </a:p>
          <a:p>
            <a:pPr algn="just"/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Open-source microcontrollers such as the Arduino UNO R4 WIFI offer low-cost alternatives for health-monitoring applications, providing a compact platform capable of sensing, processing, and wireless communication [3].</a:t>
            </a:r>
          </a:p>
          <a:p>
            <a:pPr algn="just"/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project develops a standalone heart-rate monitoring system using the HW-827 pulse sensor and Arduino UNO R4 WIFI, capable of displaying live BPM and synchronizing measurements with the Arduino IoT Cloud for remote notifications [4].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E699BB2-1040-70F7-DBF4-437B4A29C5CF}"/>
              </a:ext>
            </a:extLst>
          </p:cNvPr>
          <p:cNvSpPr/>
          <p:nvPr/>
        </p:nvSpPr>
        <p:spPr>
          <a:xfrm>
            <a:off x="24145922" y="2785188"/>
            <a:ext cx="5661322" cy="1008601"/>
          </a:xfrm>
          <a:prstGeom prst="roundRect">
            <a:avLst/>
          </a:prstGeom>
          <a:gradFill>
            <a:gsLst>
              <a:gs pos="0">
                <a:srgbClr val="008E8E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>
            <a:outerShdw blurRad="50800" dist="38100" dir="18900000" algn="bl" rotWithShape="0">
              <a:prstClr val="black">
                <a:alpha val="5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8C19E231-B106-744E-3E51-B6F4EC4DE520}"/>
              </a:ext>
            </a:extLst>
          </p:cNvPr>
          <p:cNvSpPr/>
          <p:nvPr/>
        </p:nvSpPr>
        <p:spPr>
          <a:xfrm>
            <a:off x="10198938" y="7672426"/>
            <a:ext cx="5853789" cy="1061372"/>
          </a:xfrm>
          <a:prstGeom prst="roundRect">
            <a:avLst/>
          </a:prstGeom>
          <a:gradFill>
            <a:gsLst>
              <a:gs pos="0">
                <a:srgbClr val="008E8E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>
            <a:outerShdw blurRad="50800" dist="38100" algn="l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2CA4F0B-271C-0891-E92D-567725467C16}"/>
              </a:ext>
            </a:extLst>
          </p:cNvPr>
          <p:cNvSpPr/>
          <p:nvPr/>
        </p:nvSpPr>
        <p:spPr>
          <a:xfrm>
            <a:off x="17086126" y="12954006"/>
            <a:ext cx="5517562" cy="1050823"/>
          </a:xfrm>
          <a:prstGeom prst="roundRect">
            <a:avLst/>
          </a:prstGeom>
          <a:gradFill>
            <a:gsLst>
              <a:gs pos="0">
                <a:srgbClr val="008E8E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>
            <a:outerShdw blurRad="76200" dist="38100" dir="21540000" algn="l" rotWithShape="0">
              <a:prstClr val="black">
                <a:alpha val="5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112107C-02A0-F960-6AE6-038D397CE1DA}"/>
              </a:ext>
            </a:extLst>
          </p:cNvPr>
          <p:cNvSpPr/>
          <p:nvPr/>
        </p:nvSpPr>
        <p:spPr>
          <a:xfrm>
            <a:off x="23893554" y="3880137"/>
            <a:ext cx="6100743" cy="3681185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B507380-2070-D901-AA78-953E57ACDBC1}"/>
              </a:ext>
            </a:extLst>
          </p:cNvPr>
          <p:cNvSpPr/>
          <p:nvPr/>
        </p:nvSpPr>
        <p:spPr>
          <a:xfrm>
            <a:off x="9951161" y="8847733"/>
            <a:ext cx="6281733" cy="4026508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4258231-F1CE-5AE2-F9F5-417AB0767B08}"/>
              </a:ext>
            </a:extLst>
          </p:cNvPr>
          <p:cNvSpPr/>
          <p:nvPr/>
        </p:nvSpPr>
        <p:spPr>
          <a:xfrm>
            <a:off x="8886555" y="14255927"/>
            <a:ext cx="7372350" cy="4527871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474957D-64A0-376E-934A-DCFDA8E7B5ED}"/>
              </a:ext>
            </a:extLst>
          </p:cNvPr>
          <p:cNvSpPr txBox="1"/>
          <p:nvPr/>
        </p:nvSpPr>
        <p:spPr>
          <a:xfrm>
            <a:off x="25373493" y="2955725"/>
            <a:ext cx="371078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SYSTEM OVERVIEW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DA9EB85-E768-E234-612A-AD81AD0D7DC0}"/>
              </a:ext>
            </a:extLst>
          </p:cNvPr>
          <p:cNvSpPr txBox="1"/>
          <p:nvPr/>
        </p:nvSpPr>
        <p:spPr>
          <a:xfrm>
            <a:off x="24099783" y="4179079"/>
            <a:ext cx="565113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system continuously reads heart-rate data from the HW-827 Pulse Sensor and processes the signal on the Arduino UNO R4 WIFI. BPM values are displayed locally on an OLED screen.</a:t>
            </a:r>
          </a:p>
          <a:p>
            <a:pPr algn="just"/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remote monitoring, the device uploads readings to the Arduino IoT Cloud, where users can view BPM, system status, and a live history chart. Automated alerts notify caregivers when BPM exceeds a threshold. </a:t>
            </a:r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(Note: real-time triggers require a paid IoT Cloud plan.) </a:t>
            </a:r>
            <a:endParaRPr lang="en-GB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EDCB6AB-F5F1-41B5-9580-63BC09BD55A3}"/>
              </a:ext>
            </a:extLst>
          </p:cNvPr>
          <p:cNvSpPr txBox="1"/>
          <p:nvPr/>
        </p:nvSpPr>
        <p:spPr>
          <a:xfrm>
            <a:off x="10737214" y="7880382"/>
            <a:ext cx="4695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HARDWARE INTEGRATION</a:t>
            </a:r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E4FA10AB-8A6B-F34B-5C90-6235FEDE7DC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5997" y="9355284"/>
            <a:ext cx="2913768" cy="309164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50536C63-B90A-A9D2-58D2-0AEA313FE5F4}"/>
              </a:ext>
            </a:extLst>
          </p:cNvPr>
          <p:cNvSpPr txBox="1"/>
          <p:nvPr/>
        </p:nvSpPr>
        <p:spPr>
          <a:xfrm>
            <a:off x="13315223" y="9737602"/>
            <a:ext cx="272006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Hardware Integration:</a:t>
            </a:r>
          </a:p>
          <a:p>
            <a:pPr marL="254000" indent="-254000">
              <a:buFont typeface="Arial" panose="020B0604020202020204" pitchFamily="34" charset="0"/>
              <a:buChar char="•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Arduino UNO R4 WIFI</a:t>
            </a:r>
          </a:p>
          <a:p>
            <a:pPr marL="254000" indent="-254000">
              <a:buFont typeface="Arial" panose="020B0604020202020204" pitchFamily="34" charset="0"/>
              <a:buChar char="•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HW-827 Pulse Sensor</a:t>
            </a:r>
          </a:p>
          <a:p>
            <a:pPr marL="254000" indent="-254000">
              <a:buFont typeface="Arial" panose="020B0604020202020204" pitchFamily="34" charset="0"/>
              <a:buChar char="•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0.96" OLED I2C display</a:t>
            </a:r>
          </a:p>
          <a:p>
            <a:pPr marL="254000" indent="-254000">
              <a:buFont typeface="Arial" panose="020B0604020202020204" pitchFamily="34" charset="0"/>
              <a:buChar char="•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Breadboard + jumper wires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977A660-286F-ABB7-8056-381BBC72E0B4}"/>
              </a:ext>
            </a:extLst>
          </p:cNvPr>
          <p:cNvSpPr txBox="1"/>
          <p:nvPr/>
        </p:nvSpPr>
        <p:spPr>
          <a:xfrm>
            <a:off x="18143100" y="13205806"/>
            <a:ext cx="38733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CONCLUSION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48" name="Graphic 47" descr="Star with solid fill">
            <a:extLst>
              <a:ext uri="{FF2B5EF4-FFF2-40B4-BE49-F238E27FC236}">
                <a16:creationId xmlns:a16="http://schemas.microsoft.com/office/drawing/2014/main" id="{E2141EA1-170A-2834-2CE9-999C96B606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651955" y="12803185"/>
            <a:ext cx="1368557" cy="1296633"/>
          </a:xfrm>
          <a:prstGeom prst="rect">
            <a:avLst/>
          </a:prstGeom>
          <a:effectLst>
            <a:glow rad="127000">
              <a:schemeClr val="accent2">
                <a:lumMod val="60000"/>
                <a:lumOff val="40000"/>
              </a:schemeClr>
            </a:glow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4DF3F4D6-3D39-ACE4-98BE-C4C8661A638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9710" y="14701774"/>
            <a:ext cx="2194950" cy="37823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8CFEBFC8-06CE-4A3B-5EAC-7076B9A842B4}"/>
              </a:ext>
            </a:extLst>
          </p:cNvPr>
          <p:cNvSpPr txBox="1"/>
          <p:nvPr/>
        </p:nvSpPr>
        <p:spPr>
          <a:xfrm>
            <a:off x="18757880" y="1029993"/>
            <a:ext cx="7957082" cy="1493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3200" kern="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Arial" panose="020B0604020202020204" pitchFamily="34" charset="0"/>
                <a:cs typeface="Times New Roman" panose="02020603050405020304" pitchFamily="18" charset="0"/>
              </a:rPr>
              <a:t>University of Wales</a:t>
            </a:r>
            <a:r>
              <a:rPr lang="en-GB" sz="3200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Arial" panose="020B0604020202020204" pitchFamily="34" charset="0"/>
              </a:rPr>
              <a:t>Trinity Saint David</a:t>
            </a:r>
            <a:endParaRPr lang="en-GB" sz="3200" kern="100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3200" kern="1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Arial" panose="020B0604020202020204" pitchFamily="34" charset="0"/>
                <a:cs typeface="Times New Roman" panose="02020603050405020304" pitchFamily="18" charset="0"/>
              </a:rPr>
              <a:t>London Campus</a:t>
            </a:r>
            <a:endParaRPr lang="en-GB" sz="3200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6770375E-011E-F324-1335-0442002B495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88420" y="191534"/>
            <a:ext cx="2209800" cy="19640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88929240-14A3-EC4E-A6BE-493426D8EC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477" y="2650102"/>
            <a:ext cx="2749168" cy="11859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17E4E4D-9ABA-0C16-7542-F152313429FE}"/>
              </a:ext>
            </a:extLst>
          </p:cNvPr>
          <p:cNvSpPr/>
          <p:nvPr/>
        </p:nvSpPr>
        <p:spPr>
          <a:xfrm>
            <a:off x="9779446" y="3931509"/>
            <a:ext cx="8670936" cy="3654569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4B5E603-60F3-66FD-8FEE-7B6F3F2B186C}"/>
              </a:ext>
            </a:extLst>
          </p:cNvPr>
          <p:cNvSpPr/>
          <p:nvPr/>
        </p:nvSpPr>
        <p:spPr>
          <a:xfrm>
            <a:off x="18684180" y="2788569"/>
            <a:ext cx="4917957" cy="1023670"/>
          </a:xfrm>
          <a:prstGeom prst="roundRect">
            <a:avLst/>
          </a:prstGeom>
          <a:gradFill>
            <a:gsLst>
              <a:gs pos="0">
                <a:srgbClr val="008E8E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>
            <a:outerShdw blurRad="50800" dist="38100" dir="18900000" algn="bl" rotWithShape="0">
              <a:prstClr val="black">
                <a:alpha val="5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METHODOLOGY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DBBD58-EEDF-71E5-776A-26085F7299D6}"/>
              </a:ext>
            </a:extLst>
          </p:cNvPr>
          <p:cNvSpPr txBox="1"/>
          <p:nvPr/>
        </p:nvSpPr>
        <p:spPr>
          <a:xfrm>
            <a:off x="10048391" y="4224021"/>
            <a:ext cx="813304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Aim:</a:t>
            </a:r>
          </a:p>
          <a:p>
            <a:pPr algn="just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develop a low-cost, standalone heart-rate monitoring system using the Arduino UNO R4 WIFI, with real-time display and cloud-based alert capability.</a:t>
            </a:r>
          </a:p>
          <a:p>
            <a:pPr algn="just"/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Objectives:</a:t>
            </a:r>
          </a:p>
          <a:p>
            <a:pPr algn="just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⦁	Acquire heart-rate signals using the HW-827 pulse sensor.</a:t>
            </a:r>
          </a:p>
          <a:p>
            <a:pPr algn="just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⦁	Process and smooth BPM values using software-based averaging.</a:t>
            </a:r>
          </a:p>
          <a:p>
            <a:pPr algn="just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⦁	Display real-time BPM on a 0.96" OLED screen.</a:t>
            </a:r>
          </a:p>
          <a:p>
            <a:pPr algn="just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⦁	Synchronize BPM values with the Arduino IoT Cloud.</a:t>
            </a:r>
          </a:p>
          <a:p>
            <a:pPr algn="just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⦁	Trigger alerts when BPM exceeds a defined threshold</a:t>
            </a:r>
            <a:r>
              <a:rPr lang="en-GB" sz="2000" dirty="0"/>
              <a:t>.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7FF39C5-83FA-5311-7C9F-D330F9D0DD93}"/>
              </a:ext>
            </a:extLst>
          </p:cNvPr>
          <p:cNvSpPr/>
          <p:nvPr/>
        </p:nvSpPr>
        <p:spPr>
          <a:xfrm>
            <a:off x="18651546" y="3908469"/>
            <a:ext cx="5050848" cy="3711320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702CA8A-8D35-B09F-A25A-F9D08B226F1E}"/>
              </a:ext>
            </a:extLst>
          </p:cNvPr>
          <p:cNvSpPr txBox="1"/>
          <p:nvPr/>
        </p:nvSpPr>
        <p:spPr>
          <a:xfrm>
            <a:off x="19064793" y="4227467"/>
            <a:ext cx="426978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project followed an Iterative Waterfall SDLC model [21], allowing refinement when testing revealed issues.</a:t>
            </a:r>
          </a:p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four stages were:</a:t>
            </a:r>
          </a:p>
          <a:p>
            <a:pPr marL="254000" indent="-254000">
              <a:buFont typeface="+mj-lt"/>
              <a:buAutoNum type="arabicPeriod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Requirements analysis</a:t>
            </a:r>
          </a:p>
          <a:p>
            <a:pPr marL="254000" indent="-254000">
              <a:buFont typeface="+mj-lt"/>
              <a:buAutoNum type="arabicPeriod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System design (hardware + software)</a:t>
            </a:r>
          </a:p>
          <a:p>
            <a:pPr marL="254000" indent="-254000">
              <a:buFont typeface="+mj-lt"/>
              <a:buAutoNum type="arabicPeriod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Implementation using Arduino UNO R4 WIFI</a:t>
            </a:r>
          </a:p>
          <a:p>
            <a:pPr marL="254000" indent="-254000">
              <a:buFont typeface="+mj-lt"/>
              <a:buAutoNum type="arabicPeriod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Testing and iterative refinement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8C55ECD8-64DC-C78B-640F-A171A8A31364}"/>
              </a:ext>
            </a:extLst>
          </p:cNvPr>
          <p:cNvSpPr/>
          <p:nvPr/>
        </p:nvSpPr>
        <p:spPr>
          <a:xfrm>
            <a:off x="2123136" y="7682589"/>
            <a:ext cx="6059691" cy="1092068"/>
          </a:xfrm>
          <a:prstGeom prst="roundRect">
            <a:avLst/>
          </a:prstGeom>
          <a:gradFill>
            <a:gsLst>
              <a:gs pos="0">
                <a:srgbClr val="008E8E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>
            <a:outerShdw blurRad="50800" dist="38100" dir="18900000" algn="bl" rotWithShape="0">
              <a:prstClr val="black">
                <a:alpha val="5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8E83919F-424D-6D38-907A-B52DC300D536}"/>
              </a:ext>
            </a:extLst>
          </p:cNvPr>
          <p:cNvSpPr/>
          <p:nvPr/>
        </p:nvSpPr>
        <p:spPr>
          <a:xfrm>
            <a:off x="219236" y="8774657"/>
            <a:ext cx="9560210" cy="4099584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23D9E0A3-936B-CCA2-6949-40B6BDABDAB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100" y="9470940"/>
            <a:ext cx="3626643" cy="29449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CD730A6D-F5B7-AF2F-8E8F-EEEF15542AB4}"/>
              </a:ext>
            </a:extLst>
          </p:cNvPr>
          <p:cNvSpPr txBox="1"/>
          <p:nvPr/>
        </p:nvSpPr>
        <p:spPr>
          <a:xfrm>
            <a:off x="4382867" y="9413592"/>
            <a:ext cx="522255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Input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HW-827 pulse sensor →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analog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signal (A0).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Processing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Arduino UNO R4 WIFI performs filtering, averaging, and threshold detection.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Local Output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BPM shown on OLED via I²C (SDA/SCL).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Cloud Layer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BPM and alert variables sent to Arduino IoT Cloud using built-in Wi-Fi.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Notifications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Cloud triggers email + push alerts when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email_alert_cloud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true.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Error Handling: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Displays “NO PULSE” if no beat is detected for &gt;5 seconds.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D527F82-F4BE-3573-CF5B-9D56719DA53E}"/>
              </a:ext>
            </a:extLst>
          </p:cNvPr>
          <p:cNvSpPr txBox="1"/>
          <p:nvPr/>
        </p:nvSpPr>
        <p:spPr>
          <a:xfrm>
            <a:off x="3160548" y="7934430"/>
            <a:ext cx="42567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SYSTEM ARCHITECTURE</a:t>
            </a:r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574C9A64-FFED-5A7D-9D6D-4F1AF2E680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5763" y="7626531"/>
            <a:ext cx="1439981" cy="1182357"/>
          </a:xfrm>
          <a:prstGeom prst="rect">
            <a:avLst/>
          </a:prstGeom>
        </p:spPr>
      </p:pic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30D47642-FBB7-82B6-CFE5-87BEEB39B16C}"/>
              </a:ext>
            </a:extLst>
          </p:cNvPr>
          <p:cNvSpPr/>
          <p:nvPr/>
        </p:nvSpPr>
        <p:spPr>
          <a:xfrm>
            <a:off x="222008" y="14175209"/>
            <a:ext cx="8507857" cy="4617060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3E1DAB52-B76B-565C-2AB7-B53E07F379E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789" y="15852301"/>
            <a:ext cx="6579026" cy="28187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D8A665B2-A10D-C104-643A-72EFA945D7A5}"/>
              </a:ext>
            </a:extLst>
          </p:cNvPr>
          <p:cNvSpPr txBox="1"/>
          <p:nvPr/>
        </p:nvSpPr>
        <p:spPr>
          <a:xfrm>
            <a:off x="870743" y="14099818"/>
            <a:ext cx="785912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System Workflow:</a:t>
            </a:r>
          </a:p>
          <a:p>
            <a:pPr marL="254000" indent="-2540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Sensor → Arduino (BPM processing)</a:t>
            </a:r>
          </a:p>
          <a:p>
            <a:pPr marL="254000" indent="-2540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Arduino → OLED (local output)</a:t>
            </a:r>
          </a:p>
          <a:p>
            <a:pPr marL="254000" indent="-2540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Arduino → IoT Cloud (data sync)</a:t>
            </a:r>
          </a:p>
          <a:p>
            <a:pPr marL="254000" indent="-2540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IoT Cloud → Email / Push alert (threshold exceeded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)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23C2D468-FCBC-07C4-97B5-5E13151228A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918002" y="2800008"/>
            <a:ext cx="5980345" cy="1121761"/>
          </a:xfrm>
          <a:prstGeom prst="rect">
            <a:avLst/>
          </a:prstGeom>
        </p:spPr>
      </p:pic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CF1DBFDD-9E6F-AEF8-074D-E95F8ABD782A}"/>
              </a:ext>
            </a:extLst>
          </p:cNvPr>
          <p:cNvSpPr/>
          <p:nvPr/>
        </p:nvSpPr>
        <p:spPr>
          <a:xfrm>
            <a:off x="20705649" y="7689526"/>
            <a:ext cx="5853789" cy="1061372"/>
          </a:xfrm>
          <a:prstGeom prst="roundRect">
            <a:avLst/>
          </a:prstGeom>
          <a:gradFill>
            <a:gsLst>
              <a:gs pos="0">
                <a:srgbClr val="008E8E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>
            <a:outerShdw blurRad="50800" dist="38100" algn="l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7467A43B-41D0-AFEE-73C9-368C4D2F9651}"/>
              </a:ext>
            </a:extLst>
          </p:cNvPr>
          <p:cNvSpPr txBox="1"/>
          <p:nvPr/>
        </p:nvSpPr>
        <p:spPr>
          <a:xfrm>
            <a:off x="21507754" y="7938046"/>
            <a:ext cx="4223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SOFTWARE SETUP</a:t>
            </a:r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969E4EFA-972F-4D76-0DFF-C5E4AD395108}"/>
              </a:ext>
            </a:extLst>
          </p:cNvPr>
          <p:cNvSpPr/>
          <p:nvPr/>
        </p:nvSpPr>
        <p:spPr>
          <a:xfrm>
            <a:off x="16368491" y="8813732"/>
            <a:ext cx="13725461" cy="4057915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4" name="Rectangle: Rounded Corners 53">
            <a:extLst>
              <a:ext uri="{FF2B5EF4-FFF2-40B4-BE49-F238E27FC236}">
                <a16:creationId xmlns:a16="http://schemas.microsoft.com/office/drawing/2014/main" id="{EF51C42D-419F-82D0-A5C9-6E50F7B68005}"/>
              </a:ext>
            </a:extLst>
          </p:cNvPr>
          <p:cNvSpPr/>
          <p:nvPr/>
        </p:nvSpPr>
        <p:spPr>
          <a:xfrm>
            <a:off x="1600802" y="13011394"/>
            <a:ext cx="5853789" cy="1061372"/>
          </a:xfrm>
          <a:prstGeom prst="roundRect">
            <a:avLst/>
          </a:prstGeom>
          <a:gradFill>
            <a:gsLst>
              <a:gs pos="0">
                <a:srgbClr val="008E8E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>
            <a:outerShdw blurRad="50800" dist="38100" algn="l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SYSTEM WORKFLOW</a:t>
            </a:r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70E6F33-0255-DA7F-14BF-279161603B5B}"/>
              </a:ext>
            </a:extLst>
          </p:cNvPr>
          <p:cNvSpPr txBox="1"/>
          <p:nvPr/>
        </p:nvSpPr>
        <p:spPr>
          <a:xfrm>
            <a:off x="25814328" y="8895592"/>
            <a:ext cx="393659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Software Setup: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Arduino IDE used for coding and uploading sketches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Analogue BPM signal processed and filtered on board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BPM and status displayed on OLED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 sent to Arduino IoT Cloud dashboard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Trigger-based alert system activated when BPM passes threshold</a:t>
            </a:r>
          </a:p>
        </p:txBody>
      </p:sp>
      <p:sp>
        <p:nvSpPr>
          <p:cNvPr id="59" name="Rectangle: Rounded Corners 58">
            <a:extLst>
              <a:ext uri="{FF2B5EF4-FFF2-40B4-BE49-F238E27FC236}">
                <a16:creationId xmlns:a16="http://schemas.microsoft.com/office/drawing/2014/main" id="{845063AB-D22C-356B-5FC1-712385C0499F}"/>
              </a:ext>
            </a:extLst>
          </p:cNvPr>
          <p:cNvSpPr/>
          <p:nvPr/>
        </p:nvSpPr>
        <p:spPr>
          <a:xfrm>
            <a:off x="9605422" y="13017366"/>
            <a:ext cx="5853789" cy="1061372"/>
          </a:xfrm>
          <a:prstGeom prst="roundRect">
            <a:avLst/>
          </a:prstGeom>
          <a:gradFill>
            <a:gsLst>
              <a:gs pos="0">
                <a:srgbClr val="008E8E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>
            <a:outerShdw blurRad="50800" dist="38100" algn="l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RESULTS</a:t>
            </a:r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F70F00CA-7D71-4C86-F79D-7C7E8B5C16EB}"/>
              </a:ext>
            </a:extLst>
          </p:cNvPr>
          <p:cNvSpPr txBox="1"/>
          <p:nvPr/>
        </p:nvSpPr>
        <p:spPr>
          <a:xfrm>
            <a:off x="11722881" y="15100782"/>
            <a:ext cx="431240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4000" indent="-254000">
              <a:buFont typeface="Arial" panose="020B0604020202020204" pitchFamily="34" charset="0"/>
              <a:buChar char="•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device reads and displays BPM consistently on the OLED.</a:t>
            </a:r>
          </a:p>
          <a:p>
            <a:pPr marL="254000" indent="-254000">
              <a:buFont typeface="Arial" panose="020B0604020202020204" pitchFamily="34" charset="0"/>
              <a:buChar char="•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BPM values sync successfully to the Arduino IoT Cloud in real time.</a:t>
            </a:r>
          </a:p>
          <a:p>
            <a:pPr marL="254000" indent="-254000">
              <a:buFont typeface="Arial" panose="020B0604020202020204" pitchFamily="34" charset="0"/>
              <a:buChar char="•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High-BPM alerts (email + push notifications) trigger correctly when thresholds are exceeded.</a:t>
            </a:r>
          </a:p>
          <a:p>
            <a:pPr marL="254000" indent="-254000">
              <a:buFont typeface="Arial" panose="020B0604020202020204" pitchFamily="34" charset="0"/>
              <a:buChar char="•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Cloud dashboard presents live BPM status, historical trends, and device connectivity.</a:t>
            </a:r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1CA1F30A-6BC6-391A-4CF3-B42CE97CDAD6}"/>
              </a:ext>
            </a:extLst>
          </p:cNvPr>
          <p:cNvSpPr/>
          <p:nvPr/>
        </p:nvSpPr>
        <p:spPr>
          <a:xfrm>
            <a:off x="16429553" y="14369476"/>
            <a:ext cx="6978797" cy="4414322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E8FB3BBB-709A-AFD5-5E49-A784F71CBD5A}"/>
              </a:ext>
            </a:extLst>
          </p:cNvPr>
          <p:cNvSpPr/>
          <p:nvPr/>
        </p:nvSpPr>
        <p:spPr>
          <a:xfrm>
            <a:off x="24111012" y="13000370"/>
            <a:ext cx="5517562" cy="1050823"/>
          </a:xfrm>
          <a:prstGeom prst="roundRect">
            <a:avLst/>
          </a:prstGeom>
          <a:gradFill>
            <a:gsLst>
              <a:gs pos="0">
                <a:srgbClr val="008E8E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>
            <a:outerShdw blurRad="76200" dist="38100" dir="21540000" algn="l" rotWithShape="0">
              <a:prstClr val="black">
                <a:alpha val="5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A53015D-8D33-64FD-A53B-41B72528AA87}"/>
              </a:ext>
            </a:extLst>
          </p:cNvPr>
          <p:cNvSpPr/>
          <p:nvPr/>
        </p:nvSpPr>
        <p:spPr>
          <a:xfrm>
            <a:off x="23527515" y="14104916"/>
            <a:ext cx="6525690" cy="4678882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0F4D938D-8E7E-726A-E238-B2796A736B8E}"/>
              </a:ext>
            </a:extLst>
          </p:cNvPr>
          <p:cNvSpPr txBox="1"/>
          <p:nvPr/>
        </p:nvSpPr>
        <p:spPr>
          <a:xfrm>
            <a:off x="24111012" y="13273938"/>
            <a:ext cx="3428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FEATURE WORK</a:t>
            </a:r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B44AE8F0-72DA-9D4B-6C7E-88A207A77A34}"/>
              </a:ext>
            </a:extLst>
          </p:cNvPr>
          <p:cNvSpPr txBox="1"/>
          <p:nvPr/>
        </p:nvSpPr>
        <p:spPr>
          <a:xfrm>
            <a:off x="16761323" y="15022572"/>
            <a:ext cx="619536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prototype demonstrates a functional, low-cost IoT heart-rate monitoring system suitable for academic and educational purposes.</a:t>
            </a:r>
          </a:p>
          <a:p>
            <a:pPr algn="just"/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shows how embedded sensing, real-time processing, and cloud connectivity can be integrated effectively using open-source hardware.</a:t>
            </a:r>
          </a:p>
          <a:p>
            <a:pPr algn="just"/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system is not medically validated and is not intended for clinical heart-rate measurement, but it successfully illustrates the principles of IoT-based health monitoring.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2FCE6A37-F411-3260-B3EA-F8814E4EE666}"/>
              </a:ext>
            </a:extLst>
          </p:cNvPr>
          <p:cNvSpPr txBox="1"/>
          <p:nvPr/>
        </p:nvSpPr>
        <p:spPr>
          <a:xfrm>
            <a:off x="23781310" y="14567918"/>
            <a:ext cx="5969611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Improve signal stability using advanced filtering (e.g., Kalman or adaptive smoothing).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 local alerts (buzzer or vibration) for offline operation without cloud access.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Implement data logging to SD card for long-term trend analysis.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 a portable battery-powered version with a protective enclosure.</a:t>
            </a:r>
          </a:p>
          <a:p>
            <a:pPr marL="254000" indent="-254000" algn="just">
              <a:buFont typeface="Arial" panose="020B0604020202020204" pitchFamily="34" charset="0"/>
              <a:buChar char="•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Enhance security and user options within the IoT Cloud dashboard.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a dedicated mobile app to simplify monitoring, configuration, and data review.</a:t>
            </a:r>
          </a:p>
          <a:p>
            <a:endParaRPr lang="en-US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US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9" name="Rectangle: Rounded Corners 68">
            <a:extLst>
              <a:ext uri="{FF2B5EF4-FFF2-40B4-BE49-F238E27FC236}">
                <a16:creationId xmlns:a16="http://schemas.microsoft.com/office/drawing/2014/main" id="{0DEF3BD9-88E1-0B5C-89EF-17A0AF444900}"/>
              </a:ext>
            </a:extLst>
          </p:cNvPr>
          <p:cNvSpPr/>
          <p:nvPr/>
        </p:nvSpPr>
        <p:spPr>
          <a:xfrm>
            <a:off x="262724" y="18876790"/>
            <a:ext cx="29611637" cy="2412525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388422FB-B1E9-29E5-F780-EC0AAB061884}"/>
              </a:ext>
            </a:extLst>
          </p:cNvPr>
          <p:cNvSpPr txBox="1"/>
          <p:nvPr/>
        </p:nvSpPr>
        <p:spPr>
          <a:xfrm>
            <a:off x="940835" y="19278506"/>
            <a:ext cx="28213538" cy="2266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[1] World Health Organization, "Cardiovascular diseases (CVDs)," Jun. 2021. </a:t>
            </a:r>
            <a:r>
              <a:rPr lang="fr-FR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[Online]. </a:t>
            </a:r>
            <a:r>
              <a:rPr lang="fr-FR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fr-FR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fr-FR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https://www.who.int/news-room/fact-sheets/detail/cardiovascular-diseases-(cvds)</a:t>
            </a:r>
            <a:endParaRPr lang="en-GB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</a:t>
            </a:r>
            <a:r>
              <a:rPr lang="en-US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] C. A. </a:t>
            </a:r>
            <a:r>
              <a:rPr lang="en-US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Umeh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A. M. </a:t>
            </a:r>
            <a:r>
              <a:rPr lang="en-US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Igwe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I. I. </a:t>
            </a:r>
            <a:r>
              <a:rPr lang="en-US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Iloanusi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A. O. </a:t>
            </a:r>
            <a:r>
              <a:rPr lang="en-US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Ezeh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and R. C. </a:t>
            </a:r>
            <a:r>
              <a:rPr lang="en-US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Umeh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“Telemonitoring in heart failure patients: Systematic review and meta-analysis of randomized controlled trials,” </a:t>
            </a:r>
            <a:r>
              <a:rPr lang="en-US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World Journal of Cardiology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vol. 14, no. 12, pp. 640–656, Dec. 2022. DOI: 10.4330/wjc.v14.i12.640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</a:t>
            </a:r>
            <a:r>
              <a:rPr lang="en-US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] M. K. Reddy, N. M. Kumar, A. </a:t>
            </a:r>
            <a:r>
              <a:rPr lang="en-US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Karuppannan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S. N. </a:t>
            </a:r>
            <a:r>
              <a:rPr lang="en-US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Bolleddu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A. Verma, and M. K. </a:t>
            </a:r>
            <a:r>
              <a:rPr lang="en-US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Chakravarthi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“Design and Development of Wearable Medical Devices for Health Monitoring,” 2023 7th International Conference on </a:t>
            </a:r>
            <a:r>
              <a:rPr lang="en-US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I‑SMAC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IoT in Social, Mobile, Analytics and Cloud)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I‑SMAC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), </a:t>
            </a:r>
            <a:r>
              <a:rPr lang="en-US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Kirtipur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Nepal, 2023, pp. 554‑559, </a:t>
            </a:r>
            <a:r>
              <a:rPr lang="en-US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: 10.1109/I‑SMAC58438.2023.10290556. </a:t>
            </a:r>
            <a:r>
              <a:rPr lang="en-US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https://ieeexplore.ieee.org/document/10290556</a:t>
            </a:r>
            <a:endParaRPr lang="en-GB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</a:t>
            </a:r>
            <a:r>
              <a:rPr lang="en-GB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GB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] S. Ashraf, S. P. Khattak, and M. T. Iqbal, “Design and Implementation of an Open‑Source and Internet‑of‑Things‑Based Health Monitoring System,” </a:t>
            </a:r>
            <a:r>
              <a:rPr lang="en-GB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Journal of Low Power Electronics and Applications</a:t>
            </a:r>
            <a:r>
              <a:rPr lang="en-GB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vol. 13, no. 4, Art. no. 57, 2023. DOI: 10.3390/jlpea13040057 </a:t>
            </a:r>
            <a:r>
              <a:rPr lang="en-GB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https://www.mdpi.com/2079-9268/13/4/57</a:t>
            </a:r>
            <a:endParaRPr lang="en-GB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C327A147-7E3F-1903-A706-2FF4DFFF409C}"/>
              </a:ext>
            </a:extLst>
          </p:cNvPr>
          <p:cNvSpPr txBox="1"/>
          <p:nvPr/>
        </p:nvSpPr>
        <p:spPr>
          <a:xfrm>
            <a:off x="870743" y="18828027"/>
            <a:ext cx="7372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References:</a:t>
            </a:r>
            <a:endParaRPr lang="en-GB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778A12C-792E-9291-13FC-A550A919D9E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9937" y="12609944"/>
            <a:ext cx="2113063" cy="1992789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30B35E61-5E14-987B-9FF9-F9B3F6AC8CAD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49711" y="12276842"/>
            <a:ext cx="1832969" cy="2749454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64C9E45-59B1-9A3C-36BB-6C0B17F41EE7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3320" y="12451109"/>
            <a:ext cx="2464317" cy="2464317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07FD1D17-F4F9-C8FB-A8F7-A36E10035A89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82761" y="7207361"/>
            <a:ext cx="2912706" cy="1813792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13B0C82C-BBF8-656F-A59E-DAA5B1822280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8346" y="2656562"/>
            <a:ext cx="2189756" cy="1786369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3EAE1C68-FCC2-26D0-17E2-085212DE9FCB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63359" y="2135823"/>
            <a:ext cx="1634977" cy="2452465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DE468B26-D98F-FD05-ABA5-2C6010AB85A2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179" y="12843161"/>
            <a:ext cx="1439982" cy="1363129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ED3EAA8F-498D-833C-5965-F01E4617C041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70684" y="9027706"/>
            <a:ext cx="3624402" cy="3539141"/>
          </a:xfrm>
          <a:prstGeom prst="rect">
            <a:avLst/>
          </a:prstGeom>
        </p:spPr>
      </p:pic>
      <p:pic>
        <p:nvPicPr>
          <p:cNvPr id="86" name="Picture 85">
            <a:extLst>
              <a:ext uri="{FF2B5EF4-FFF2-40B4-BE49-F238E27FC236}">
                <a16:creationId xmlns:a16="http://schemas.microsoft.com/office/drawing/2014/main" id="{2E0BA940-65B2-93B0-87ED-8C3FFF18EC11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04068" y="2804835"/>
            <a:ext cx="2457346" cy="932704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12B76B00-AA14-EF15-C232-64E81DBBE877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9078" y="7571309"/>
            <a:ext cx="5674230" cy="5270128"/>
          </a:xfrm>
          <a:prstGeom prst="rect">
            <a:avLst/>
          </a:prstGeom>
        </p:spPr>
      </p:pic>
      <p:pic>
        <p:nvPicPr>
          <p:cNvPr id="92" name="Picture 91">
            <a:extLst>
              <a:ext uri="{FF2B5EF4-FFF2-40B4-BE49-F238E27FC236}">
                <a16:creationId xmlns:a16="http://schemas.microsoft.com/office/drawing/2014/main" id="{6F72724C-82EA-0FFF-628A-BB78D1C10503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459" y="7378984"/>
            <a:ext cx="1608962" cy="1608962"/>
          </a:xfrm>
          <a:prstGeom prst="rect">
            <a:avLst/>
          </a:prstGeom>
        </p:spPr>
      </p:pic>
      <p:sp>
        <p:nvSpPr>
          <p:cNvPr id="94" name="TextBox 93">
            <a:extLst>
              <a:ext uri="{FF2B5EF4-FFF2-40B4-BE49-F238E27FC236}">
                <a16:creationId xmlns:a16="http://schemas.microsoft.com/office/drawing/2014/main" id="{05D35583-EB27-2475-D517-F0147D7EEE86}"/>
              </a:ext>
            </a:extLst>
          </p:cNvPr>
          <p:cNvSpPr txBox="1"/>
          <p:nvPr/>
        </p:nvSpPr>
        <p:spPr>
          <a:xfrm>
            <a:off x="12023200" y="3053954"/>
            <a:ext cx="4030299" cy="604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AIM AND OBJECTIVES</a:t>
            </a:r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F372F8-4D6A-6AB5-0AB2-190FE6CDD078}"/>
              </a:ext>
            </a:extLst>
          </p:cNvPr>
          <p:cNvSpPr txBox="1"/>
          <p:nvPr/>
        </p:nvSpPr>
        <p:spPr>
          <a:xfrm>
            <a:off x="12371294" y="1434420"/>
            <a:ext cx="66934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Supervisor: Koushik </a:t>
            </a:r>
            <a:r>
              <a:rPr lang="en-US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Modak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56280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2" ma:contentTypeDescription="Create a new document." ma:contentTypeScope="" ma:versionID="99a93f67d1aff18390fb8a66db8ab161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38e65b822a6afcf093660b8635e626b3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65AA6DB-C380-4165-8112-084B867DD576}">
  <ds:schemaRefs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elements/1.1/"/>
    <ds:schemaRef ds:uri="da3f2772-8f1e-4acb-bd98-3a0ee892f48a"/>
    <ds:schemaRef ds:uri="http://purl.org/dc/dcmitype/"/>
    <ds:schemaRef ds:uri="http://schemas.microsoft.com/office/infopath/2007/PartnerControls"/>
    <ds:schemaRef ds:uri="0cb976d4-72d8-43fd-a100-21d54766e958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3982C3D2-298A-42E5-B308-D4537C7DBFD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C9665F8-98FB-4346-A366-D63418C009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1090</Words>
  <Application>Microsoft Office PowerPoint</Application>
  <PresentationFormat>Custom</PresentationFormat>
  <Paragraphs>89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Tw Cen MT</vt:lpstr>
      <vt:lpstr>Office Theme</vt:lpstr>
      <vt:lpstr>Heart Rate Monitoring System Using Arduino UNO R4 WIFI  EXHIBITION POSTER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Eleonora Koleva Petrova (2217638)</dc:creator>
  <cp:lastModifiedBy>Eleonora Koleva Petrova (2217638)</cp:lastModifiedBy>
  <cp:revision>14</cp:revision>
  <dcterms:created xsi:type="dcterms:W3CDTF">2025-11-26T07:28:19Z</dcterms:created>
  <dcterms:modified xsi:type="dcterms:W3CDTF">2025-12-16T13:22:36Z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