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Sheet1!$B$12</c:f>
              <c:strCache>
                <c:ptCount val="1"/>
                <c:pt idx="0">
                  <c:v>Total Sold</c:v>
                </c:pt>
              </c:strCache>
            </c:strRef>
          </c:tx>
          <c:spPr>
            <a:solidFill>
              <a:schemeClr val="accent1"/>
            </a:solidFill>
            <a:ln>
              <a:noFill/>
            </a:ln>
            <a:effectLst/>
          </c:spPr>
          <c:invertIfNegative val="0"/>
          <c:cat>
            <c:strRef>
              <c:f>Sheet1!$A$13:$A$18</c:f>
              <c:strCache>
                <c:ptCount val="6"/>
                <c:pt idx="0">
                  <c:v>Latte</c:v>
                </c:pt>
                <c:pt idx="1">
                  <c:v>Cappuccino</c:v>
                </c:pt>
                <c:pt idx="2">
                  <c:v>Americano</c:v>
                </c:pt>
                <c:pt idx="3">
                  <c:v>Tea</c:v>
                </c:pt>
                <c:pt idx="4">
                  <c:v>Hot Chocolate</c:v>
                </c:pt>
                <c:pt idx="5">
                  <c:v>Total  products Sold</c:v>
                </c:pt>
              </c:strCache>
            </c:strRef>
          </c:cat>
          <c:val>
            <c:numRef>
              <c:f>Sheet1!$B$13:$B$18</c:f>
              <c:numCache>
                <c:formatCode>General</c:formatCode>
                <c:ptCount val="6"/>
                <c:pt idx="0">
                  <c:v>42</c:v>
                </c:pt>
                <c:pt idx="1">
                  <c:v>38</c:v>
                </c:pt>
                <c:pt idx="2">
                  <c:v>27</c:v>
                </c:pt>
                <c:pt idx="3">
                  <c:v>33</c:v>
                </c:pt>
                <c:pt idx="4">
                  <c:v>19</c:v>
                </c:pt>
                <c:pt idx="5">
                  <c:v>159</c:v>
                </c:pt>
              </c:numCache>
            </c:numRef>
          </c:val>
          <c:extLst>
            <c:ext xmlns:c16="http://schemas.microsoft.com/office/drawing/2014/chart" uri="{C3380CC4-5D6E-409C-BE32-E72D297353CC}">
              <c16:uniqueId val="{00000000-8FF2-4EA5-81FF-8620DEFF549E}"/>
            </c:ext>
          </c:extLst>
        </c:ser>
        <c:dLbls>
          <c:showLegendKey val="0"/>
          <c:showVal val="0"/>
          <c:showCatName val="0"/>
          <c:showSerName val="0"/>
          <c:showPercent val="0"/>
          <c:showBubbleSize val="0"/>
        </c:dLbls>
        <c:gapWidth val="182"/>
        <c:axId val="683640687"/>
        <c:axId val="583323631"/>
      </c:barChart>
      <c:catAx>
        <c:axId val="68364068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3323631"/>
        <c:crosses val="autoZero"/>
        <c:auto val="1"/>
        <c:lblAlgn val="ctr"/>
        <c:lblOffset val="100"/>
        <c:noMultiLvlLbl val="0"/>
      </c:catAx>
      <c:valAx>
        <c:axId val="58332363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8364068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9CC25DA-278A-4C4D-8D1B-CD8023A068DE}"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2249137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CC25DA-278A-4C4D-8D1B-CD8023A068DE}"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793843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CC25DA-278A-4C4D-8D1B-CD8023A068DE}"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2558753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2350149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CC25DA-278A-4C4D-8D1B-CD8023A068DE}"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820116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9CC25DA-278A-4C4D-8D1B-CD8023A068DE}"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886631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9CC25DA-278A-4C4D-8D1B-CD8023A068DE}" type="datetimeFigureOut">
              <a:rPr lang="en-GB" smtClean="0"/>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860556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3345662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618026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2974873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479164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6C9A6C1-1B61-446E-9569-C4A78EDFF6E0}"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79548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CC25DA-278A-4C4D-8D1B-CD8023A068DE}"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3130040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CC25DA-278A-4C4D-8D1B-CD8023A068DE}"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3358361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CC25DA-278A-4C4D-8D1B-CD8023A068DE}"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3619011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CC25DA-278A-4C4D-8D1B-CD8023A068DE}"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9A6C1-1B61-446E-9569-C4A78EDFF6E0}" type="slidenum">
              <a:rPr lang="en-GB" smtClean="0"/>
              <a:t>‹#›</a:t>
            </a:fld>
            <a:endParaRPr lang="en-GB"/>
          </a:p>
        </p:txBody>
      </p:sp>
    </p:spTree>
    <p:extLst>
      <p:ext uri="{BB962C8B-B14F-4D97-AF65-F5344CB8AC3E}">
        <p14:creationId xmlns:p14="http://schemas.microsoft.com/office/powerpoint/2010/main" val="1046331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E9CC25DA-278A-4C4D-8D1B-CD8023A068DE}" type="datetimeFigureOut">
              <a:rPr lang="en-GB" smtClean="0"/>
              <a:t>06/07/2026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6C9A6C1-1B61-446E-9569-C4A78EDFF6E0}" type="slidenum">
              <a:rPr lang="en-GB" smtClean="0"/>
              <a:t>‹#›</a:t>
            </a:fld>
            <a:endParaRPr lang="en-GB"/>
          </a:p>
        </p:txBody>
      </p:sp>
    </p:spTree>
    <p:extLst>
      <p:ext uri="{BB962C8B-B14F-4D97-AF65-F5344CB8AC3E}">
        <p14:creationId xmlns:p14="http://schemas.microsoft.com/office/powerpoint/2010/main" val="3793316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9CC25DA-278A-4C4D-8D1B-CD8023A068DE}" type="datetimeFigureOut">
              <a:rPr lang="en-GB" smtClean="0"/>
              <a:t>06/07/2026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6C9A6C1-1B61-446E-9569-C4A78EDFF6E0}" type="slidenum">
              <a:rPr lang="en-GB" smtClean="0"/>
              <a:t>‹#›</a:t>
            </a:fld>
            <a:endParaRPr lang="en-GB"/>
          </a:p>
        </p:txBody>
      </p:sp>
    </p:spTree>
    <p:extLst>
      <p:ext uri="{BB962C8B-B14F-4D97-AF65-F5344CB8AC3E}">
        <p14:creationId xmlns:p14="http://schemas.microsoft.com/office/powerpoint/2010/main" val="36737541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554EC-5FBA-706B-5B2D-E1652C8A21A8}"/>
              </a:ext>
            </a:extLst>
          </p:cNvPr>
          <p:cNvSpPr>
            <a:spLocks noGrp="1"/>
          </p:cNvSpPr>
          <p:nvPr>
            <p:ph type="ctrTitle"/>
          </p:nvPr>
        </p:nvSpPr>
        <p:spPr/>
        <p:txBody>
          <a:bodyPr/>
          <a:lstStyle/>
          <a:p>
            <a:r>
              <a:rPr lang="en-GB" dirty="0"/>
              <a:t>Digital Skills</a:t>
            </a:r>
            <a:br>
              <a:rPr lang="en-GB" dirty="0"/>
            </a:br>
            <a:r>
              <a:rPr lang="en-GB" dirty="0"/>
              <a:t>DS3- Portfolio</a:t>
            </a:r>
          </a:p>
        </p:txBody>
      </p:sp>
      <p:sp>
        <p:nvSpPr>
          <p:cNvPr id="3" name="Subtitle 2">
            <a:extLst>
              <a:ext uri="{FF2B5EF4-FFF2-40B4-BE49-F238E27FC236}">
                <a16:creationId xmlns:a16="http://schemas.microsoft.com/office/drawing/2014/main" id="{CCEE6217-C7C7-3064-52E9-450250E72C82}"/>
              </a:ext>
            </a:extLst>
          </p:cNvPr>
          <p:cNvSpPr>
            <a:spLocks noGrp="1"/>
          </p:cNvSpPr>
          <p:nvPr>
            <p:ph type="subTitle" idx="1"/>
          </p:nvPr>
        </p:nvSpPr>
        <p:spPr/>
        <p:txBody>
          <a:bodyPr/>
          <a:lstStyle/>
          <a:p>
            <a:r>
              <a:rPr lang="en-GB" dirty="0"/>
              <a:t>Student Name: Daniel Surdu</a:t>
            </a:r>
          </a:p>
          <a:p>
            <a:r>
              <a:rPr lang="en-GB" dirty="0"/>
              <a:t>Student ID:</a:t>
            </a:r>
          </a:p>
        </p:txBody>
      </p:sp>
    </p:spTree>
    <p:extLst>
      <p:ext uri="{BB962C8B-B14F-4D97-AF65-F5344CB8AC3E}">
        <p14:creationId xmlns:p14="http://schemas.microsoft.com/office/powerpoint/2010/main" val="797795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89F7D4CD-0EE3-87BD-C3CC-CF49E9AB5DA3}"/>
              </a:ext>
            </a:extLst>
          </p:cNvPr>
          <p:cNvSpPr>
            <a:spLocks noGrp="1"/>
          </p:cNvSpPr>
          <p:nvPr>
            <p:ph idx="1"/>
          </p:nvPr>
        </p:nvSpPr>
        <p:spPr>
          <a:xfrm>
            <a:off x="680322" y="2336873"/>
            <a:ext cx="5041628" cy="3599316"/>
          </a:xfrm>
        </p:spPr>
        <p:txBody>
          <a:bodyPr>
            <a:normAutofit/>
          </a:bodyPr>
          <a:lstStyle/>
          <a:p>
            <a:pPr marL="0" indent="0">
              <a:buNone/>
            </a:pPr>
            <a:r>
              <a:rPr lang="en-GB" sz="1100" b="1" dirty="0"/>
              <a:t>Portfolio Overview</a:t>
            </a:r>
          </a:p>
          <a:p>
            <a:pPr marL="0" indent="0">
              <a:buNone/>
            </a:pPr>
            <a:r>
              <a:rPr lang="en-GB" sz="1100" dirty="0"/>
              <a:t>This digital portfolio illustrates the growth of my digital skills in completing three artefacts for this module. The following artefacts have been chosen:</a:t>
            </a:r>
          </a:p>
          <a:p>
            <a:r>
              <a:rPr lang="en-GB" sz="1100" dirty="0"/>
              <a:t>Microsoft Excel Sales Table.</a:t>
            </a:r>
          </a:p>
          <a:p>
            <a:r>
              <a:rPr lang="en-GB" sz="1100" dirty="0"/>
              <a:t>Microsoft Excel Column Chart.</a:t>
            </a:r>
          </a:p>
          <a:p>
            <a:r>
              <a:rPr lang="en-GB" sz="1100" dirty="0"/>
              <a:t>This is a sales analysis table in Microsoft Excel.</a:t>
            </a:r>
          </a:p>
          <a:p>
            <a:pPr marL="0" indent="0">
              <a:buNone/>
            </a:pPr>
            <a:r>
              <a:rPr lang="en-GB" sz="1100" dirty="0"/>
              <a:t>These artifacts show my skills in organising numerical data, presenting information graphically and analysing business performance with Microsoft Excel. I was also more confident in using EXCEL to organise data, create graphs and communicate business data effectively throughout this module (Broman and Woo, 2018).</a:t>
            </a:r>
          </a:p>
          <a:p>
            <a:pPr marL="0" indent="0">
              <a:buNone/>
            </a:pPr>
            <a:r>
              <a:rPr lang="en-GB" sz="1100" dirty="0"/>
              <a:t>I think that digital skills are useful as they enhance organisation, accuracy, and communication. These skills will assist in my university studies and will be useful in my future career as spreadsheets are used extensively in business (Jansen and Hermans, 2018).</a:t>
            </a:r>
          </a:p>
          <a:p>
            <a:endParaRPr lang="en-GB" sz="1100" dirty="0"/>
          </a:p>
        </p:txBody>
      </p:sp>
      <p:pic>
        <p:nvPicPr>
          <p:cNvPr id="5" name="Picture 4" descr="Financial graphs on a dark display">
            <a:extLst>
              <a:ext uri="{FF2B5EF4-FFF2-40B4-BE49-F238E27FC236}">
                <a16:creationId xmlns:a16="http://schemas.microsoft.com/office/drawing/2014/main" id="{1B0A3D66-C8C9-27B6-8D80-E02BA0A23258}"/>
              </a:ext>
            </a:extLst>
          </p:cNvPr>
          <p:cNvPicPr>
            <a:picLocks noChangeAspect="1"/>
          </p:cNvPicPr>
          <p:nvPr/>
        </p:nvPicPr>
        <p:blipFill>
          <a:blip r:embed="rId3"/>
          <a:srcRect l="19326" r="25133" b="-1"/>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FAE3087-345D-39DE-FBBB-608D0A126592}"/>
              </a:ext>
            </a:extLst>
          </p:cNvPr>
          <p:cNvSpPr>
            <a:spLocks noGrp="1"/>
          </p:cNvSpPr>
          <p:nvPr>
            <p:ph type="title"/>
          </p:nvPr>
        </p:nvSpPr>
        <p:spPr>
          <a:xfrm>
            <a:off x="680321" y="753228"/>
            <a:ext cx="5041629" cy="1080938"/>
          </a:xfrm>
        </p:spPr>
        <p:txBody>
          <a:bodyPr>
            <a:normAutofit/>
          </a:bodyPr>
          <a:lstStyle/>
          <a:p>
            <a:r>
              <a:rPr lang="en-GB" b="1" dirty="0"/>
              <a:t>Introduction</a:t>
            </a:r>
            <a:br>
              <a:rPr lang="en-GB" dirty="0"/>
            </a:br>
            <a:endParaRPr lang="en-GB" dirty="0"/>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2854867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4" name="Picture 13">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AC94736-82F6-A605-71FC-2CF283C0FF7F}"/>
              </a:ext>
            </a:extLst>
          </p:cNvPr>
          <p:cNvSpPr>
            <a:spLocks noGrp="1"/>
          </p:cNvSpPr>
          <p:nvPr>
            <p:ph type="title"/>
          </p:nvPr>
        </p:nvSpPr>
        <p:spPr>
          <a:xfrm>
            <a:off x="680321" y="753228"/>
            <a:ext cx="4136123" cy="1080938"/>
          </a:xfrm>
        </p:spPr>
        <p:txBody>
          <a:bodyPr>
            <a:normAutofit/>
          </a:bodyPr>
          <a:lstStyle/>
          <a:p>
            <a:r>
              <a:rPr lang="en-GB" sz="2400" b="1">
                <a:solidFill>
                  <a:srgbClr val="FFFFFF"/>
                </a:solidFill>
              </a:rPr>
              <a:t>Artefact 1 – Microsoft Excel Sales Table</a:t>
            </a:r>
            <a:br>
              <a:rPr lang="en-GB" sz="2400">
                <a:solidFill>
                  <a:srgbClr val="FFFFFF"/>
                </a:solidFill>
              </a:rPr>
            </a:br>
            <a:endParaRPr lang="en-GB" sz="2400">
              <a:solidFill>
                <a:srgbClr val="FFFFFF"/>
              </a:solidFill>
            </a:endParaRPr>
          </a:p>
        </p:txBody>
      </p:sp>
      <p:pic>
        <p:nvPicPr>
          <p:cNvPr id="20" name="Picture 19">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3DF6F934-C1B0-398A-85CE-273DFBF69523}"/>
              </a:ext>
            </a:extLst>
          </p:cNvPr>
          <p:cNvSpPr>
            <a:spLocks noGrp="1"/>
          </p:cNvSpPr>
          <p:nvPr>
            <p:ph idx="1"/>
          </p:nvPr>
        </p:nvSpPr>
        <p:spPr>
          <a:xfrm>
            <a:off x="92022" y="2002822"/>
            <a:ext cx="5135334" cy="4880202"/>
          </a:xfrm>
        </p:spPr>
        <p:txBody>
          <a:bodyPr>
            <a:normAutofit lnSpcReduction="10000"/>
          </a:bodyPr>
          <a:lstStyle/>
          <a:p>
            <a:pPr marL="0" indent="0">
              <a:buNone/>
            </a:pPr>
            <a:r>
              <a:rPr lang="en-GB" sz="1200" b="1" dirty="0"/>
              <a:t>Description</a:t>
            </a:r>
          </a:p>
          <a:p>
            <a:pPr marL="0" indent="0">
              <a:buNone/>
            </a:pPr>
            <a:r>
              <a:rPr lang="en-GB" sz="1200" dirty="0"/>
              <a:t>I developed and designed a tidy spreadsheet for the weekly sales records of Valley Coffee Co.</a:t>
            </a:r>
          </a:p>
          <a:p>
            <a:pPr marL="0" indent="0">
              <a:buNone/>
            </a:pPr>
            <a:r>
              <a:rPr lang="en-GB" sz="1200" b="1" dirty="0"/>
              <a:t>Reasons for selection of artefact.</a:t>
            </a:r>
            <a:br>
              <a:rPr lang="en-GB" sz="1200" dirty="0"/>
            </a:br>
            <a:r>
              <a:rPr lang="en-GB" sz="1200" dirty="0"/>
              <a:t>Clearly organises sales information.</a:t>
            </a:r>
            <a:br>
              <a:rPr lang="en-GB" sz="1200" dirty="0"/>
            </a:br>
            <a:r>
              <a:rPr lang="en-GB" sz="1200" dirty="0"/>
              <a:t>Makes the data more comprehensible.</a:t>
            </a:r>
            <a:br>
              <a:rPr lang="en-GB" sz="1200" dirty="0"/>
            </a:br>
            <a:r>
              <a:rPr lang="en-GB" sz="1200" dirty="0"/>
              <a:t>Produces a correct business record.</a:t>
            </a:r>
          </a:p>
          <a:p>
            <a:pPr marL="0" indent="0">
              <a:buNone/>
            </a:pPr>
            <a:br>
              <a:rPr lang="en-GB" sz="1200" dirty="0"/>
            </a:br>
            <a:r>
              <a:rPr lang="en-GB" sz="1200" b="1" dirty="0"/>
              <a:t>How I created it</a:t>
            </a:r>
            <a:br>
              <a:rPr lang="en-GB" sz="1200" dirty="0"/>
            </a:br>
            <a:r>
              <a:rPr lang="en-GB" sz="1200" dirty="0"/>
              <a:t>Inputted the weekly sales into a spreadsheet (Microsoft Excel).</a:t>
            </a:r>
            <a:br>
              <a:rPr lang="en-GB" sz="1200" dirty="0"/>
            </a:br>
            <a:r>
              <a:rPr lang="en-GB" sz="1200" dirty="0"/>
              <a:t>Organised the information into rows and columns.</a:t>
            </a:r>
            <a:br>
              <a:rPr lang="en-GB" sz="1200" dirty="0"/>
            </a:br>
            <a:r>
              <a:rPr lang="en-GB" sz="1200" dirty="0"/>
              <a:t>Using headings, borders and consistent formatting.</a:t>
            </a:r>
          </a:p>
          <a:p>
            <a:pPr marL="0" indent="0">
              <a:buNone/>
            </a:pPr>
            <a:br>
              <a:rPr lang="en-GB" sz="1200" dirty="0"/>
            </a:br>
            <a:r>
              <a:rPr lang="en-GB" sz="1200" b="1" dirty="0"/>
              <a:t>Digital skills demonstrated</a:t>
            </a:r>
            <a:br>
              <a:rPr lang="en-GB" sz="1200" dirty="0"/>
            </a:br>
            <a:r>
              <a:rPr lang="en-GB" sz="1200" dirty="0"/>
              <a:t>Data entry</a:t>
            </a:r>
            <a:br>
              <a:rPr lang="en-GB" sz="1200" dirty="0"/>
            </a:br>
            <a:r>
              <a:rPr lang="en-GB" sz="1200" dirty="0"/>
              <a:t>Data organisation</a:t>
            </a:r>
            <a:br>
              <a:rPr lang="en-GB" sz="1200" dirty="0"/>
            </a:br>
            <a:r>
              <a:rPr lang="en-GB" sz="1200" dirty="0"/>
              <a:t>Spreadsheet formatting</a:t>
            </a:r>
            <a:br>
              <a:rPr lang="en-GB" sz="1200" dirty="0"/>
            </a:br>
            <a:r>
              <a:rPr lang="en-GB" sz="1200" dirty="0"/>
              <a:t>Microsoft Excel</a:t>
            </a:r>
          </a:p>
          <a:p>
            <a:pPr marL="0" indent="0">
              <a:buNone/>
            </a:pPr>
            <a:br>
              <a:rPr lang="en-GB" sz="1200" dirty="0"/>
            </a:br>
            <a:r>
              <a:rPr lang="en-GB" sz="1200" b="1" dirty="0"/>
              <a:t>Challenges and progress</a:t>
            </a:r>
            <a:br>
              <a:rPr lang="en-GB" sz="1200" dirty="0"/>
            </a:br>
            <a:r>
              <a:rPr lang="en-GB" sz="1200" dirty="0"/>
              <a:t>Initially, it was hard to get the spreadsheet data organised properly.</a:t>
            </a:r>
            <a:br>
              <a:rPr lang="en-GB" sz="1200" dirty="0"/>
            </a:br>
            <a:r>
              <a:rPr lang="en-GB" sz="1200" dirty="0"/>
              <a:t>I can now independently and confidently build a structured spreadsheet.</a:t>
            </a:r>
          </a:p>
          <a:p>
            <a:pPr marL="0" indent="0">
              <a:buNone/>
            </a:pPr>
            <a:br>
              <a:rPr lang="en-GB" sz="1200" dirty="0"/>
            </a:br>
            <a:r>
              <a:rPr lang="en-GB" sz="1200" b="1" dirty="0"/>
              <a:t>Real-world application</a:t>
            </a:r>
            <a:br>
              <a:rPr lang="en-GB" sz="1200" dirty="0"/>
            </a:br>
            <a:r>
              <a:rPr lang="en-GB" sz="1200" dirty="0"/>
              <a:t>Spreadsheets are used to track sales, keep a running tally of inventory and organise information in a business (Broman and Woo, 2018).</a:t>
            </a:r>
          </a:p>
          <a:p>
            <a:endParaRPr lang="en-GB" sz="400" dirty="0">
              <a:solidFill>
                <a:srgbClr val="FFFFFF"/>
              </a:solidFill>
            </a:endParaRPr>
          </a:p>
        </p:txBody>
      </p:sp>
      <p:sp useBgFill="1">
        <p:nvSpPr>
          <p:cNvPr id="22" name="Rectangle 21">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5A318AA-EFE3-937D-54AB-330ED2FD240D}"/>
              </a:ext>
            </a:extLst>
          </p:cNvPr>
          <p:cNvPicPr>
            <a:picLocks noChangeAspect="1"/>
          </p:cNvPicPr>
          <p:nvPr/>
        </p:nvPicPr>
        <p:blipFill>
          <a:blip r:embed="rId4"/>
          <a:stretch>
            <a:fillRect/>
          </a:stretch>
        </p:blipFill>
        <p:spPr>
          <a:xfrm>
            <a:off x="5593085" y="2634242"/>
            <a:ext cx="5629268" cy="1582721"/>
          </a:xfrm>
          <a:prstGeom prst="rect">
            <a:avLst/>
          </a:prstGeom>
          <a:ln>
            <a:noFill/>
          </a:ln>
          <a:effectLst/>
        </p:spPr>
      </p:pic>
    </p:spTree>
    <p:extLst>
      <p:ext uri="{BB962C8B-B14F-4D97-AF65-F5344CB8AC3E}">
        <p14:creationId xmlns:p14="http://schemas.microsoft.com/office/powerpoint/2010/main" val="17275183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1" name="Picture 10">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1D7B388-B112-6B80-A84F-3C09C3D5BFF5}"/>
              </a:ext>
            </a:extLst>
          </p:cNvPr>
          <p:cNvSpPr>
            <a:spLocks noGrp="1"/>
          </p:cNvSpPr>
          <p:nvPr>
            <p:ph type="title"/>
          </p:nvPr>
        </p:nvSpPr>
        <p:spPr>
          <a:xfrm>
            <a:off x="680321" y="753228"/>
            <a:ext cx="4136123" cy="1080938"/>
          </a:xfrm>
        </p:spPr>
        <p:txBody>
          <a:bodyPr>
            <a:normAutofit/>
          </a:bodyPr>
          <a:lstStyle/>
          <a:p>
            <a:r>
              <a:rPr lang="en-GB" sz="2400" b="1">
                <a:solidFill>
                  <a:srgbClr val="FFFFFF"/>
                </a:solidFill>
              </a:rPr>
              <a:t>Artefact 2 – Microsoft Excel Column Chart</a:t>
            </a:r>
            <a:br>
              <a:rPr lang="en-GB" sz="2400">
                <a:solidFill>
                  <a:srgbClr val="FFFFFF"/>
                </a:solidFill>
              </a:rPr>
            </a:br>
            <a:endParaRPr lang="en-GB" sz="2400">
              <a:solidFill>
                <a:srgbClr val="FFFFFF"/>
              </a:solidFill>
            </a:endParaRPr>
          </a:p>
        </p:txBody>
      </p:sp>
      <p:pic>
        <p:nvPicPr>
          <p:cNvPr id="17" name="Picture 16">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C7732059-4938-F4BC-3DAD-4EC248FEF9B5}"/>
              </a:ext>
            </a:extLst>
          </p:cNvPr>
          <p:cNvSpPr>
            <a:spLocks noGrp="1"/>
          </p:cNvSpPr>
          <p:nvPr>
            <p:ph idx="1"/>
          </p:nvPr>
        </p:nvSpPr>
        <p:spPr>
          <a:xfrm>
            <a:off x="150724" y="1977793"/>
            <a:ext cx="5122320" cy="5023835"/>
          </a:xfrm>
        </p:spPr>
        <p:txBody>
          <a:bodyPr>
            <a:normAutofit fontScale="92500" lnSpcReduction="10000"/>
          </a:bodyPr>
          <a:lstStyle/>
          <a:p>
            <a:pPr marL="0" indent="0">
              <a:buNone/>
            </a:pPr>
            <a:r>
              <a:rPr lang="en-GB" sz="1200" b="1" dirty="0"/>
              <a:t>Description</a:t>
            </a:r>
          </a:p>
          <a:p>
            <a:pPr marL="0" indent="0">
              <a:buNone/>
            </a:pPr>
            <a:r>
              <a:rPr lang="en-GB" sz="1200" dirty="0"/>
              <a:t>Made a column graph to compare the number of products sold each week.</a:t>
            </a:r>
          </a:p>
          <a:p>
            <a:pPr marL="0" indent="0">
              <a:buNone/>
            </a:pPr>
            <a:r>
              <a:rPr lang="en-GB" sz="1200" b="1" dirty="0"/>
              <a:t>Why I chose this artefact</a:t>
            </a:r>
          </a:p>
          <a:p>
            <a:pPr marL="0" indent="0">
              <a:buNone/>
            </a:pPr>
            <a:r>
              <a:rPr lang="en-GB" sz="1200" dirty="0"/>
              <a:t>Makes comparisons easier.</a:t>
            </a:r>
            <a:br>
              <a:rPr lang="en-GB" sz="1200" dirty="0"/>
            </a:br>
            <a:r>
              <a:rPr lang="en-GB" sz="1200" dirty="0"/>
              <a:t>Clearly shows the highest and lowest selling products.</a:t>
            </a:r>
            <a:br>
              <a:rPr lang="en-GB" sz="1200" dirty="0"/>
            </a:br>
            <a:r>
              <a:rPr lang="en-GB" sz="1200" dirty="0"/>
              <a:t>Communicates business information graphically.</a:t>
            </a:r>
          </a:p>
          <a:p>
            <a:pPr marL="0" indent="0">
              <a:buNone/>
            </a:pPr>
            <a:br>
              <a:rPr lang="en-GB" sz="1200" b="1" dirty="0"/>
            </a:br>
            <a:r>
              <a:rPr lang="en-GB" sz="1200" b="1" dirty="0"/>
              <a:t>How I created it</a:t>
            </a:r>
            <a:br>
              <a:rPr lang="en-GB" sz="1200" b="1" dirty="0"/>
            </a:br>
            <a:r>
              <a:rPr lang="en-GB" sz="1200" dirty="0"/>
              <a:t>Determined the total amount of sales that occurred in each week.</a:t>
            </a:r>
            <a:br>
              <a:rPr lang="en-GB" sz="1200" dirty="0"/>
            </a:br>
            <a:r>
              <a:rPr lang="en-GB" sz="1200" dirty="0"/>
              <a:t>Selected the summary data.</a:t>
            </a:r>
            <a:br>
              <a:rPr lang="en-GB" sz="1200" dirty="0"/>
            </a:br>
            <a:r>
              <a:rPr lang="en-GB" sz="1200" dirty="0"/>
              <a:t>Inserted a column chart.</a:t>
            </a:r>
            <a:br>
              <a:rPr lang="en-GB" sz="1200" dirty="0"/>
            </a:br>
            <a:r>
              <a:rPr lang="en-GB" sz="1200" dirty="0"/>
              <a:t>Added a chart title and data labels.</a:t>
            </a:r>
          </a:p>
          <a:p>
            <a:pPr marL="0" indent="0">
              <a:buNone/>
            </a:pPr>
            <a:br>
              <a:rPr lang="en-GB" sz="1200" dirty="0"/>
            </a:br>
            <a:r>
              <a:rPr lang="en-GB" sz="1200" b="1" dirty="0"/>
              <a:t>Digital skills demonstrated</a:t>
            </a:r>
            <a:br>
              <a:rPr lang="en-GB" sz="1200" dirty="0"/>
            </a:br>
            <a:r>
              <a:rPr lang="en-GB" sz="1200" dirty="0"/>
              <a:t>Data visualisation</a:t>
            </a:r>
            <a:br>
              <a:rPr lang="en-GB" sz="1200" dirty="0"/>
            </a:br>
            <a:r>
              <a:rPr lang="en-GB" sz="1200" dirty="0"/>
              <a:t>Chart creation</a:t>
            </a:r>
            <a:br>
              <a:rPr lang="en-GB" sz="1200" dirty="0"/>
            </a:br>
            <a:r>
              <a:rPr lang="en-GB" sz="1200" dirty="0"/>
              <a:t>Chart formatting</a:t>
            </a:r>
            <a:br>
              <a:rPr lang="en-GB" sz="1200" dirty="0"/>
            </a:br>
            <a:r>
              <a:rPr lang="en-GB" sz="1200" dirty="0"/>
              <a:t>Microsoft Excel</a:t>
            </a:r>
          </a:p>
          <a:p>
            <a:pPr marL="0" indent="0">
              <a:buNone/>
            </a:pPr>
            <a:br>
              <a:rPr lang="en-GB" sz="1200" dirty="0"/>
            </a:br>
            <a:r>
              <a:rPr lang="en-GB" sz="1200" b="1" dirty="0"/>
              <a:t>Challenges and progress</a:t>
            </a:r>
            <a:br>
              <a:rPr lang="en-GB" sz="1200" dirty="0"/>
            </a:br>
            <a:r>
              <a:rPr lang="en-GB" sz="1200" dirty="0"/>
              <a:t>At first, I didn't know what type of graph to use for the data.</a:t>
            </a:r>
            <a:br>
              <a:rPr lang="en-GB" sz="1200" dirty="0"/>
            </a:br>
            <a:r>
              <a:rPr lang="en-GB" sz="1200" dirty="0"/>
              <a:t>Now I can produce charts that clearly communicate information with confidence.</a:t>
            </a:r>
          </a:p>
          <a:p>
            <a:pPr marL="0" indent="0">
              <a:buNone/>
            </a:pPr>
            <a:br>
              <a:rPr lang="en-GB" sz="1200" dirty="0"/>
            </a:br>
            <a:r>
              <a:rPr lang="en-GB" sz="1200" b="1" dirty="0"/>
              <a:t>Real-world application</a:t>
            </a:r>
            <a:br>
              <a:rPr lang="en-GB" sz="1200" dirty="0"/>
            </a:br>
            <a:r>
              <a:rPr lang="en-GB" sz="1200" dirty="0"/>
              <a:t>Businesses use charts to compare sales results, to find trends and to present information clearly to help them make decisions (Cairo, 2016).</a:t>
            </a:r>
          </a:p>
          <a:p>
            <a:endParaRPr lang="en-GB" sz="400" dirty="0">
              <a:solidFill>
                <a:srgbClr val="FFFFFF"/>
              </a:solidFill>
            </a:endParaRPr>
          </a:p>
        </p:txBody>
      </p:sp>
      <p:sp useBgFill="1">
        <p:nvSpPr>
          <p:cNvPr id="19" name="Rectangle 18">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hart 3">
            <a:extLst>
              <a:ext uri="{FF2B5EF4-FFF2-40B4-BE49-F238E27FC236}">
                <a16:creationId xmlns:a16="http://schemas.microsoft.com/office/drawing/2014/main" id="{D8B4AEF9-981A-56AB-565A-207A2954646C}"/>
              </a:ext>
            </a:extLst>
          </p:cNvPr>
          <p:cNvGraphicFramePr>
            <a:graphicFrameLocks/>
          </p:cNvGraphicFramePr>
          <p:nvPr>
            <p:extLst>
              <p:ext uri="{D42A27DB-BD31-4B8C-83A1-F6EECF244321}">
                <p14:modId xmlns:p14="http://schemas.microsoft.com/office/powerpoint/2010/main" val="2413570654"/>
              </p:ext>
            </p:extLst>
          </p:nvPr>
        </p:nvGraphicFramePr>
        <p:xfrm>
          <a:off x="5593085" y="955591"/>
          <a:ext cx="5629268" cy="494002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9116648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DE6E1-E64B-DF9B-F0AE-B95EED2588EF}"/>
              </a:ext>
            </a:extLst>
          </p:cNvPr>
          <p:cNvSpPr>
            <a:spLocks noGrp="1"/>
          </p:cNvSpPr>
          <p:nvPr>
            <p:ph type="title"/>
          </p:nvPr>
        </p:nvSpPr>
        <p:spPr/>
        <p:txBody>
          <a:bodyPr>
            <a:normAutofit fontScale="90000"/>
          </a:bodyPr>
          <a:lstStyle/>
          <a:p>
            <a:r>
              <a:rPr lang="en-GB" b="1" dirty="0"/>
              <a:t>Artefact 3 – Microsoft Excel Sales Analysis Table</a:t>
            </a:r>
            <a:br>
              <a:rPr lang="en-GB" dirty="0"/>
            </a:br>
            <a:endParaRPr lang="en-GB" dirty="0"/>
          </a:p>
        </p:txBody>
      </p:sp>
      <p:sp>
        <p:nvSpPr>
          <p:cNvPr id="3" name="Content Placeholder 2">
            <a:extLst>
              <a:ext uri="{FF2B5EF4-FFF2-40B4-BE49-F238E27FC236}">
                <a16:creationId xmlns:a16="http://schemas.microsoft.com/office/drawing/2014/main" id="{4F10AA51-3FDB-798F-60FE-4288AC26C0C7}"/>
              </a:ext>
            </a:extLst>
          </p:cNvPr>
          <p:cNvSpPr>
            <a:spLocks noGrp="1"/>
          </p:cNvSpPr>
          <p:nvPr>
            <p:ph idx="1"/>
          </p:nvPr>
        </p:nvSpPr>
        <p:spPr>
          <a:xfrm>
            <a:off x="6213988" y="2005781"/>
            <a:ext cx="5978012" cy="4660490"/>
          </a:xfrm>
        </p:spPr>
        <p:txBody>
          <a:bodyPr>
            <a:normAutofit fontScale="55000" lnSpcReduction="20000"/>
          </a:bodyPr>
          <a:lstStyle/>
          <a:p>
            <a:pPr marL="0" indent="0">
              <a:buNone/>
            </a:pPr>
            <a:r>
              <a:rPr lang="en-GB" b="1" dirty="0"/>
              <a:t>Description</a:t>
            </a:r>
          </a:p>
          <a:p>
            <a:pPr marL="0" indent="0">
              <a:buNone/>
            </a:pPr>
            <a:r>
              <a:rPr lang="en-GB" dirty="0"/>
              <a:t>I made a sales analysis table that indicated the total sales and the ranking and performance of each product.</a:t>
            </a:r>
          </a:p>
          <a:p>
            <a:pPr marL="0" indent="0">
              <a:buNone/>
            </a:pPr>
            <a:r>
              <a:rPr lang="en-GB" b="1" dirty="0"/>
              <a:t>The reason why I selected this artefact.</a:t>
            </a:r>
            <a:br>
              <a:rPr lang="en-GB" dirty="0"/>
            </a:br>
            <a:r>
              <a:rPr lang="en-GB" dirty="0"/>
              <a:t>Summarises business information.</a:t>
            </a:r>
            <a:br>
              <a:rPr lang="en-GB" dirty="0"/>
            </a:br>
            <a:r>
              <a:rPr lang="en-GB" dirty="0"/>
              <a:t>Identifies the best and lowest selling products.</a:t>
            </a:r>
            <a:br>
              <a:rPr lang="en-GB" dirty="0"/>
            </a:br>
            <a:r>
              <a:rPr lang="en-GB" dirty="0"/>
              <a:t>Supports business decision-making.</a:t>
            </a:r>
          </a:p>
          <a:p>
            <a:pPr marL="0" indent="0">
              <a:buNone/>
            </a:pPr>
            <a:br>
              <a:rPr lang="en-GB" dirty="0"/>
            </a:br>
            <a:r>
              <a:rPr lang="en-GB" b="1" dirty="0"/>
              <a:t>How I created it</a:t>
            </a:r>
            <a:br>
              <a:rPr lang="en-GB" dirty="0"/>
            </a:br>
            <a:r>
              <a:rPr lang="en-GB" dirty="0"/>
              <a:t>Applied the weekly sales rates.</a:t>
            </a:r>
            <a:br>
              <a:rPr lang="en-GB" dirty="0"/>
            </a:br>
            <a:r>
              <a:rPr lang="en-GB" dirty="0"/>
              <a:t>Ranked the products from highest to lowest sales.</a:t>
            </a:r>
            <a:br>
              <a:rPr lang="en-GB" dirty="0"/>
            </a:br>
            <a:r>
              <a:rPr lang="en-GB" dirty="0"/>
              <a:t>Added performance categories to summarise the results.</a:t>
            </a:r>
          </a:p>
          <a:p>
            <a:pPr marL="0" indent="0">
              <a:buNone/>
            </a:pPr>
            <a:br>
              <a:rPr lang="en-GB" dirty="0"/>
            </a:br>
            <a:r>
              <a:rPr lang="en-GB" b="1" dirty="0"/>
              <a:t>Digital skills demonstrated</a:t>
            </a:r>
            <a:br>
              <a:rPr lang="en-GB" dirty="0"/>
            </a:br>
            <a:r>
              <a:rPr lang="en-GB" dirty="0"/>
              <a:t>Data analysis</a:t>
            </a:r>
            <a:br>
              <a:rPr lang="en-GB" dirty="0"/>
            </a:br>
            <a:r>
              <a:rPr lang="en-GB" dirty="0"/>
              <a:t>Business reporting</a:t>
            </a:r>
            <a:br>
              <a:rPr lang="en-GB" dirty="0"/>
            </a:br>
            <a:r>
              <a:rPr lang="en-GB" dirty="0"/>
              <a:t>Information presentation</a:t>
            </a:r>
            <a:br>
              <a:rPr lang="en-GB" dirty="0"/>
            </a:br>
            <a:r>
              <a:rPr lang="en-GB" dirty="0"/>
              <a:t>Microsoft Excel</a:t>
            </a:r>
          </a:p>
          <a:p>
            <a:pPr marL="0" indent="0">
              <a:buNone/>
            </a:pPr>
            <a:br>
              <a:rPr lang="en-GB" dirty="0"/>
            </a:br>
            <a:r>
              <a:rPr lang="en-GB" b="1" dirty="0"/>
              <a:t>Challenges and progress</a:t>
            </a:r>
            <a:br>
              <a:rPr lang="en-GB" dirty="0"/>
            </a:br>
            <a:r>
              <a:rPr lang="en-GB" dirty="0"/>
              <a:t>I had a bit of difficulty understanding the numbers at first.</a:t>
            </a:r>
            <a:br>
              <a:rPr lang="en-GB" dirty="0"/>
            </a:br>
            <a:r>
              <a:rPr lang="en-GB" dirty="0"/>
              <a:t>I am now able to process sales information and communicate the findings clearly and succinctly.</a:t>
            </a:r>
          </a:p>
          <a:p>
            <a:pPr marL="0" indent="0">
              <a:buNone/>
            </a:pPr>
            <a:br>
              <a:rPr lang="en-GB" dirty="0"/>
            </a:br>
            <a:r>
              <a:rPr lang="en-GB" b="1" dirty="0"/>
              <a:t>Real-world application</a:t>
            </a:r>
            <a:br>
              <a:rPr lang="en-GB" dirty="0"/>
            </a:br>
            <a:r>
              <a:rPr lang="en-GB" dirty="0"/>
              <a:t>Summary tables are used in businesses to keep track of product performance, for inventory control and for making business decisions (Evergreen, 2019).</a:t>
            </a:r>
          </a:p>
          <a:p>
            <a:endParaRPr lang="en-GB" dirty="0"/>
          </a:p>
        </p:txBody>
      </p:sp>
      <p:pic>
        <p:nvPicPr>
          <p:cNvPr id="6" name="Picture 5">
            <a:extLst>
              <a:ext uri="{FF2B5EF4-FFF2-40B4-BE49-F238E27FC236}">
                <a16:creationId xmlns:a16="http://schemas.microsoft.com/office/drawing/2014/main" id="{8E701D88-067D-0107-38A8-2E53E4211B63}"/>
              </a:ext>
            </a:extLst>
          </p:cNvPr>
          <p:cNvPicPr>
            <a:picLocks noChangeAspect="1"/>
          </p:cNvPicPr>
          <p:nvPr/>
        </p:nvPicPr>
        <p:blipFill>
          <a:blip r:embed="rId2"/>
          <a:stretch>
            <a:fillRect/>
          </a:stretch>
        </p:blipFill>
        <p:spPr>
          <a:xfrm>
            <a:off x="372888" y="2434221"/>
            <a:ext cx="5428371" cy="2472075"/>
          </a:xfrm>
          <a:prstGeom prst="rect">
            <a:avLst/>
          </a:prstGeom>
        </p:spPr>
      </p:pic>
    </p:spTree>
    <p:extLst>
      <p:ext uri="{BB962C8B-B14F-4D97-AF65-F5344CB8AC3E}">
        <p14:creationId xmlns:p14="http://schemas.microsoft.com/office/powerpoint/2010/main" val="3814614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923C456-C960-4F33-49D4-95F9A791FB22}"/>
              </a:ext>
            </a:extLst>
          </p:cNvPr>
          <p:cNvSpPr>
            <a:spLocks noGrp="1"/>
          </p:cNvSpPr>
          <p:nvPr>
            <p:ph type="title"/>
          </p:nvPr>
        </p:nvSpPr>
        <p:spPr>
          <a:xfrm>
            <a:off x="680321" y="753228"/>
            <a:ext cx="4136123" cy="1080938"/>
          </a:xfrm>
        </p:spPr>
        <p:txBody>
          <a:bodyPr>
            <a:normAutofit/>
          </a:bodyPr>
          <a:lstStyle/>
          <a:p>
            <a:r>
              <a:rPr lang="en-GB" sz="2400"/>
              <a:t>Conclusion</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92BF892B-BA18-FD74-54B6-B58F2870390A}"/>
              </a:ext>
            </a:extLst>
          </p:cNvPr>
          <p:cNvSpPr>
            <a:spLocks noGrp="1"/>
          </p:cNvSpPr>
          <p:nvPr>
            <p:ph idx="1"/>
          </p:nvPr>
        </p:nvSpPr>
        <p:spPr>
          <a:xfrm>
            <a:off x="680321" y="2336873"/>
            <a:ext cx="4136123" cy="3599316"/>
          </a:xfrm>
        </p:spPr>
        <p:txBody>
          <a:bodyPr>
            <a:normAutofit/>
          </a:bodyPr>
          <a:lstStyle/>
          <a:p>
            <a:pPr marL="0" indent="0">
              <a:buNone/>
            </a:pPr>
            <a:r>
              <a:rPr lang="en-GB" sz="1800" b="1" dirty="0"/>
              <a:t>What I achieved</a:t>
            </a:r>
            <a:br>
              <a:rPr lang="en-GB" sz="1800" dirty="0"/>
            </a:br>
            <a:r>
              <a:rPr lang="en-GB" sz="1800" dirty="0"/>
              <a:t>Enhanced my ability to use Microsoft Excel.</a:t>
            </a:r>
            <a:br>
              <a:rPr lang="en-GB" sz="1800" dirty="0"/>
            </a:br>
            <a:r>
              <a:rPr lang="en-GB" sz="1800" dirty="0"/>
              <a:t>Gained confidence with using spreadsheets and charts.</a:t>
            </a:r>
            <a:br>
              <a:rPr lang="en-GB" sz="1800" dirty="0"/>
            </a:br>
            <a:r>
              <a:rPr lang="en-GB" sz="1800" dirty="0"/>
              <a:t>Improved my ability to organise and analyse business information.</a:t>
            </a:r>
            <a:br>
              <a:rPr lang="en-GB" sz="1800" dirty="0"/>
            </a:br>
            <a:r>
              <a:rPr lang="en-GB" sz="1800" b="1" dirty="0"/>
              <a:t>Future application</a:t>
            </a:r>
            <a:br>
              <a:rPr lang="en-GB" sz="1800" dirty="0"/>
            </a:br>
            <a:r>
              <a:rPr lang="en-GB" sz="1800" dirty="0"/>
              <a:t>Do university work more effectively.</a:t>
            </a:r>
            <a:br>
              <a:rPr lang="en-GB" sz="1800" dirty="0"/>
            </a:br>
            <a:r>
              <a:rPr lang="en-GB" sz="1800" dirty="0"/>
              <a:t>Critically analyse business information with increased levels of confidence.</a:t>
            </a:r>
            <a:br>
              <a:rPr lang="en-GB" sz="1800" dirty="0"/>
            </a:br>
            <a:r>
              <a:rPr lang="en-GB" sz="1800" dirty="0"/>
              <a:t>Create a business report.</a:t>
            </a:r>
            <a:br>
              <a:rPr lang="en-GB" sz="1800" dirty="0"/>
            </a:br>
            <a:r>
              <a:rPr lang="en-GB" sz="1800" dirty="0"/>
              <a:t>Apply Microsoft Excel skills in future employment.</a:t>
            </a:r>
          </a:p>
          <a:p>
            <a:endParaRPr lang="en-GB" sz="1800" dirty="0"/>
          </a:p>
        </p:txBody>
      </p:sp>
      <p:pic>
        <p:nvPicPr>
          <p:cNvPr id="7" name="Graphic 6" descr="Bar chart">
            <a:extLst>
              <a:ext uri="{FF2B5EF4-FFF2-40B4-BE49-F238E27FC236}">
                <a16:creationId xmlns:a16="http://schemas.microsoft.com/office/drawing/2014/main" id="{33B7A085-94B1-C340-1C01-2BC9DC27998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23497" y="609600"/>
            <a:ext cx="5608320" cy="560832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257847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FB19-116A-4D14-1D06-43895EBC4305}"/>
              </a:ext>
            </a:extLst>
          </p:cNvPr>
          <p:cNvSpPr>
            <a:spLocks noGrp="1"/>
          </p:cNvSpPr>
          <p:nvPr>
            <p:ph type="title"/>
          </p:nvPr>
        </p:nvSpPr>
        <p:spPr/>
        <p:txBody>
          <a:bodyPr/>
          <a:lstStyle/>
          <a:p>
            <a:r>
              <a:rPr lang="en-GB" dirty="0"/>
              <a:t>Final Reflection</a:t>
            </a:r>
          </a:p>
        </p:txBody>
      </p:sp>
      <p:sp>
        <p:nvSpPr>
          <p:cNvPr id="3" name="Content Placeholder 2">
            <a:extLst>
              <a:ext uri="{FF2B5EF4-FFF2-40B4-BE49-F238E27FC236}">
                <a16:creationId xmlns:a16="http://schemas.microsoft.com/office/drawing/2014/main" id="{44346A20-682E-601B-8639-9EAB6890884C}"/>
              </a:ext>
            </a:extLst>
          </p:cNvPr>
          <p:cNvSpPr>
            <a:spLocks noGrp="1"/>
          </p:cNvSpPr>
          <p:nvPr>
            <p:ph idx="1"/>
          </p:nvPr>
        </p:nvSpPr>
        <p:spPr/>
        <p:txBody>
          <a:bodyPr>
            <a:normAutofit fontScale="92500"/>
          </a:bodyPr>
          <a:lstStyle/>
          <a:p>
            <a:r>
              <a:rPr lang="en-GB" dirty="0"/>
              <a:t>I feel this module has given me more confidence in my ability to use Microsoft Excel. Initially struggled with organisation and the presentation of data. Following the various practical exercises I gained so much more confidence in creating spreadsheets, in making charts and analysing business information by myself.</a:t>
            </a:r>
          </a:p>
          <a:p>
            <a:r>
              <a:rPr lang="en-GB" dirty="0"/>
              <a:t>The materials that I used have enabled me to grasp the fundamentals of organising information in a spreadsheet, making it visual and choosing appropriate methods of communicating business results. Now I have the confidence to be able to take the same steps in future jobs and in the university I will be able to use MS Excel to complete similar tasks (Broman and Woo, 2018; Cairo, 2016; Evergreen, 2019).</a:t>
            </a:r>
          </a:p>
          <a:p>
            <a:endParaRPr lang="en-GB" dirty="0"/>
          </a:p>
        </p:txBody>
      </p:sp>
    </p:spTree>
    <p:extLst>
      <p:ext uri="{BB962C8B-B14F-4D97-AF65-F5344CB8AC3E}">
        <p14:creationId xmlns:p14="http://schemas.microsoft.com/office/powerpoint/2010/main" val="1188307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FFFFD-F2CB-2BCC-41A3-6903EBA5EB7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8259DD-ACDF-DFA3-1FFB-856662631ACA}"/>
              </a:ext>
            </a:extLst>
          </p:cNvPr>
          <p:cNvSpPr>
            <a:spLocks noGrp="1"/>
          </p:cNvSpPr>
          <p:nvPr>
            <p:ph idx="1"/>
          </p:nvPr>
        </p:nvSpPr>
        <p:spPr/>
        <p:txBody>
          <a:bodyPr/>
          <a:lstStyle/>
          <a:p>
            <a:r>
              <a:rPr lang="en-GB" dirty="0"/>
              <a:t>Broman, K.W. and Woo, K.H., 2018. Data organization in spreadsheets. </a:t>
            </a:r>
            <a:r>
              <a:rPr lang="en-GB" i="1" dirty="0"/>
              <a:t>The American Statistician</a:t>
            </a:r>
            <a:r>
              <a:rPr lang="en-GB" dirty="0"/>
              <a:t>, </a:t>
            </a:r>
            <a:r>
              <a:rPr lang="en-GB" i="1" dirty="0"/>
              <a:t>72</a:t>
            </a:r>
            <a:r>
              <a:rPr lang="en-GB" dirty="0"/>
              <a:t>(1), pp.2-10.</a:t>
            </a:r>
          </a:p>
          <a:p>
            <a:r>
              <a:rPr lang="en-GB" dirty="0"/>
              <a:t>Jansen, B. and Hermans, F., 2018. The use of charts, pivot tables, and array formulas in two popular spreadsheet corpora. </a:t>
            </a:r>
            <a:r>
              <a:rPr lang="en-GB" i="1" dirty="0" err="1"/>
              <a:t>arXiv</a:t>
            </a:r>
            <a:r>
              <a:rPr lang="en-GB" i="1" dirty="0"/>
              <a:t> preprint arXiv:1808.10642</a:t>
            </a:r>
            <a:r>
              <a:rPr lang="en-GB" dirty="0"/>
              <a:t>.</a:t>
            </a:r>
          </a:p>
          <a:p>
            <a:r>
              <a:rPr lang="en-GB" dirty="0"/>
              <a:t>Cairo, A., 2016. </a:t>
            </a:r>
            <a:r>
              <a:rPr lang="en-GB" i="1" dirty="0"/>
              <a:t>The truthful art: Data, charts, and maps for communication</a:t>
            </a:r>
            <a:r>
              <a:rPr lang="en-GB" dirty="0"/>
              <a:t>. New Riders.</a:t>
            </a:r>
          </a:p>
          <a:p>
            <a:r>
              <a:rPr lang="en-GB" dirty="0"/>
              <a:t>Evergreen, S.D., 2019. </a:t>
            </a:r>
            <a:r>
              <a:rPr lang="en-GB" i="1" dirty="0"/>
              <a:t>Effective data visualization: The right chart for the right data</a:t>
            </a:r>
            <a:r>
              <a:rPr lang="en-GB" dirty="0"/>
              <a:t>. SAGE publications.</a:t>
            </a:r>
          </a:p>
          <a:p>
            <a:pPr marL="0" indent="0">
              <a:buNone/>
            </a:pPr>
            <a:endParaRPr lang="en-GB" dirty="0"/>
          </a:p>
        </p:txBody>
      </p:sp>
    </p:spTree>
    <p:extLst>
      <p:ext uri="{BB962C8B-B14F-4D97-AF65-F5344CB8AC3E}">
        <p14:creationId xmlns:p14="http://schemas.microsoft.com/office/powerpoint/2010/main" val="4420526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313</TotalTime>
  <Words>970</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Trebuchet MS</vt:lpstr>
      <vt:lpstr>Berlin</vt:lpstr>
      <vt:lpstr>Digital Skills DS3- Portfolio</vt:lpstr>
      <vt:lpstr>Introduction </vt:lpstr>
      <vt:lpstr>Artefact 1 – Microsoft Excel Sales Table </vt:lpstr>
      <vt:lpstr>Artefact 2 – Microsoft Excel Column Chart </vt:lpstr>
      <vt:lpstr>Artefact 3 – Microsoft Excel Sales Analysis Table </vt:lpstr>
      <vt:lpstr>Conclusion</vt:lpstr>
      <vt:lpstr>Final 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2026-07-06T15:59:36Z</dcterms:created>
  <dcterms:modified xsi:type="dcterms:W3CDTF">2026-07-06T21:12:46Z</dcterms:modified>
</cp:coreProperties>
</file>