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30270450" cy="2130742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B31F4D-C755-486E-9D3A-068A6D3E2C3A}" v="18" dt="2026-05-05T19:42:53.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50" d="100"/>
          <a:sy n="50" d="100"/>
        </p:scale>
        <p:origin x="2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rner, Rachel" userId="d57d8007-b096-4521-b248-44be47a640d9" providerId="ADAL" clId="{99BB8474-1D08-4CA6-BC0A-DAA291FEEE22}"/>
    <pc:docChg chg="custSel modSld">
      <pc:chgData name="Turner, Rachel" userId="d57d8007-b096-4521-b248-44be47a640d9" providerId="ADAL" clId="{99BB8474-1D08-4CA6-BC0A-DAA291FEEE22}" dt="2026-05-05T19:44:01.103" v="4789" actId="1076"/>
      <pc:docMkLst>
        <pc:docMk/>
      </pc:docMkLst>
      <pc:sldChg chg="addSp modSp mod">
        <pc:chgData name="Turner, Rachel" userId="d57d8007-b096-4521-b248-44be47a640d9" providerId="ADAL" clId="{99BB8474-1D08-4CA6-BC0A-DAA291FEEE22}" dt="2026-05-05T19:44:01.103" v="4789" actId="1076"/>
        <pc:sldMkLst>
          <pc:docMk/>
          <pc:sldMk cId="2996743432" sldId="257"/>
        </pc:sldMkLst>
        <pc:spChg chg="mod">
          <ac:chgData name="Turner, Rachel" userId="d57d8007-b096-4521-b248-44be47a640d9" providerId="ADAL" clId="{99BB8474-1D08-4CA6-BC0A-DAA291FEEE22}" dt="2026-04-29T11:09:51.097" v="4777" actId="313"/>
          <ac:spMkLst>
            <pc:docMk/>
            <pc:sldMk cId="2996743432" sldId="257"/>
            <ac:spMk id="3" creationId="{01546428-3753-213F-A38D-3C930122A5C5}"/>
          </ac:spMkLst>
        </pc:spChg>
        <pc:spChg chg="mod">
          <ac:chgData name="Turner, Rachel" userId="d57d8007-b096-4521-b248-44be47a640d9" providerId="ADAL" clId="{99BB8474-1D08-4CA6-BC0A-DAA291FEEE22}" dt="2026-04-29T11:09:47.167" v="4776" actId="113"/>
          <ac:spMkLst>
            <pc:docMk/>
            <pc:sldMk cId="2996743432" sldId="257"/>
            <ac:spMk id="4" creationId="{6E7656EA-BC89-1210-D830-57A5999A0947}"/>
          </ac:spMkLst>
        </pc:spChg>
        <pc:spChg chg="mod">
          <ac:chgData name="Turner, Rachel" userId="d57d8007-b096-4521-b248-44be47a640d9" providerId="ADAL" clId="{99BB8474-1D08-4CA6-BC0A-DAA291FEEE22}" dt="2026-04-29T08:55:51.858" v="2328" actId="2711"/>
          <ac:spMkLst>
            <pc:docMk/>
            <pc:sldMk cId="2996743432" sldId="257"/>
            <ac:spMk id="8" creationId="{E2287DB4-201C-0860-32CB-FAA181BDE616}"/>
          </ac:spMkLst>
        </pc:spChg>
        <pc:spChg chg="mod">
          <ac:chgData name="Turner, Rachel" userId="d57d8007-b096-4521-b248-44be47a640d9" providerId="ADAL" clId="{99BB8474-1D08-4CA6-BC0A-DAA291FEEE22}" dt="2026-04-29T08:57:33.487" v="2513"/>
          <ac:spMkLst>
            <pc:docMk/>
            <pc:sldMk cId="2996743432" sldId="257"/>
            <ac:spMk id="9" creationId="{07797536-FDD7-8046-EED2-11E291DB1590}"/>
          </ac:spMkLst>
        </pc:spChg>
        <pc:spChg chg="mod">
          <ac:chgData name="Turner, Rachel" userId="d57d8007-b096-4521-b248-44be47a640d9" providerId="ADAL" clId="{99BB8474-1D08-4CA6-BC0A-DAA291FEEE22}" dt="2026-04-29T09:01:01.252" v="2645" actId="20577"/>
          <ac:spMkLst>
            <pc:docMk/>
            <pc:sldMk cId="2996743432" sldId="257"/>
            <ac:spMk id="10" creationId="{2475979D-C72C-D8B1-10EE-B8CD51B6EAC0}"/>
          </ac:spMkLst>
        </pc:spChg>
        <pc:spChg chg="add mod">
          <ac:chgData name="Turner, Rachel" userId="d57d8007-b096-4521-b248-44be47a640d9" providerId="ADAL" clId="{99BB8474-1D08-4CA6-BC0A-DAA291FEEE22}" dt="2026-04-29T11:05:36.356" v="4773" actId="1076"/>
          <ac:spMkLst>
            <pc:docMk/>
            <pc:sldMk cId="2996743432" sldId="257"/>
            <ac:spMk id="12" creationId="{8793F31F-FBB6-31A0-DF17-015BCAB13736}"/>
          </ac:spMkLst>
        </pc:spChg>
        <pc:spChg chg="add mod">
          <ac:chgData name="Turner, Rachel" userId="d57d8007-b096-4521-b248-44be47a640d9" providerId="ADAL" clId="{99BB8474-1D08-4CA6-BC0A-DAA291FEEE22}" dt="2026-05-05T19:44:01.103" v="4789" actId="1076"/>
          <ac:spMkLst>
            <pc:docMk/>
            <pc:sldMk cId="2996743432" sldId="257"/>
            <ac:spMk id="13" creationId="{F8CB2200-DFCC-179E-5120-2FF8AECF490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806" y="3487119"/>
            <a:ext cx="22702838" cy="7418141"/>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3783806" y="11191332"/>
            <a:ext cx="22702838" cy="5144361"/>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328" y="5312063"/>
            <a:ext cx="26108263" cy="8863295"/>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2065328" y="14259208"/>
            <a:ext cx="26108263" cy="4660998"/>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094" y="5672116"/>
            <a:ext cx="12864941" cy="13519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4415" y="5672116"/>
            <a:ext cx="12864941" cy="13519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134424"/>
            <a:ext cx="26108263" cy="4118451"/>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037" y="5223280"/>
            <a:ext cx="12805818" cy="255984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085037" y="7783129"/>
            <a:ext cx="12805818" cy="114478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4415" y="5223280"/>
            <a:ext cx="12868884" cy="255984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5324415" y="7783129"/>
            <a:ext cx="12868884" cy="114478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7" y="1420495"/>
            <a:ext cx="9763007" cy="4971733"/>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12868884" y="3067876"/>
            <a:ext cx="15324415" cy="1514208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037" y="6392228"/>
            <a:ext cx="9763007" cy="1184239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7" y="1420495"/>
            <a:ext cx="9763007" cy="4971733"/>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68884" y="3067876"/>
            <a:ext cx="15324415" cy="1514208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085037" y="6392228"/>
            <a:ext cx="9763007" cy="1184239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2291" y="1134423"/>
            <a:ext cx="6527066" cy="1805705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093" y="1134423"/>
            <a:ext cx="19202817" cy="1805705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094" y="1134424"/>
            <a:ext cx="26108263" cy="411845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094" y="5672116"/>
            <a:ext cx="26108263" cy="135193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094" y="19748828"/>
            <a:ext cx="6810851" cy="1134423"/>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5/5/2026</a:t>
            </a:fld>
            <a:endParaRPr lang="en-US"/>
          </a:p>
        </p:txBody>
      </p:sp>
      <p:sp>
        <p:nvSpPr>
          <p:cNvPr id="5" name="Footer Placeholder 4"/>
          <p:cNvSpPr>
            <a:spLocks noGrp="1"/>
          </p:cNvSpPr>
          <p:nvPr>
            <p:ph type="ftr" sz="quarter" idx="3"/>
          </p:nvPr>
        </p:nvSpPr>
        <p:spPr>
          <a:xfrm>
            <a:off x="10027087" y="19748828"/>
            <a:ext cx="10216277" cy="1134423"/>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378505" y="19748828"/>
            <a:ext cx="6810851" cy="1134423"/>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186/s12970-019-0293-8" TargetMode="External"/><Relationship Id="rId3" Type="http://schemas.openxmlformats.org/officeDocument/2006/relationships/image" Target="../media/image2.png"/><Relationship Id="rId7" Type="http://schemas.openxmlformats.org/officeDocument/2006/relationships/hyperlink" Target="https://doi.org/10.1186/s12970-018-0223-1"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sciencedirect.com/science/article/pii/S221226721501802X" TargetMode="External"/><Relationship Id="rId5" Type="http://schemas.openxmlformats.org/officeDocument/2006/relationships/hyperlink" Target="https://gbr01.safelinks.protection.outlook.com/?url=https%3A%2F%2Fprotect.checkpoint.com%2Fv2%2Fr02%2F___https%3A%2F%2Fdoi.org%2F10.1186%2Fs40798-024-00801-w___.YzJlOmFuZ2xpYXJ1c2tpbnVuaXZlcnNpdHk6YzpvOjQ3ZDMyMzJkMzBjNTIzZTAwZmY2MGI0MTc0OWIyYjM0Ojc6NTZlODpiNGI2ZTUwZTk2YTMxYzI1MWRhNzU2YmExYTU3ZGIzOTAxM2FkYWQyNTJiYmYzMjVlMzE2YjRhYzJkZjczOWRhOmg6VDpG&amp;data=05%7C02%7CRachel.Turner%40aru.ac.uk%7Cd117fb3d7f56486f991b08dea5de5c6b%7C5f35c3da39ae46329ac1afc2f25d2852%7C0%7C0%7C639130571649058121%7CUnknown%7CTWFpbGZsb3d8eyJFbXB0eU1hcGkiOnRydWUsIlYiOiIwLjAuMDAwMCIsIlAiOiJXaW4zMiIsIkFOIjoiTWFpbCIsIldUIjoyfQ%3D%3D%7C0%7C%7C%7C&amp;sdata=YSyRsRF2Tx2fE91TEghL2zyXjWP7%2BhqO7eOPc1WvMjU%3D&amp;reserved=0"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7656EA-BC89-1210-D830-57A5999A0947}"/>
              </a:ext>
            </a:extLst>
          </p:cNvPr>
          <p:cNvSpPr txBox="1"/>
          <p:nvPr/>
        </p:nvSpPr>
        <p:spPr>
          <a:xfrm>
            <a:off x="358322" y="4332955"/>
            <a:ext cx="9112127" cy="1671226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Background</a:t>
            </a:r>
          </a:p>
          <a:p>
            <a:r>
              <a:rPr lang="en-US" sz="2400" dirty="0"/>
              <a:t>Research conducted in 2014</a:t>
            </a:r>
            <a:r>
              <a:rPr lang="en-US" sz="2400" baseline="30000" dirty="0"/>
              <a:t>1</a:t>
            </a:r>
            <a:r>
              <a:rPr lang="en-US" sz="2400" dirty="0"/>
              <a:t> and 2025</a:t>
            </a:r>
            <a:r>
              <a:rPr lang="en-US" sz="2400" baseline="30000" dirty="0"/>
              <a:t>2</a:t>
            </a:r>
            <a:r>
              <a:rPr lang="en-US" sz="2400" dirty="0"/>
              <a:t> concluded that those who followed current sports nutrition guidelines finished faster in marathon distance events than those who did not. Further research goes beyond competition </a:t>
            </a:r>
            <a:r>
              <a:rPr lang="en-US" sz="2400" dirty="0" err="1"/>
              <a:t>fuelling</a:t>
            </a:r>
            <a:r>
              <a:rPr lang="en-US" sz="2400" dirty="0"/>
              <a:t> and address athletes needs to match their nutritional intake to their training</a:t>
            </a:r>
            <a:r>
              <a:rPr lang="en-US" sz="2400" baseline="30000" dirty="0"/>
              <a:t>3</a:t>
            </a:r>
            <a:r>
              <a:rPr lang="en-US" sz="2400" dirty="0"/>
              <a:t>. Not matching energy demands can leave runners at risk of low energy availability</a:t>
            </a:r>
            <a:r>
              <a:rPr lang="en-US" sz="2400" baseline="30000" dirty="0"/>
              <a:t>4,5</a:t>
            </a:r>
            <a:r>
              <a:rPr lang="en-US" sz="2400" dirty="0"/>
              <a:t>. A lack of understanding of nutritional requirements and energy demands has been considered as a reason in studies for the under-</a:t>
            </a:r>
            <a:r>
              <a:rPr lang="en-US" sz="2400" dirty="0" err="1"/>
              <a:t>fuelling</a:t>
            </a:r>
            <a:r>
              <a:rPr lang="en-US" sz="2400" dirty="0"/>
              <a:t> recreational runners face in both training and competition.</a:t>
            </a:r>
          </a:p>
          <a:p>
            <a:r>
              <a:rPr lang="en-US" sz="2400" dirty="0"/>
              <a:t>Recreational runners are not engaging with nutrition professionals for their advice</a:t>
            </a:r>
            <a:r>
              <a:rPr lang="en-US" sz="2400" baseline="30000" dirty="0"/>
              <a:t>2</a:t>
            </a:r>
            <a:r>
              <a:rPr lang="en-US" sz="2400" dirty="0"/>
              <a:t>. Some evidence suggests that coaches are seen as the main source of nutritional knowledge but they often lack sufficient knowledge themselves to be able to correctly advise athletes</a:t>
            </a:r>
            <a:r>
              <a:rPr lang="en-US" sz="2400" baseline="30000" dirty="0"/>
              <a:t>6</a:t>
            </a:r>
            <a:r>
              <a:rPr lang="en-US" sz="2400" dirty="0"/>
              <a:t>. A review published on nutritional knowledge of athletes noted that previous research had largely been done using non-validated tools making the results difficult to generalize, the author noted further research was needed using validated tools</a:t>
            </a:r>
            <a:r>
              <a:rPr lang="en-US" sz="2400" baseline="30000" dirty="0"/>
              <a:t>7</a:t>
            </a:r>
            <a:r>
              <a:rPr lang="en-US" sz="2400" dirty="0"/>
              <a:t>.</a:t>
            </a:r>
          </a:p>
          <a:p>
            <a:endParaRPr lang="en-US" sz="2400" dirty="0"/>
          </a:p>
          <a:p>
            <a:r>
              <a:rPr lang="en-US" sz="2400" dirty="0"/>
              <a:t>The aim of this study was to understand the nutritional knowledge of recreational runners. Further to this questions were asked around where the participants gets their nutritional knowledge from.</a:t>
            </a:r>
          </a:p>
          <a:p>
            <a:endParaRPr lang="en-US" sz="2400" dirty="0"/>
          </a:p>
          <a:p>
            <a:r>
              <a:rPr lang="en-US" sz="2400" b="1" dirty="0"/>
              <a:t>Methodology</a:t>
            </a:r>
          </a:p>
          <a:p>
            <a:pPr marL="342900" indent="-342900">
              <a:buFont typeface="Arial"/>
              <a:buChar char="•"/>
            </a:pPr>
            <a:r>
              <a:rPr lang="en-US" sz="2400" dirty="0">
                <a:ea typeface="+mn-lt"/>
                <a:cs typeface="+mn-lt"/>
              </a:rPr>
              <a:t>This study employed a quantitative approach using a cross-sectional sample to collect data on nutritional knowledge using the validated Abridged Nutrition for Sports Questionnaire (A-NSKQ)</a:t>
            </a:r>
            <a:r>
              <a:rPr lang="en-US" sz="2400" baseline="30000" dirty="0">
                <a:ea typeface="+mn-lt"/>
                <a:cs typeface="+mn-lt"/>
              </a:rPr>
              <a:t>8,9</a:t>
            </a:r>
            <a:r>
              <a:rPr lang="en-US" sz="2400" dirty="0">
                <a:ea typeface="+mn-lt"/>
                <a:cs typeface="+mn-lt"/>
              </a:rPr>
              <a:t>. In line with the positivist paradigm branch of epistemology nutritional knowledge is objective and can be measured</a:t>
            </a:r>
            <a:r>
              <a:rPr lang="en-US" sz="2400" baseline="30000" dirty="0">
                <a:ea typeface="+mn-lt"/>
                <a:cs typeface="+mn-lt"/>
              </a:rPr>
              <a:t>10</a:t>
            </a:r>
            <a:r>
              <a:rPr lang="en-US" sz="2400" dirty="0">
                <a:ea typeface="+mn-lt"/>
                <a:cs typeface="+mn-lt"/>
              </a:rPr>
              <a:t>.</a:t>
            </a:r>
            <a:endParaRPr lang="en-US" dirty="0"/>
          </a:p>
          <a:p>
            <a:pPr marL="342900" indent="-342900">
              <a:buFont typeface="Arial"/>
              <a:buChar char="•"/>
            </a:pPr>
            <a:r>
              <a:rPr lang="en-US" sz="2400" dirty="0">
                <a:ea typeface="+mn-lt"/>
                <a:cs typeface="+mn-lt"/>
              </a:rPr>
              <a:t>Data was collected by sending out a link to the questionnaire via social media namely Instagram and Facebook. Recreational runners were asked to complete the questionnaire and were excluded if they had previously qualified as an elite runner, were paid to run or had prior sport science or nutrition qualifications and be over 18. A total of 32 participants completed the questionnaire.</a:t>
            </a:r>
            <a:endParaRPr lang="en-US" sz="2400" dirty="0"/>
          </a:p>
          <a:p>
            <a:pPr marL="342900" indent="-342900">
              <a:buFont typeface="Arial"/>
              <a:buChar char="•"/>
            </a:pPr>
            <a:r>
              <a:rPr lang="en-US" sz="2400" dirty="0">
                <a:ea typeface="+mn-lt"/>
                <a:cs typeface="+mn-lt"/>
              </a:rPr>
              <a:t>Data analysis was conducted using SPSS. Descriptive statistics, mean and standard deviation, were used to </a:t>
            </a:r>
            <a:r>
              <a:rPr lang="en-US" sz="2400" dirty="0" err="1">
                <a:ea typeface="+mn-lt"/>
                <a:cs typeface="+mn-lt"/>
              </a:rPr>
              <a:t>summarise</a:t>
            </a:r>
            <a:r>
              <a:rPr lang="en-US" sz="2400" dirty="0">
                <a:ea typeface="+mn-lt"/>
                <a:cs typeface="+mn-lt"/>
              </a:rPr>
              <a:t> data. While Shapiro-Wilk test for normality, </a:t>
            </a:r>
            <a:r>
              <a:rPr lang="en-US" sz="2400" dirty="0" err="1">
                <a:ea typeface="+mn-lt"/>
                <a:cs typeface="+mn-lt"/>
              </a:rPr>
              <a:t>cronback’s</a:t>
            </a:r>
            <a:r>
              <a:rPr lang="en-US" sz="2400" dirty="0">
                <a:ea typeface="+mn-lt"/>
                <a:cs typeface="+mn-lt"/>
              </a:rPr>
              <a:t> alpha for reliability were conducted</a:t>
            </a:r>
            <a:endParaRPr lang="en-US" sz="2400" dirty="0"/>
          </a:p>
          <a:p>
            <a:pPr marL="342900" indent="-342900">
              <a:buFont typeface="Arial"/>
              <a:buChar char="•"/>
            </a:pPr>
            <a:r>
              <a:rPr lang="en-US" sz="2400" dirty="0">
                <a:ea typeface="+mn-lt"/>
                <a:cs typeface="+mn-lt"/>
              </a:rPr>
              <a:t>Further data analysis included paired-samples T-Test to compare general vs sports nutrition knowledge and one-way ANOVA to explore the difference dependent on where respondents got their nutritional knowledge from.</a:t>
            </a:r>
            <a:endParaRPr lang="en-US" sz="2400" dirty="0"/>
          </a:p>
        </p:txBody>
      </p:sp>
      <p:pic>
        <p:nvPicPr>
          <p:cNvPr id="5" name="Picture 4" descr="A graph of a number of blue bars&#10;&#10;AI-generated content may be incorrect.">
            <a:extLst>
              <a:ext uri="{FF2B5EF4-FFF2-40B4-BE49-F238E27FC236}">
                <a16:creationId xmlns:a16="http://schemas.microsoft.com/office/drawing/2014/main" id="{82C5122C-0487-61C0-41B6-2BD8DA0B34DF}"/>
              </a:ext>
            </a:extLst>
          </p:cNvPr>
          <p:cNvPicPr>
            <a:picLocks noChangeAspect="1"/>
          </p:cNvPicPr>
          <p:nvPr/>
        </p:nvPicPr>
        <p:blipFill>
          <a:blip r:embed="rId2"/>
          <a:stretch>
            <a:fillRect/>
          </a:stretch>
        </p:blipFill>
        <p:spPr>
          <a:xfrm>
            <a:off x="9901732" y="3546366"/>
            <a:ext cx="6379048" cy="4521381"/>
          </a:xfrm>
          <a:prstGeom prst="rect">
            <a:avLst/>
          </a:prstGeom>
        </p:spPr>
      </p:pic>
      <p:sp>
        <p:nvSpPr>
          <p:cNvPr id="6" name="TextBox 5">
            <a:extLst>
              <a:ext uri="{FF2B5EF4-FFF2-40B4-BE49-F238E27FC236}">
                <a16:creationId xmlns:a16="http://schemas.microsoft.com/office/drawing/2014/main" id="{97B9F187-5A0B-5C62-90A7-DBBDF75F8313}"/>
              </a:ext>
            </a:extLst>
          </p:cNvPr>
          <p:cNvSpPr txBox="1"/>
          <p:nvPr/>
        </p:nvSpPr>
        <p:spPr>
          <a:xfrm>
            <a:off x="768125" y="776428"/>
            <a:ext cx="28470649"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800" dirty="0"/>
              <a:t>Understanding the </a:t>
            </a:r>
            <a:r>
              <a:rPr lang="en-US" sz="8800"/>
              <a:t>Nutritional</a:t>
            </a:r>
            <a:r>
              <a:rPr lang="en-US" sz="8800" dirty="0"/>
              <a:t> Knowledge of Recreational Runners</a:t>
            </a:r>
            <a:endParaRPr lang="en-US"/>
          </a:p>
        </p:txBody>
      </p:sp>
      <p:sp>
        <p:nvSpPr>
          <p:cNvPr id="3" name="TextBox 2">
            <a:extLst>
              <a:ext uri="{FF2B5EF4-FFF2-40B4-BE49-F238E27FC236}">
                <a16:creationId xmlns:a16="http://schemas.microsoft.com/office/drawing/2014/main" id="{01546428-3753-213F-A38D-3C930122A5C5}"/>
              </a:ext>
            </a:extLst>
          </p:cNvPr>
          <p:cNvSpPr txBox="1"/>
          <p:nvPr/>
        </p:nvSpPr>
        <p:spPr>
          <a:xfrm>
            <a:off x="9884796" y="10023794"/>
            <a:ext cx="11326666" cy="110799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ea typeface="+mn-lt"/>
                <a:cs typeface="+mn-lt"/>
              </a:rPr>
              <a:t>Participant Profile and Data Integrity</a:t>
            </a:r>
            <a:endParaRPr lang="en-US" sz="2400" dirty="0"/>
          </a:p>
          <a:p>
            <a:r>
              <a:rPr lang="en-US" sz="2400" dirty="0">
                <a:ea typeface="+mn-lt"/>
                <a:cs typeface="+mn-lt"/>
              </a:rPr>
              <a:t>Sample - N=32</a:t>
            </a:r>
            <a:endParaRPr lang="en-US" sz="2400" dirty="0"/>
          </a:p>
          <a:p>
            <a:r>
              <a:rPr lang="en-US" sz="2400" dirty="0">
                <a:ea typeface="+mn-lt"/>
                <a:cs typeface="+mn-lt"/>
              </a:rPr>
              <a:t>Normality - Shapiro-Wilk 0.215 meaning the data in this sample is normally distributed.</a:t>
            </a:r>
            <a:endParaRPr lang="en-US" sz="2400" dirty="0"/>
          </a:p>
          <a:p>
            <a:r>
              <a:rPr lang="en-US" sz="2400" dirty="0">
                <a:ea typeface="+mn-lt"/>
                <a:cs typeface="+mn-lt"/>
              </a:rPr>
              <a:t>Reliability - Cronbach’s Alpha 0.574 gives the data a low reliability</a:t>
            </a:r>
            <a:endParaRPr lang="en-US" sz="2400" dirty="0"/>
          </a:p>
          <a:p>
            <a:endParaRPr lang="en-US" sz="2400" dirty="0">
              <a:ea typeface="+mn-lt"/>
              <a:cs typeface="+mn-lt"/>
            </a:endParaRPr>
          </a:p>
          <a:p>
            <a:r>
              <a:rPr lang="en-US" sz="2400" b="1" dirty="0">
                <a:ea typeface="+mn-lt"/>
                <a:cs typeface="+mn-lt"/>
              </a:rPr>
              <a:t>Primary Findings: Nutrition Knowledge Levels</a:t>
            </a:r>
            <a:endParaRPr lang="en-US" sz="2400" dirty="0"/>
          </a:p>
          <a:p>
            <a:r>
              <a:rPr lang="en-US" sz="2400" dirty="0">
                <a:ea typeface="+mn-lt"/>
                <a:cs typeface="+mn-lt"/>
              </a:rPr>
              <a:t>Figure 1 shows the distribution on knowledge of the participants. 56.3% (n=18) had poor nutrition knowledge with a further 40.6% (n=13) having an average score. Only 3.1% (n=1) had an above average knowledge score with no participants reaching the excellent. </a:t>
            </a:r>
          </a:p>
          <a:p>
            <a:endParaRPr lang="en-US" sz="2400" dirty="0">
              <a:ea typeface="+mn-lt"/>
              <a:cs typeface="+mn-lt"/>
            </a:endParaRPr>
          </a:p>
          <a:p>
            <a:r>
              <a:rPr lang="en-US" sz="2400" dirty="0">
                <a:ea typeface="+mn-lt"/>
                <a:cs typeface="+mn-lt"/>
              </a:rPr>
              <a:t>Figure 2 highlights the differing nutritional knowledge scores between general and sports nutrition. The participants overall had a better general nutrition score than sports nutrition. With the general score falling into the average category with a mean of 57.95% while sports nutrition fell into the poor category with a mean average score of 43.49%. The paired sample t-test showed the results to statistically significant with a </a:t>
            </a:r>
            <a:r>
              <a:rPr lang="en-US" sz="2400" i="1" dirty="0">
                <a:ea typeface="+mn-lt"/>
                <a:cs typeface="+mn-lt"/>
              </a:rPr>
              <a:t>t(31)= -6.635, p&lt;.001.</a:t>
            </a:r>
            <a:endParaRPr lang="en-US" sz="2400" dirty="0">
              <a:ea typeface="+mn-lt"/>
              <a:cs typeface="+mn-lt"/>
            </a:endParaRPr>
          </a:p>
          <a:p>
            <a:endParaRPr lang="en-US" sz="2400" dirty="0">
              <a:ea typeface="+mn-lt"/>
              <a:cs typeface="+mn-lt"/>
            </a:endParaRPr>
          </a:p>
          <a:p>
            <a:r>
              <a:rPr lang="en-US" sz="2400" b="1" dirty="0">
                <a:ea typeface="+mn-lt"/>
                <a:cs typeface="+mn-lt"/>
              </a:rPr>
              <a:t>Secondary Findings: Information Source</a:t>
            </a:r>
            <a:endParaRPr lang="en-US" sz="2400" dirty="0"/>
          </a:p>
          <a:p>
            <a:r>
              <a:rPr lang="en-US" sz="2400" dirty="0">
                <a:ea typeface="+mn-lt"/>
                <a:cs typeface="+mn-lt"/>
              </a:rPr>
              <a:t>Figure 3 shows where the participants obtain their nutrition information from compared to their scores. The data is significant with a </a:t>
            </a:r>
            <a:r>
              <a:rPr lang="en-US" sz="2400" i="1" dirty="0">
                <a:ea typeface="+mn-lt"/>
                <a:cs typeface="+mn-lt"/>
              </a:rPr>
              <a:t>p.003 </a:t>
            </a:r>
            <a:r>
              <a:rPr lang="en-US" sz="2400" dirty="0">
                <a:ea typeface="+mn-lt"/>
                <a:cs typeface="+mn-lt"/>
              </a:rPr>
              <a:t>value. Those who got their nutritional information from a dietitian or nutritionist had a mean score of 57.14%. However it should be noted that there was only a single participant who had obtain their information in this way. In comparison those who obtained their nutritional information from run coaches had a mean average score of 31.43% (n=1). In terms of frequency the most common place for the participants to gain their nutritional knowledge was the internet with 16 participants. 4 participants declined to answer this question.</a:t>
            </a:r>
            <a:endParaRPr lang="en-US" sz="2400" dirty="0"/>
          </a:p>
          <a:p>
            <a:pPr algn="l"/>
            <a:endParaRPr lang="en-US" dirty="0"/>
          </a:p>
        </p:txBody>
      </p:sp>
      <p:pic>
        <p:nvPicPr>
          <p:cNvPr id="2" name="Picture 1" descr="A graph of a bar graph&#10;&#10;AI-generated content may be incorrect.">
            <a:extLst>
              <a:ext uri="{FF2B5EF4-FFF2-40B4-BE49-F238E27FC236}">
                <a16:creationId xmlns:a16="http://schemas.microsoft.com/office/drawing/2014/main" id="{4EBC84F1-18CA-3C6B-CBB3-3B1CBAB7E66B}"/>
              </a:ext>
            </a:extLst>
          </p:cNvPr>
          <p:cNvPicPr>
            <a:picLocks noChangeAspect="1"/>
          </p:cNvPicPr>
          <p:nvPr/>
        </p:nvPicPr>
        <p:blipFill>
          <a:blip r:embed="rId3"/>
          <a:stretch>
            <a:fillRect/>
          </a:stretch>
        </p:blipFill>
        <p:spPr>
          <a:xfrm>
            <a:off x="16375503" y="3546365"/>
            <a:ext cx="6379049" cy="4566050"/>
          </a:xfrm>
          <a:prstGeom prst="rect">
            <a:avLst/>
          </a:prstGeom>
        </p:spPr>
      </p:pic>
      <p:pic>
        <p:nvPicPr>
          <p:cNvPr id="7" name="Picture 6">
            <a:extLst>
              <a:ext uri="{FF2B5EF4-FFF2-40B4-BE49-F238E27FC236}">
                <a16:creationId xmlns:a16="http://schemas.microsoft.com/office/drawing/2014/main" id="{C44E4549-A8E3-2A39-0C08-713613BC1F3A}"/>
              </a:ext>
            </a:extLst>
          </p:cNvPr>
          <p:cNvPicPr>
            <a:picLocks noChangeAspect="1"/>
          </p:cNvPicPr>
          <p:nvPr/>
        </p:nvPicPr>
        <p:blipFill>
          <a:blip r:embed="rId4"/>
          <a:stretch>
            <a:fillRect/>
          </a:stretch>
        </p:blipFill>
        <p:spPr>
          <a:xfrm>
            <a:off x="23285202" y="3542732"/>
            <a:ext cx="6400123" cy="4573318"/>
          </a:xfrm>
          <a:prstGeom prst="rect">
            <a:avLst/>
          </a:prstGeom>
        </p:spPr>
      </p:pic>
      <p:sp>
        <p:nvSpPr>
          <p:cNvPr id="8" name="TextBox 7">
            <a:extLst>
              <a:ext uri="{FF2B5EF4-FFF2-40B4-BE49-F238E27FC236}">
                <a16:creationId xmlns:a16="http://schemas.microsoft.com/office/drawing/2014/main" id="{E2287DB4-201C-0860-32CB-FAA181BDE616}"/>
              </a:ext>
            </a:extLst>
          </p:cNvPr>
          <p:cNvSpPr txBox="1"/>
          <p:nvPr/>
        </p:nvSpPr>
        <p:spPr>
          <a:xfrm>
            <a:off x="10001099" y="7971599"/>
            <a:ext cx="59029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1. Distribution of Nutritional Knowledge Categories, Cronback’s alpha </a:t>
            </a:r>
            <a:r>
              <a:rPr lang="en-US" dirty="0">
                <a:latin typeface="Amasis MT Pro" panose="020F0502020204030204" pitchFamily="18" charset="0"/>
              </a:rPr>
              <a:t> (</a:t>
            </a:r>
            <a:r>
              <a:rPr lang="en-US" dirty="0">
                <a:latin typeface="Symbol" panose="05050102010706020507" pitchFamily="18" charset="2"/>
              </a:rPr>
              <a:t>a</a:t>
            </a:r>
            <a:r>
              <a:rPr lang="en-US" dirty="0"/>
              <a:t>=0.574)</a:t>
            </a:r>
          </a:p>
        </p:txBody>
      </p:sp>
      <p:sp>
        <p:nvSpPr>
          <p:cNvPr id="9" name="TextBox 8">
            <a:extLst>
              <a:ext uri="{FF2B5EF4-FFF2-40B4-BE49-F238E27FC236}">
                <a16:creationId xmlns:a16="http://schemas.microsoft.com/office/drawing/2014/main" id="{07797536-FDD7-8046-EED2-11E291DB1590}"/>
              </a:ext>
            </a:extLst>
          </p:cNvPr>
          <p:cNvSpPr txBox="1"/>
          <p:nvPr/>
        </p:nvSpPr>
        <p:spPr>
          <a:xfrm>
            <a:off x="16412623" y="7975883"/>
            <a:ext cx="64366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2. Comparison of Mean Percentage Scores Between Total, General and Sports Nutrition categories. </a:t>
            </a:r>
            <a:r>
              <a:rPr lang="en-US" i="1" dirty="0">
                <a:ea typeface="+mn-lt"/>
                <a:cs typeface="+mn-lt"/>
              </a:rPr>
              <a:t>t(31)= -6.635, p&lt;.001</a:t>
            </a:r>
            <a:endParaRPr lang="en-US" dirty="0"/>
          </a:p>
        </p:txBody>
      </p:sp>
      <p:sp>
        <p:nvSpPr>
          <p:cNvPr id="10" name="TextBox 9">
            <a:extLst>
              <a:ext uri="{FF2B5EF4-FFF2-40B4-BE49-F238E27FC236}">
                <a16:creationId xmlns:a16="http://schemas.microsoft.com/office/drawing/2014/main" id="{2475979D-C72C-D8B1-10EE-B8CD51B6EAC0}"/>
              </a:ext>
            </a:extLst>
          </p:cNvPr>
          <p:cNvSpPr txBox="1"/>
          <p:nvPr/>
        </p:nvSpPr>
        <p:spPr>
          <a:xfrm>
            <a:off x="23295919" y="8157684"/>
            <a:ext cx="66069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3.  Comparison of Total Nutritional Knowledge Scores Vs Information Source (n=28). </a:t>
            </a:r>
            <a:r>
              <a:rPr lang="en-US" i="1" dirty="0"/>
              <a:t>F(5, 22) = 5.171, p=.003. </a:t>
            </a:r>
            <a:endParaRPr lang="en-US" dirty="0"/>
          </a:p>
        </p:txBody>
      </p:sp>
      <p:sp>
        <p:nvSpPr>
          <p:cNvPr id="11" name="TextBox 10">
            <a:extLst>
              <a:ext uri="{FF2B5EF4-FFF2-40B4-BE49-F238E27FC236}">
                <a16:creationId xmlns:a16="http://schemas.microsoft.com/office/drawing/2014/main" id="{8318F98A-C7D2-8CF4-6A37-C775E432FD01}"/>
              </a:ext>
            </a:extLst>
          </p:cNvPr>
          <p:cNvSpPr txBox="1"/>
          <p:nvPr/>
        </p:nvSpPr>
        <p:spPr>
          <a:xfrm>
            <a:off x="22009768" y="9657347"/>
            <a:ext cx="7893146" cy="4524315"/>
          </a:xfrm>
          <a:prstGeom prst="rect">
            <a:avLst/>
          </a:prstGeom>
          <a:noFill/>
        </p:spPr>
        <p:txBody>
          <a:bodyPr wrap="square" rtlCol="0">
            <a:spAutoFit/>
          </a:bodyPr>
          <a:lstStyle/>
          <a:p>
            <a:r>
              <a:rPr lang="en-GB" sz="2400" b="1" dirty="0"/>
              <a:t>Conclusion</a:t>
            </a:r>
          </a:p>
          <a:p>
            <a:pPr marL="342900" indent="-342900">
              <a:buFont typeface="Arial" panose="020B0604020202020204" pitchFamily="34" charset="0"/>
              <a:buChar char="•"/>
            </a:pPr>
            <a:r>
              <a:rPr lang="en-GB" sz="2400" dirty="0"/>
              <a:t>On average recreational runners nutritional knowledge is poor</a:t>
            </a:r>
          </a:p>
          <a:p>
            <a:pPr marL="342900" indent="-342900">
              <a:buFont typeface="Arial" panose="020B0604020202020204" pitchFamily="34" charset="0"/>
              <a:buChar char="•"/>
            </a:pPr>
            <a:r>
              <a:rPr lang="en-GB" sz="2400" dirty="0"/>
              <a:t>Recreational runners have better general nutrition knowledge than sports nutrition knowledge</a:t>
            </a:r>
          </a:p>
          <a:p>
            <a:pPr marL="342900" indent="-342900">
              <a:buFont typeface="Arial" panose="020B0604020202020204" pitchFamily="34" charset="0"/>
              <a:buChar char="•"/>
            </a:pPr>
            <a:r>
              <a:rPr lang="en-GB" sz="2400" dirty="0"/>
              <a:t>This lack of sports nutrition knowledge could account for why recreational runners do not follow sports nutrition guidance</a:t>
            </a:r>
          </a:p>
          <a:p>
            <a:pPr marL="342900" indent="-342900">
              <a:buFont typeface="Arial" panose="020B0604020202020204" pitchFamily="34" charset="0"/>
              <a:buChar char="•"/>
            </a:pPr>
            <a:r>
              <a:rPr lang="en-GB" sz="2400" dirty="0"/>
              <a:t>Further research is needed to investigate the correlation between nutritional knowledge and practice</a:t>
            </a:r>
          </a:p>
          <a:p>
            <a:pPr marL="342900" indent="-342900">
              <a:buFont typeface="Arial" panose="020B0604020202020204" pitchFamily="34" charset="0"/>
              <a:buChar char="•"/>
            </a:pPr>
            <a:r>
              <a:rPr lang="en-GB" sz="2400" dirty="0"/>
              <a:t>Further research is also required into ways to increase the nutritional knowledge of recreational runners.</a:t>
            </a:r>
          </a:p>
        </p:txBody>
      </p:sp>
      <p:sp>
        <p:nvSpPr>
          <p:cNvPr id="12" name="TextBox 11">
            <a:extLst>
              <a:ext uri="{FF2B5EF4-FFF2-40B4-BE49-F238E27FC236}">
                <a16:creationId xmlns:a16="http://schemas.microsoft.com/office/drawing/2014/main" id="{8793F31F-FBB6-31A0-DF17-015BCAB13736}"/>
              </a:ext>
            </a:extLst>
          </p:cNvPr>
          <p:cNvSpPr txBox="1"/>
          <p:nvPr/>
        </p:nvSpPr>
        <p:spPr>
          <a:xfrm>
            <a:off x="22250734" y="14192567"/>
            <a:ext cx="7411214" cy="6647974"/>
          </a:xfrm>
          <a:prstGeom prst="rect">
            <a:avLst/>
          </a:prstGeom>
          <a:noFill/>
        </p:spPr>
        <p:txBody>
          <a:bodyPr wrap="square" rtlCol="0">
            <a:spAutoFit/>
          </a:bodyPr>
          <a:lstStyle/>
          <a:p>
            <a:r>
              <a:rPr lang="en-GB" dirty="0"/>
              <a:t>References</a:t>
            </a:r>
          </a:p>
          <a:p>
            <a:pPr marL="342900" indent="-342900">
              <a:buAutoNum type="arabicPeriod"/>
            </a:pPr>
            <a:r>
              <a:rPr lang="en-GB" sz="1200" dirty="0"/>
              <a:t>Hansen, E.A., Emanuelsen, A., Gertsen, R.M. and Sørensen, S.S.R., 2014. Improved marathon performance by in-race nutritional strategy intervention. </a:t>
            </a:r>
            <a:r>
              <a:rPr lang="en-GB" sz="1200" i="1" dirty="0"/>
              <a:t>International Journal of Sport Nutrition and Exercise Metabolism, </a:t>
            </a:r>
            <a:r>
              <a:rPr lang="en-GB" sz="1200" dirty="0"/>
              <a:t>[e-journal] 24 (6), pp.645–655. Available through: Google Scholar</a:t>
            </a:r>
          </a:p>
          <a:p>
            <a:pPr marL="342900" indent="-342900">
              <a:buAutoNum type="arabicPeriod"/>
            </a:pPr>
            <a:r>
              <a:rPr lang="en-GB" sz="1200" dirty="0"/>
              <a:t>Jiménez-</a:t>
            </a:r>
            <a:r>
              <a:rPr lang="en-GB" sz="1200" dirty="0" err="1"/>
              <a:t>Alfageme</a:t>
            </a:r>
            <a:r>
              <a:rPr lang="en-GB" sz="1200" dirty="0"/>
              <a:t>, R., Garrone, F.P., Rodriguez-Sanchez, N., Romero-García, D., </a:t>
            </a:r>
            <a:r>
              <a:rPr lang="en-GB" sz="1200" dirty="0" err="1"/>
              <a:t>Sospedra</a:t>
            </a:r>
            <a:r>
              <a:rPr lang="en-GB" sz="1200" dirty="0"/>
              <a:t>, I., Giménez-Monzó, D., Ayala-Guzmán, C.I. and Martínez-Sanz, J.M., 2025. Nutritional Intake and Timing of Marathon Runners: Influence of Athlete’s Characteristics and </a:t>
            </a:r>
            <a:r>
              <a:rPr lang="en-GB" sz="1200" dirty="0" err="1"/>
              <a:t>Fueling</a:t>
            </a:r>
            <a:r>
              <a:rPr lang="en-GB" sz="1200" dirty="0"/>
              <a:t> Practices on Finishing Time. </a:t>
            </a:r>
            <a:r>
              <a:rPr lang="en-GB" sz="1200" i="1" dirty="0"/>
              <a:t>Sports Medicine - Open, </a:t>
            </a:r>
            <a:r>
              <a:rPr lang="en-GB" sz="1200" dirty="0"/>
              <a:t>[e-journal] 11 (1), pp.26. 10.1186/s40798-024-00801-w. &lt;</a:t>
            </a:r>
            <a:r>
              <a:rPr lang="en-GB" sz="1200" dirty="0">
                <a:hlinkClick r:id="rId5" tooltip="Original URL: https://protect.checkpoint.com/v2/r02/___https://doi.org/10.1186/s40798-024-00801-w___.YzJlOmFuZ2xpYXJ1c2tpbnVuaXZlcnNpdHk6YzpvOjQ3ZDMyMzJkMzBjNTIzZTAwZmY2MGI0MTc0OWIyYjM0Ojc6NTZlODpiNGI2ZTUwZTk2YTMxYzI1MWRhNzU2YmExYTU3ZGIzOTAxM2FkYWQyNTJiYmYzMjVlMzE2YjRhYzJkZjczOWRhOmg6VDpG. Click or tap if you trust this link."/>
              </a:rPr>
              <a:t>https://doi.org/10.1186/s40798-024-00801-w</a:t>
            </a:r>
            <a:r>
              <a:rPr lang="en-GB" sz="1200" dirty="0"/>
              <a:t>&gt;.</a:t>
            </a:r>
          </a:p>
          <a:p>
            <a:pPr marL="342900" indent="-342900">
              <a:buAutoNum type="arabicPeriod"/>
            </a:pPr>
            <a:r>
              <a:rPr lang="en-GB" sz="1200" dirty="0"/>
              <a:t>Thomas, D.T., Erdman, K.A. and Burke, L.M., 2016. Position of the Academy of Nutrition and Dietetics, Dietitians of Canada, and the American College of Sports Medicine: Nutrition and Athletic Performance. </a:t>
            </a:r>
            <a:r>
              <a:rPr lang="en-GB" sz="1200" i="1" dirty="0"/>
              <a:t>Journal of the Academy of Nutrition and Dietetics, </a:t>
            </a:r>
            <a:r>
              <a:rPr lang="en-GB" sz="1200" dirty="0"/>
              <a:t>[e-journal] 116 (3), pp.501–528. 10.1016/j.jand.2015.12.006. </a:t>
            </a:r>
            <a:r>
              <a:rPr lang="en-GB" sz="1200" dirty="0">
                <a:hlinkClick r:id="rId6" tooltip="Original URL: https://protect.checkpoint.com/v2/r02/___https://www.sciencedirect.com/science/article/pii/S221226721501802X___.YzJlOmFuZ2xpYXJ1c2tpbnVuaXZlcnNpdHk6YzpvOjQ3ZDMyMzJkMzBjNTIzZTAwZmY2MGI0MTc0OWIyYjM0Ojc6ODMxZjowZGFmNWE2OTg3OGI5ZTc5MmViZWY0OTk0N2E4MjlhYjJjZTU2NDFhNTRlYzY3ZThiZTQ5YWYwMDgxZTE3MDQ1Omg6VDpG. Click or tap if you trust this link."/>
              </a:rPr>
              <a:t>https://www.sciencedirect.com/science/article/pii/S221226721501802X</a:t>
            </a:r>
            <a:endParaRPr lang="en-GB" sz="1200" dirty="0"/>
          </a:p>
          <a:p>
            <a:pPr marL="342900" indent="-342900">
              <a:buAutoNum type="arabicPeriod"/>
            </a:pPr>
            <a:r>
              <a:rPr lang="en-GB" sz="1200" dirty="0"/>
              <a:t>Buch, T., Beck, K.L., Tam, R., Gifford, J. and Badenhorst, C., 2024. Risk of low energy availability and level of nutrition knowledge in recreational trail runners in Aotearoa/New Zealand. </a:t>
            </a:r>
            <a:r>
              <a:rPr lang="en-GB" sz="1200" i="1" dirty="0"/>
              <a:t>Proceedings of the Nutrition Society, </a:t>
            </a:r>
            <a:r>
              <a:rPr lang="en-GB" sz="1200" dirty="0"/>
              <a:t>[e-journal] 83 10.1017/S0029665124000600.</a:t>
            </a:r>
          </a:p>
          <a:p>
            <a:pPr marL="342900" indent="-342900">
              <a:buAutoNum type="arabicPeriod"/>
            </a:pPr>
            <a:r>
              <a:rPr lang="en-GB" sz="1200" dirty="0"/>
              <a:t>Dervish, R.A., Wilson, L.J. and Curtis, C., 2023. Investigating the prevalence of low energy availability, disordered eating and eating disorders in competitive and recreational female endurance runners. </a:t>
            </a:r>
            <a:r>
              <a:rPr lang="en-GB" sz="1200" i="1" dirty="0"/>
              <a:t>European Journal of Sport Science, </a:t>
            </a:r>
            <a:r>
              <a:rPr lang="en-GB" sz="1200" dirty="0"/>
              <a:t>[e-journal] 23 (5), pp.869–876. Available through: Google Scholar.</a:t>
            </a:r>
          </a:p>
          <a:p>
            <a:pPr marL="342900" indent="-342900">
              <a:buAutoNum type="arabicPeriod"/>
            </a:pPr>
            <a:r>
              <a:rPr lang="en-GB" sz="1200" dirty="0" err="1"/>
              <a:t>Botsis</a:t>
            </a:r>
            <a:r>
              <a:rPr lang="en-GB" sz="1200" dirty="0"/>
              <a:t>, A.E. and Holden, S.L., 2015. Nutritional knowledge of college coaches. </a:t>
            </a:r>
            <a:r>
              <a:rPr lang="en-GB" sz="1200" i="1" dirty="0"/>
              <a:t>Sport </a:t>
            </a:r>
            <a:r>
              <a:rPr lang="en-GB" sz="1200" i="1" dirty="0" err="1"/>
              <a:t>Sci.Rev</a:t>
            </a:r>
            <a:r>
              <a:rPr lang="en-GB" sz="1200" i="1" dirty="0"/>
              <a:t>, </a:t>
            </a:r>
            <a:r>
              <a:rPr lang="en-GB" sz="1200" dirty="0"/>
              <a:t>[e-journal] 24, pp.193–200. Available through: Google Scholar.</a:t>
            </a:r>
          </a:p>
          <a:p>
            <a:pPr marL="342900" indent="-342900">
              <a:buAutoNum type="arabicPeriod"/>
            </a:pPr>
            <a:r>
              <a:rPr lang="en-GB" sz="1200" dirty="0" err="1"/>
              <a:t>Janiczak</a:t>
            </a:r>
            <a:r>
              <a:rPr lang="en-GB" sz="1200" dirty="0"/>
              <a:t>, A., Devlin, B.L., Forsyth, A. and Trakman, G.L., 2022. A systematic review update of athletes’ nutrition knowledge and association with dietary intake. </a:t>
            </a:r>
            <a:r>
              <a:rPr lang="en-GB" sz="1200" i="1" dirty="0"/>
              <a:t>British Journal of Nutrition, </a:t>
            </a:r>
            <a:r>
              <a:rPr lang="en-GB" sz="1200" dirty="0"/>
              <a:t>[e-journal] 128 (6), pp.1156–1169. Available through: Google Scholar.</a:t>
            </a:r>
          </a:p>
          <a:p>
            <a:pPr marL="342900" indent="-342900">
              <a:buAutoNum type="arabicPeriod"/>
            </a:pPr>
            <a:r>
              <a:rPr lang="en-GB" sz="1200" dirty="0"/>
              <a:t>Trakman, G.L., Forsyth, A., Hoye, R. and Belski, R., 2018. Development and validation of a brief general and sports nutrition knowledge questionnaire and assessment of athletes’ nutrition knowledge. </a:t>
            </a:r>
            <a:r>
              <a:rPr lang="en-GB" sz="1200" i="1" dirty="0"/>
              <a:t>Journal of the International Society of Sports Nutrition, </a:t>
            </a:r>
            <a:r>
              <a:rPr lang="en-GB" sz="1200" dirty="0"/>
              <a:t>[e-journal] 15 (1), pp.17. 10.1186/s12970-018-0223-1. </a:t>
            </a:r>
            <a:r>
              <a:rPr lang="en-GB" sz="1200" dirty="0">
                <a:hlinkClick r:id="rId7" tooltip="Original URL: https://protect.checkpoint.com/v2/r02/___https://doi.org/10.1186/s12970-018-0223-1___.YzJlOmFuZ2xpYXJ1c2tpbnVuaXZlcnNpdHk6YzpvOjQ3ZDMyMzJkMzBjNTIzZTAwZmY2MGI0MTc0OWIyYjM0Ojc6MmE5YjozZDExYjFjYTBiYWNkOTI3MmE3ZDg5ZTk2Mjc0YmVhMmE2MTlkMDdkYzE4MzRhYmMwYmZlYTMwMjg5N2Q1YjU2Omg6VDpG. Click or tap if you trust this link."/>
              </a:rPr>
              <a:t>https://doi.org/10.1186/s12970-018-0223-1</a:t>
            </a:r>
            <a:endParaRPr lang="en-GB" sz="1200" dirty="0"/>
          </a:p>
          <a:p>
            <a:pPr marL="342900" indent="-342900">
              <a:buAutoNum type="arabicPeriod"/>
            </a:pPr>
            <a:r>
              <a:rPr lang="en-GB" sz="1200" dirty="0"/>
              <a:t>Trakman, G.L., Brown, F., Forsyth, A. and Belski, R., 2019. Modifications to the nutrition for sport knowledge questionnaire (NSQK) and abridged nutrition for sport knowledge questionnaire (ANSKQ). </a:t>
            </a:r>
            <a:r>
              <a:rPr lang="en-GB" sz="1200" i="1" dirty="0"/>
              <a:t>Journal of the International Society of Sports Nutrition, </a:t>
            </a:r>
            <a:r>
              <a:rPr lang="en-GB" sz="1200" dirty="0"/>
              <a:t>[e-journal] 16 (1), pp.26. 10.1186/s12970-019-0293-8. </a:t>
            </a:r>
            <a:r>
              <a:rPr lang="en-GB" sz="1200" dirty="0">
                <a:hlinkClick r:id="rId8" tooltip="Original URL: https://protect.checkpoint.com/v2/r02/___https://doi.org/10.1186/s12970-019-0293-8___.YzJlOmFuZ2xpYXJ1c2tpbnVuaXZlcnNpdHk6YzpvOjQ3ZDMyMzJkMzBjNTIzZTAwZmY2MGI0MTc0OWIyYjM0Ojc6Zjc2NjplMThhOTI1MWQ3N2RhODcyOWE3ZDVmZDA2YzZiN2JjMzMzMWZhNjFlYjU5NDkzZGZhZTQ0NzBkYjVhMzU0YjZjOmg6VDpG. Click or tap if you trust this link."/>
              </a:rPr>
              <a:t>https://doi.org/10.1186/s12970-019-0293-8</a:t>
            </a:r>
            <a:endParaRPr lang="en-GB" sz="1200" dirty="0"/>
          </a:p>
          <a:p>
            <a:pPr marL="342900" indent="-342900">
              <a:buAutoNum type="arabicPeriod"/>
            </a:pPr>
            <a:r>
              <a:rPr lang="en-GB" sz="1200" dirty="0"/>
              <a:t>Drummond, K.E., 2022.</a:t>
            </a:r>
            <a:r>
              <a:rPr lang="en-GB" sz="1200" i="1" dirty="0"/>
              <a:t> Nutrition research : concepts and applications. </a:t>
            </a:r>
            <a:r>
              <a:rPr lang="en-GB" sz="1200" dirty="0"/>
              <a:t>[e-book] 2nd ed. Bulington, New York: Jones &amp; Bartlett Learning</a:t>
            </a:r>
          </a:p>
        </p:txBody>
      </p:sp>
      <p:sp>
        <p:nvSpPr>
          <p:cNvPr id="13" name="TextBox 12">
            <a:extLst>
              <a:ext uri="{FF2B5EF4-FFF2-40B4-BE49-F238E27FC236}">
                <a16:creationId xmlns:a16="http://schemas.microsoft.com/office/drawing/2014/main" id="{F8CB2200-DFCC-179E-5120-2FF8AECF4903}"/>
              </a:ext>
            </a:extLst>
          </p:cNvPr>
          <p:cNvSpPr txBox="1"/>
          <p:nvPr/>
        </p:nvSpPr>
        <p:spPr>
          <a:xfrm>
            <a:off x="469900" y="591762"/>
            <a:ext cx="2222500" cy="369332"/>
          </a:xfrm>
          <a:prstGeom prst="rect">
            <a:avLst/>
          </a:prstGeom>
          <a:noFill/>
        </p:spPr>
        <p:txBody>
          <a:bodyPr wrap="square" rtlCol="0">
            <a:spAutoFit/>
          </a:bodyPr>
          <a:lstStyle/>
          <a:p>
            <a:r>
              <a:rPr lang="en-GB" dirty="0"/>
              <a:t>2417687</a:t>
            </a:r>
          </a:p>
        </p:txBody>
      </p:sp>
    </p:spTree>
    <p:extLst>
      <p:ext uri="{BB962C8B-B14F-4D97-AF65-F5344CB8AC3E}">
        <p14:creationId xmlns:p14="http://schemas.microsoft.com/office/powerpoint/2010/main" val="29967434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607</TotalTime>
  <Words>1476</Words>
  <Application>Microsoft Office PowerPoint</Application>
  <PresentationFormat>Custom</PresentationFormat>
  <Paragraphs>45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Amasis MT Pro</vt:lpstr>
      <vt:lpstr>Aptos</vt:lpstr>
      <vt:lpstr>Aptos Display</vt:lpstr>
      <vt:lpstr>Arial</vt:lpstr>
      <vt:lpstr>Symbol</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Turner, Rachel</dc:creator>
  <cp:lastModifiedBy>Turner, Rachel</cp:lastModifiedBy>
  <cp:revision>179</cp:revision>
  <dcterms:created xsi:type="dcterms:W3CDTF">2026-04-25T11:45:30Z</dcterms:created>
  <dcterms:modified xsi:type="dcterms:W3CDTF">2026-05-05T19:44:04Z</dcterms:modified>
</cp:coreProperties>
</file>