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5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80A4B5-DD0A-D8A4-CF67-3B716D75F6C7}" v="150" dt="2025-01-28T09:34:43.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8824" autoAdjust="0"/>
  </p:normalViewPr>
  <p:slideViewPr>
    <p:cSldViewPr snapToGrid="0">
      <p:cViewPr varScale="1">
        <p:scale>
          <a:sx n="65" d="100"/>
          <a:sy n="65" d="100"/>
        </p:scale>
        <p:origin x="1133"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E219F6-D261-4493-885F-D834301F31C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8F55014-75AA-47C5-9981-49C2E63EF68C}">
      <dgm:prSet/>
      <dgm:spPr/>
      <dgm:t>
        <a:bodyPr/>
        <a:lstStyle/>
        <a:p>
          <a:r>
            <a:rPr lang="en-US"/>
            <a:t>In a nutshell, it can be stated that the application of AI is helping the improvement of the services in the hotel and hospitality sectors. </a:t>
          </a:r>
        </a:p>
      </dgm:t>
    </dgm:pt>
    <dgm:pt modelId="{8F82237F-CECD-451D-94E9-25985C518776}" type="parTrans" cxnId="{D75BD9FD-D145-48E6-BB0C-C2BC3AE307D3}">
      <dgm:prSet/>
      <dgm:spPr/>
      <dgm:t>
        <a:bodyPr/>
        <a:lstStyle/>
        <a:p>
          <a:endParaRPr lang="en-US"/>
        </a:p>
      </dgm:t>
    </dgm:pt>
    <dgm:pt modelId="{8F72BDE1-F756-4F67-A3EB-32A3F7BFA137}" type="sibTrans" cxnId="{D75BD9FD-D145-48E6-BB0C-C2BC3AE307D3}">
      <dgm:prSet/>
      <dgm:spPr/>
      <dgm:t>
        <a:bodyPr/>
        <a:lstStyle/>
        <a:p>
          <a:endParaRPr lang="en-US"/>
        </a:p>
      </dgm:t>
    </dgm:pt>
    <dgm:pt modelId="{BD724A26-5D68-407C-A3D6-8D1F57EADB20}">
      <dgm:prSet/>
      <dgm:spPr/>
      <dgm:t>
        <a:bodyPr/>
        <a:lstStyle/>
        <a:p>
          <a:r>
            <a:rPr lang="en-US"/>
            <a:t>Workforces are improving productivity properly by taking the help of AI and automation technologies. </a:t>
          </a:r>
        </a:p>
      </dgm:t>
    </dgm:pt>
    <dgm:pt modelId="{1DC1EA00-4CC9-41F7-A24A-F7D4C2BB86A3}" type="parTrans" cxnId="{A51204A6-D56B-4846-9E13-D156321148E5}">
      <dgm:prSet/>
      <dgm:spPr/>
      <dgm:t>
        <a:bodyPr/>
        <a:lstStyle/>
        <a:p>
          <a:endParaRPr lang="en-US"/>
        </a:p>
      </dgm:t>
    </dgm:pt>
    <dgm:pt modelId="{7B0858B2-722B-410E-9359-5FACB60C3209}" type="sibTrans" cxnId="{A51204A6-D56B-4846-9E13-D156321148E5}">
      <dgm:prSet/>
      <dgm:spPr/>
      <dgm:t>
        <a:bodyPr/>
        <a:lstStyle/>
        <a:p>
          <a:endParaRPr lang="en-US"/>
        </a:p>
      </dgm:t>
    </dgm:pt>
    <dgm:pt modelId="{22E62B41-B03A-47DA-B106-99490FFE8D9E}">
      <dgm:prSet/>
      <dgm:spPr/>
      <dgm:t>
        <a:bodyPr/>
        <a:lstStyle/>
        <a:p>
          <a:r>
            <a:rPr lang="en-US"/>
            <a:t>However, challenges like high application costs and over-dependence on the Internet are being faced by companies in the hospitality industry. </a:t>
          </a:r>
        </a:p>
      </dgm:t>
    </dgm:pt>
    <dgm:pt modelId="{3170E507-B2CF-45EC-8549-F2048AF09DFB}" type="parTrans" cxnId="{C3CF54D8-9143-49DC-A5B9-46C109A7DE80}">
      <dgm:prSet/>
      <dgm:spPr/>
      <dgm:t>
        <a:bodyPr/>
        <a:lstStyle/>
        <a:p>
          <a:endParaRPr lang="en-US"/>
        </a:p>
      </dgm:t>
    </dgm:pt>
    <dgm:pt modelId="{B31C0AE3-8AC3-49E7-8E69-01776B49D9EE}" type="sibTrans" cxnId="{C3CF54D8-9143-49DC-A5B9-46C109A7DE80}">
      <dgm:prSet/>
      <dgm:spPr/>
      <dgm:t>
        <a:bodyPr/>
        <a:lstStyle/>
        <a:p>
          <a:endParaRPr lang="en-US"/>
        </a:p>
      </dgm:t>
    </dgm:pt>
    <dgm:pt modelId="{20795580-06D2-4644-B1F4-5BF05020334D}" type="pres">
      <dgm:prSet presAssocID="{AAE219F6-D261-4493-885F-D834301F31C6}" presName="linear" presStyleCnt="0">
        <dgm:presLayoutVars>
          <dgm:animLvl val="lvl"/>
          <dgm:resizeHandles val="exact"/>
        </dgm:presLayoutVars>
      </dgm:prSet>
      <dgm:spPr/>
    </dgm:pt>
    <dgm:pt modelId="{66AB7C6C-6383-4F85-B129-452A47E5DB96}" type="pres">
      <dgm:prSet presAssocID="{E8F55014-75AA-47C5-9981-49C2E63EF68C}" presName="parentText" presStyleLbl="node1" presStyleIdx="0" presStyleCnt="3">
        <dgm:presLayoutVars>
          <dgm:chMax val="0"/>
          <dgm:bulletEnabled val="1"/>
        </dgm:presLayoutVars>
      </dgm:prSet>
      <dgm:spPr/>
    </dgm:pt>
    <dgm:pt modelId="{F9A65F25-C6ED-404A-A189-7CDD3B9EC9DE}" type="pres">
      <dgm:prSet presAssocID="{8F72BDE1-F756-4F67-A3EB-32A3F7BFA137}" presName="spacer" presStyleCnt="0"/>
      <dgm:spPr/>
    </dgm:pt>
    <dgm:pt modelId="{8109995B-6C07-48CB-B017-7C590CAEEF05}" type="pres">
      <dgm:prSet presAssocID="{BD724A26-5D68-407C-A3D6-8D1F57EADB20}" presName="parentText" presStyleLbl="node1" presStyleIdx="1" presStyleCnt="3">
        <dgm:presLayoutVars>
          <dgm:chMax val="0"/>
          <dgm:bulletEnabled val="1"/>
        </dgm:presLayoutVars>
      </dgm:prSet>
      <dgm:spPr/>
    </dgm:pt>
    <dgm:pt modelId="{8A76A03C-1F6C-42E4-A832-4B9BC27D97CF}" type="pres">
      <dgm:prSet presAssocID="{7B0858B2-722B-410E-9359-5FACB60C3209}" presName="spacer" presStyleCnt="0"/>
      <dgm:spPr/>
    </dgm:pt>
    <dgm:pt modelId="{A99A328E-74DA-4DBD-9FE3-F877E9DB1B57}" type="pres">
      <dgm:prSet presAssocID="{22E62B41-B03A-47DA-B106-99490FFE8D9E}" presName="parentText" presStyleLbl="node1" presStyleIdx="2" presStyleCnt="3">
        <dgm:presLayoutVars>
          <dgm:chMax val="0"/>
          <dgm:bulletEnabled val="1"/>
        </dgm:presLayoutVars>
      </dgm:prSet>
      <dgm:spPr/>
    </dgm:pt>
  </dgm:ptLst>
  <dgm:cxnLst>
    <dgm:cxn modelId="{72830838-156A-44B2-9628-9C5CADA6819A}" type="presOf" srcId="{22E62B41-B03A-47DA-B106-99490FFE8D9E}" destId="{A99A328E-74DA-4DBD-9FE3-F877E9DB1B57}" srcOrd="0" destOrd="0" presId="urn:microsoft.com/office/officeart/2005/8/layout/vList2"/>
    <dgm:cxn modelId="{653893A1-55D0-4E70-869B-7395A5754B01}" type="presOf" srcId="{BD724A26-5D68-407C-A3D6-8D1F57EADB20}" destId="{8109995B-6C07-48CB-B017-7C590CAEEF05}" srcOrd="0" destOrd="0" presId="urn:microsoft.com/office/officeart/2005/8/layout/vList2"/>
    <dgm:cxn modelId="{A51204A6-D56B-4846-9E13-D156321148E5}" srcId="{AAE219F6-D261-4493-885F-D834301F31C6}" destId="{BD724A26-5D68-407C-A3D6-8D1F57EADB20}" srcOrd="1" destOrd="0" parTransId="{1DC1EA00-4CC9-41F7-A24A-F7D4C2BB86A3}" sibTransId="{7B0858B2-722B-410E-9359-5FACB60C3209}"/>
    <dgm:cxn modelId="{3E254BDF-B7B6-40AC-9575-FB59AFE0ACB7}" type="presOf" srcId="{E8F55014-75AA-47C5-9981-49C2E63EF68C}" destId="{66AB7C6C-6383-4F85-B129-452A47E5DB96}" srcOrd="0" destOrd="0" presId="urn:microsoft.com/office/officeart/2005/8/layout/vList2"/>
    <dgm:cxn modelId="{B5AD2BF6-A924-4B7A-9103-1AFBE3C41C8F}" type="presOf" srcId="{AAE219F6-D261-4493-885F-D834301F31C6}" destId="{20795580-06D2-4644-B1F4-5BF05020334D}" srcOrd="0" destOrd="0" presId="urn:microsoft.com/office/officeart/2005/8/layout/vList2"/>
    <dgm:cxn modelId="{C3CF54D8-9143-49DC-A5B9-46C109A7DE80}" srcId="{AAE219F6-D261-4493-885F-D834301F31C6}" destId="{22E62B41-B03A-47DA-B106-99490FFE8D9E}" srcOrd="2" destOrd="0" parTransId="{3170E507-B2CF-45EC-8549-F2048AF09DFB}" sibTransId="{B31C0AE3-8AC3-49E7-8E69-01776B49D9EE}"/>
    <dgm:cxn modelId="{D75BD9FD-D145-48E6-BB0C-C2BC3AE307D3}" srcId="{AAE219F6-D261-4493-885F-D834301F31C6}" destId="{E8F55014-75AA-47C5-9981-49C2E63EF68C}" srcOrd="0" destOrd="0" parTransId="{8F82237F-CECD-451D-94E9-25985C518776}" sibTransId="{8F72BDE1-F756-4F67-A3EB-32A3F7BFA137}"/>
    <dgm:cxn modelId="{92B1A955-E0E1-47B2-BB6C-E617EA22AD0E}" type="presParOf" srcId="{20795580-06D2-4644-B1F4-5BF05020334D}" destId="{66AB7C6C-6383-4F85-B129-452A47E5DB96}" srcOrd="0" destOrd="0" presId="urn:microsoft.com/office/officeart/2005/8/layout/vList2"/>
    <dgm:cxn modelId="{AFDBB059-5351-4519-9DD2-2495238A38B6}" type="presParOf" srcId="{20795580-06D2-4644-B1F4-5BF05020334D}" destId="{F9A65F25-C6ED-404A-A189-7CDD3B9EC9DE}" srcOrd="1" destOrd="0" presId="urn:microsoft.com/office/officeart/2005/8/layout/vList2"/>
    <dgm:cxn modelId="{43ECE9C2-372C-4713-834A-FF1AD1CDB461}" type="presParOf" srcId="{20795580-06D2-4644-B1F4-5BF05020334D}" destId="{8109995B-6C07-48CB-B017-7C590CAEEF05}" srcOrd="2" destOrd="0" presId="urn:microsoft.com/office/officeart/2005/8/layout/vList2"/>
    <dgm:cxn modelId="{7D25BCEC-6404-4E44-9622-E7774A39C445}" type="presParOf" srcId="{20795580-06D2-4644-B1F4-5BF05020334D}" destId="{8A76A03C-1F6C-42E4-A832-4B9BC27D97CF}" srcOrd="3" destOrd="0" presId="urn:microsoft.com/office/officeart/2005/8/layout/vList2"/>
    <dgm:cxn modelId="{25C52CF5-7FC1-4165-AA96-79A51690B4E5}" type="presParOf" srcId="{20795580-06D2-4644-B1F4-5BF05020334D}" destId="{A99A328E-74DA-4DBD-9FE3-F877E9DB1B5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B7C6C-6383-4F85-B129-452A47E5DB96}">
      <dsp:nvSpPr>
        <dsp:cNvPr id="0" name=""/>
        <dsp:cNvSpPr/>
      </dsp:nvSpPr>
      <dsp:spPr>
        <a:xfrm>
          <a:off x="0" y="109090"/>
          <a:ext cx="6831118" cy="1895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 a nutshell, it can be stated that the application of AI is helping the improvement of the services in the hotel and hospitality sectors. </a:t>
          </a:r>
        </a:p>
      </dsp:txBody>
      <dsp:txXfrm>
        <a:off x="92526" y="201616"/>
        <a:ext cx="6646066" cy="1710348"/>
      </dsp:txXfrm>
    </dsp:sp>
    <dsp:sp modelId="{8109995B-6C07-48CB-B017-7C590CAEEF05}">
      <dsp:nvSpPr>
        <dsp:cNvPr id="0" name=""/>
        <dsp:cNvSpPr/>
      </dsp:nvSpPr>
      <dsp:spPr>
        <a:xfrm>
          <a:off x="0" y="2082250"/>
          <a:ext cx="6831118" cy="1895400"/>
        </a:xfrm>
        <a:prstGeom prst="roundRect">
          <a:avLst/>
        </a:prstGeom>
        <a:solidFill>
          <a:schemeClr val="accent2">
            <a:hueOff val="-762700"/>
            <a:satOff val="-209"/>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Workforces are improving productivity properly by taking the help of AI and automation technologies. </a:t>
          </a:r>
        </a:p>
      </dsp:txBody>
      <dsp:txXfrm>
        <a:off x="92526" y="2174776"/>
        <a:ext cx="6646066" cy="1710348"/>
      </dsp:txXfrm>
    </dsp:sp>
    <dsp:sp modelId="{A99A328E-74DA-4DBD-9FE3-F877E9DB1B57}">
      <dsp:nvSpPr>
        <dsp:cNvPr id="0" name=""/>
        <dsp:cNvSpPr/>
      </dsp:nvSpPr>
      <dsp:spPr>
        <a:xfrm>
          <a:off x="0" y="4055410"/>
          <a:ext cx="6831118" cy="1895400"/>
        </a:xfrm>
        <a:prstGeom prst="roundRect">
          <a:avLst/>
        </a:prstGeom>
        <a:solidFill>
          <a:schemeClr val="accent2">
            <a:hueOff val="-1525400"/>
            <a:satOff val="-418"/>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However, challenges like high application costs and over-dependence on the Internet are being faced by companies in the hospitality industry. </a:t>
          </a:r>
        </a:p>
      </dsp:txBody>
      <dsp:txXfrm>
        <a:off x="92526" y="4147936"/>
        <a:ext cx="6646066" cy="17103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794709-570C-4E07-A0A3-E5895CE076C2}" type="datetimeFigureOut">
              <a:t>2/24/2025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01F92C-7219-4860-8E10-A158446AD19F}" type="slidenum">
              <a:t>‹#›</a:t>
            </a:fld>
            <a:endParaRPr lang="en-US"/>
          </a:p>
        </p:txBody>
      </p:sp>
    </p:spTree>
    <p:extLst>
      <p:ext uri="{BB962C8B-B14F-4D97-AF65-F5344CB8AC3E}">
        <p14:creationId xmlns:p14="http://schemas.microsoft.com/office/powerpoint/2010/main" val="1664230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regard, the companies can use automation, predictive analysis, IoT devices for proper accomplishments of seamless services and so forth. Henceforth this AI integration theme is related to the development of this particular sector. </a:t>
            </a:r>
          </a:p>
        </p:txBody>
      </p:sp>
      <p:sp>
        <p:nvSpPr>
          <p:cNvPr id="4" name="Slide Number Placeholder 3"/>
          <p:cNvSpPr>
            <a:spLocks noGrp="1"/>
          </p:cNvSpPr>
          <p:nvPr>
            <p:ph type="sldNum" sz="quarter" idx="5"/>
          </p:nvPr>
        </p:nvSpPr>
        <p:spPr/>
        <p:txBody>
          <a:bodyPr/>
          <a:lstStyle/>
          <a:p>
            <a:fld id="{5501F92C-7219-4860-8E10-A158446AD19F}" type="slidenum">
              <a:t>2</a:t>
            </a:fld>
            <a:endParaRPr lang="en-US"/>
          </a:p>
        </p:txBody>
      </p:sp>
    </p:spTree>
    <p:extLst>
      <p:ext uri="{BB962C8B-B14F-4D97-AF65-F5344CB8AC3E}">
        <p14:creationId xmlns:p14="http://schemas.microsoft.com/office/powerpoint/2010/main" val="2763136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Additionally, AI technologies are facilitating both the suppliers and the customers which is also helping the hotel companies to conserve their brand reputation. </a:t>
            </a:r>
          </a:p>
        </p:txBody>
      </p:sp>
      <p:sp>
        <p:nvSpPr>
          <p:cNvPr id="4" name="Slide Number Placeholder 3"/>
          <p:cNvSpPr>
            <a:spLocks noGrp="1"/>
          </p:cNvSpPr>
          <p:nvPr>
            <p:ph type="sldNum" sz="quarter" idx="5"/>
          </p:nvPr>
        </p:nvSpPr>
        <p:spPr/>
        <p:txBody>
          <a:bodyPr/>
          <a:lstStyle/>
          <a:p>
            <a:fld id="{5501F92C-7219-4860-8E10-A158446AD19F}" type="slidenum">
              <a:t>3</a:t>
            </a:fld>
            <a:endParaRPr lang="en-US"/>
          </a:p>
        </p:txBody>
      </p:sp>
    </p:spTree>
    <p:extLst>
      <p:ext uri="{BB962C8B-B14F-4D97-AF65-F5344CB8AC3E}">
        <p14:creationId xmlns:p14="http://schemas.microsoft.com/office/powerpoint/2010/main" val="1952166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Sometimes due to excessive workload the workers get frustrated and unmotivated. Hence AI AI-generated chatbots and automation tools are helping workers by doing repetitive tasks and this is also enhancing their productivity. </a:t>
            </a:r>
          </a:p>
        </p:txBody>
      </p:sp>
      <p:sp>
        <p:nvSpPr>
          <p:cNvPr id="4" name="Slide Number Placeholder 3"/>
          <p:cNvSpPr>
            <a:spLocks noGrp="1"/>
          </p:cNvSpPr>
          <p:nvPr>
            <p:ph type="sldNum" sz="quarter" idx="5"/>
          </p:nvPr>
        </p:nvSpPr>
        <p:spPr/>
        <p:txBody>
          <a:bodyPr/>
          <a:lstStyle/>
          <a:p>
            <a:fld id="{5501F92C-7219-4860-8E10-A158446AD19F}" type="slidenum">
              <a:t>4</a:t>
            </a:fld>
            <a:endParaRPr lang="en-US"/>
          </a:p>
        </p:txBody>
      </p:sp>
    </p:spTree>
    <p:extLst>
      <p:ext uri="{BB962C8B-B14F-4D97-AF65-F5344CB8AC3E}">
        <p14:creationId xmlns:p14="http://schemas.microsoft.com/office/powerpoint/2010/main" val="4201880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 other hand as AI-generated tools will be totally dependent on the internet, disruptions of it can make the tools disabled. This can impact customer satisfaction and the trust of the hotel and hospitality company can be reduced. </a:t>
            </a:r>
          </a:p>
        </p:txBody>
      </p:sp>
      <p:sp>
        <p:nvSpPr>
          <p:cNvPr id="4" name="Slide Number Placeholder 3"/>
          <p:cNvSpPr>
            <a:spLocks noGrp="1"/>
          </p:cNvSpPr>
          <p:nvPr>
            <p:ph type="sldNum" sz="quarter" idx="5"/>
          </p:nvPr>
        </p:nvSpPr>
        <p:spPr/>
        <p:txBody>
          <a:bodyPr/>
          <a:lstStyle/>
          <a:p>
            <a:fld id="{5501F92C-7219-4860-8E10-A158446AD19F}" type="slidenum">
              <a:t>5</a:t>
            </a:fld>
            <a:endParaRPr lang="en-US"/>
          </a:p>
        </p:txBody>
      </p:sp>
    </p:spTree>
    <p:extLst>
      <p:ext uri="{BB962C8B-B14F-4D97-AF65-F5344CB8AC3E}">
        <p14:creationId xmlns:p14="http://schemas.microsoft.com/office/powerpoint/2010/main" val="2833946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customers are changing their preferences which is compelling the companies to adopt new trends. Augmented reality, multimodal applications, and management of cyber security are some future trends that the hotel and hospitality industry can use to ensure their further development. </a:t>
            </a:r>
          </a:p>
        </p:txBody>
      </p:sp>
      <p:sp>
        <p:nvSpPr>
          <p:cNvPr id="4" name="Slide Number Placeholder 3"/>
          <p:cNvSpPr>
            <a:spLocks noGrp="1"/>
          </p:cNvSpPr>
          <p:nvPr>
            <p:ph type="sldNum" sz="quarter" idx="5"/>
          </p:nvPr>
        </p:nvSpPr>
        <p:spPr/>
        <p:txBody>
          <a:bodyPr/>
          <a:lstStyle/>
          <a:p>
            <a:fld id="{5501F92C-7219-4860-8E10-A158446AD19F}" type="slidenum">
              <a:t>6</a:t>
            </a:fld>
            <a:endParaRPr lang="en-US"/>
          </a:p>
        </p:txBody>
      </p:sp>
    </p:spTree>
    <p:extLst>
      <p:ext uri="{BB962C8B-B14F-4D97-AF65-F5344CB8AC3E}">
        <p14:creationId xmlns:p14="http://schemas.microsoft.com/office/powerpoint/2010/main" val="2368217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Thematic analysis has also helped this research to identify the patterns of the information and created themes as per the objectives of the research. </a:t>
            </a:r>
          </a:p>
        </p:txBody>
      </p:sp>
      <p:sp>
        <p:nvSpPr>
          <p:cNvPr id="4" name="Slide Number Placeholder 3"/>
          <p:cNvSpPr>
            <a:spLocks noGrp="1"/>
          </p:cNvSpPr>
          <p:nvPr>
            <p:ph type="sldNum" sz="quarter" idx="5"/>
          </p:nvPr>
        </p:nvSpPr>
        <p:spPr/>
        <p:txBody>
          <a:bodyPr/>
          <a:lstStyle/>
          <a:p>
            <a:fld id="{5501F92C-7219-4860-8E10-A158446AD19F}" type="slidenum">
              <a:t>7</a:t>
            </a:fld>
            <a:endParaRPr lang="en-US"/>
          </a:p>
        </p:txBody>
      </p:sp>
    </p:spTree>
    <p:extLst>
      <p:ext uri="{BB962C8B-B14F-4D97-AF65-F5344CB8AC3E}">
        <p14:creationId xmlns:p14="http://schemas.microsoft.com/office/powerpoint/2010/main" val="1550602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United Kingdom's political administration has implemented several rules about the use of artificial intelligence (AI) technology. One of the main laws enforced by the British government that encourages the application of artificial intelligence to improve activities is the Data Protection Law or GDPR. To employ artificial intelligence in the way they operate, all hospitality companies, especially Hilton Hotels, must abide by these rules. One of the major British hotel companies that promote the usage of artificial intelligence and adheres to GDPR is Hilton.</a:t>
            </a:r>
          </a:p>
        </p:txBody>
      </p:sp>
      <p:sp>
        <p:nvSpPr>
          <p:cNvPr id="4" name="Slide Number Placeholder 3"/>
          <p:cNvSpPr>
            <a:spLocks noGrp="1"/>
          </p:cNvSpPr>
          <p:nvPr>
            <p:ph type="sldNum" sz="quarter" idx="5"/>
          </p:nvPr>
        </p:nvSpPr>
        <p:spPr/>
        <p:txBody>
          <a:bodyPr/>
          <a:lstStyle/>
          <a:p>
            <a:fld id="{5501F92C-7219-4860-8E10-A158446AD19F}" type="slidenum">
              <a:t>8</a:t>
            </a:fld>
            <a:endParaRPr lang="en-US"/>
          </a:p>
        </p:txBody>
      </p:sp>
    </p:spTree>
    <p:extLst>
      <p:ext uri="{BB962C8B-B14F-4D97-AF65-F5344CB8AC3E}">
        <p14:creationId xmlns:p14="http://schemas.microsoft.com/office/powerpoint/2010/main" val="2815494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Reducing the need for real employees, the incorporation of AI technology lowers hiring expenses. AI guarantees the incorporation of automated processes such as room management, check-ins, and so on, which lowers operating expenses. Nevertheless, the initial financial burden may be exacerbated by the shift to adapt the AI infrastructure. To promote the automation of processes and save staffing costs without sacrificing customer service quality, Hilton Hotels has adopted artificial intelligence and chatbots. </a:t>
            </a:r>
          </a:p>
        </p:txBody>
      </p:sp>
      <p:sp>
        <p:nvSpPr>
          <p:cNvPr id="4" name="Slide Number Placeholder 3"/>
          <p:cNvSpPr>
            <a:spLocks noGrp="1"/>
          </p:cNvSpPr>
          <p:nvPr>
            <p:ph type="sldNum" sz="quarter" idx="5"/>
          </p:nvPr>
        </p:nvSpPr>
        <p:spPr/>
        <p:txBody>
          <a:bodyPr/>
          <a:lstStyle/>
          <a:p>
            <a:fld id="{5501F92C-7219-4860-8E10-A158446AD19F}" type="slidenum">
              <a:t>9</a:t>
            </a:fld>
            <a:endParaRPr lang="en-US"/>
          </a:p>
        </p:txBody>
      </p:sp>
    </p:spTree>
    <p:extLst>
      <p:ext uri="{BB962C8B-B14F-4D97-AF65-F5344CB8AC3E}">
        <p14:creationId xmlns:p14="http://schemas.microsoft.com/office/powerpoint/2010/main" val="24355175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integration of AI technology has contributed to the improvement in offering </a:t>
            </a:r>
            <a:r>
              <a:rPr lang="en-US" dirty="0" err="1"/>
              <a:t>personalised</a:t>
            </a:r>
            <a:r>
              <a:rPr lang="en-US" dirty="0"/>
              <a:t> experience to the consumers which meets their satisfaction level. </a:t>
            </a:r>
          </a:p>
        </p:txBody>
      </p:sp>
      <p:sp>
        <p:nvSpPr>
          <p:cNvPr id="4" name="Slide Number Placeholder 3"/>
          <p:cNvSpPr>
            <a:spLocks noGrp="1"/>
          </p:cNvSpPr>
          <p:nvPr>
            <p:ph type="sldNum" sz="quarter" idx="5"/>
          </p:nvPr>
        </p:nvSpPr>
        <p:spPr/>
        <p:txBody>
          <a:bodyPr/>
          <a:lstStyle/>
          <a:p>
            <a:fld id="{5501F92C-7219-4860-8E10-A158446AD19F}" type="slidenum">
              <a:t>10</a:t>
            </a:fld>
            <a:endParaRPr lang="en-US"/>
          </a:p>
        </p:txBody>
      </p:sp>
    </p:spTree>
    <p:extLst>
      <p:ext uri="{BB962C8B-B14F-4D97-AF65-F5344CB8AC3E}">
        <p14:creationId xmlns:p14="http://schemas.microsoft.com/office/powerpoint/2010/main" val="984442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order to improve productivity and control demand, Hilton has implemented an automated revenue control system that uses machine learning techniques to enhance pricing tactics in real time. Precisely forecasting demand and modifying prices appropriately, AI systems increase productivity, optimize pricing, and increase revenue.</a:t>
            </a:r>
          </a:p>
        </p:txBody>
      </p:sp>
      <p:sp>
        <p:nvSpPr>
          <p:cNvPr id="4" name="Slide Number Placeholder 3"/>
          <p:cNvSpPr>
            <a:spLocks noGrp="1"/>
          </p:cNvSpPr>
          <p:nvPr>
            <p:ph type="sldNum" sz="quarter" idx="5"/>
          </p:nvPr>
        </p:nvSpPr>
        <p:spPr/>
        <p:txBody>
          <a:bodyPr/>
          <a:lstStyle/>
          <a:p>
            <a:fld id="{5501F92C-7219-4860-8E10-A158446AD19F}" type="slidenum">
              <a:t>11</a:t>
            </a:fld>
            <a:endParaRPr lang="en-US"/>
          </a:p>
        </p:txBody>
      </p:sp>
    </p:spTree>
    <p:extLst>
      <p:ext uri="{BB962C8B-B14F-4D97-AF65-F5344CB8AC3E}">
        <p14:creationId xmlns:p14="http://schemas.microsoft.com/office/powerpoint/2010/main" val="16289954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Respecting the legal framework for artificial intelligence reduces risks, safeguards rights to intellectual property, and increases confidence among staff and clients. On the other hand, because AI guidelines are dynamic, Hilton needs to keep an eye on developments and make investments in compliance strategies to stay out of trouble with the law.</a:t>
            </a:r>
          </a:p>
        </p:txBody>
      </p:sp>
      <p:sp>
        <p:nvSpPr>
          <p:cNvPr id="4" name="Slide Number Placeholder 3"/>
          <p:cNvSpPr>
            <a:spLocks noGrp="1"/>
          </p:cNvSpPr>
          <p:nvPr>
            <p:ph type="sldNum" sz="quarter" idx="5"/>
          </p:nvPr>
        </p:nvSpPr>
        <p:spPr/>
        <p:txBody>
          <a:bodyPr/>
          <a:lstStyle/>
          <a:p>
            <a:fld id="{5501F92C-7219-4860-8E10-A158446AD19F}" type="slidenum">
              <a:t>12</a:t>
            </a:fld>
            <a:endParaRPr lang="en-US"/>
          </a:p>
        </p:txBody>
      </p:sp>
    </p:spTree>
    <p:extLst>
      <p:ext uri="{BB962C8B-B14F-4D97-AF65-F5344CB8AC3E}">
        <p14:creationId xmlns:p14="http://schemas.microsoft.com/office/powerpoint/2010/main" val="31752577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Hilton's environmental campaigns are mostly driven by AI, which also helps the company reach worldwide environmental objectives and meet the demands of increasingly ecologically conscious consumers. The ecological benefits of AI are obvious, but deploying these technologies uniformly throughout Hilton's worldwide operations presents logistical difficulties and necessitates an enormous capital expenditure.</a:t>
            </a:r>
          </a:p>
        </p:txBody>
      </p:sp>
      <p:sp>
        <p:nvSpPr>
          <p:cNvPr id="4" name="Slide Number Placeholder 3"/>
          <p:cNvSpPr>
            <a:spLocks noGrp="1"/>
          </p:cNvSpPr>
          <p:nvPr>
            <p:ph type="sldNum" sz="quarter" idx="5"/>
          </p:nvPr>
        </p:nvSpPr>
        <p:spPr/>
        <p:txBody>
          <a:bodyPr/>
          <a:lstStyle/>
          <a:p>
            <a:fld id="{5501F92C-7219-4860-8E10-A158446AD19F}" type="slidenum">
              <a:t>13</a:t>
            </a:fld>
            <a:endParaRPr lang="en-US"/>
          </a:p>
        </p:txBody>
      </p:sp>
    </p:spTree>
    <p:extLst>
      <p:ext uri="{BB962C8B-B14F-4D97-AF65-F5344CB8AC3E}">
        <p14:creationId xmlns:p14="http://schemas.microsoft.com/office/powerpoint/2010/main" val="23311511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Providing tailored proposals, Hilton's collaboration with IBM Watson to develop powered by AI personal assistants (Connie) improves guest engagement. Nevertheless, the deployment necessitated extensive staff instruction and a complete system integration.</a:t>
            </a:r>
          </a:p>
        </p:txBody>
      </p:sp>
      <p:sp>
        <p:nvSpPr>
          <p:cNvPr id="4" name="Slide Number Placeholder 3"/>
          <p:cNvSpPr>
            <a:spLocks noGrp="1"/>
          </p:cNvSpPr>
          <p:nvPr>
            <p:ph type="sldNum" sz="quarter" idx="5"/>
          </p:nvPr>
        </p:nvSpPr>
        <p:spPr/>
        <p:txBody>
          <a:bodyPr/>
          <a:lstStyle/>
          <a:p>
            <a:fld id="{5501F92C-7219-4860-8E10-A158446AD19F}" type="slidenum">
              <a:t>14</a:t>
            </a:fld>
            <a:endParaRPr lang="en-US"/>
          </a:p>
        </p:txBody>
      </p:sp>
    </p:spTree>
    <p:extLst>
      <p:ext uri="{BB962C8B-B14F-4D97-AF65-F5344CB8AC3E}">
        <p14:creationId xmlns:p14="http://schemas.microsoft.com/office/powerpoint/2010/main" val="15704070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political, economic, social, technological, legal and environmental contexts of Hilton Hotel were demonstrated here which find out some issues that they are facing. However, the application of AI in a proper way can help Hilton Hotels mitigate those challenges and ensure future success. </a:t>
            </a:r>
          </a:p>
        </p:txBody>
      </p:sp>
      <p:sp>
        <p:nvSpPr>
          <p:cNvPr id="4" name="Slide Number Placeholder 3"/>
          <p:cNvSpPr>
            <a:spLocks noGrp="1"/>
          </p:cNvSpPr>
          <p:nvPr>
            <p:ph type="sldNum" sz="quarter" idx="5"/>
          </p:nvPr>
        </p:nvSpPr>
        <p:spPr/>
        <p:txBody>
          <a:bodyPr/>
          <a:lstStyle/>
          <a:p>
            <a:fld id="{5501F92C-7219-4860-8E10-A158446AD19F}" type="slidenum">
              <a:t>15</a:t>
            </a:fld>
            <a:endParaRPr lang="en-US"/>
          </a:p>
        </p:txBody>
      </p:sp>
    </p:spTree>
    <p:extLst>
      <p:ext uri="{BB962C8B-B14F-4D97-AF65-F5344CB8AC3E}">
        <p14:creationId xmlns:p14="http://schemas.microsoft.com/office/powerpoint/2010/main" val="15779484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Hilton should keep utilising AI to further develop sustainability programs, such as cutting down on waste, power consumption, and resource consumption throughout its hotels. </a:t>
            </a:r>
            <a:r>
              <a:rPr lang="en-IN" sz="1800">
                <a:solidFill>
                  <a:srgbClr val="FF0000"/>
                </a:solidFill>
                <a:effectLst/>
                <a:latin typeface="Times New Roman" panose="02020603050405020304" pitchFamily="18" charset="0"/>
                <a:ea typeface="Times New Roman" panose="02020603050405020304" pitchFamily="18" charset="0"/>
              </a:rPr>
              <a:t>In order to implement the strategies, Hilton Hotel can collaborate with organisations like Amazon, Google and IBM security to enable AI-empowered infrastructure and enhance security measures. </a:t>
            </a:r>
            <a:endParaRPr lang="en-US" dirty="0"/>
          </a:p>
        </p:txBody>
      </p:sp>
      <p:sp>
        <p:nvSpPr>
          <p:cNvPr id="4" name="Slide Number Placeholder 3"/>
          <p:cNvSpPr>
            <a:spLocks noGrp="1"/>
          </p:cNvSpPr>
          <p:nvPr>
            <p:ph type="sldNum" sz="quarter" idx="5"/>
          </p:nvPr>
        </p:nvSpPr>
        <p:spPr/>
        <p:txBody>
          <a:bodyPr/>
          <a:lstStyle/>
          <a:p>
            <a:fld id="{5501F92C-7219-4860-8E10-A158446AD19F}" type="slidenum">
              <a:t>16</a:t>
            </a:fld>
            <a:endParaRPr lang="en-US"/>
          </a:p>
        </p:txBody>
      </p:sp>
    </p:spTree>
    <p:extLst>
      <p:ext uri="{BB962C8B-B14F-4D97-AF65-F5344CB8AC3E}">
        <p14:creationId xmlns:p14="http://schemas.microsoft.com/office/powerpoint/2010/main" val="9175861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2/24/2025</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08500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2/24/2025</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502685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2/24/2025</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00604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2/24/2025</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99689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2/24/2025</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8023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2/24/2025</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589793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2/24/2025</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79060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2/24/2025</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3294354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2/24/2025</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08665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2/24/2025</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6448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2/24/2025</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763511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2/24/2025</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1790745216"/>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par.nsf.gov/servlets/purl/10353780" TargetMode="External"/><Relationship Id="rId13" Type="http://schemas.openxmlformats.org/officeDocument/2006/relationships/hyperlink" Target="https://www.emerald.com/insight/content/doi/10.1108/JTF-03-2020-0032/full/pdf" TargetMode="External"/><Relationship Id="rId3" Type="http://schemas.openxmlformats.org/officeDocument/2006/relationships/hyperlink" Target="https://link.springer.com/content/pdf/10.1007/s10111-022-00716-0.pdf" TargetMode="External"/><Relationship Id="rId7" Type="http://schemas.openxmlformats.org/officeDocument/2006/relationships/hyperlink" Target="https://www.globaldata.com/store/report/hilton-worldwide-holdings-inc-enterprise-tech-analysis/" TargetMode="External"/><Relationship Id="rId12" Type="http://schemas.openxmlformats.org/officeDocument/2006/relationships/hyperlink" Target="https://doi.org/10.1007/s12525-020-00442-3" TargetMode="External"/><Relationship Id="rId2" Type="http://schemas.openxmlformats.org/officeDocument/2006/relationships/hyperlink" Target="https://doi.org/10.30574/wjarr.2024.24.1.3093" TargetMode="External"/><Relationship Id="rId16" Type="http://schemas.openxmlformats.org/officeDocument/2006/relationships/hyperlink" Target="https://doi.org/10.4324/9781003488248" TargetMode="External"/><Relationship Id="rId1" Type="http://schemas.openxmlformats.org/officeDocument/2006/relationships/slideLayout" Target="../slideLayouts/slideLayout2.xml"/><Relationship Id="rId6" Type="http://schemas.openxmlformats.org/officeDocument/2006/relationships/hyperlink" Target="http://www.globaldata.com" TargetMode="External"/><Relationship Id="rId11" Type="http://schemas.openxmlformats.org/officeDocument/2006/relationships/hyperlink" Target="https://journals.sagepub.com/doi/pdf/10.1177/16094069231205789" TargetMode="External"/><Relationship Id="rId5" Type="http://schemas.openxmlformats.org/officeDocument/2006/relationships/hyperlink" Target="https://pure.ulster.ac.uk/files/98492847/Zohreh_et_al_AI_in_Tourism_Main_Manuscript_accepted_version_.pdf" TargetMode="External"/><Relationship Id="rId15" Type="http://schemas.openxmlformats.org/officeDocument/2006/relationships/hyperlink" Target="https://hal.science/hal-03741847/document" TargetMode="External"/><Relationship Id="rId10" Type="http://schemas.openxmlformats.org/officeDocument/2006/relationships/hyperlink" Target="https://www.mckinsey.com/capabilities/growth-marketing-and-sales/our-insights/the-value-of-getting-personalization-right-or-wrong-is-multiplying" TargetMode="External"/><Relationship Id="rId4" Type="http://schemas.openxmlformats.org/officeDocument/2006/relationships/hyperlink" Target="https://doi.org/10.25057/2500672X.1665" TargetMode="External"/><Relationship Id="rId9" Type="http://schemas.openxmlformats.org/officeDocument/2006/relationships/hyperlink" Target="https://doi.org/10.25394/PGS.27957513.v1" TargetMode="External"/><Relationship Id="rId14" Type="http://schemas.openxmlformats.org/officeDocument/2006/relationships/hyperlink" Target="https://doi.org/10.4018/979-8-3693-7898-4.ch0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33A6A7-E7EE-42C5-88DE-B09D16B38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3" name="Group 12">
            <a:extLst>
              <a:ext uri="{FF2B5EF4-FFF2-40B4-BE49-F238E27FC236}">
                <a16:creationId xmlns:a16="http://schemas.microsoft.com/office/drawing/2014/main" id="{91108A0F-8C78-4294-B028-9F09581FC0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313489AA-CF3C-45B5-9A6B-D686CDD1DD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7ABF1CE3-37BC-462F-BC4B-5EF9C8287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21847A4-7B07-4976-81EF-E68ABFC4FB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F3EBBA6-8771-481B-BACA-142F0C80534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F58D94E-BB4B-436D-8172-0F5737BEEA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F75AA9A-4678-41CB-AEFA-13C324B847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C95E447-C172-476B-98BE-453E4049F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F3BD247-696E-47F7-964F-89A5823D11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5E31E4B8-694B-447A-AA13-36B0A4EEC9F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8321B73-1AE7-4FA0-90EB-4E969A095D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15F8082-1C6D-496D-937D-964948B109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B84AF1D-3604-4213-B891-4880C86F6E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3631262-5E4E-4A33-9D72-17996A538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A4C49C9-CD9F-417C-A832-DD9D6F9C4B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A3BBBFA-B462-4340-82C8-3EE5CCFB1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A7D3C2E-F100-49BC-9F4E-DFB50B2F9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46D4A85-2FF9-491B-BBF7-4D83EB8881B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8F6747A-BC05-4E83-8FE8-976BBCE305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C1FEEA0-B31C-4DD8-9CC4-DAE0655780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A783C12-3D0A-495D-B461-9D1FCC415A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AD7D205-DA43-40B9-82B4-D570FB270F5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DD4F5FF-D993-454E-AB84-8634B9E53F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64AEBB-D378-4CCE-9266-B45FC822E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2217ABD-7AF1-44DF-9243-75E5C9792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D885E59-AA75-4026-972E-4DEE1AB599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AB41BAB-F8B8-402D-BC3D-82F73208A3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67CC234-9EF0-4613-9013-F7F9AEC49E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32D8DE3-B3FD-47EC-B6D3-90CE4F037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4218772-C699-478C-9D44-9459ABA4CA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73848" y="881138"/>
            <a:ext cx="5555624" cy="2232199"/>
          </a:xfrm>
        </p:spPr>
        <p:txBody>
          <a:bodyPr anchor="t">
            <a:normAutofit/>
          </a:bodyPr>
          <a:lstStyle/>
          <a:p>
            <a:pPr algn="l"/>
            <a:r>
              <a:rPr lang="en-US" sz="1800" b="1">
                <a:latin typeface="Times New Roman"/>
                <a:cs typeface="Times New Roman"/>
              </a:rPr>
              <a:t>BA (Hons) International Hotel Management</a:t>
            </a:r>
            <a:endParaRPr lang="en-US" sz="1800"/>
          </a:p>
          <a:p>
            <a:pPr algn="l"/>
            <a:r>
              <a:rPr lang="en-US" sz="1800" b="1">
                <a:latin typeface="Times New Roman"/>
                <a:cs typeface="Times New Roman"/>
              </a:rPr>
              <a:t>Module Title: Contemporary Themes in the Hotel and Hospitality Sector</a:t>
            </a:r>
            <a:endParaRPr lang="en-US" sz="1800"/>
          </a:p>
          <a:p>
            <a:pPr algn="l"/>
            <a:r>
              <a:rPr lang="en-US" sz="1800" b="1" dirty="0">
                <a:latin typeface="Times New Roman"/>
                <a:cs typeface="Times New Roman"/>
              </a:rPr>
              <a:t>Module Code: BMIH6001</a:t>
            </a:r>
            <a:endParaRPr lang="en-US" sz="1800" dirty="0"/>
          </a:p>
          <a:p>
            <a:pPr algn="l"/>
            <a:r>
              <a:rPr lang="en-US" sz="1800" b="1" dirty="0">
                <a:latin typeface="Times New Roman"/>
                <a:cs typeface="Times New Roman"/>
              </a:rPr>
              <a:t>Assignment Title: Assignment Two: Conference Presentation</a:t>
            </a:r>
            <a:endParaRPr lang="en-US" sz="1800" dirty="0"/>
          </a:p>
          <a:p>
            <a:pPr algn="l"/>
            <a:r>
              <a:rPr lang="en-US" sz="1800" b="1" dirty="0">
                <a:latin typeface="Times New Roman"/>
                <a:cs typeface="Times New Roman"/>
              </a:rPr>
              <a:t>Theme: Artificial Intelligence in Hospitality and Tourism</a:t>
            </a:r>
            <a:endParaRPr lang="en-US" sz="1800" dirty="0"/>
          </a:p>
          <a:p>
            <a:pPr algn="l"/>
            <a:endParaRPr lang="en-US" sz="1800"/>
          </a:p>
        </p:txBody>
      </p:sp>
      <p:sp>
        <p:nvSpPr>
          <p:cNvPr id="3" name="Subtitle 2"/>
          <p:cNvSpPr>
            <a:spLocks noGrp="1"/>
          </p:cNvSpPr>
          <p:nvPr>
            <p:ph type="subTitle" idx="1"/>
          </p:nvPr>
        </p:nvSpPr>
        <p:spPr>
          <a:xfrm>
            <a:off x="430730" y="3112317"/>
            <a:ext cx="5555624" cy="2063925"/>
          </a:xfrm>
        </p:spPr>
        <p:txBody>
          <a:bodyPr vert="horz" lIns="91440" tIns="45720" rIns="91440" bIns="45720" rtlCol="0" anchor="b">
            <a:normAutofit/>
          </a:bodyPr>
          <a:lstStyle/>
          <a:p>
            <a:pPr algn="l"/>
            <a:r>
              <a:rPr lang="en-US" dirty="0">
                <a:latin typeface="Times New Roman"/>
                <a:cs typeface="Times New Roman"/>
              </a:rPr>
              <a:t>Student ID: 2027274</a:t>
            </a:r>
            <a:endParaRPr lang="en-US" dirty="0"/>
          </a:p>
          <a:p>
            <a:pPr algn="l"/>
            <a:r>
              <a:rPr lang="en-US" dirty="0">
                <a:latin typeface="Times New Roman"/>
                <a:cs typeface="Times New Roman"/>
              </a:rPr>
              <a:t>Student Name: Alexandra Felicia </a:t>
            </a:r>
            <a:r>
              <a:rPr lang="en-US" dirty="0" err="1">
                <a:latin typeface="Times New Roman"/>
                <a:cs typeface="Times New Roman"/>
              </a:rPr>
              <a:t>Ivanovici</a:t>
            </a:r>
            <a:endParaRPr lang="en-US" dirty="0">
              <a:latin typeface="Times New Roman"/>
              <a:cs typeface="Times New Roman"/>
            </a:endParaRPr>
          </a:p>
          <a:p>
            <a:pPr algn="l"/>
            <a:r>
              <a:rPr lang="en-US">
                <a:latin typeface="Times New Roman"/>
                <a:cs typeface="Times New Roman"/>
              </a:rPr>
              <a:t>Lecturer’s name: Ben Ka Po Chong</a:t>
            </a:r>
            <a:endParaRPr lang="en-US" dirty="0"/>
          </a:p>
          <a:p>
            <a:pPr algn="l"/>
            <a:endParaRPr lang="en-US" dirty="0"/>
          </a:p>
        </p:txBody>
      </p:sp>
      <p:sp>
        <p:nvSpPr>
          <p:cNvPr id="44" name="Right Triangle 43">
            <a:extLst>
              <a:ext uri="{FF2B5EF4-FFF2-40B4-BE49-F238E27FC236}">
                <a16:creationId xmlns:a16="http://schemas.microsoft.com/office/drawing/2014/main" id="{94D786EB-944C-47D5-B631-899F4029B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242935D-2E2C-8473-7180-76B50C26C831}"/>
              </a:ext>
            </a:extLst>
          </p:cNvPr>
          <p:cNvPicPr>
            <a:picLocks noChangeAspect="1"/>
          </p:cNvPicPr>
          <p:nvPr/>
        </p:nvPicPr>
        <p:blipFill>
          <a:blip r:embed="rId2"/>
          <a:srcRect l="16629" t="-7353" r="24665" b="7353"/>
          <a:stretch/>
        </p:blipFill>
        <p:spPr>
          <a:xfrm>
            <a:off x="6298105" y="-560293"/>
            <a:ext cx="5900025" cy="7422391"/>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5839FC30-63C9-4643-98EF-7B1C31BE3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B76B338-5C91-48AF-BFFC-93C8AAD6D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3303" y="4358020"/>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7FE80B3-9970-48B3-8883-81ED2FE4A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007832" y="4676762"/>
            <a:ext cx="2222198" cy="2133710"/>
          </a:xfrm>
          <a:custGeom>
            <a:avLst/>
            <a:gdLst>
              <a:gd name="connsiteX0" fmla="*/ 0 w 2222198"/>
              <a:gd name="connsiteY0" fmla="*/ 0 h 2133710"/>
              <a:gd name="connsiteX1" fmla="*/ 44227 w 2222198"/>
              <a:gd name="connsiteY1" fmla="*/ 2234 h 2133710"/>
              <a:gd name="connsiteX2" fmla="*/ 2193454 w 2222198"/>
              <a:gd name="connsiteY2" fmla="*/ 1945372 h 2133710"/>
              <a:gd name="connsiteX3" fmla="*/ 2222198 w 2222198"/>
              <a:gd name="connsiteY3" fmla="*/ 2133710 h 2133710"/>
              <a:gd name="connsiteX4" fmla="*/ 1394653 w 2222198"/>
              <a:gd name="connsiteY4" fmla="*/ 2133710 h 2133710"/>
              <a:gd name="connsiteX5" fmla="*/ 1391100 w 2222198"/>
              <a:gd name="connsiteY5" fmla="*/ 2110427 h 2133710"/>
              <a:gd name="connsiteX6" fmla="*/ 122376 w 2222198"/>
              <a:gd name="connsiteY6" fmla="*/ 841704 h 2133710"/>
              <a:gd name="connsiteX7" fmla="*/ 0 w 2222198"/>
              <a:gd name="connsiteY7" fmla="*/ 823027 h 213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22198" h="2133710">
                <a:moveTo>
                  <a:pt x="0" y="0"/>
                </a:moveTo>
                <a:lnTo>
                  <a:pt x="44227" y="2234"/>
                </a:lnTo>
                <a:cubicBezTo>
                  <a:pt x="1114682" y="110944"/>
                  <a:pt x="1981368" y="908934"/>
                  <a:pt x="2193454" y="1945372"/>
                </a:cubicBezTo>
                <a:lnTo>
                  <a:pt x="2222198" y="2133710"/>
                </a:lnTo>
                <a:lnTo>
                  <a:pt x="1394653" y="2133710"/>
                </a:lnTo>
                <a:lnTo>
                  <a:pt x="1391100" y="2110427"/>
                </a:lnTo>
                <a:cubicBezTo>
                  <a:pt x="1260786" y="1473602"/>
                  <a:pt x="759202" y="972017"/>
                  <a:pt x="122376" y="841704"/>
                </a:cubicBezTo>
                <a:lnTo>
                  <a:pt x="0" y="823027"/>
                </a:ln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7" name="Group 16">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8" name="Straight Connector 17">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A3624B2-A47A-DE9D-F367-910D5C29F8A5}"/>
              </a:ext>
            </a:extLst>
          </p:cNvPr>
          <p:cNvSpPr>
            <a:spLocks noGrp="1"/>
          </p:cNvSpPr>
          <p:nvPr>
            <p:ph type="title"/>
          </p:nvPr>
        </p:nvSpPr>
        <p:spPr>
          <a:xfrm>
            <a:off x="457199" y="3525808"/>
            <a:ext cx="6548127" cy="2141612"/>
          </a:xfrm>
        </p:spPr>
        <p:txBody>
          <a:bodyPr anchor="ctr">
            <a:normAutofit/>
          </a:bodyPr>
          <a:lstStyle/>
          <a:p>
            <a:r>
              <a:rPr lang="en-US" b="1">
                <a:solidFill>
                  <a:schemeClr val="tx2"/>
                </a:solidFill>
                <a:latin typeface="Times New Roman"/>
                <a:cs typeface="Times New Roman"/>
              </a:rPr>
              <a:t>Introduction </a:t>
            </a:r>
            <a:endParaRPr lang="en-US">
              <a:solidFill>
                <a:schemeClr val="tx2"/>
              </a:solidFill>
            </a:endParaRPr>
          </a:p>
          <a:p>
            <a:endParaRPr lang="en-US">
              <a:solidFill>
                <a:schemeClr val="tx2"/>
              </a:solidFill>
              <a:cs typeface="Posterama"/>
            </a:endParaRPr>
          </a:p>
        </p:txBody>
      </p:sp>
      <p:pic>
        <p:nvPicPr>
          <p:cNvPr id="4" name="Picture 3" descr="AI Technology &amp; Solutions for Business : Fujitsu Global">
            <a:extLst>
              <a:ext uri="{FF2B5EF4-FFF2-40B4-BE49-F238E27FC236}">
                <a16:creationId xmlns:a16="http://schemas.microsoft.com/office/drawing/2014/main" id="{5A8D0C40-77EA-90CB-29CF-B84B24285DD7}"/>
              </a:ext>
            </a:extLst>
          </p:cNvPr>
          <p:cNvPicPr>
            <a:picLocks noChangeAspect="1"/>
          </p:cNvPicPr>
          <p:nvPr/>
        </p:nvPicPr>
        <p:blipFill>
          <a:blip r:embed="rId3"/>
          <a:srcRect t="14137" b="36620"/>
          <a:stretch/>
        </p:blipFill>
        <p:spPr>
          <a:xfrm>
            <a:off x="-6214" y="2018"/>
            <a:ext cx="12214825" cy="3383384"/>
          </a:xfrm>
          <a:custGeom>
            <a:avLst/>
            <a:gdLst/>
            <a:ahLst/>
            <a:cxnLst/>
            <a:rect l="l" t="t" r="r" b="b"/>
            <a:pathLst>
              <a:path w="12214825" h="3383384">
                <a:moveTo>
                  <a:pt x="12213819" y="0"/>
                </a:moveTo>
                <a:cubicBezTo>
                  <a:pt x="12213819" y="29107"/>
                  <a:pt x="12214067" y="89770"/>
                  <a:pt x="12214502" y="174101"/>
                </a:cubicBezTo>
                <a:lnTo>
                  <a:pt x="12214825" y="234681"/>
                </a:lnTo>
                <a:lnTo>
                  <a:pt x="12214825" y="2718323"/>
                </a:lnTo>
                <a:lnTo>
                  <a:pt x="11377417" y="2725712"/>
                </a:lnTo>
                <a:cubicBezTo>
                  <a:pt x="7318291" y="2799276"/>
                  <a:pt x="6189525" y="3387660"/>
                  <a:pt x="3246747" y="3383361"/>
                </a:cubicBezTo>
                <a:cubicBezTo>
                  <a:pt x="2493396" y="3382260"/>
                  <a:pt x="1619330" y="3339570"/>
                  <a:pt x="544071" y="3235389"/>
                </a:cubicBezTo>
                <a:lnTo>
                  <a:pt x="19466" y="3181198"/>
                </a:lnTo>
                <a:cubicBezTo>
                  <a:pt x="22117" y="2650999"/>
                  <a:pt x="12840" y="2122787"/>
                  <a:pt x="3563" y="1594575"/>
                </a:cubicBezTo>
                <a:lnTo>
                  <a:pt x="0" y="1239098"/>
                </a:lnTo>
                <a:lnTo>
                  <a:pt x="0" y="7944"/>
                </a:lnTo>
                <a:close/>
              </a:path>
            </a:pathLst>
          </a:custGeom>
        </p:spPr>
      </p:pic>
      <p:sp>
        <p:nvSpPr>
          <p:cNvPr id="3" name="Content Placeholder 2">
            <a:extLst>
              <a:ext uri="{FF2B5EF4-FFF2-40B4-BE49-F238E27FC236}">
                <a16:creationId xmlns:a16="http://schemas.microsoft.com/office/drawing/2014/main" id="{84E621EE-8DBA-F282-CF8E-5337D962EF28}"/>
              </a:ext>
            </a:extLst>
          </p:cNvPr>
          <p:cNvSpPr>
            <a:spLocks noGrp="1"/>
          </p:cNvSpPr>
          <p:nvPr>
            <p:ph idx="1"/>
          </p:nvPr>
        </p:nvSpPr>
        <p:spPr>
          <a:xfrm>
            <a:off x="7211421" y="3525807"/>
            <a:ext cx="4788050" cy="2722593"/>
          </a:xfrm>
        </p:spPr>
        <p:txBody>
          <a:bodyPr vert="horz" lIns="91440" tIns="45720" rIns="91440" bIns="45720" rtlCol="0" anchor="ctr">
            <a:normAutofit/>
          </a:bodyPr>
          <a:lstStyle/>
          <a:p>
            <a:pPr>
              <a:lnSpc>
                <a:spcPct val="100000"/>
              </a:lnSpc>
            </a:pPr>
            <a:r>
              <a:rPr lang="en-US" sz="1500">
                <a:solidFill>
                  <a:schemeClr val="tx2"/>
                </a:solidFill>
                <a:latin typeface="Times New Roman"/>
                <a:cs typeface="Times New Roman"/>
              </a:rPr>
              <a:t>AI has become a major technological approach that is pertinently impacting business companies and their operational efficiencies (Batabyal and Das, 2019). </a:t>
            </a:r>
            <a:endParaRPr lang="en-US" sz="1500">
              <a:solidFill>
                <a:schemeClr val="tx2"/>
              </a:solidFill>
            </a:endParaRPr>
          </a:p>
          <a:p>
            <a:pPr>
              <a:lnSpc>
                <a:spcPct val="100000"/>
              </a:lnSpc>
            </a:pPr>
            <a:r>
              <a:rPr lang="en-US" sz="1500">
                <a:solidFill>
                  <a:schemeClr val="tx2"/>
                </a:solidFill>
                <a:latin typeface="Times New Roman"/>
                <a:cs typeface="Times New Roman"/>
              </a:rPr>
              <a:t>In the hospitality and hotel sector, the application of AI is increasing day by day because of the facilities that it is providing to the customers. </a:t>
            </a:r>
            <a:endParaRPr lang="en-US" sz="1500">
              <a:solidFill>
                <a:schemeClr val="tx2"/>
              </a:solidFill>
            </a:endParaRPr>
          </a:p>
          <a:p>
            <a:pPr>
              <a:lnSpc>
                <a:spcPct val="100000"/>
              </a:lnSpc>
            </a:pPr>
            <a:r>
              <a:rPr lang="en-US" sz="1500">
                <a:solidFill>
                  <a:schemeClr val="tx2"/>
                </a:solidFill>
                <a:latin typeface="Times New Roman"/>
                <a:cs typeface="Times New Roman"/>
              </a:rPr>
              <a:t>AI in hospitality refers to the utilisation of advanced AI-generated technologies to improve different aspects and services of companies. </a:t>
            </a:r>
            <a:endParaRPr lang="en-US" sz="1500">
              <a:solidFill>
                <a:schemeClr val="tx2"/>
              </a:solidFill>
            </a:endParaRPr>
          </a:p>
          <a:p>
            <a:pPr>
              <a:lnSpc>
                <a:spcPct val="100000"/>
              </a:lnSpc>
            </a:pPr>
            <a:endParaRPr lang="en-US" sz="1500">
              <a:solidFill>
                <a:schemeClr val="tx2"/>
              </a:solidFill>
            </a:endParaRPr>
          </a:p>
        </p:txBody>
      </p:sp>
    </p:spTree>
    <p:extLst>
      <p:ext uri="{BB962C8B-B14F-4D97-AF65-F5344CB8AC3E}">
        <p14:creationId xmlns:p14="http://schemas.microsoft.com/office/powerpoint/2010/main" val="72507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B205CA4C-4876-4E28-97E0-1162D662A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2E08B368-A2A8-4357-B416-37C258EFE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84712" y="-279398"/>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lowchart: Document 14">
            <a:extLst>
              <a:ext uri="{FF2B5EF4-FFF2-40B4-BE49-F238E27FC236}">
                <a16:creationId xmlns:a16="http://schemas.microsoft.com/office/drawing/2014/main" id="{A890253F-325A-4AC7-AF5F-06FB890E8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55724" y="2105114"/>
            <a:ext cx="6858000" cy="2647778"/>
          </a:xfrm>
          <a:prstGeom prst="flowChartDocument">
            <a:avLst/>
          </a:pr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7" name="Group 16">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8" name="Straight Connector 17">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0AB53143-67A2-D986-D3B4-BD6AB10F286F}"/>
              </a:ext>
            </a:extLst>
          </p:cNvPr>
          <p:cNvSpPr>
            <a:spLocks noGrp="1"/>
          </p:cNvSpPr>
          <p:nvPr>
            <p:ph type="title"/>
          </p:nvPr>
        </p:nvSpPr>
        <p:spPr>
          <a:xfrm>
            <a:off x="457200" y="725469"/>
            <a:ext cx="4952999" cy="2247614"/>
          </a:xfrm>
        </p:spPr>
        <p:txBody>
          <a:bodyPr>
            <a:normAutofit/>
          </a:bodyPr>
          <a:lstStyle/>
          <a:p>
            <a:r>
              <a:rPr lang="en-US" sz="3700" b="1">
                <a:solidFill>
                  <a:schemeClr val="tx2"/>
                </a:solidFill>
                <a:latin typeface="Times New Roman"/>
                <a:cs typeface="Times New Roman"/>
              </a:rPr>
              <a:t>Literature Review </a:t>
            </a:r>
            <a:endParaRPr lang="en-US" sz="3700">
              <a:solidFill>
                <a:schemeClr val="tx2"/>
              </a:solidFill>
            </a:endParaRPr>
          </a:p>
          <a:p>
            <a:r>
              <a:rPr lang="en-US" sz="3700" b="1">
                <a:solidFill>
                  <a:schemeClr val="tx2"/>
                </a:solidFill>
                <a:latin typeface="Times New Roman"/>
                <a:cs typeface="Times New Roman"/>
              </a:rPr>
              <a:t>Key Applications of AI in Hospitality and Tourism </a:t>
            </a:r>
            <a:endParaRPr lang="en-US" sz="3700">
              <a:solidFill>
                <a:schemeClr val="tx2"/>
              </a:solidFill>
            </a:endParaRPr>
          </a:p>
          <a:p>
            <a:endParaRPr lang="en-US" sz="3700">
              <a:solidFill>
                <a:schemeClr val="tx2"/>
              </a:solidFill>
              <a:cs typeface="Posterama"/>
            </a:endParaRPr>
          </a:p>
        </p:txBody>
      </p:sp>
      <p:sp>
        <p:nvSpPr>
          <p:cNvPr id="3" name="Content Placeholder 2">
            <a:extLst>
              <a:ext uri="{FF2B5EF4-FFF2-40B4-BE49-F238E27FC236}">
                <a16:creationId xmlns:a16="http://schemas.microsoft.com/office/drawing/2014/main" id="{67ECA9C4-9178-CA29-9315-30BF2297679A}"/>
              </a:ext>
            </a:extLst>
          </p:cNvPr>
          <p:cNvSpPr>
            <a:spLocks noGrp="1"/>
          </p:cNvSpPr>
          <p:nvPr>
            <p:ph idx="1"/>
          </p:nvPr>
        </p:nvSpPr>
        <p:spPr>
          <a:xfrm>
            <a:off x="457200" y="3264832"/>
            <a:ext cx="4952999" cy="3009494"/>
          </a:xfrm>
        </p:spPr>
        <p:txBody>
          <a:bodyPr vert="horz" lIns="91440" tIns="45720" rIns="91440" bIns="45720" rtlCol="0">
            <a:normAutofit/>
          </a:bodyPr>
          <a:lstStyle/>
          <a:p>
            <a:pPr>
              <a:lnSpc>
                <a:spcPct val="100000"/>
              </a:lnSpc>
            </a:pPr>
            <a:r>
              <a:rPr lang="en-US" sz="1700">
                <a:solidFill>
                  <a:schemeClr val="tx2"/>
                </a:solidFill>
                <a:latin typeface="Times New Roman"/>
                <a:cs typeface="Times New Roman"/>
              </a:rPr>
              <a:t>As stated by Huang et al., (2022), AI has become a buzzword across the world and focusing on creating technologies that can help in improving customer approaches. </a:t>
            </a:r>
            <a:endParaRPr lang="en-US" sz="1700">
              <a:solidFill>
                <a:schemeClr val="tx2"/>
              </a:solidFill>
            </a:endParaRPr>
          </a:p>
          <a:p>
            <a:pPr>
              <a:lnSpc>
                <a:spcPct val="100000"/>
              </a:lnSpc>
            </a:pPr>
            <a:r>
              <a:rPr lang="en-US" sz="1700">
                <a:solidFill>
                  <a:schemeClr val="tx2"/>
                </a:solidFill>
                <a:latin typeface="Times New Roman"/>
                <a:cs typeface="Times New Roman"/>
              </a:rPr>
              <a:t>The tourism and hospitality industry is witnessing exponential growth after the adoption of AI in their organisations. </a:t>
            </a:r>
            <a:endParaRPr lang="en-US" sz="1700">
              <a:solidFill>
                <a:schemeClr val="tx2"/>
              </a:solidFill>
            </a:endParaRPr>
          </a:p>
          <a:p>
            <a:pPr>
              <a:lnSpc>
                <a:spcPct val="100000"/>
              </a:lnSpc>
            </a:pPr>
            <a:r>
              <a:rPr lang="en-US" sz="1700">
                <a:solidFill>
                  <a:schemeClr val="tx2"/>
                </a:solidFill>
                <a:latin typeface="Times New Roman"/>
                <a:cs typeface="Times New Roman"/>
              </a:rPr>
              <a:t>Hotel companies are increasing the convenience of the customers by amplifying the quality of their services. </a:t>
            </a:r>
            <a:endParaRPr lang="en-US" sz="1700">
              <a:solidFill>
                <a:schemeClr val="tx2"/>
              </a:solidFill>
            </a:endParaRPr>
          </a:p>
          <a:p>
            <a:pPr>
              <a:lnSpc>
                <a:spcPct val="100000"/>
              </a:lnSpc>
            </a:pPr>
            <a:endParaRPr lang="en-US" sz="1700">
              <a:solidFill>
                <a:schemeClr val="tx2"/>
              </a:solidFill>
            </a:endParaRPr>
          </a:p>
        </p:txBody>
      </p:sp>
      <p:pic>
        <p:nvPicPr>
          <p:cNvPr id="4" name="Picture 3" descr="AI Transforming Hospitality: Enhancing Service and Efficiency">
            <a:extLst>
              <a:ext uri="{FF2B5EF4-FFF2-40B4-BE49-F238E27FC236}">
                <a16:creationId xmlns:a16="http://schemas.microsoft.com/office/drawing/2014/main" id="{7EE459CD-A2EC-1397-5121-DA4E489AE345}"/>
              </a:ext>
            </a:extLst>
          </p:cNvPr>
          <p:cNvPicPr>
            <a:picLocks noChangeAspect="1"/>
          </p:cNvPicPr>
          <p:nvPr/>
        </p:nvPicPr>
        <p:blipFill>
          <a:blip r:embed="rId3"/>
          <a:srcRect l="14771" r="18479"/>
          <a:stretch/>
        </p:blipFill>
        <p:spPr>
          <a:xfrm>
            <a:off x="6025896" y="457200"/>
            <a:ext cx="5879592" cy="5879592"/>
          </a:xfrm>
          <a:custGeom>
            <a:avLst/>
            <a:gdLst/>
            <a:ahLst/>
            <a:cxnLst/>
            <a:rect l="l" t="t" r="r" b="b"/>
            <a:pathLst>
              <a:path w="5777910" h="5777910">
                <a:moveTo>
                  <a:pt x="2888955" y="0"/>
                </a:moveTo>
                <a:cubicBezTo>
                  <a:pt x="4484481" y="0"/>
                  <a:pt x="5777910" y="1293429"/>
                  <a:pt x="5777910" y="2888955"/>
                </a:cubicBezTo>
                <a:cubicBezTo>
                  <a:pt x="5777910" y="4484481"/>
                  <a:pt x="4484481" y="5777910"/>
                  <a:pt x="2888955" y="5777910"/>
                </a:cubicBezTo>
                <a:cubicBezTo>
                  <a:pt x="1293429" y="5777910"/>
                  <a:pt x="0" y="4484481"/>
                  <a:pt x="0" y="2888955"/>
                </a:cubicBezTo>
                <a:cubicBezTo>
                  <a:pt x="0" y="1293429"/>
                  <a:pt x="1293429" y="0"/>
                  <a:pt x="2888955" y="0"/>
                </a:cubicBezTo>
                <a:close/>
              </a:path>
            </a:pathLst>
          </a:custGeom>
        </p:spPr>
      </p:pic>
    </p:spTree>
    <p:extLst>
      <p:ext uri="{BB962C8B-B14F-4D97-AF65-F5344CB8AC3E}">
        <p14:creationId xmlns:p14="http://schemas.microsoft.com/office/powerpoint/2010/main" val="1041887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78F73-9880-405C-9E21-2CC82BD04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2C86B99-8EC9-3ED4-479D-DEA494CAFE57}"/>
              </a:ext>
            </a:extLst>
          </p:cNvPr>
          <p:cNvSpPr>
            <a:spLocks noGrp="1"/>
          </p:cNvSpPr>
          <p:nvPr>
            <p:ph type="title"/>
          </p:nvPr>
        </p:nvSpPr>
        <p:spPr>
          <a:xfrm>
            <a:off x="457200" y="722025"/>
            <a:ext cx="4952999" cy="2247616"/>
          </a:xfrm>
        </p:spPr>
        <p:txBody>
          <a:bodyPr>
            <a:normAutofit/>
          </a:bodyPr>
          <a:lstStyle/>
          <a:p>
            <a:r>
              <a:rPr lang="en-US" b="1">
                <a:latin typeface="Times New Roman"/>
                <a:cs typeface="Times New Roman"/>
              </a:rPr>
              <a:t>Impacts of AI on the Hospitality Workforce </a:t>
            </a:r>
            <a:endParaRPr lang="en-US"/>
          </a:p>
          <a:p>
            <a:endParaRPr lang="en-US" dirty="0">
              <a:cs typeface="Posterama"/>
            </a:endParaRPr>
          </a:p>
        </p:txBody>
      </p:sp>
      <p:sp>
        <p:nvSpPr>
          <p:cNvPr id="3" name="Content Placeholder 2">
            <a:extLst>
              <a:ext uri="{FF2B5EF4-FFF2-40B4-BE49-F238E27FC236}">
                <a16:creationId xmlns:a16="http://schemas.microsoft.com/office/drawing/2014/main" id="{4F77BDFF-1A2D-48B1-F654-76EBE2DFE719}"/>
              </a:ext>
            </a:extLst>
          </p:cNvPr>
          <p:cNvSpPr>
            <a:spLocks noGrp="1"/>
          </p:cNvSpPr>
          <p:nvPr>
            <p:ph idx="1"/>
          </p:nvPr>
        </p:nvSpPr>
        <p:spPr>
          <a:xfrm>
            <a:off x="457200" y="3261390"/>
            <a:ext cx="4952999" cy="3009494"/>
          </a:xfrm>
        </p:spPr>
        <p:txBody>
          <a:bodyPr vert="horz" lIns="91440" tIns="45720" rIns="91440" bIns="45720" rtlCol="0">
            <a:normAutofit/>
          </a:bodyPr>
          <a:lstStyle/>
          <a:p>
            <a:r>
              <a:rPr lang="en-US" sz="1800">
                <a:latin typeface="Times New Roman"/>
                <a:cs typeface="Times New Roman"/>
              </a:rPr>
              <a:t>As stated by Ruel et al., (2021), the global tourism and hospitality industry is rapidly growing and creating around 292 million jobs. </a:t>
            </a:r>
            <a:endParaRPr lang="en-US" sz="1800"/>
          </a:p>
          <a:p>
            <a:r>
              <a:rPr lang="en-US" sz="1800">
                <a:latin typeface="Times New Roman"/>
                <a:cs typeface="Times New Roman"/>
              </a:rPr>
              <a:t>Additionally, the yearly turnover of this industry is around 7.6 Trillion US Dollars. </a:t>
            </a:r>
            <a:endParaRPr lang="en-US" sz="1800"/>
          </a:p>
          <a:p>
            <a:r>
              <a:rPr lang="en-US" sz="1800">
                <a:latin typeface="Times New Roman"/>
                <a:cs typeface="Times New Roman"/>
              </a:rPr>
              <a:t>However, this huge success relies on providing the best services to the customers and maintaining the quality of the products. </a:t>
            </a:r>
            <a:endParaRPr lang="en-US" sz="1800"/>
          </a:p>
          <a:p>
            <a:endParaRPr lang="en-US" sz="1800"/>
          </a:p>
        </p:txBody>
      </p:sp>
      <p:pic>
        <p:nvPicPr>
          <p:cNvPr id="5" name="Picture 4" descr="Digital numbers art">
            <a:extLst>
              <a:ext uri="{FF2B5EF4-FFF2-40B4-BE49-F238E27FC236}">
                <a16:creationId xmlns:a16="http://schemas.microsoft.com/office/drawing/2014/main" id="{D90D3CF1-50E6-E80E-27BC-E9CEA40F0C3F}"/>
              </a:ext>
            </a:extLst>
          </p:cNvPr>
          <p:cNvPicPr>
            <a:picLocks noChangeAspect="1"/>
          </p:cNvPicPr>
          <p:nvPr/>
        </p:nvPicPr>
        <p:blipFill>
          <a:blip r:embed="rId3"/>
          <a:srcRect l="17325" r="23086" b="-74"/>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2766570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78F73-9880-405C-9E21-2CC82BD04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389F244-65AC-82B2-6481-7EF5A960CE18}"/>
              </a:ext>
            </a:extLst>
          </p:cNvPr>
          <p:cNvSpPr>
            <a:spLocks noGrp="1"/>
          </p:cNvSpPr>
          <p:nvPr>
            <p:ph type="title"/>
          </p:nvPr>
        </p:nvSpPr>
        <p:spPr>
          <a:xfrm>
            <a:off x="457200" y="722025"/>
            <a:ext cx="4952999" cy="2247616"/>
          </a:xfrm>
        </p:spPr>
        <p:txBody>
          <a:bodyPr>
            <a:normAutofit/>
          </a:bodyPr>
          <a:lstStyle/>
          <a:p>
            <a:r>
              <a:rPr lang="en-US" sz="3700" b="1">
                <a:latin typeface="Times New Roman"/>
                <a:cs typeface="Times New Roman"/>
              </a:rPr>
              <a:t>Challenges of AI Adoption in Hospitality and Tourism </a:t>
            </a:r>
            <a:endParaRPr lang="en-US" sz="3700"/>
          </a:p>
          <a:p>
            <a:endParaRPr lang="en-US" sz="3700">
              <a:cs typeface="Posterama"/>
            </a:endParaRPr>
          </a:p>
        </p:txBody>
      </p:sp>
      <p:sp>
        <p:nvSpPr>
          <p:cNvPr id="3" name="Content Placeholder 2">
            <a:extLst>
              <a:ext uri="{FF2B5EF4-FFF2-40B4-BE49-F238E27FC236}">
                <a16:creationId xmlns:a16="http://schemas.microsoft.com/office/drawing/2014/main" id="{E3510D47-21F8-1BEE-0874-746270C589F7}"/>
              </a:ext>
            </a:extLst>
          </p:cNvPr>
          <p:cNvSpPr>
            <a:spLocks noGrp="1"/>
          </p:cNvSpPr>
          <p:nvPr>
            <p:ph idx="1"/>
          </p:nvPr>
        </p:nvSpPr>
        <p:spPr>
          <a:xfrm>
            <a:off x="457200" y="3261390"/>
            <a:ext cx="4952999" cy="3009494"/>
          </a:xfrm>
        </p:spPr>
        <p:txBody>
          <a:bodyPr vert="horz" lIns="91440" tIns="45720" rIns="91440" bIns="45720" rtlCol="0">
            <a:normAutofit/>
          </a:bodyPr>
          <a:lstStyle/>
          <a:p>
            <a:pPr>
              <a:lnSpc>
                <a:spcPct val="100000"/>
              </a:lnSpc>
            </a:pPr>
            <a:r>
              <a:rPr lang="en-US" sz="1800">
                <a:latin typeface="Times New Roman"/>
                <a:cs typeface="Times New Roman"/>
              </a:rPr>
              <a:t>According to Nam et al., (2021), the growth of technology is resulting in the increment of usage of advanced technologies like AI. </a:t>
            </a:r>
            <a:endParaRPr lang="en-US" sz="1800"/>
          </a:p>
          <a:p>
            <a:pPr>
              <a:lnSpc>
                <a:spcPct val="100000"/>
              </a:lnSpc>
            </a:pPr>
            <a:r>
              <a:rPr lang="en-US" sz="1800">
                <a:latin typeface="Times New Roman"/>
                <a:cs typeface="Times New Roman"/>
              </a:rPr>
              <a:t>The hospitality companies and industry also face some challenges in implementing AI. The prime challenge that the companies are experiencing is cost. </a:t>
            </a:r>
            <a:endParaRPr lang="en-US" sz="1800"/>
          </a:p>
          <a:p>
            <a:pPr>
              <a:lnSpc>
                <a:spcPct val="100000"/>
              </a:lnSpc>
            </a:pPr>
            <a:r>
              <a:rPr lang="en-US" sz="1800">
                <a:latin typeface="Times New Roman"/>
                <a:cs typeface="Times New Roman"/>
              </a:rPr>
              <a:t>AI is an advanced and high-end technology and application of it requires a lot of money. </a:t>
            </a:r>
            <a:endParaRPr lang="en-US" sz="1800"/>
          </a:p>
          <a:p>
            <a:pPr>
              <a:lnSpc>
                <a:spcPct val="100000"/>
              </a:lnSpc>
            </a:pPr>
            <a:endParaRPr lang="en-US" sz="1800"/>
          </a:p>
        </p:txBody>
      </p:sp>
      <p:pic>
        <p:nvPicPr>
          <p:cNvPr id="5" name="Picture 4" descr="A robot using a laptop sitting on a blue chair">
            <a:extLst>
              <a:ext uri="{FF2B5EF4-FFF2-40B4-BE49-F238E27FC236}">
                <a16:creationId xmlns:a16="http://schemas.microsoft.com/office/drawing/2014/main" id="{A81A8B8D-CE29-14B8-381D-D61D3A84E448}"/>
              </a:ext>
            </a:extLst>
          </p:cNvPr>
          <p:cNvPicPr>
            <a:picLocks noChangeAspect="1"/>
          </p:cNvPicPr>
          <p:nvPr/>
        </p:nvPicPr>
        <p:blipFill>
          <a:blip r:embed="rId3"/>
          <a:srcRect l="49748" r="-2" b="-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1857232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78F73-9880-405C-9E21-2CC82BD04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CC03F5E-D4E6-875E-20C4-111265FF2EAF}"/>
              </a:ext>
            </a:extLst>
          </p:cNvPr>
          <p:cNvSpPr>
            <a:spLocks noGrp="1"/>
          </p:cNvSpPr>
          <p:nvPr>
            <p:ph type="title"/>
          </p:nvPr>
        </p:nvSpPr>
        <p:spPr>
          <a:xfrm>
            <a:off x="457200" y="722025"/>
            <a:ext cx="4952999" cy="2247616"/>
          </a:xfrm>
        </p:spPr>
        <p:txBody>
          <a:bodyPr>
            <a:normAutofit/>
          </a:bodyPr>
          <a:lstStyle/>
          <a:p>
            <a:r>
              <a:rPr lang="en-US" sz="4100" b="1">
                <a:latin typeface="Times New Roman"/>
                <a:cs typeface="Times New Roman"/>
              </a:rPr>
              <a:t>Current Trends and Future Prospects of AI in Hospitality </a:t>
            </a:r>
            <a:endParaRPr lang="en-US" sz="4100"/>
          </a:p>
          <a:p>
            <a:endParaRPr lang="en-US" sz="4100">
              <a:cs typeface="Posterama"/>
            </a:endParaRPr>
          </a:p>
        </p:txBody>
      </p:sp>
      <p:sp>
        <p:nvSpPr>
          <p:cNvPr id="3" name="Content Placeholder 2">
            <a:extLst>
              <a:ext uri="{FF2B5EF4-FFF2-40B4-BE49-F238E27FC236}">
                <a16:creationId xmlns:a16="http://schemas.microsoft.com/office/drawing/2014/main" id="{6DBDB40E-14F1-DDCF-EC0B-ACADFCB42ADB}"/>
              </a:ext>
            </a:extLst>
          </p:cNvPr>
          <p:cNvSpPr>
            <a:spLocks noGrp="1"/>
          </p:cNvSpPr>
          <p:nvPr>
            <p:ph idx="1"/>
          </p:nvPr>
        </p:nvSpPr>
        <p:spPr>
          <a:xfrm>
            <a:off x="457200" y="3261390"/>
            <a:ext cx="4952999" cy="3009494"/>
          </a:xfrm>
        </p:spPr>
        <p:txBody>
          <a:bodyPr vert="horz" lIns="91440" tIns="45720" rIns="91440" bIns="45720" rtlCol="0">
            <a:normAutofit/>
          </a:bodyPr>
          <a:lstStyle/>
          <a:p>
            <a:pPr>
              <a:lnSpc>
                <a:spcPct val="100000"/>
              </a:lnSpc>
            </a:pPr>
            <a:r>
              <a:rPr lang="en-US" sz="1700">
                <a:latin typeface="Times New Roman"/>
                <a:cs typeface="Times New Roman"/>
              </a:rPr>
              <a:t>As cited by Doborjeh et al., (2022), the hospitality and tourism businesses are increasingly relying on different advanced technologies like AI and automation. </a:t>
            </a:r>
            <a:endParaRPr lang="en-US" sz="1700"/>
          </a:p>
          <a:p>
            <a:pPr>
              <a:lnSpc>
                <a:spcPct val="100000"/>
              </a:lnSpc>
            </a:pPr>
            <a:r>
              <a:rPr lang="en-US" sz="1700">
                <a:latin typeface="Times New Roman"/>
                <a:cs typeface="Times New Roman"/>
              </a:rPr>
              <a:t>They are following the market trends and observing the real-life scenarios which is giving them more clarity to use these technologies in their organisations. </a:t>
            </a:r>
            <a:endParaRPr lang="en-US" sz="1700"/>
          </a:p>
          <a:p>
            <a:pPr>
              <a:lnSpc>
                <a:spcPct val="100000"/>
              </a:lnSpc>
            </a:pPr>
            <a:r>
              <a:rPr lang="en-US" sz="1700">
                <a:latin typeface="Times New Roman"/>
                <a:cs typeface="Times New Roman"/>
              </a:rPr>
              <a:t>Apart from that the utilisation of automated tools for doing repetitive tasks and so forth. </a:t>
            </a:r>
            <a:endParaRPr lang="en-US" sz="1700"/>
          </a:p>
          <a:p>
            <a:pPr>
              <a:lnSpc>
                <a:spcPct val="100000"/>
              </a:lnSpc>
            </a:pPr>
            <a:endParaRPr lang="en-US" sz="1700"/>
          </a:p>
        </p:txBody>
      </p:sp>
      <p:pic>
        <p:nvPicPr>
          <p:cNvPr id="5" name="Picture 4" descr="Mobile device with apps">
            <a:extLst>
              <a:ext uri="{FF2B5EF4-FFF2-40B4-BE49-F238E27FC236}">
                <a16:creationId xmlns:a16="http://schemas.microsoft.com/office/drawing/2014/main" id="{E503C723-7B8C-EB19-3B67-F859BAB8EB4D}"/>
              </a:ext>
            </a:extLst>
          </p:cNvPr>
          <p:cNvPicPr>
            <a:picLocks noChangeAspect="1"/>
          </p:cNvPicPr>
          <p:nvPr/>
        </p:nvPicPr>
        <p:blipFill>
          <a:blip r:embed="rId3"/>
          <a:srcRect l="44676" r="5070" b="-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821897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78F73-9880-405C-9E21-2CC82BD04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05C9193-C730-3F5C-F855-9EDC12C35970}"/>
              </a:ext>
            </a:extLst>
          </p:cNvPr>
          <p:cNvSpPr>
            <a:spLocks noGrp="1"/>
          </p:cNvSpPr>
          <p:nvPr>
            <p:ph type="title"/>
          </p:nvPr>
        </p:nvSpPr>
        <p:spPr>
          <a:xfrm>
            <a:off x="457200" y="722025"/>
            <a:ext cx="4952999" cy="2247616"/>
          </a:xfrm>
        </p:spPr>
        <p:txBody>
          <a:bodyPr>
            <a:normAutofit/>
          </a:bodyPr>
          <a:lstStyle/>
          <a:p>
            <a:r>
              <a:rPr lang="en-US" b="1">
                <a:latin typeface="Times New Roman"/>
                <a:cs typeface="Times New Roman"/>
              </a:rPr>
              <a:t>Method</a:t>
            </a:r>
            <a:endParaRPr lang="en-US" dirty="0"/>
          </a:p>
        </p:txBody>
      </p:sp>
      <p:sp>
        <p:nvSpPr>
          <p:cNvPr id="3" name="Content Placeholder 2">
            <a:extLst>
              <a:ext uri="{FF2B5EF4-FFF2-40B4-BE49-F238E27FC236}">
                <a16:creationId xmlns:a16="http://schemas.microsoft.com/office/drawing/2014/main" id="{A6FE0304-1DF6-C74E-2B46-8A2AED84DE66}"/>
              </a:ext>
            </a:extLst>
          </p:cNvPr>
          <p:cNvSpPr>
            <a:spLocks noGrp="1"/>
          </p:cNvSpPr>
          <p:nvPr>
            <p:ph idx="1"/>
          </p:nvPr>
        </p:nvSpPr>
        <p:spPr>
          <a:xfrm>
            <a:off x="457200" y="3261390"/>
            <a:ext cx="4952999" cy="3009494"/>
          </a:xfrm>
        </p:spPr>
        <p:txBody>
          <a:bodyPr vert="horz" lIns="91440" tIns="45720" rIns="91440" bIns="45720" rtlCol="0">
            <a:normAutofit/>
          </a:bodyPr>
          <a:lstStyle/>
          <a:p>
            <a:pPr>
              <a:lnSpc>
                <a:spcPct val="100000"/>
              </a:lnSpc>
            </a:pPr>
            <a:r>
              <a:rPr lang="en-US" sz="1000" b="1">
                <a:latin typeface="Times New Roman"/>
                <a:cs typeface="Times New Roman"/>
              </a:rPr>
              <a:t>Data Collection Method</a:t>
            </a:r>
            <a:endParaRPr lang="en-US" sz="1000"/>
          </a:p>
          <a:p>
            <a:pPr>
              <a:lnSpc>
                <a:spcPct val="100000"/>
              </a:lnSpc>
            </a:pPr>
            <a:r>
              <a:rPr lang="en-US" sz="1000">
                <a:latin typeface="Times New Roman"/>
                <a:cs typeface="Times New Roman"/>
              </a:rPr>
              <a:t>Collection or obtaining of information can be stated as one of the most effective methods that helps in collecting the best information regarding the topic (Taherdoost, 2021). </a:t>
            </a:r>
            <a:endParaRPr lang="en-US" sz="1000"/>
          </a:p>
          <a:p>
            <a:pPr>
              <a:lnSpc>
                <a:spcPct val="100000"/>
              </a:lnSpc>
            </a:pPr>
            <a:r>
              <a:rPr lang="en-US" sz="1000">
                <a:latin typeface="Times New Roman"/>
                <a:cs typeface="Times New Roman"/>
              </a:rPr>
              <a:t>For this study, secondary obtaining methods have been utilised and this research has collected information from the resources that are already available in the market. </a:t>
            </a:r>
            <a:br>
              <a:rPr lang="en-US" sz="1000">
                <a:latin typeface="Times New Roman"/>
                <a:cs typeface="Times New Roman"/>
              </a:rPr>
            </a:br>
            <a:br>
              <a:rPr lang="en-US" sz="1000">
                <a:latin typeface="Times New Roman"/>
                <a:cs typeface="Times New Roman"/>
              </a:rPr>
            </a:br>
            <a:r>
              <a:rPr lang="en-US" sz="1000">
                <a:latin typeface="Times New Roman"/>
                <a:cs typeface="Times New Roman"/>
              </a:rPr>
              <a:t>Notes: It has encompassed books, journals, newspapers and government data for collecting information about the impact of AI on enhancing the service qualities of the hospitality and hotel sector. This method has helped this study to be completed within budget and time. </a:t>
            </a:r>
            <a:br>
              <a:rPr lang="en-US" sz="1000">
                <a:latin typeface="Times New Roman"/>
                <a:cs typeface="Times New Roman"/>
              </a:rPr>
            </a:br>
            <a:br>
              <a:rPr lang="en-US" sz="1000" b="1">
                <a:latin typeface="Times New Roman"/>
                <a:cs typeface="Times New Roman"/>
              </a:rPr>
            </a:br>
            <a:r>
              <a:rPr lang="en-US" sz="1000" b="1">
                <a:latin typeface="Times New Roman"/>
                <a:cs typeface="Times New Roman"/>
              </a:rPr>
              <a:t>Data Analysis Method</a:t>
            </a:r>
            <a:endParaRPr lang="en-US" sz="1000" b="1"/>
          </a:p>
          <a:p>
            <a:pPr>
              <a:lnSpc>
                <a:spcPct val="100000"/>
              </a:lnSpc>
            </a:pPr>
            <a:r>
              <a:rPr lang="en-US" sz="1000">
                <a:latin typeface="Times New Roman"/>
                <a:cs typeface="Times New Roman"/>
              </a:rPr>
              <a:t>A thematic data analysis method has been chosen for this study. </a:t>
            </a:r>
            <a:endParaRPr lang="en-US" sz="1000"/>
          </a:p>
          <a:p>
            <a:pPr>
              <a:lnSpc>
                <a:spcPct val="100000"/>
              </a:lnSpc>
            </a:pPr>
            <a:r>
              <a:rPr lang="en-US" sz="1000">
                <a:latin typeface="Times New Roman"/>
                <a:cs typeface="Times New Roman"/>
              </a:rPr>
              <a:t>Thematic analysis helps in identifying the patterns of the information and implementing the themes (Naeem et al., 2023). </a:t>
            </a:r>
            <a:endParaRPr lang="en-US" sz="1000"/>
          </a:p>
          <a:p>
            <a:pPr>
              <a:lnSpc>
                <a:spcPct val="100000"/>
              </a:lnSpc>
            </a:pPr>
            <a:endParaRPr lang="en-US" sz="1000"/>
          </a:p>
        </p:txBody>
      </p:sp>
      <p:pic>
        <p:nvPicPr>
          <p:cNvPr id="4" name="Picture 3" descr="111,100+ Data Collection Stock Photos, Pictures &amp; Royalty-Free Images -  iStock | Data collection icon, Data, Big data">
            <a:extLst>
              <a:ext uri="{FF2B5EF4-FFF2-40B4-BE49-F238E27FC236}">
                <a16:creationId xmlns:a16="http://schemas.microsoft.com/office/drawing/2014/main" id="{6D8CAA38-34FD-9AEE-3904-D28245AEB248}"/>
              </a:ext>
            </a:extLst>
          </p:cNvPr>
          <p:cNvPicPr>
            <a:picLocks noChangeAspect="1"/>
          </p:cNvPicPr>
          <p:nvPr/>
        </p:nvPicPr>
        <p:blipFill>
          <a:blip r:embed="rId3"/>
          <a:srcRect l="9567" r="1320" b="2"/>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2292175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C85150-646B-4AB7-9F43-FC7AB7E6D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5" y="1559143"/>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19C07C-4FA6-3630-4324-970CEAB380C3}"/>
              </a:ext>
            </a:extLst>
          </p:cNvPr>
          <p:cNvSpPr>
            <a:spLocks noGrp="1"/>
          </p:cNvSpPr>
          <p:nvPr>
            <p:ph type="title"/>
          </p:nvPr>
        </p:nvSpPr>
        <p:spPr>
          <a:xfrm>
            <a:off x="457200" y="725467"/>
            <a:ext cx="4952999" cy="2247616"/>
          </a:xfrm>
        </p:spPr>
        <p:txBody>
          <a:bodyPr>
            <a:normAutofit/>
          </a:bodyPr>
          <a:lstStyle/>
          <a:p>
            <a:r>
              <a:rPr lang="en-US" sz="3400" b="1">
                <a:latin typeface="Times New Roman"/>
                <a:cs typeface="Times New Roman"/>
              </a:rPr>
              <a:t>Theme Impact Analysis</a:t>
            </a:r>
            <a:endParaRPr lang="en-US" sz="3400"/>
          </a:p>
          <a:p>
            <a:r>
              <a:rPr lang="en-US" sz="3400" b="1">
                <a:latin typeface="Times New Roman"/>
                <a:cs typeface="Times New Roman"/>
              </a:rPr>
              <a:t>PESTLE Analysis of AI Impact on Hilton Hotels</a:t>
            </a:r>
            <a:endParaRPr lang="en-US" sz="3400"/>
          </a:p>
          <a:p>
            <a:r>
              <a:rPr lang="en-US" sz="3400" b="1">
                <a:latin typeface="Times New Roman"/>
                <a:cs typeface="Times New Roman"/>
              </a:rPr>
              <a:t>Political Factors </a:t>
            </a:r>
            <a:endParaRPr lang="en-US" sz="3400"/>
          </a:p>
          <a:p>
            <a:endParaRPr lang="en-US" sz="3400">
              <a:cs typeface="Posterama"/>
            </a:endParaRPr>
          </a:p>
        </p:txBody>
      </p:sp>
      <p:sp>
        <p:nvSpPr>
          <p:cNvPr id="3" name="Content Placeholder 2">
            <a:extLst>
              <a:ext uri="{FF2B5EF4-FFF2-40B4-BE49-F238E27FC236}">
                <a16:creationId xmlns:a16="http://schemas.microsoft.com/office/drawing/2014/main" id="{C1044FFA-3A4D-B43B-7305-421C2C02870D}"/>
              </a:ext>
            </a:extLst>
          </p:cNvPr>
          <p:cNvSpPr>
            <a:spLocks noGrp="1"/>
          </p:cNvSpPr>
          <p:nvPr>
            <p:ph idx="1"/>
          </p:nvPr>
        </p:nvSpPr>
        <p:spPr>
          <a:xfrm>
            <a:off x="457200" y="3264832"/>
            <a:ext cx="4952999" cy="3009494"/>
          </a:xfrm>
        </p:spPr>
        <p:txBody>
          <a:bodyPr vert="horz" lIns="91440" tIns="45720" rIns="91440" bIns="45720" rtlCol="0">
            <a:normAutofit/>
          </a:bodyPr>
          <a:lstStyle/>
          <a:p>
            <a:pPr>
              <a:lnSpc>
                <a:spcPct val="100000"/>
              </a:lnSpc>
            </a:pPr>
            <a:r>
              <a:rPr lang="en-US" sz="1100">
                <a:latin typeface="Times New Roman"/>
                <a:cs typeface="Times New Roman"/>
              </a:rPr>
              <a:t>The political government of the United Kingdom has enforced multiple regulations in the landscape of using AI technology, also known as artificial intelligence. </a:t>
            </a:r>
            <a:endParaRPr lang="en-US" sz="1100"/>
          </a:p>
          <a:p>
            <a:pPr>
              <a:lnSpc>
                <a:spcPct val="100000"/>
              </a:lnSpc>
            </a:pPr>
            <a:r>
              <a:rPr lang="en-US" sz="1100">
                <a:latin typeface="Times New Roman"/>
                <a:cs typeface="Times New Roman"/>
              </a:rPr>
              <a:t>Data Protection Law or GDPR is one of the key regulations imposed by the UK Government which supports the use of AI technology to streamline operations. </a:t>
            </a:r>
            <a:endParaRPr lang="en-US" sz="1100"/>
          </a:p>
          <a:p>
            <a:pPr>
              <a:lnSpc>
                <a:spcPct val="100000"/>
              </a:lnSpc>
            </a:pPr>
            <a:r>
              <a:rPr lang="en-US" sz="1100">
                <a:latin typeface="Times New Roman"/>
                <a:cs typeface="Times New Roman"/>
              </a:rPr>
              <a:t>Every hospitality firm including Hilton Hotel is bound to comply with such regulations in order to use AI technology in their operations. </a:t>
            </a:r>
            <a:endParaRPr lang="en-US" sz="1100"/>
          </a:p>
          <a:p>
            <a:pPr>
              <a:lnSpc>
                <a:spcPct val="100000"/>
              </a:lnSpc>
            </a:pPr>
            <a:r>
              <a:rPr lang="en-US" sz="1100">
                <a:latin typeface="Times New Roman"/>
                <a:cs typeface="Times New Roman"/>
              </a:rPr>
              <a:t>Hilton Hotel is one of the key British Hotel firms which complies with GDPR which supports the use of AI technology. The organisation was found to have invested $639.4 million as of 2023 (Global Data, 2023). </a:t>
            </a:r>
            <a:endParaRPr lang="en-US" sz="1100"/>
          </a:p>
          <a:p>
            <a:pPr>
              <a:lnSpc>
                <a:spcPct val="100000"/>
              </a:lnSpc>
            </a:pPr>
            <a:endParaRPr lang="en-US" sz="1100"/>
          </a:p>
        </p:txBody>
      </p:sp>
      <p:pic>
        <p:nvPicPr>
          <p:cNvPr id="5" name="Picture 4">
            <a:extLst>
              <a:ext uri="{FF2B5EF4-FFF2-40B4-BE49-F238E27FC236}">
                <a16:creationId xmlns:a16="http://schemas.microsoft.com/office/drawing/2014/main" id="{F990E0D9-E9E4-1289-45C1-A933D10F8740}"/>
              </a:ext>
            </a:extLst>
          </p:cNvPr>
          <p:cNvPicPr>
            <a:picLocks noChangeAspect="1"/>
          </p:cNvPicPr>
          <p:nvPr/>
        </p:nvPicPr>
        <p:blipFill>
          <a:blip r:embed="rId3"/>
          <a:srcRect l="1418" r="51473" b="6247"/>
          <a:stretch/>
        </p:blipFill>
        <p:spPr>
          <a:xfrm>
            <a:off x="6075730" y="-3440"/>
            <a:ext cx="6129239" cy="6861439"/>
          </a:xfrm>
          <a:prstGeom prst="rect">
            <a:avLst/>
          </a:prstGeom>
        </p:spPr>
      </p:pic>
    </p:spTree>
    <p:extLst>
      <p:ext uri="{BB962C8B-B14F-4D97-AF65-F5344CB8AC3E}">
        <p14:creationId xmlns:p14="http://schemas.microsoft.com/office/powerpoint/2010/main" val="1155084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7EE60796-BC52-4154-A3A9-773DE8285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0" y="1422741"/>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lowchart: Document 14">
            <a:extLst>
              <a:ext uri="{FF2B5EF4-FFF2-40B4-BE49-F238E27FC236}">
                <a16:creationId xmlns:a16="http://schemas.microsoft.com/office/drawing/2014/main" id="{BFEC1042-3FDC-47A3-BCD7-CA9D052F98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94907" y="1744296"/>
            <a:ext cx="6858000" cy="3369413"/>
          </a:xfrm>
          <a:prstGeom prst="flowChartDocument">
            <a:avLst/>
          </a:pr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grpSp>
        <p:nvGrpSpPr>
          <p:cNvPr id="17" name="Group 16">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8" name="Straight Connector 17">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55DA648-8F67-E066-5285-EDE388AFB74F}"/>
              </a:ext>
            </a:extLst>
          </p:cNvPr>
          <p:cNvSpPr>
            <a:spLocks noGrp="1"/>
          </p:cNvSpPr>
          <p:nvPr>
            <p:ph type="title"/>
          </p:nvPr>
        </p:nvSpPr>
        <p:spPr>
          <a:xfrm>
            <a:off x="457200" y="732348"/>
            <a:ext cx="6159160" cy="2240735"/>
          </a:xfrm>
        </p:spPr>
        <p:txBody>
          <a:bodyPr>
            <a:normAutofit/>
          </a:bodyPr>
          <a:lstStyle/>
          <a:p>
            <a:r>
              <a:rPr lang="en-US" b="1">
                <a:latin typeface="Times New Roman"/>
                <a:cs typeface="Times New Roman"/>
              </a:rPr>
              <a:t>Economic Factors  </a:t>
            </a:r>
            <a:endParaRPr lang="en-US"/>
          </a:p>
          <a:p>
            <a:endParaRPr lang="en-US" dirty="0">
              <a:cs typeface="Posterama"/>
            </a:endParaRPr>
          </a:p>
        </p:txBody>
      </p:sp>
      <p:sp>
        <p:nvSpPr>
          <p:cNvPr id="3" name="Content Placeholder 2">
            <a:extLst>
              <a:ext uri="{FF2B5EF4-FFF2-40B4-BE49-F238E27FC236}">
                <a16:creationId xmlns:a16="http://schemas.microsoft.com/office/drawing/2014/main" id="{B35564AE-ABC1-D6FB-FF62-AA071A98B5AC}"/>
              </a:ext>
            </a:extLst>
          </p:cNvPr>
          <p:cNvSpPr>
            <a:spLocks noGrp="1"/>
          </p:cNvSpPr>
          <p:nvPr>
            <p:ph idx="1"/>
          </p:nvPr>
        </p:nvSpPr>
        <p:spPr>
          <a:xfrm>
            <a:off x="457200" y="3264832"/>
            <a:ext cx="6159160" cy="2998983"/>
          </a:xfrm>
        </p:spPr>
        <p:txBody>
          <a:bodyPr vert="horz" lIns="91440" tIns="45720" rIns="91440" bIns="45720" rtlCol="0">
            <a:normAutofit/>
          </a:bodyPr>
          <a:lstStyle/>
          <a:p>
            <a:r>
              <a:rPr lang="en-US" sz="1800">
                <a:latin typeface="Times New Roman"/>
                <a:cs typeface="Times New Roman"/>
              </a:rPr>
              <a:t>The integration of AI technology reduces the requirement of physical staff which reduces the hiring costs (Chen, 2023). AI ensures the integration of process automation including check-ins, room management, and so forth which reduces the operational costs. However, the transition to adapt the AI infrastructure can contribute to the initial financial strain. </a:t>
            </a:r>
            <a:endParaRPr lang="en-US" sz="1800"/>
          </a:p>
          <a:p>
            <a:r>
              <a:rPr lang="en-US" sz="1800">
                <a:latin typeface="Times New Roman"/>
                <a:cs typeface="Times New Roman"/>
              </a:rPr>
              <a:t>Hilton Hotel has adopted artificial intelligence and AI-powered chatbots to foster process automation and reduce the cost of staffing without losing the quality of customer service. </a:t>
            </a:r>
            <a:endParaRPr lang="en-US" sz="1800"/>
          </a:p>
          <a:p>
            <a:endParaRPr lang="en-US" sz="1800"/>
          </a:p>
        </p:txBody>
      </p:sp>
      <p:pic>
        <p:nvPicPr>
          <p:cNvPr id="4" name="Picture 3" descr="Hilton Hotels &amp; Resorts - Wikipedia">
            <a:extLst>
              <a:ext uri="{FF2B5EF4-FFF2-40B4-BE49-F238E27FC236}">
                <a16:creationId xmlns:a16="http://schemas.microsoft.com/office/drawing/2014/main" id="{4F8C306E-E459-1DC5-D778-D3F3679148FB}"/>
              </a:ext>
            </a:extLst>
          </p:cNvPr>
          <p:cNvPicPr>
            <a:picLocks noChangeAspect="1"/>
          </p:cNvPicPr>
          <p:nvPr/>
        </p:nvPicPr>
        <p:blipFill>
          <a:blip r:embed="rId3"/>
          <a:stretch>
            <a:fillRect/>
          </a:stretch>
        </p:blipFill>
        <p:spPr>
          <a:xfrm>
            <a:off x="6983514" y="1572738"/>
            <a:ext cx="5009616" cy="3820563"/>
          </a:xfrm>
          <a:prstGeom prst="rect">
            <a:avLst/>
          </a:prstGeom>
        </p:spPr>
      </p:pic>
    </p:spTree>
    <p:extLst>
      <p:ext uri="{BB962C8B-B14F-4D97-AF65-F5344CB8AC3E}">
        <p14:creationId xmlns:p14="http://schemas.microsoft.com/office/powerpoint/2010/main" val="1060853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0B4ACB0-2B52-48C2-9BC9-553BE7356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96085" y="1566850"/>
            <a:ext cx="568289" cy="568289"/>
          </a:xfrm>
          <a:prstGeom prst="rtTriangle">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BC5FFD3-49F5-607C-F392-69950AC9C714}"/>
              </a:ext>
            </a:extLst>
          </p:cNvPr>
          <p:cNvSpPr>
            <a:spLocks noGrp="1"/>
          </p:cNvSpPr>
          <p:nvPr>
            <p:ph type="title"/>
          </p:nvPr>
        </p:nvSpPr>
        <p:spPr>
          <a:xfrm>
            <a:off x="457200" y="728907"/>
            <a:ext cx="4952999" cy="2244176"/>
          </a:xfrm>
        </p:spPr>
        <p:txBody>
          <a:bodyPr>
            <a:normAutofit/>
          </a:bodyPr>
          <a:lstStyle/>
          <a:p>
            <a:r>
              <a:rPr lang="en-US" b="1">
                <a:solidFill>
                  <a:schemeClr val="tx2"/>
                </a:solidFill>
                <a:latin typeface="Times New Roman"/>
                <a:cs typeface="Times New Roman"/>
              </a:rPr>
              <a:t>Social Factors </a:t>
            </a:r>
            <a:endParaRPr lang="en-US">
              <a:solidFill>
                <a:schemeClr val="tx2"/>
              </a:solidFill>
            </a:endParaRPr>
          </a:p>
        </p:txBody>
      </p:sp>
      <p:sp>
        <p:nvSpPr>
          <p:cNvPr id="3" name="Content Placeholder 2">
            <a:extLst>
              <a:ext uri="{FF2B5EF4-FFF2-40B4-BE49-F238E27FC236}">
                <a16:creationId xmlns:a16="http://schemas.microsoft.com/office/drawing/2014/main" id="{19656E1F-B459-61F7-8E16-7BFD99B27CEF}"/>
              </a:ext>
            </a:extLst>
          </p:cNvPr>
          <p:cNvSpPr>
            <a:spLocks noGrp="1"/>
          </p:cNvSpPr>
          <p:nvPr>
            <p:ph idx="1"/>
          </p:nvPr>
        </p:nvSpPr>
        <p:spPr>
          <a:xfrm>
            <a:off x="457200" y="3264832"/>
            <a:ext cx="4952999" cy="3009494"/>
          </a:xfrm>
        </p:spPr>
        <p:txBody>
          <a:bodyPr vert="horz" lIns="91440" tIns="45720" rIns="91440" bIns="45720" rtlCol="0">
            <a:normAutofit/>
          </a:bodyPr>
          <a:lstStyle/>
          <a:p>
            <a:pPr>
              <a:lnSpc>
                <a:spcPct val="100000"/>
              </a:lnSpc>
            </a:pPr>
            <a:r>
              <a:rPr lang="en-US" sz="1100">
                <a:solidFill>
                  <a:schemeClr val="tx2"/>
                </a:solidFill>
                <a:latin typeface="Times New Roman"/>
                <a:cs typeface="Times New Roman"/>
              </a:rPr>
              <a:t>Consumers in the current landscape prefer to get personalised services. </a:t>
            </a:r>
            <a:endParaRPr lang="en-US" sz="1100">
              <a:solidFill>
                <a:schemeClr val="tx2"/>
              </a:solidFill>
            </a:endParaRPr>
          </a:p>
          <a:p>
            <a:pPr>
              <a:lnSpc>
                <a:spcPct val="100000"/>
              </a:lnSpc>
            </a:pPr>
            <a:r>
              <a:rPr lang="en-US" sz="1100">
                <a:solidFill>
                  <a:schemeClr val="tx2"/>
                </a:solidFill>
                <a:latin typeface="Times New Roman"/>
                <a:cs typeface="Times New Roman"/>
              </a:rPr>
              <a:t>According to a report, 71% of consumers expect to get a personalised service (McKinsey &amp; Company, 2021). </a:t>
            </a:r>
            <a:endParaRPr lang="en-US" sz="1100">
              <a:solidFill>
                <a:schemeClr val="tx2"/>
              </a:solidFill>
            </a:endParaRPr>
          </a:p>
          <a:p>
            <a:pPr>
              <a:lnSpc>
                <a:spcPct val="100000"/>
              </a:lnSpc>
            </a:pPr>
            <a:r>
              <a:rPr lang="en-US" sz="1100">
                <a:solidFill>
                  <a:schemeClr val="tx2"/>
                </a:solidFill>
                <a:latin typeface="Times New Roman"/>
                <a:cs typeface="Times New Roman"/>
              </a:rPr>
              <a:t>Consumers also prefer to obtain convenience in their shopping journey. </a:t>
            </a:r>
            <a:endParaRPr lang="en-US" sz="1100">
              <a:solidFill>
                <a:schemeClr val="tx2"/>
              </a:solidFill>
            </a:endParaRPr>
          </a:p>
          <a:p>
            <a:pPr>
              <a:lnSpc>
                <a:spcPct val="100000"/>
              </a:lnSpc>
            </a:pPr>
            <a:r>
              <a:rPr lang="en-US" sz="1100">
                <a:solidFill>
                  <a:schemeClr val="tx2"/>
                </a:solidFill>
                <a:latin typeface="Times New Roman"/>
                <a:cs typeface="Times New Roman"/>
              </a:rPr>
              <a:t>The integration of AI technology eliminates the requirement for physical manpower which generates the potential for job displacement which reduces staff morale.</a:t>
            </a:r>
            <a:endParaRPr lang="en-US" sz="1100">
              <a:solidFill>
                <a:schemeClr val="tx2"/>
              </a:solidFill>
            </a:endParaRPr>
          </a:p>
          <a:p>
            <a:pPr>
              <a:lnSpc>
                <a:spcPct val="100000"/>
              </a:lnSpc>
            </a:pPr>
            <a:r>
              <a:rPr lang="en-US" sz="1100">
                <a:solidFill>
                  <a:schemeClr val="tx2"/>
                </a:solidFill>
                <a:latin typeface="Times New Roman"/>
                <a:cs typeface="Times New Roman"/>
              </a:rPr>
              <a:t>Hilton's usage of artificial intelligence (AI) for extreme personalization includes "Connected Room" technology, which allows visitors to manage the illumination, climate, and options for entertainment in their hotel rooms using smartphones. </a:t>
            </a:r>
            <a:endParaRPr lang="en-US" sz="1100">
              <a:solidFill>
                <a:schemeClr val="tx2"/>
              </a:solidFill>
            </a:endParaRPr>
          </a:p>
          <a:p>
            <a:pPr>
              <a:lnSpc>
                <a:spcPct val="100000"/>
              </a:lnSpc>
            </a:pPr>
            <a:endParaRPr lang="en-US" sz="1100">
              <a:solidFill>
                <a:schemeClr val="tx2"/>
              </a:solidFill>
            </a:endParaRPr>
          </a:p>
        </p:txBody>
      </p:sp>
      <p:pic>
        <p:nvPicPr>
          <p:cNvPr id="4" name="Picture 3" descr="Hilton Hotels and Resorts: A look at its history and brands">
            <a:extLst>
              <a:ext uri="{FF2B5EF4-FFF2-40B4-BE49-F238E27FC236}">
                <a16:creationId xmlns:a16="http://schemas.microsoft.com/office/drawing/2014/main" id="{23AFB345-694A-2826-C41B-C01FCC53AE86}"/>
              </a:ext>
            </a:extLst>
          </p:cNvPr>
          <p:cNvPicPr>
            <a:picLocks noChangeAspect="1"/>
          </p:cNvPicPr>
          <p:nvPr/>
        </p:nvPicPr>
        <p:blipFill>
          <a:blip r:embed="rId3"/>
          <a:srcRect t="12758" r="-2" b="-2"/>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2906057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0" y="1422741"/>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0367E9C-86EC-A78E-2A31-57B8A61AE0A3}"/>
              </a:ext>
            </a:extLst>
          </p:cNvPr>
          <p:cNvSpPr>
            <a:spLocks noGrp="1"/>
          </p:cNvSpPr>
          <p:nvPr>
            <p:ph type="title"/>
          </p:nvPr>
        </p:nvSpPr>
        <p:spPr>
          <a:xfrm>
            <a:off x="457201" y="732348"/>
            <a:ext cx="4419600" cy="2240735"/>
          </a:xfrm>
        </p:spPr>
        <p:txBody>
          <a:bodyPr>
            <a:normAutofit/>
          </a:bodyPr>
          <a:lstStyle/>
          <a:p>
            <a:r>
              <a:rPr lang="en-US" b="1">
                <a:latin typeface="Times New Roman"/>
                <a:cs typeface="Times New Roman"/>
              </a:rPr>
              <a:t>Technological Factors</a:t>
            </a:r>
            <a:endParaRPr lang="en-US"/>
          </a:p>
          <a:p>
            <a:endParaRPr lang="en-US" dirty="0">
              <a:cs typeface="Posterama"/>
            </a:endParaRPr>
          </a:p>
        </p:txBody>
      </p:sp>
      <p:sp>
        <p:nvSpPr>
          <p:cNvPr id="3" name="Content Placeholder 2">
            <a:extLst>
              <a:ext uri="{FF2B5EF4-FFF2-40B4-BE49-F238E27FC236}">
                <a16:creationId xmlns:a16="http://schemas.microsoft.com/office/drawing/2014/main" id="{41214C3D-E7D0-77EC-6B3F-3A229FCDC809}"/>
              </a:ext>
            </a:extLst>
          </p:cNvPr>
          <p:cNvSpPr>
            <a:spLocks noGrp="1"/>
          </p:cNvSpPr>
          <p:nvPr>
            <p:ph idx="1"/>
          </p:nvPr>
        </p:nvSpPr>
        <p:spPr>
          <a:xfrm>
            <a:off x="457201" y="3264832"/>
            <a:ext cx="4419600" cy="3009494"/>
          </a:xfrm>
        </p:spPr>
        <p:txBody>
          <a:bodyPr vert="horz" lIns="91440" tIns="45720" rIns="91440" bIns="45720" rtlCol="0">
            <a:normAutofit/>
          </a:bodyPr>
          <a:lstStyle/>
          <a:p>
            <a:r>
              <a:rPr lang="en-US" sz="1800">
                <a:latin typeface="Times New Roman"/>
                <a:cs typeface="Times New Roman"/>
              </a:rPr>
              <a:t>Making choices and productivity in operations are improved by ongoing developments in artificial intelligence (AI), such as predictive modelling for predicting demand (Badmus et al., 2024).</a:t>
            </a:r>
            <a:endParaRPr lang="en-US" sz="1800"/>
          </a:p>
          <a:p>
            <a:r>
              <a:rPr lang="en-US" sz="1800">
                <a:latin typeface="Times New Roman"/>
                <a:cs typeface="Times New Roman"/>
              </a:rPr>
              <a:t>AI enables improved distribution of resources through immediate information and more precise and flexible pricing schemes.</a:t>
            </a:r>
            <a:endParaRPr lang="en-US" sz="1800"/>
          </a:p>
          <a:p>
            <a:endParaRPr lang="en-US" sz="1800"/>
          </a:p>
        </p:txBody>
      </p:sp>
      <p:sp>
        <p:nvSpPr>
          <p:cNvPr id="46"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pic>
        <p:nvPicPr>
          <p:cNvPr id="4" name="Picture 3" descr="Introducing Connie, Hilton's new robot concierge">
            <a:extLst>
              <a:ext uri="{FF2B5EF4-FFF2-40B4-BE49-F238E27FC236}">
                <a16:creationId xmlns:a16="http://schemas.microsoft.com/office/drawing/2014/main" id="{633F6E11-351C-6B3F-659A-D26F3759AB36}"/>
              </a:ext>
            </a:extLst>
          </p:cNvPr>
          <p:cNvPicPr>
            <a:picLocks noChangeAspect="1"/>
          </p:cNvPicPr>
          <p:nvPr/>
        </p:nvPicPr>
        <p:blipFill>
          <a:blip r:embed="rId3"/>
          <a:stretch>
            <a:fillRect/>
          </a:stretch>
        </p:blipFill>
        <p:spPr>
          <a:xfrm>
            <a:off x="5203767" y="1583549"/>
            <a:ext cx="6795701" cy="3839571"/>
          </a:xfrm>
          <a:prstGeom prst="rect">
            <a:avLst/>
          </a:prstGeom>
        </p:spPr>
      </p:pic>
    </p:spTree>
    <p:extLst>
      <p:ext uri="{BB962C8B-B14F-4D97-AF65-F5344CB8AC3E}">
        <p14:creationId xmlns:p14="http://schemas.microsoft.com/office/powerpoint/2010/main" val="632838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B73489-D0E4-4C8B-884B-43A00CCD3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B020811-C493-912A-23CF-C420FFFE104F}"/>
              </a:ext>
            </a:extLst>
          </p:cNvPr>
          <p:cNvSpPr>
            <a:spLocks noGrp="1"/>
          </p:cNvSpPr>
          <p:nvPr>
            <p:ph type="title"/>
          </p:nvPr>
        </p:nvSpPr>
        <p:spPr>
          <a:xfrm>
            <a:off x="457200" y="725469"/>
            <a:ext cx="4952999" cy="2247614"/>
          </a:xfrm>
        </p:spPr>
        <p:txBody>
          <a:bodyPr>
            <a:normAutofit/>
          </a:bodyPr>
          <a:lstStyle/>
          <a:p>
            <a:r>
              <a:rPr lang="en-US" b="1">
                <a:latin typeface="Times New Roman"/>
                <a:cs typeface="Times New Roman"/>
              </a:rPr>
              <a:t>Legal Factors </a:t>
            </a:r>
            <a:endParaRPr lang="en-US"/>
          </a:p>
          <a:p>
            <a:endParaRPr lang="en-US" dirty="0">
              <a:cs typeface="Posterama"/>
            </a:endParaRPr>
          </a:p>
        </p:txBody>
      </p:sp>
      <p:sp>
        <p:nvSpPr>
          <p:cNvPr id="3" name="Content Placeholder 2">
            <a:extLst>
              <a:ext uri="{FF2B5EF4-FFF2-40B4-BE49-F238E27FC236}">
                <a16:creationId xmlns:a16="http://schemas.microsoft.com/office/drawing/2014/main" id="{DBDE76AF-C847-BBED-BD5A-F0C50FD23028}"/>
              </a:ext>
            </a:extLst>
          </p:cNvPr>
          <p:cNvSpPr>
            <a:spLocks noGrp="1"/>
          </p:cNvSpPr>
          <p:nvPr>
            <p:ph idx="1"/>
          </p:nvPr>
        </p:nvSpPr>
        <p:spPr>
          <a:xfrm>
            <a:off x="457200" y="3264832"/>
            <a:ext cx="4952999" cy="3009494"/>
          </a:xfrm>
        </p:spPr>
        <p:txBody>
          <a:bodyPr vert="horz" lIns="91440" tIns="45720" rIns="91440" bIns="45720" rtlCol="0">
            <a:normAutofit/>
          </a:bodyPr>
          <a:lstStyle/>
          <a:p>
            <a:r>
              <a:rPr lang="en-US" sz="1800">
                <a:latin typeface="Times New Roman"/>
                <a:cs typeface="Times New Roman"/>
              </a:rPr>
              <a:t>Hilton's unique artificial intelligence and developments may be impacted by legal regulations regulating AI activity, notably those about intellectual property (IP) (Divino, 2024).</a:t>
            </a:r>
            <a:endParaRPr lang="en-US" sz="1800"/>
          </a:p>
          <a:p>
            <a:r>
              <a:rPr lang="en-US" sz="1800">
                <a:latin typeface="Times New Roman"/>
                <a:cs typeface="Times New Roman"/>
              </a:rPr>
              <a:t>Failure to comply with confidentiality rules concerning the processing of consumer data as well as labor laws pertaining to AI in human resources management systems pose risks.</a:t>
            </a:r>
            <a:endParaRPr lang="en-US" sz="1800"/>
          </a:p>
          <a:p>
            <a:endParaRPr lang="en-US" sz="1800"/>
          </a:p>
        </p:txBody>
      </p:sp>
      <p:sp>
        <p:nvSpPr>
          <p:cNvPr id="46" name="Flowchart: Document 45">
            <a:extLst>
              <a:ext uri="{FF2B5EF4-FFF2-40B4-BE49-F238E27FC236}">
                <a16:creationId xmlns:a16="http://schemas.microsoft.com/office/drawing/2014/main" id="{A890253F-325A-4AC7-AF5F-06FB890E8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55724" y="2105114"/>
            <a:ext cx="6858000" cy="2647778"/>
          </a:xfrm>
          <a:prstGeom prst="flowChartDocument">
            <a:avLst/>
          </a:pr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4" name="Picture 3" descr="AI In Hospitality: Elevating The Hotel Guest Experience Through Innovation">
            <a:extLst>
              <a:ext uri="{FF2B5EF4-FFF2-40B4-BE49-F238E27FC236}">
                <a16:creationId xmlns:a16="http://schemas.microsoft.com/office/drawing/2014/main" id="{2B538A1B-6720-177A-C934-AE12FF8D494C}"/>
              </a:ext>
            </a:extLst>
          </p:cNvPr>
          <p:cNvPicPr>
            <a:picLocks noChangeAspect="1"/>
          </p:cNvPicPr>
          <p:nvPr/>
        </p:nvPicPr>
        <p:blipFill>
          <a:blip r:embed="rId3"/>
          <a:srcRect l="3404" r="30097" b="1"/>
          <a:stretch/>
        </p:blipFill>
        <p:spPr>
          <a:xfrm>
            <a:off x="6025896" y="457200"/>
            <a:ext cx="5879592" cy="5879592"/>
          </a:xfrm>
          <a:custGeom>
            <a:avLst/>
            <a:gdLst/>
            <a:ahLst/>
            <a:cxnLst/>
            <a:rect l="l" t="t" r="r" b="b"/>
            <a:pathLst>
              <a:path w="5777910" h="5777910">
                <a:moveTo>
                  <a:pt x="2888955" y="0"/>
                </a:moveTo>
                <a:cubicBezTo>
                  <a:pt x="4484481" y="0"/>
                  <a:pt x="5777910" y="1293429"/>
                  <a:pt x="5777910" y="2888955"/>
                </a:cubicBezTo>
                <a:cubicBezTo>
                  <a:pt x="5777910" y="4484481"/>
                  <a:pt x="4484481" y="5777910"/>
                  <a:pt x="2888955" y="5777910"/>
                </a:cubicBezTo>
                <a:cubicBezTo>
                  <a:pt x="1293429" y="5777910"/>
                  <a:pt x="0" y="4484481"/>
                  <a:pt x="0" y="2888955"/>
                </a:cubicBezTo>
                <a:cubicBezTo>
                  <a:pt x="0" y="1293429"/>
                  <a:pt x="1293429" y="0"/>
                  <a:pt x="2888955" y="0"/>
                </a:cubicBezTo>
                <a:close/>
              </a:path>
            </a:pathLst>
          </a:custGeom>
        </p:spPr>
      </p:pic>
    </p:spTree>
    <p:extLst>
      <p:ext uri="{BB962C8B-B14F-4D97-AF65-F5344CB8AC3E}">
        <p14:creationId xmlns:p14="http://schemas.microsoft.com/office/powerpoint/2010/main" val="2460470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B73489-D0E4-4C8B-884B-43A00CCD3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0412BA1-8CBE-31DC-80D2-2F638F659406}"/>
              </a:ext>
            </a:extLst>
          </p:cNvPr>
          <p:cNvSpPr>
            <a:spLocks noGrp="1"/>
          </p:cNvSpPr>
          <p:nvPr>
            <p:ph type="title"/>
          </p:nvPr>
        </p:nvSpPr>
        <p:spPr>
          <a:xfrm>
            <a:off x="457200" y="725469"/>
            <a:ext cx="4952999" cy="2247614"/>
          </a:xfrm>
        </p:spPr>
        <p:txBody>
          <a:bodyPr>
            <a:normAutofit/>
          </a:bodyPr>
          <a:lstStyle/>
          <a:p>
            <a:r>
              <a:rPr lang="en-US" b="1">
                <a:latin typeface="Times New Roman"/>
                <a:cs typeface="Times New Roman"/>
              </a:rPr>
              <a:t>Environmental Factors </a:t>
            </a:r>
            <a:endParaRPr lang="en-US"/>
          </a:p>
          <a:p>
            <a:endParaRPr lang="en-US" dirty="0">
              <a:cs typeface="Posterama"/>
            </a:endParaRPr>
          </a:p>
        </p:txBody>
      </p:sp>
      <p:sp>
        <p:nvSpPr>
          <p:cNvPr id="3" name="Content Placeholder 2">
            <a:extLst>
              <a:ext uri="{FF2B5EF4-FFF2-40B4-BE49-F238E27FC236}">
                <a16:creationId xmlns:a16="http://schemas.microsoft.com/office/drawing/2014/main" id="{EA81690E-0868-7F16-ABE3-58EE9E8204A4}"/>
              </a:ext>
            </a:extLst>
          </p:cNvPr>
          <p:cNvSpPr>
            <a:spLocks noGrp="1"/>
          </p:cNvSpPr>
          <p:nvPr>
            <p:ph idx="1"/>
          </p:nvPr>
        </p:nvSpPr>
        <p:spPr>
          <a:xfrm>
            <a:off x="457200" y="3264832"/>
            <a:ext cx="4952999" cy="3009494"/>
          </a:xfrm>
        </p:spPr>
        <p:txBody>
          <a:bodyPr vert="horz" lIns="91440" tIns="45720" rIns="91440" bIns="45720" rtlCol="0">
            <a:normAutofit/>
          </a:bodyPr>
          <a:lstStyle/>
          <a:p>
            <a:pPr>
              <a:lnSpc>
                <a:spcPct val="100000"/>
              </a:lnSpc>
            </a:pPr>
            <a:r>
              <a:rPr lang="en-US" sz="1800">
                <a:latin typeface="Times New Roman"/>
                <a:cs typeface="Times New Roman"/>
              </a:rPr>
              <a:t>The optimal integration of energy, cutting waste, and improving resource management throughout its buildings, AI supports Hilton's sustainable policies (Semwal et al., 2024).</a:t>
            </a:r>
            <a:endParaRPr lang="en-US" sz="1800"/>
          </a:p>
          <a:p>
            <a:pPr>
              <a:lnSpc>
                <a:spcPct val="100000"/>
              </a:lnSpc>
            </a:pPr>
            <a:r>
              <a:rPr lang="en-US" sz="1800">
                <a:latin typeface="Times New Roman"/>
                <a:cs typeface="Times New Roman"/>
              </a:rPr>
              <a:t>Hilton has significantly reduced greenhouse gas emissions and functional consumption of energy throughout its lodging properties by optimizing illumination, heating, and conditioning with artificial intelligence-powered energy control systems.</a:t>
            </a:r>
            <a:endParaRPr lang="en-US" sz="1800"/>
          </a:p>
          <a:p>
            <a:pPr>
              <a:lnSpc>
                <a:spcPct val="100000"/>
              </a:lnSpc>
            </a:pPr>
            <a:endParaRPr lang="en-US" sz="1800"/>
          </a:p>
        </p:txBody>
      </p:sp>
      <p:sp>
        <p:nvSpPr>
          <p:cNvPr id="46" name="Flowchart: Document 45">
            <a:extLst>
              <a:ext uri="{FF2B5EF4-FFF2-40B4-BE49-F238E27FC236}">
                <a16:creationId xmlns:a16="http://schemas.microsoft.com/office/drawing/2014/main" id="{A890253F-325A-4AC7-AF5F-06FB890E8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455724" y="2105114"/>
            <a:ext cx="6858000" cy="2647778"/>
          </a:xfrm>
          <a:prstGeom prst="flowChartDocument">
            <a:avLst/>
          </a:pr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pic>
        <p:nvPicPr>
          <p:cNvPr id="4" name="Picture 3" descr="Hilton Mumbai International Airport Hotel, Mumbai (updated prices 2025)">
            <a:extLst>
              <a:ext uri="{FF2B5EF4-FFF2-40B4-BE49-F238E27FC236}">
                <a16:creationId xmlns:a16="http://schemas.microsoft.com/office/drawing/2014/main" id="{8E0E2690-090C-B5C2-EFE6-B87677254319}"/>
              </a:ext>
            </a:extLst>
          </p:cNvPr>
          <p:cNvPicPr>
            <a:picLocks noChangeAspect="1"/>
          </p:cNvPicPr>
          <p:nvPr/>
        </p:nvPicPr>
        <p:blipFill>
          <a:blip r:embed="rId3"/>
          <a:srcRect l="14140" r="19361" b="1"/>
          <a:stretch/>
        </p:blipFill>
        <p:spPr>
          <a:xfrm>
            <a:off x="6025896" y="457200"/>
            <a:ext cx="5879592" cy="5879592"/>
          </a:xfrm>
          <a:custGeom>
            <a:avLst/>
            <a:gdLst/>
            <a:ahLst/>
            <a:cxnLst/>
            <a:rect l="l" t="t" r="r" b="b"/>
            <a:pathLst>
              <a:path w="5777910" h="5777910">
                <a:moveTo>
                  <a:pt x="2888955" y="0"/>
                </a:moveTo>
                <a:cubicBezTo>
                  <a:pt x="4484481" y="0"/>
                  <a:pt x="5777910" y="1293429"/>
                  <a:pt x="5777910" y="2888955"/>
                </a:cubicBezTo>
                <a:cubicBezTo>
                  <a:pt x="5777910" y="4484481"/>
                  <a:pt x="4484481" y="5777910"/>
                  <a:pt x="2888955" y="5777910"/>
                </a:cubicBezTo>
                <a:cubicBezTo>
                  <a:pt x="1293429" y="5777910"/>
                  <a:pt x="0" y="4484481"/>
                  <a:pt x="0" y="2888955"/>
                </a:cubicBezTo>
                <a:cubicBezTo>
                  <a:pt x="0" y="1293429"/>
                  <a:pt x="1293429" y="0"/>
                  <a:pt x="2888955" y="0"/>
                </a:cubicBezTo>
                <a:close/>
              </a:path>
            </a:pathLst>
          </a:custGeom>
        </p:spPr>
      </p:pic>
    </p:spTree>
    <p:extLst>
      <p:ext uri="{BB962C8B-B14F-4D97-AF65-F5344CB8AC3E}">
        <p14:creationId xmlns:p14="http://schemas.microsoft.com/office/powerpoint/2010/main" val="28928736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7678F73-9880-405C-9E21-2CC82BD044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1" y="1559140"/>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889663B-D140-3CBD-0296-B03B536C16C1}"/>
              </a:ext>
            </a:extLst>
          </p:cNvPr>
          <p:cNvSpPr>
            <a:spLocks noGrp="1"/>
          </p:cNvSpPr>
          <p:nvPr>
            <p:ph type="title"/>
          </p:nvPr>
        </p:nvSpPr>
        <p:spPr>
          <a:xfrm>
            <a:off x="457200" y="722025"/>
            <a:ext cx="4952999" cy="2247616"/>
          </a:xfrm>
        </p:spPr>
        <p:txBody>
          <a:bodyPr>
            <a:normAutofit/>
          </a:bodyPr>
          <a:lstStyle/>
          <a:p>
            <a:r>
              <a:rPr lang="en-US" b="1">
                <a:latin typeface="Times New Roman"/>
                <a:cs typeface="Times New Roman"/>
              </a:rPr>
              <a:t>Industry Responses to AI Challenges and Opportunities</a:t>
            </a:r>
            <a:endParaRPr lang="en-US" dirty="0"/>
          </a:p>
        </p:txBody>
      </p:sp>
      <p:sp>
        <p:nvSpPr>
          <p:cNvPr id="3" name="Content Placeholder 2">
            <a:extLst>
              <a:ext uri="{FF2B5EF4-FFF2-40B4-BE49-F238E27FC236}">
                <a16:creationId xmlns:a16="http://schemas.microsoft.com/office/drawing/2014/main" id="{A2FF3B4B-2CD7-F1DF-30F0-CBBDF70B2698}"/>
              </a:ext>
            </a:extLst>
          </p:cNvPr>
          <p:cNvSpPr>
            <a:spLocks noGrp="1"/>
          </p:cNvSpPr>
          <p:nvPr>
            <p:ph idx="1"/>
          </p:nvPr>
        </p:nvSpPr>
        <p:spPr>
          <a:xfrm>
            <a:off x="457200" y="3261390"/>
            <a:ext cx="4952999" cy="3009494"/>
          </a:xfrm>
        </p:spPr>
        <p:txBody>
          <a:bodyPr vert="horz" lIns="91440" tIns="45720" rIns="91440" bIns="45720" rtlCol="0">
            <a:normAutofit/>
          </a:bodyPr>
          <a:lstStyle/>
          <a:p>
            <a:pPr>
              <a:lnSpc>
                <a:spcPct val="100000"/>
              </a:lnSpc>
            </a:pPr>
            <a:r>
              <a:rPr lang="en-US" sz="1300">
                <a:latin typeface="Times New Roman"/>
                <a:cs typeface="Times New Roman"/>
              </a:rPr>
              <a:t>Chatbots with AI capabilities handle reservations and questions more quickly, increasing client satisfaction. </a:t>
            </a:r>
            <a:endParaRPr lang="en-US" sz="1300"/>
          </a:p>
          <a:p>
            <a:pPr>
              <a:lnSpc>
                <a:spcPct val="100000"/>
              </a:lnSpc>
            </a:pPr>
            <a:r>
              <a:rPr lang="en-US" sz="1300">
                <a:latin typeface="Times New Roman"/>
                <a:cs typeface="Times New Roman"/>
              </a:rPr>
              <a:t>Hilton is able to increase operational effectiveness and income by optimizing pricing techniques and distributing resources through the use of analytics that are predictive (Vashishth et al., 2025).</a:t>
            </a:r>
            <a:endParaRPr lang="en-US" sz="1300"/>
          </a:p>
          <a:p>
            <a:pPr>
              <a:lnSpc>
                <a:spcPct val="100000"/>
              </a:lnSpc>
            </a:pPr>
            <a:r>
              <a:rPr lang="en-US" sz="1300">
                <a:latin typeface="Times New Roman"/>
                <a:cs typeface="Times New Roman"/>
              </a:rPr>
              <a:t>Concerns about ethics, including artificial intelligence distortions in making choices, might result in disproportionate results regarding subjects like employment or client customisation (Cooper and Hall, 2019). </a:t>
            </a:r>
            <a:endParaRPr lang="en-US" sz="1300"/>
          </a:p>
          <a:p>
            <a:pPr>
              <a:lnSpc>
                <a:spcPct val="100000"/>
              </a:lnSpc>
            </a:pPr>
            <a:r>
              <a:rPr lang="en-US" sz="1300">
                <a:latin typeface="Times New Roman"/>
                <a:cs typeface="Times New Roman"/>
              </a:rPr>
              <a:t>The initial expense for artificial intelligence and the constant need for further investments in improvements to systems and training.</a:t>
            </a:r>
            <a:endParaRPr lang="en-US" sz="1300"/>
          </a:p>
          <a:p>
            <a:pPr>
              <a:lnSpc>
                <a:spcPct val="100000"/>
              </a:lnSpc>
            </a:pPr>
            <a:endParaRPr lang="en-US" sz="1300"/>
          </a:p>
        </p:txBody>
      </p:sp>
      <p:pic>
        <p:nvPicPr>
          <p:cNvPr id="5" name="Picture 4" descr="3D Hologram from iPad">
            <a:extLst>
              <a:ext uri="{FF2B5EF4-FFF2-40B4-BE49-F238E27FC236}">
                <a16:creationId xmlns:a16="http://schemas.microsoft.com/office/drawing/2014/main" id="{6298E353-69B7-8E0E-EA08-231DB68BF1CB}"/>
              </a:ext>
            </a:extLst>
          </p:cNvPr>
          <p:cNvPicPr>
            <a:picLocks noChangeAspect="1"/>
          </p:cNvPicPr>
          <p:nvPr/>
        </p:nvPicPr>
        <p:blipFill>
          <a:blip r:embed="rId3"/>
          <a:srcRect l="14941" r="25518" b="6"/>
          <a:stretch/>
        </p:blipFill>
        <p:spPr>
          <a:xfrm>
            <a:off x="6084873" y="-3440"/>
            <a:ext cx="6129950" cy="6861439"/>
          </a:xfrm>
          <a:custGeom>
            <a:avLst/>
            <a:gdLst/>
            <a:ahLst/>
            <a:cxnLst/>
            <a:rect l="l" t="t" r="r" b="b"/>
            <a:pathLst>
              <a:path w="6129950" h="6861439">
                <a:moveTo>
                  <a:pt x="1687527" y="0"/>
                </a:moveTo>
                <a:lnTo>
                  <a:pt x="6129950" y="0"/>
                </a:lnTo>
                <a:lnTo>
                  <a:pt x="6129950" y="6858000"/>
                </a:lnTo>
                <a:lnTo>
                  <a:pt x="5040333" y="6858000"/>
                </a:lnTo>
                <a:lnTo>
                  <a:pt x="5040333" y="6861439"/>
                </a:lnTo>
                <a:lnTo>
                  <a:pt x="272442" y="6861439"/>
                </a:lnTo>
                <a:lnTo>
                  <a:pt x="196402" y="6549696"/>
                </a:lnTo>
                <a:cubicBezTo>
                  <a:pt x="-517926" y="3427393"/>
                  <a:pt x="946083" y="3323532"/>
                  <a:pt x="946083" y="1"/>
                </a:cubicBezTo>
                <a:lnTo>
                  <a:pt x="1687527" y="1"/>
                </a:lnTo>
                <a:close/>
              </a:path>
            </a:pathLst>
          </a:custGeom>
        </p:spPr>
      </p:pic>
    </p:spTree>
    <p:extLst>
      <p:ext uri="{BB962C8B-B14F-4D97-AF65-F5344CB8AC3E}">
        <p14:creationId xmlns:p14="http://schemas.microsoft.com/office/powerpoint/2010/main" val="127439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E1993-6448-42F8-8FB3-76104F45B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942B1D20-D329-4285-AED2-DABDCE902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B9016B79-9C59-4CEA-A85C-3E4C8877B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208613"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5" name="Right Triangle 14">
            <a:extLst>
              <a:ext uri="{FF2B5EF4-FFF2-40B4-BE49-F238E27FC236}">
                <a16:creationId xmlns:a16="http://schemas.microsoft.com/office/drawing/2014/main" id="{2391C84E-C2EA-44FC-A7D1-FAE3E2850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08102" y="-284146"/>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47B3131A-B518-43E5-A896-E9D654A486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8" name="Straight Connector 17">
              <a:extLst>
                <a:ext uri="{FF2B5EF4-FFF2-40B4-BE49-F238E27FC236}">
                  <a16:creationId xmlns:a16="http://schemas.microsoft.com/office/drawing/2014/main" id="{476355E6-7A00-4B30-A47B-80EF0D0D6B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7D0B06C-9FFD-42E8-B19F-062C248CD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5291278-5FDA-45C6-B93E-1FA6D9130B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F95DF7-BFEE-4791-A691-BAF693F38F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7C504F1-5AA9-45F5-9030-22533885AF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75999E-3496-4713-8046-AC17DB2668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6B91000-D71E-40A8-AA8F-E9BB106A8C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A9D188E-6FDB-47DE-A5FB-728E56BD04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D98C242-C677-4CF5-A189-52C3ADAFD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9D7CD7F-137F-42DC-AFFA-52D9B8DF59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E3C1C05-EF55-47B3-B1D8-5491163376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E6BE961-4385-4384-B028-D57AA88EF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98288B9-9DC0-41DF-BDC2-329675E142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A97B8C6-FF63-4B6A-913C-50CB2EB7BD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3734427-CEE3-45F9-8CDE-7DC2897161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443404-2D71-4E54-86D6-DB0D769AA4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C94E908-A14E-4E7A-B4FC-BB9D82FD0F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2E257B4-59EA-43CC-A20C-D2755D26B4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1037FBF-2F84-4578-9624-4E6D10766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526E3BDC-D7FC-4C7E-9F35-1D05C9D545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E39965B-216F-478B-8653-0F7B877C0B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2116FC6-1CFC-4E87-8431-E7833BFB75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7829DA6-D97C-490E-BEEF-83832787DE1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495B6D3-A3B6-4636-A210-AFC128284F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2462476-3252-49A1-93CE-4FA22B830C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3C18803-7708-483D-8CE3-0992784BB5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4024AE-5222-4804-AA42-E7A4C0B970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14FBE75-ECC4-4BB7-92B2-74D6CF6864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F7061C60-9F4E-4144-B974-AFB802AF4C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B3A6317-E665-A466-A9C9-F8F8817B1240}"/>
              </a:ext>
            </a:extLst>
          </p:cNvPr>
          <p:cNvSpPr>
            <a:spLocks noGrp="1"/>
          </p:cNvSpPr>
          <p:nvPr>
            <p:ph type="title"/>
          </p:nvPr>
        </p:nvSpPr>
        <p:spPr>
          <a:xfrm>
            <a:off x="457201" y="720772"/>
            <a:ext cx="3733078" cy="5531079"/>
          </a:xfrm>
        </p:spPr>
        <p:txBody>
          <a:bodyPr>
            <a:normAutofit/>
          </a:bodyPr>
          <a:lstStyle/>
          <a:p>
            <a:r>
              <a:rPr lang="en-US" b="1">
                <a:latin typeface="Times New Roman"/>
                <a:cs typeface="Times New Roman"/>
              </a:rPr>
              <a:t>Conclusion </a:t>
            </a:r>
            <a:endParaRPr lang="en-US" dirty="0"/>
          </a:p>
        </p:txBody>
      </p:sp>
      <p:sp>
        <p:nvSpPr>
          <p:cNvPr id="48" name="Flowchart: Document 8">
            <a:extLst>
              <a:ext uri="{FF2B5EF4-FFF2-40B4-BE49-F238E27FC236}">
                <a16:creationId xmlns:a16="http://schemas.microsoft.com/office/drawing/2014/main" id="{6B91DA8E-00B5-4214-AFE5-535E47051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85106" y="-465509"/>
            <a:ext cx="6858001" cy="7789015"/>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 name="connsiteX0" fmla="*/ 17 w 21656"/>
              <a:gd name="connsiteY0" fmla="*/ 147 h 47742"/>
              <a:gd name="connsiteX1" fmla="*/ 21637 w 21656"/>
              <a:gd name="connsiteY1" fmla="*/ 0 h 47742"/>
              <a:gd name="connsiteX2" fmla="*/ 21656 w 21656"/>
              <a:gd name="connsiteY2" fmla="*/ 43796 h 47742"/>
              <a:gd name="connsiteX3" fmla="*/ 0 w 21656"/>
              <a:gd name="connsiteY3" fmla="*/ 46582 h 47742"/>
              <a:gd name="connsiteX4" fmla="*/ 17 w 21656"/>
              <a:gd name="connsiteY4" fmla="*/ 147 h 47742"/>
              <a:gd name="connsiteX0" fmla="*/ 17 w 21663"/>
              <a:gd name="connsiteY0" fmla="*/ 73 h 47668"/>
              <a:gd name="connsiteX1" fmla="*/ 21663 w 21663"/>
              <a:gd name="connsiteY1" fmla="*/ 0 h 47668"/>
              <a:gd name="connsiteX2" fmla="*/ 21656 w 21663"/>
              <a:gd name="connsiteY2" fmla="*/ 43722 h 47668"/>
              <a:gd name="connsiteX3" fmla="*/ 0 w 21663"/>
              <a:gd name="connsiteY3" fmla="*/ 46508 h 47668"/>
              <a:gd name="connsiteX4" fmla="*/ 17 w 21663"/>
              <a:gd name="connsiteY4" fmla="*/ 73 h 47668"/>
              <a:gd name="connsiteX0" fmla="*/ 5 w 21671"/>
              <a:gd name="connsiteY0" fmla="*/ 73 h 47668"/>
              <a:gd name="connsiteX1" fmla="*/ 21671 w 21671"/>
              <a:gd name="connsiteY1" fmla="*/ 0 h 47668"/>
              <a:gd name="connsiteX2" fmla="*/ 21664 w 21671"/>
              <a:gd name="connsiteY2" fmla="*/ 43722 h 47668"/>
              <a:gd name="connsiteX3" fmla="*/ 8 w 21671"/>
              <a:gd name="connsiteY3" fmla="*/ 46508 h 47668"/>
              <a:gd name="connsiteX4" fmla="*/ 5 w 21671"/>
              <a:gd name="connsiteY4" fmla="*/ 73 h 47668"/>
              <a:gd name="connsiteX0" fmla="*/ 5 w 21671"/>
              <a:gd name="connsiteY0" fmla="*/ 73 h 47668"/>
              <a:gd name="connsiteX1" fmla="*/ 21671 w 21671"/>
              <a:gd name="connsiteY1" fmla="*/ 0 h 47668"/>
              <a:gd name="connsiteX2" fmla="*/ 21670 w 21671"/>
              <a:gd name="connsiteY2" fmla="*/ 43722 h 47668"/>
              <a:gd name="connsiteX3" fmla="*/ 8 w 21671"/>
              <a:gd name="connsiteY3" fmla="*/ 46508 h 47668"/>
              <a:gd name="connsiteX4" fmla="*/ 5 w 21671"/>
              <a:gd name="connsiteY4" fmla="*/ 73 h 47668"/>
              <a:gd name="connsiteX0" fmla="*/ 4 w 21676"/>
              <a:gd name="connsiteY0" fmla="*/ 0 h 47722"/>
              <a:gd name="connsiteX1" fmla="*/ 21676 w 21676"/>
              <a:gd name="connsiteY1" fmla="*/ 54 h 47722"/>
              <a:gd name="connsiteX2" fmla="*/ 21675 w 21676"/>
              <a:gd name="connsiteY2" fmla="*/ 43776 h 47722"/>
              <a:gd name="connsiteX3" fmla="*/ 13 w 21676"/>
              <a:gd name="connsiteY3" fmla="*/ 46562 h 47722"/>
              <a:gd name="connsiteX4" fmla="*/ 4 w 21676"/>
              <a:gd name="connsiteY4" fmla="*/ 0 h 477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76" h="47722">
                <a:moveTo>
                  <a:pt x="4" y="0"/>
                </a:moveTo>
                <a:lnTo>
                  <a:pt x="21676" y="54"/>
                </a:lnTo>
                <a:cubicBezTo>
                  <a:pt x="21676" y="5828"/>
                  <a:pt x="21675" y="38002"/>
                  <a:pt x="21675" y="43776"/>
                </a:cubicBezTo>
                <a:cubicBezTo>
                  <a:pt x="10875" y="43776"/>
                  <a:pt x="10813" y="50312"/>
                  <a:pt x="13" y="46562"/>
                </a:cubicBezTo>
                <a:cubicBezTo>
                  <a:pt x="32" y="31095"/>
                  <a:pt x="-15" y="15467"/>
                  <a:pt x="4" y="0"/>
                </a:cubicBezTo>
                <a:close/>
              </a:path>
            </a:pathLst>
          </a:cu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933E909D-2F5A-C041-AAF5-8A4F6F1301EB}"/>
              </a:ext>
            </a:extLst>
          </p:cNvPr>
          <p:cNvGraphicFramePr>
            <a:graphicFrameLocks noGrp="1"/>
          </p:cNvGraphicFramePr>
          <p:nvPr>
            <p:ph idx="1"/>
            <p:extLst>
              <p:ext uri="{D42A27DB-BD31-4B8C-83A1-F6EECF244321}">
                <p14:modId xmlns:p14="http://schemas.microsoft.com/office/powerpoint/2010/main" val="912621693"/>
              </p:ext>
            </p:extLst>
          </p:nvPr>
        </p:nvGraphicFramePr>
        <p:xfrm>
          <a:off x="5165512" y="185047"/>
          <a:ext cx="6831118" cy="6059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51062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1" name="Rectangle 10">
            <a:extLst>
              <a:ext uri="{FF2B5EF4-FFF2-40B4-BE49-F238E27FC236}">
                <a16:creationId xmlns:a16="http://schemas.microsoft.com/office/drawing/2014/main" id="{3712ED8D-807A-4E94-A9AF-C44676151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ight Triangle 12">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7930" y="1422741"/>
            <a:ext cx="568289" cy="568289"/>
          </a:xfrm>
          <a:prstGeom prst="rtTriangle">
            <a:avLst/>
          </a:prstGeom>
          <a:solidFill>
            <a:schemeClr val="accent5">
              <a:lumMod val="50000"/>
              <a:alpha val="1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6" name="Straight Connector 15">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F429272-B6C5-8289-46F4-E4A79182B29F}"/>
              </a:ext>
            </a:extLst>
          </p:cNvPr>
          <p:cNvSpPr>
            <a:spLocks noGrp="1"/>
          </p:cNvSpPr>
          <p:nvPr>
            <p:ph type="title"/>
          </p:nvPr>
        </p:nvSpPr>
        <p:spPr>
          <a:xfrm>
            <a:off x="457201" y="732348"/>
            <a:ext cx="4419600" cy="2240735"/>
          </a:xfrm>
        </p:spPr>
        <p:txBody>
          <a:bodyPr>
            <a:normAutofit/>
          </a:bodyPr>
          <a:lstStyle/>
          <a:p>
            <a:r>
              <a:rPr lang="en-US" sz="4100" b="1">
                <a:latin typeface="Times New Roman"/>
                <a:cs typeface="Times New Roman"/>
              </a:rPr>
              <a:t>Recommendations</a:t>
            </a:r>
            <a:endParaRPr lang="en-US" sz="4100"/>
          </a:p>
          <a:p>
            <a:endParaRPr lang="en-US" sz="4100">
              <a:cs typeface="Posterama"/>
            </a:endParaRPr>
          </a:p>
        </p:txBody>
      </p:sp>
      <p:sp>
        <p:nvSpPr>
          <p:cNvPr id="3" name="Content Placeholder 2">
            <a:extLst>
              <a:ext uri="{FF2B5EF4-FFF2-40B4-BE49-F238E27FC236}">
                <a16:creationId xmlns:a16="http://schemas.microsoft.com/office/drawing/2014/main" id="{33E25F07-7675-F804-1E8C-34D6EB7D6F9C}"/>
              </a:ext>
            </a:extLst>
          </p:cNvPr>
          <p:cNvSpPr>
            <a:spLocks noGrp="1"/>
          </p:cNvSpPr>
          <p:nvPr>
            <p:ph idx="1"/>
          </p:nvPr>
        </p:nvSpPr>
        <p:spPr>
          <a:xfrm>
            <a:off x="457201" y="3264832"/>
            <a:ext cx="4419600" cy="3009494"/>
          </a:xfrm>
        </p:spPr>
        <p:txBody>
          <a:bodyPr vert="horz" lIns="91440" tIns="45720" rIns="91440" bIns="45720" rtlCol="0">
            <a:normAutofit fontScale="62500" lnSpcReduction="20000"/>
          </a:bodyPr>
          <a:lstStyle/>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Hilton Hotel needs to expand its strategic alliances to obtain additional access to financial resources and technology resources to adapt the infrastructure of AI (Ford and Sturman, 2020).</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solidFill>
                  <a:srgbClr val="FF0000"/>
                </a:solidFill>
                <a:effectLst/>
                <a:latin typeface="Times New Roman" panose="02020603050405020304" pitchFamily="18" charset="0"/>
                <a:ea typeface="Times New Roman" panose="02020603050405020304" pitchFamily="18" charset="0"/>
              </a:rPr>
              <a:t>Hilton Hotel can opt for collaborating with the cloud service providers such as Amazon and Google to enable AI-empowered infrastructure within their firm.    </a:t>
            </a:r>
            <a:endParaRPr lang="en-IN"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IN" sz="1800" u="none" strike="noStrike" dirty="0">
                <a:effectLst/>
                <a:latin typeface="Times New Roman" panose="02020603050405020304" pitchFamily="18" charset="0"/>
                <a:ea typeface="Times New Roman" panose="02020603050405020304" pitchFamily="18" charset="0"/>
              </a:rPr>
              <a:t>Hilton should maintain its focus on safeguarding information and compliance (II, 2024). </a:t>
            </a:r>
            <a:endParaRPr lang="en-IN" sz="1800" u="none" strike="noStrike" dirty="0">
              <a:effectLst/>
              <a:latin typeface="Arial" panose="020B0604020202020204" pitchFamily="34" charset="0"/>
              <a:ea typeface="Arial" panose="020B0604020202020204" pitchFamily="34" charset="0"/>
            </a:endParaRPr>
          </a:p>
          <a:p>
            <a:pPr marL="342900" lvl="0" indent="-342900">
              <a:lnSpc>
                <a:spcPct val="150000"/>
              </a:lnSpc>
              <a:buFont typeface="Arial" panose="020B0604020202020204" pitchFamily="34" charset="0"/>
              <a:buChar char="●"/>
            </a:pPr>
            <a:r>
              <a:rPr lang="en-IN" sz="1800" u="none" strike="noStrike" dirty="0">
                <a:solidFill>
                  <a:srgbClr val="FF0000"/>
                </a:solidFill>
                <a:effectLst/>
                <a:latin typeface="Times New Roman" panose="02020603050405020304" pitchFamily="18" charset="0"/>
                <a:ea typeface="Times New Roman" panose="02020603050405020304" pitchFamily="18" charset="0"/>
              </a:rPr>
              <a:t>This organisation can introduce multi-factor authentication by partnering with cybersecurity service providers like IBM Security to safeguard information and compliance.    </a:t>
            </a:r>
            <a:endParaRPr lang="en-IN" sz="1800" u="none" strike="noStrike" dirty="0">
              <a:effectLst/>
              <a:latin typeface="Arial" panose="020B0604020202020204" pitchFamily="34" charset="0"/>
              <a:ea typeface="Arial" panose="020B0604020202020204" pitchFamily="34" charset="0"/>
            </a:endParaRPr>
          </a:p>
        </p:txBody>
      </p:sp>
      <p:sp>
        <p:nvSpPr>
          <p:cNvPr id="46" name="Flowchart: Document 8">
            <a:extLst>
              <a:ext uri="{FF2B5EF4-FFF2-40B4-BE49-F238E27FC236}">
                <a16:creationId xmlns:a16="http://schemas.microsoft.com/office/drawing/2014/main" id="{D8667B21-A39C-4ABB-9CED-0DD4CD739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270477" y="924332"/>
            <a:ext cx="6871335" cy="5022674"/>
          </a:xfrm>
          <a:custGeom>
            <a:avLst/>
            <a:gdLst>
              <a:gd name="connsiteX0" fmla="*/ 0 w 21600"/>
              <a:gd name="connsiteY0" fmla="*/ 0 h 21600"/>
              <a:gd name="connsiteX1" fmla="*/ 21600 w 21600"/>
              <a:gd name="connsiteY1" fmla="*/ 0 h 21600"/>
              <a:gd name="connsiteX2" fmla="*/ 21600 w 21600"/>
              <a:gd name="connsiteY2" fmla="*/ 17322 h 21600"/>
              <a:gd name="connsiteX3" fmla="*/ 0 w 21600"/>
              <a:gd name="connsiteY3" fmla="*/ 20172 h 21600"/>
              <a:gd name="connsiteX4" fmla="*/ 0 w 21600"/>
              <a:gd name="connsiteY4" fmla="*/ 0 h 21600"/>
              <a:gd name="connsiteX0" fmla="*/ 0 w 21600"/>
              <a:gd name="connsiteY0" fmla="*/ 26328 h 47652"/>
              <a:gd name="connsiteX1" fmla="*/ 21562 w 21600"/>
              <a:gd name="connsiteY1" fmla="*/ 0 h 47652"/>
              <a:gd name="connsiteX2" fmla="*/ 21600 w 21600"/>
              <a:gd name="connsiteY2" fmla="*/ 43650 h 47652"/>
              <a:gd name="connsiteX3" fmla="*/ 0 w 21600"/>
              <a:gd name="connsiteY3" fmla="*/ 46500 h 47652"/>
              <a:gd name="connsiteX4" fmla="*/ 0 w 21600"/>
              <a:gd name="connsiteY4" fmla="*/ 26328 h 47652"/>
              <a:gd name="connsiteX0" fmla="*/ 56 w 21600"/>
              <a:gd name="connsiteY0" fmla="*/ 98 h 47652"/>
              <a:gd name="connsiteX1" fmla="*/ 21562 w 21600"/>
              <a:gd name="connsiteY1" fmla="*/ 0 h 47652"/>
              <a:gd name="connsiteX2" fmla="*/ 21600 w 21600"/>
              <a:gd name="connsiteY2" fmla="*/ 43650 h 47652"/>
              <a:gd name="connsiteX3" fmla="*/ 0 w 21600"/>
              <a:gd name="connsiteY3" fmla="*/ 46500 h 47652"/>
              <a:gd name="connsiteX4" fmla="*/ 56 w 21600"/>
              <a:gd name="connsiteY4" fmla="*/ 98 h 47652"/>
              <a:gd name="connsiteX0" fmla="*/ 37 w 21600"/>
              <a:gd name="connsiteY0" fmla="*/ 196 h 47652"/>
              <a:gd name="connsiteX1" fmla="*/ 21562 w 21600"/>
              <a:gd name="connsiteY1" fmla="*/ 0 h 47652"/>
              <a:gd name="connsiteX2" fmla="*/ 21600 w 21600"/>
              <a:gd name="connsiteY2" fmla="*/ 43650 h 47652"/>
              <a:gd name="connsiteX3" fmla="*/ 0 w 21600"/>
              <a:gd name="connsiteY3" fmla="*/ 46500 h 47652"/>
              <a:gd name="connsiteX4" fmla="*/ 37 w 21600"/>
              <a:gd name="connsiteY4" fmla="*/ 196 h 47652"/>
              <a:gd name="connsiteX0" fmla="*/ 5 w 21606"/>
              <a:gd name="connsiteY0" fmla="*/ 196 h 47652"/>
              <a:gd name="connsiteX1" fmla="*/ 21568 w 21606"/>
              <a:gd name="connsiteY1" fmla="*/ 0 h 47652"/>
              <a:gd name="connsiteX2" fmla="*/ 21606 w 21606"/>
              <a:gd name="connsiteY2" fmla="*/ 43650 h 47652"/>
              <a:gd name="connsiteX3" fmla="*/ 6 w 21606"/>
              <a:gd name="connsiteY3" fmla="*/ 46500 h 47652"/>
              <a:gd name="connsiteX4" fmla="*/ 5 w 21606"/>
              <a:gd name="connsiteY4" fmla="*/ 196 h 47652"/>
              <a:gd name="connsiteX0" fmla="*/ 3 w 21642"/>
              <a:gd name="connsiteY0" fmla="*/ 1 h 47652"/>
              <a:gd name="connsiteX1" fmla="*/ 21604 w 21642"/>
              <a:gd name="connsiteY1" fmla="*/ 0 h 47652"/>
              <a:gd name="connsiteX2" fmla="*/ 21642 w 21642"/>
              <a:gd name="connsiteY2" fmla="*/ 43650 h 47652"/>
              <a:gd name="connsiteX3" fmla="*/ 42 w 21642"/>
              <a:gd name="connsiteY3" fmla="*/ 46500 h 47652"/>
              <a:gd name="connsiteX4" fmla="*/ 3 w 21642"/>
              <a:gd name="connsiteY4" fmla="*/ 1 h 47652"/>
              <a:gd name="connsiteX0" fmla="*/ 3 w 21642"/>
              <a:gd name="connsiteY0" fmla="*/ 0 h 47651"/>
              <a:gd name="connsiteX1" fmla="*/ 21623 w 21642"/>
              <a:gd name="connsiteY1" fmla="*/ 97 h 47651"/>
              <a:gd name="connsiteX2" fmla="*/ 21642 w 21642"/>
              <a:gd name="connsiteY2" fmla="*/ 43649 h 47651"/>
              <a:gd name="connsiteX3" fmla="*/ 42 w 21642"/>
              <a:gd name="connsiteY3" fmla="*/ 46499 h 47651"/>
              <a:gd name="connsiteX4" fmla="*/ 3 w 21642"/>
              <a:gd name="connsiteY4" fmla="*/ 0 h 47651"/>
              <a:gd name="connsiteX0" fmla="*/ 3 w 21642"/>
              <a:gd name="connsiteY0" fmla="*/ 147 h 47798"/>
              <a:gd name="connsiteX1" fmla="*/ 21623 w 21642"/>
              <a:gd name="connsiteY1" fmla="*/ 0 h 47798"/>
              <a:gd name="connsiteX2" fmla="*/ 21642 w 21642"/>
              <a:gd name="connsiteY2" fmla="*/ 43796 h 47798"/>
              <a:gd name="connsiteX3" fmla="*/ 42 w 21642"/>
              <a:gd name="connsiteY3" fmla="*/ 46646 h 47798"/>
              <a:gd name="connsiteX4" fmla="*/ 3 w 21642"/>
              <a:gd name="connsiteY4" fmla="*/ 147 h 477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42" h="47798">
                <a:moveTo>
                  <a:pt x="3" y="147"/>
                </a:moveTo>
                <a:lnTo>
                  <a:pt x="21623" y="0"/>
                </a:lnTo>
                <a:cubicBezTo>
                  <a:pt x="21623" y="5774"/>
                  <a:pt x="21642" y="38022"/>
                  <a:pt x="21642" y="43796"/>
                </a:cubicBezTo>
                <a:cubicBezTo>
                  <a:pt x="10842" y="43796"/>
                  <a:pt x="10842" y="50396"/>
                  <a:pt x="42" y="46646"/>
                </a:cubicBezTo>
                <a:cubicBezTo>
                  <a:pt x="61" y="31179"/>
                  <a:pt x="-16" y="15614"/>
                  <a:pt x="3" y="147"/>
                </a:cubicBezTo>
                <a:close/>
              </a:path>
            </a:pathLst>
          </a:cu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pic>
        <p:nvPicPr>
          <p:cNvPr id="4" name="Picture 3" descr="Hilton Mumbai International Airport, Mumbai - TimesTravel">
            <a:extLst>
              <a:ext uri="{FF2B5EF4-FFF2-40B4-BE49-F238E27FC236}">
                <a16:creationId xmlns:a16="http://schemas.microsoft.com/office/drawing/2014/main" id="{1287FFD6-EB13-3F79-51EF-3B38C4C03750}"/>
              </a:ext>
            </a:extLst>
          </p:cNvPr>
          <p:cNvPicPr>
            <a:picLocks noChangeAspect="1"/>
          </p:cNvPicPr>
          <p:nvPr/>
        </p:nvPicPr>
        <p:blipFill>
          <a:blip r:embed="rId3"/>
          <a:stretch>
            <a:fillRect/>
          </a:stretch>
        </p:blipFill>
        <p:spPr>
          <a:xfrm>
            <a:off x="5203767" y="1235269"/>
            <a:ext cx="6795701" cy="4536130"/>
          </a:xfrm>
          <a:prstGeom prst="rect">
            <a:avLst/>
          </a:prstGeom>
        </p:spPr>
      </p:pic>
    </p:spTree>
    <p:extLst>
      <p:ext uri="{BB962C8B-B14F-4D97-AF65-F5344CB8AC3E}">
        <p14:creationId xmlns:p14="http://schemas.microsoft.com/office/powerpoint/2010/main" val="3318500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0A867D-C52F-49DB-B328-77F431246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ight Triangle 11">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5" y="3241897"/>
            <a:ext cx="568289" cy="568289"/>
          </a:xfrm>
          <a:prstGeom prst="rtTriangle">
            <a:avLst/>
          </a:prstGeom>
          <a:solidFill>
            <a:schemeClr val="accent5">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04BAD56-1DA3-4EE3-ABAF-4A03C8DF33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082" y="5791200"/>
            <a:ext cx="3561733" cy="1066800"/>
          </a:xfrm>
          <a:custGeom>
            <a:avLst/>
            <a:gdLst>
              <a:gd name="connsiteX0" fmla="*/ 1780866 w 3561733"/>
              <a:gd name="connsiteY0" fmla="*/ 0 h 1066800"/>
              <a:gd name="connsiteX1" fmla="*/ 3557091 w 3561733"/>
              <a:gd name="connsiteY1" fmla="*/ 1057165 h 1066800"/>
              <a:gd name="connsiteX2" fmla="*/ 3561733 w 3561733"/>
              <a:gd name="connsiteY2" fmla="*/ 1066800 h 1066800"/>
              <a:gd name="connsiteX3" fmla="*/ 2549614 w 3561733"/>
              <a:gd name="connsiteY3" fmla="*/ 1066800 h 1066800"/>
              <a:gd name="connsiteX4" fmla="*/ 2465837 w 3561733"/>
              <a:gd name="connsiteY4" fmla="*/ 1004153 h 1066800"/>
              <a:gd name="connsiteX5" fmla="*/ 1780866 w 3561733"/>
              <a:gd name="connsiteY5" fmla="*/ 794923 h 1066800"/>
              <a:gd name="connsiteX6" fmla="*/ 1095896 w 3561733"/>
              <a:gd name="connsiteY6" fmla="*/ 1004153 h 1066800"/>
              <a:gd name="connsiteX7" fmla="*/ 1012119 w 3561733"/>
              <a:gd name="connsiteY7" fmla="*/ 1066800 h 1066800"/>
              <a:gd name="connsiteX8" fmla="*/ 0 w 3561733"/>
              <a:gd name="connsiteY8" fmla="*/ 1066800 h 1066800"/>
              <a:gd name="connsiteX9" fmla="*/ 4641 w 3561733"/>
              <a:gd name="connsiteY9" fmla="*/ 1057165 h 1066800"/>
              <a:gd name="connsiteX10" fmla="*/ 1780866 w 3561733"/>
              <a:gd name="connsiteY10" fmla="*/ 0 h 1066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61733" h="1066800">
                <a:moveTo>
                  <a:pt x="1780866" y="0"/>
                </a:moveTo>
                <a:cubicBezTo>
                  <a:pt x="2547864" y="0"/>
                  <a:pt x="3215021" y="427470"/>
                  <a:pt x="3557091" y="1057165"/>
                </a:cubicBezTo>
                <a:lnTo>
                  <a:pt x="3561733" y="1066800"/>
                </a:lnTo>
                <a:lnTo>
                  <a:pt x="2549614" y="1066800"/>
                </a:lnTo>
                <a:lnTo>
                  <a:pt x="2465837" y="1004153"/>
                </a:lnTo>
                <a:cubicBezTo>
                  <a:pt x="2270308" y="872056"/>
                  <a:pt x="2034595" y="794923"/>
                  <a:pt x="1780866" y="794923"/>
                </a:cubicBezTo>
                <a:cubicBezTo>
                  <a:pt x="1527138" y="794923"/>
                  <a:pt x="1291425" y="872056"/>
                  <a:pt x="1095896" y="1004153"/>
                </a:cubicBezTo>
                <a:lnTo>
                  <a:pt x="1012119" y="1066800"/>
                </a:lnTo>
                <a:lnTo>
                  <a:pt x="0" y="1066800"/>
                </a:lnTo>
                <a:lnTo>
                  <a:pt x="4641" y="1057165"/>
                </a:lnTo>
                <a:cubicBezTo>
                  <a:pt x="346712" y="427470"/>
                  <a:pt x="1013869" y="0"/>
                  <a:pt x="1780866" y="0"/>
                </a:cubicBezTo>
                <a:close/>
              </a:path>
            </a:pathLst>
          </a:custGeom>
          <a:solidFill>
            <a:schemeClr val="accent5">
              <a:lumMod val="60000"/>
              <a:lumOff val="4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233B6F-F650-400C-CBE7-A02B60F6CEA9}"/>
              </a:ext>
            </a:extLst>
          </p:cNvPr>
          <p:cNvSpPr>
            <a:spLocks noGrp="1"/>
          </p:cNvSpPr>
          <p:nvPr>
            <p:ph type="title"/>
          </p:nvPr>
        </p:nvSpPr>
        <p:spPr>
          <a:xfrm>
            <a:off x="457200" y="725466"/>
            <a:ext cx="5638769" cy="5548851"/>
          </a:xfrm>
        </p:spPr>
        <p:txBody>
          <a:bodyPr anchor="ctr">
            <a:normAutofit/>
          </a:bodyPr>
          <a:lstStyle/>
          <a:p>
            <a:r>
              <a:rPr lang="en-US" b="1" dirty="0">
                <a:latin typeface="Times New Roman"/>
                <a:cs typeface="Times New Roman"/>
              </a:rPr>
              <a:t>References </a:t>
            </a:r>
            <a:endParaRPr lang="en-US" dirty="0"/>
          </a:p>
          <a:p>
            <a:endParaRPr lang="en-US" dirty="0">
              <a:cs typeface="Posterama"/>
            </a:endParaRPr>
          </a:p>
        </p:txBody>
      </p:sp>
      <p:sp>
        <p:nvSpPr>
          <p:cNvPr id="3" name="Content Placeholder 2">
            <a:extLst>
              <a:ext uri="{FF2B5EF4-FFF2-40B4-BE49-F238E27FC236}">
                <a16:creationId xmlns:a16="http://schemas.microsoft.com/office/drawing/2014/main" id="{D7D0A0F0-C3FA-1219-1027-E257CF3DD6D1}"/>
              </a:ext>
            </a:extLst>
          </p:cNvPr>
          <p:cNvSpPr>
            <a:spLocks noGrp="1"/>
          </p:cNvSpPr>
          <p:nvPr>
            <p:ph idx="1"/>
          </p:nvPr>
        </p:nvSpPr>
        <p:spPr>
          <a:xfrm>
            <a:off x="3396344" y="93309"/>
            <a:ext cx="8580299" cy="6640558"/>
          </a:xfrm>
        </p:spPr>
        <p:txBody>
          <a:bodyPr vert="horz" lIns="91440" tIns="45720" rIns="91440" bIns="45720" rtlCol="0" anchor="ctr">
            <a:normAutofit lnSpcReduction="10000"/>
          </a:bodyPr>
          <a:lstStyle/>
          <a:p>
            <a:pPr>
              <a:lnSpc>
                <a:spcPct val="100000"/>
              </a:lnSpc>
            </a:pPr>
            <a:r>
              <a:rPr lang="en-US" sz="900" dirty="0" err="1">
                <a:latin typeface="Times New Roman"/>
                <a:cs typeface="Times New Roman"/>
              </a:rPr>
              <a:t>Badmus</a:t>
            </a:r>
            <a:r>
              <a:rPr lang="en-US" sz="900" dirty="0">
                <a:latin typeface="Times New Roman"/>
                <a:cs typeface="Times New Roman"/>
              </a:rPr>
              <a:t>, O., Rajput, S.A., </a:t>
            </a:r>
            <a:r>
              <a:rPr lang="en-US" sz="900" dirty="0" err="1">
                <a:latin typeface="Times New Roman"/>
                <a:cs typeface="Times New Roman"/>
              </a:rPr>
              <a:t>Arogundade</a:t>
            </a:r>
            <a:r>
              <a:rPr lang="en-US" sz="900" dirty="0">
                <a:latin typeface="Times New Roman"/>
                <a:cs typeface="Times New Roman"/>
              </a:rPr>
              <a:t>, J.B. and Williams, M. (2024) AI-driven business analytics and decision making. </a:t>
            </a:r>
            <a:r>
              <a:rPr lang="en-US" sz="900" i="1" dirty="0">
                <a:latin typeface="Times New Roman"/>
                <a:cs typeface="Times New Roman"/>
              </a:rPr>
              <a:t>World Journal of Advanced Research and Reviews</a:t>
            </a:r>
            <a:r>
              <a:rPr lang="en-US" sz="900" dirty="0">
                <a:latin typeface="Times New Roman"/>
                <a:cs typeface="Times New Roman"/>
              </a:rPr>
              <a:t>, </a:t>
            </a:r>
            <a:r>
              <a:rPr lang="en-US" sz="900" i="1" dirty="0">
                <a:latin typeface="Times New Roman"/>
                <a:cs typeface="Times New Roman"/>
              </a:rPr>
              <a:t>24</a:t>
            </a:r>
            <a:r>
              <a:rPr lang="en-US" sz="900" dirty="0">
                <a:latin typeface="Times New Roman"/>
                <a:cs typeface="Times New Roman"/>
              </a:rPr>
              <a:t>(1), pp.616-633. </a:t>
            </a:r>
            <a:r>
              <a:rPr lang="en-US" sz="900" dirty="0">
                <a:latin typeface="Times New Roman"/>
                <a:cs typeface="Times New Roman"/>
                <a:hlinkClick r:id="rId2"/>
              </a:rPr>
              <a:t>https://doi.org/10.30574/wjarr.2024.24.1.3093</a:t>
            </a:r>
            <a:r>
              <a:rPr lang="en-US" sz="900" dirty="0">
                <a:latin typeface="Times New Roman"/>
                <a:cs typeface="Times New Roman"/>
              </a:rPr>
              <a:t> </a:t>
            </a:r>
            <a:endParaRPr lang="en-US" sz="900" dirty="0"/>
          </a:p>
          <a:p>
            <a:pPr>
              <a:lnSpc>
                <a:spcPct val="100000"/>
              </a:lnSpc>
            </a:pPr>
            <a:r>
              <a:rPr lang="en-US" sz="900" dirty="0" err="1">
                <a:latin typeface="Times New Roman"/>
                <a:cs typeface="Times New Roman"/>
              </a:rPr>
              <a:t>Batabyal</a:t>
            </a:r>
            <a:r>
              <a:rPr lang="en-US" sz="900" dirty="0">
                <a:latin typeface="Times New Roman"/>
                <a:cs typeface="Times New Roman"/>
              </a:rPr>
              <a:t>, D. and Das, D.K. (eds) (2019) Global trends, practices, and challenges in contemporary tourism and hospitality management. Hershey, Pennsylvania: Business Science Reference, an imprint of IG Global. </a:t>
            </a:r>
            <a:endParaRPr lang="en-US" sz="900" dirty="0"/>
          </a:p>
          <a:p>
            <a:pPr>
              <a:lnSpc>
                <a:spcPct val="100000"/>
              </a:lnSpc>
            </a:pPr>
            <a:r>
              <a:rPr lang="en-US" sz="900" dirty="0">
                <a:latin typeface="Times New Roman"/>
                <a:cs typeface="Times New Roman"/>
              </a:rPr>
              <a:t>Chen, Z. (2023) Collaboration among recruiters and artificial intelligence: removing human prejudices in employment. </a:t>
            </a:r>
            <a:r>
              <a:rPr lang="en-US" sz="900" i="1" dirty="0">
                <a:latin typeface="Times New Roman"/>
                <a:cs typeface="Times New Roman"/>
              </a:rPr>
              <a:t>Cognition, Technology &amp; Work</a:t>
            </a:r>
            <a:r>
              <a:rPr lang="en-US" sz="900" dirty="0">
                <a:latin typeface="Times New Roman"/>
                <a:cs typeface="Times New Roman"/>
              </a:rPr>
              <a:t>, </a:t>
            </a:r>
            <a:r>
              <a:rPr lang="en-US" sz="900" i="1" dirty="0">
                <a:latin typeface="Times New Roman"/>
                <a:cs typeface="Times New Roman"/>
              </a:rPr>
              <a:t>25</a:t>
            </a:r>
            <a:r>
              <a:rPr lang="en-US" sz="900" dirty="0">
                <a:latin typeface="Times New Roman"/>
                <a:cs typeface="Times New Roman"/>
              </a:rPr>
              <a:t>(1), pp.135-149. </a:t>
            </a:r>
            <a:r>
              <a:rPr lang="en-US" sz="900" dirty="0">
                <a:latin typeface="Times New Roman"/>
                <a:cs typeface="Times New Roman"/>
                <a:hlinkClick r:id="rId3"/>
              </a:rPr>
              <a:t>https://link.springer.com/content/pdf/10.1007/s10111-022-00716-0.pdf</a:t>
            </a:r>
            <a:r>
              <a:rPr lang="en-US" sz="900" dirty="0">
                <a:latin typeface="Times New Roman"/>
                <a:cs typeface="Times New Roman"/>
              </a:rPr>
              <a:t> </a:t>
            </a:r>
            <a:endParaRPr lang="en-US" sz="900" dirty="0"/>
          </a:p>
          <a:p>
            <a:pPr>
              <a:lnSpc>
                <a:spcPct val="100000"/>
              </a:lnSpc>
            </a:pPr>
            <a:r>
              <a:rPr lang="en-US" sz="900" dirty="0">
                <a:latin typeface="Times New Roman"/>
                <a:cs typeface="Times New Roman"/>
              </a:rPr>
              <a:t>Cooper, C. and Hall, M. (2019) Contemporary Tourism: An International Approach, 4th </a:t>
            </a:r>
            <a:r>
              <a:rPr lang="en-US" sz="900" dirty="0" err="1">
                <a:latin typeface="Times New Roman"/>
                <a:cs typeface="Times New Roman"/>
              </a:rPr>
              <a:t>Edn</a:t>
            </a:r>
            <a:r>
              <a:rPr lang="en-US" sz="900" dirty="0">
                <a:latin typeface="Times New Roman"/>
                <a:cs typeface="Times New Roman"/>
              </a:rPr>
              <a:t>. Goodfellows, Oxford. </a:t>
            </a:r>
            <a:endParaRPr lang="en-US" sz="900" dirty="0"/>
          </a:p>
          <a:p>
            <a:pPr>
              <a:lnSpc>
                <a:spcPct val="100000"/>
              </a:lnSpc>
            </a:pPr>
            <a:r>
              <a:rPr lang="en-US" sz="900" dirty="0">
                <a:latin typeface="Times New Roman"/>
                <a:cs typeface="Times New Roman"/>
              </a:rPr>
              <a:t>Divino, S. (2024) Governance and Compliance Recommendations for Artificial Intelligence in Business Management. </a:t>
            </a:r>
            <a:r>
              <a:rPr lang="en-US" sz="900" i="1" dirty="0">
                <a:latin typeface="Times New Roman"/>
                <a:cs typeface="Times New Roman"/>
              </a:rPr>
              <a:t>Nuevo Derecho</a:t>
            </a:r>
            <a:r>
              <a:rPr lang="en-US" sz="900" dirty="0">
                <a:latin typeface="Times New Roman"/>
                <a:cs typeface="Times New Roman"/>
              </a:rPr>
              <a:t>, </a:t>
            </a:r>
            <a:r>
              <a:rPr lang="en-US" sz="900" i="1" dirty="0">
                <a:latin typeface="Times New Roman"/>
                <a:cs typeface="Times New Roman"/>
              </a:rPr>
              <a:t>20</a:t>
            </a:r>
            <a:r>
              <a:rPr lang="en-US" sz="900" dirty="0">
                <a:latin typeface="Times New Roman"/>
                <a:cs typeface="Times New Roman"/>
              </a:rPr>
              <a:t>(35), pp.1-17. </a:t>
            </a:r>
            <a:r>
              <a:rPr lang="en-US" sz="900" dirty="0">
                <a:latin typeface="Times New Roman"/>
                <a:cs typeface="Times New Roman"/>
                <a:hlinkClick r:id="rId4"/>
              </a:rPr>
              <a:t>https://doi.org/10.25057/2500672X.1665</a:t>
            </a:r>
            <a:r>
              <a:rPr lang="en-US" sz="900" dirty="0">
                <a:latin typeface="Times New Roman"/>
                <a:cs typeface="Times New Roman"/>
              </a:rPr>
              <a:t> </a:t>
            </a:r>
            <a:endParaRPr lang="en-US" sz="900" dirty="0"/>
          </a:p>
          <a:p>
            <a:pPr>
              <a:lnSpc>
                <a:spcPct val="100000"/>
              </a:lnSpc>
            </a:pPr>
            <a:r>
              <a:rPr lang="en-US" sz="900" dirty="0" err="1">
                <a:latin typeface="Times New Roman"/>
                <a:cs typeface="Times New Roman"/>
              </a:rPr>
              <a:t>Doborjeh</a:t>
            </a:r>
            <a:r>
              <a:rPr lang="en-US" sz="900" dirty="0">
                <a:latin typeface="Times New Roman"/>
                <a:cs typeface="Times New Roman"/>
              </a:rPr>
              <a:t>, Z., </a:t>
            </a:r>
            <a:r>
              <a:rPr lang="en-US" sz="900" dirty="0" err="1">
                <a:latin typeface="Times New Roman"/>
                <a:cs typeface="Times New Roman"/>
              </a:rPr>
              <a:t>Hemmington</a:t>
            </a:r>
            <a:r>
              <a:rPr lang="en-US" sz="900" dirty="0">
                <a:latin typeface="Times New Roman"/>
                <a:cs typeface="Times New Roman"/>
              </a:rPr>
              <a:t>, N., </a:t>
            </a:r>
            <a:r>
              <a:rPr lang="en-US" sz="900" dirty="0" err="1">
                <a:latin typeface="Times New Roman"/>
                <a:cs typeface="Times New Roman"/>
              </a:rPr>
              <a:t>Doborjeh</a:t>
            </a:r>
            <a:r>
              <a:rPr lang="en-US" sz="900" dirty="0">
                <a:latin typeface="Times New Roman"/>
                <a:cs typeface="Times New Roman"/>
              </a:rPr>
              <a:t>, M. and </a:t>
            </a:r>
            <a:r>
              <a:rPr lang="en-US" sz="900" dirty="0" err="1">
                <a:latin typeface="Times New Roman"/>
                <a:cs typeface="Times New Roman"/>
              </a:rPr>
              <a:t>Kasabov</a:t>
            </a:r>
            <a:r>
              <a:rPr lang="en-US" sz="900" dirty="0">
                <a:latin typeface="Times New Roman"/>
                <a:cs typeface="Times New Roman"/>
              </a:rPr>
              <a:t>, N. (2022) Artificial intelligence: a systematic review of methods and applications in hospitality and tourism. International Journal of Contemporary Hospitality Management, 34(3), pp.1154-1176. </a:t>
            </a:r>
            <a:r>
              <a:rPr lang="en-US" sz="900" dirty="0">
                <a:latin typeface="Times New Roman"/>
                <a:cs typeface="Times New Roman"/>
                <a:hlinkClick r:id="rId5"/>
              </a:rPr>
              <a:t>https://pure.ulster.ac.uk/files/98492847/Zohreh_et_al_AI_in_Tourism_Main_Manuscript_accepted_version_.pdf</a:t>
            </a:r>
            <a:r>
              <a:rPr lang="en-US" sz="900" dirty="0">
                <a:latin typeface="Times New Roman"/>
                <a:cs typeface="Times New Roman"/>
              </a:rPr>
              <a:t> </a:t>
            </a:r>
            <a:endParaRPr lang="en-US" sz="900" dirty="0"/>
          </a:p>
          <a:p>
            <a:pPr>
              <a:lnSpc>
                <a:spcPct val="100000"/>
              </a:lnSpc>
            </a:pPr>
            <a:r>
              <a:rPr lang="en-US" sz="900" dirty="0">
                <a:latin typeface="Times New Roman"/>
                <a:cs typeface="Times New Roman"/>
              </a:rPr>
              <a:t>Ford, R.C. and Sturman, M.C. (2020) Managing Hospitality Organizations 2nd </a:t>
            </a:r>
            <a:r>
              <a:rPr lang="en-US" sz="900" dirty="0" err="1">
                <a:latin typeface="Times New Roman"/>
                <a:cs typeface="Times New Roman"/>
              </a:rPr>
              <a:t>Edn</a:t>
            </a:r>
            <a:r>
              <a:rPr lang="en-US" sz="900" dirty="0">
                <a:latin typeface="Times New Roman"/>
                <a:cs typeface="Times New Roman"/>
              </a:rPr>
              <a:t>. Sage, London.  </a:t>
            </a:r>
            <a:endParaRPr lang="en-US" sz="900" dirty="0"/>
          </a:p>
          <a:p>
            <a:pPr>
              <a:lnSpc>
                <a:spcPct val="100000"/>
              </a:lnSpc>
            </a:pPr>
            <a:r>
              <a:rPr lang="en-US" sz="900" dirty="0">
                <a:latin typeface="Times New Roman"/>
                <a:cs typeface="Times New Roman"/>
              </a:rPr>
              <a:t>Global Data. (2023) </a:t>
            </a:r>
            <a:r>
              <a:rPr lang="en-US" sz="900" i="1" dirty="0" err="1">
                <a:latin typeface="Times New Roman"/>
                <a:cs typeface="Times New Roman"/>
              </a:rPr>
              <a:t>ShieldSquare</a:t>
            </a:r>
            <a:r>
              <a:rPr lang="en-US" sz="900" i="1" dirty="0">
                <a:latin typeface="Times New Roman"/>
                <a:cs typeface="Times New Roman"/>
              </a:rPr>
              <a:t> Captcha</a:t>
            </a:r>
            <a:r>
              <a:rPr lang="en-US" sz="900" dirty="0">
                <a:latin typeface="Times New Roman"/>
                <a:cs typeface="Times New Roman"/>
              </a:rPr>
              <a:t>. [online] </a:t>
            </a:r>
            <a:r>
              <a:rPr lang="en-US" sz="900" dirty="0">
                <a:latin typeface="Times New Roman"/>
                <a:cs typeface="Times New Roman"/>
                <a:hlinkClick r:id="rId6"/>
              </a:rPr>
              <a:t>www.globaldata.com</a:t>
            </a:r>
            <a:r>
              <a:rPr lang="en-US" sz="900" dirty="0">
                <a:latin typeface="Times New Roman"/>
                <a:cs typeface="Times New Roman"/>
              </a:rPr>
              <a:t>. Available from: </a:t>
            </a:r>
            <a:r>
              <a:rPr lang="en-US" sz="900" dirty="0">
                <a:latin typeface="Times New Roman"/>
                <a:cs typeface="Times New Roman"/>
                <a:hlinkClick r:id="rId7"/>
              </a:rPr>
              <a:t>https://www.globaldata.com/store/report/hilton-worldwide-holdings-inc-enterprise-tech-analysis/</a:t>
            </a:r>
            <a:r>
              <a:rPr lang="en-US" sz="900" dirty="0">
                <a:latin typeface="Times New Roman"/>
                <a:cs typeface="Times New Roman"/>
              </a:rPr>
              <a:t> (Accessed 28 January 2025).</a:t>
            </a:r>
            <a:endParaRPr lang="en-US" sz="900" dirty="0"/>
          </a:p>
          <a:p>
            <a:pPr>
              <a:lnSpc>
                <a:spcPct val="100000"/>
              </a:lnSpc>
            </a:pPr>
            <a:r>
              <a:rPr lang="en-US" sz="900" dirty="0">
                <a:latin typeface="Times New Roman"/>
                <a:cs typeface="Times New Roman"/>
              </a:rPr>
              <a:t>Huang, A., Chao, Y., de la Mora Velasco, E., </a:t>
            </a:r>
            <a:r>
              <a:rPr lang="en-US" sz="900" dirty="0" err="1">
                <a:latin typeface="Times New Roman"/>
                <a:cs typeface="Times New Roman"/>
              </a:rPr>
              <a:t>Bilgihan</a:t>
            </a:r>
            <a:r>
              <a:rPr lang="en-US" sz="900" dirty="0">
                <a:latin typeface="Times New Roman"/>
                <a:cs typeface="Times New Roman"/>
              </a:rPr>
              <a:t>, A. and Wei, W. (2022) When artificial intelligence meets the hospitality and tourism industry: an assessment framework to inform theory and management. Journal of Hospitality and Tourism Insights, 5(5), pp.1080-1100. </a:t>
            </a:r>
            <a:r>
              <a:rPr lang="en-US" sz="900" dirty="0">
                <a:latin typeface="Times New Roman"/>
                <a:cs typeface="Times New Roman"/>
                <a:hlinkClick r:id="rId8"/>
              </a:rPr>
              <a:t>https://par.nsf.gov/servlets/purl/10353780</a:t>
            </a:r>
            <a:r>
              <a:rPr lang="en-US" sz="900" dirty="0">
                <a:latin typeface="Times New Roman"/>
                <a:cs typeface="Times New Roman"/>
              </a:rPr>
              <a:t> </a:t>
            </a:r>
            <a:endParaRPr lang="en-US" sz="900" dirty="0"/>
          </a:p>
          <a:p>
            <a:pPr>
              <a:lnSpc>
                <a:spcPct val="100000"/>
              </a:lnSpc>
            </a:pPr>
            <a:r>
              <a:rPr lang="en-US" sz="900" dirty="0">
                <a:latin typeface="Times New Roman"/>
                <a:cs typeface="Times New Roman"/>
              </a:rPr>
              <a:t>II, R.R.M. (2024) Measuring Data Protection: A Causal Artificial Intelligence Modeling Approach (Doctoral dissertation, Purdue University Graduate School). </a:t>
            </a:r>
            <a:r>
              <a:rPr lang="en-US" sz="900" dirty="0">
                <a:latin typeface="Times New Roman"/>
                <a:cs typeface="Times New Roman"/>
                <a:hlinkClick r:id="rId9"/>
              </a:rPr>
              <a:t>https://doi.org/10.25394/PGS.27957513.v1</a:t>
            </a:r>
            <a:endParaRPr lang="en-US" sz="900" dirty="0"/>
          </a:p>
          <a:p>
            <a:pPr>
              <a:lnSpc>
                <a:spcPct val="100000"/>
              </a:lnSpc>
            </a:pPr>
            <a:r>
              <a:rPr lang="en-US" sz="900" dirty="0">
                <a:latin typeface="Times New Roman"/>
                <a:cs typeface="Times New Roman"/>
              </a:rPr>
              <a:t>McKinsey &amp; Company. (2021) </a:t>
            </a:r>
            <a:r>
              <a:rPr lang="en-US" sz="900" i="1" dirty="0">
                <a:latin typeface="Times New Roman"/>
                <a:cs typeface="Times New Roman"/>
              </a:rPr>
              <a:t>The Value of Getting Personalization right--or wrong--is Multiplying</a:t>
            </a:r>
            <a:r>
              <a:rPr lang="en-US" sz="900" dirty="0">
                <a:latin typeface="Times New Roman"/>
                <a:cs typeface="Times New Roman"/>
              </a:rPr>
              <a:t>. [online] McKinsey &amp; Company. Available from: </a:t>
            </a:r>
            <a:r>
              <a:rPr lang="en-US" sz="900" dirty="0">
                <a:latin typeface="Times New Roman"/>
                <a:cs typeface="Times New Roman"/>
                <a:hlinkClick r:id="rId10"/>
              </a:rPr>
              <a:t>https://www.mckinsey.com/capabilities/growth-marketing-and-sales/our-insights/the-value-of-getting-personalization-right-or-wrong-is-multiplying</a:t>
            </a:r>
            <a:r>
              <a:rPr lang="en-US" sz="900" dirty="0">
                <a:latin typeface="Times New Roman"/>
                <a:cs typeface="Times New Roman"/>
              </a:rPr>
              <a:t> (Accessed 28 January 2025).</a:t>
            </a:r>
            <a:endParaRPr lang="en-US" sz="900" dirty="0"/>
          </a:p>
          <a:p>
            <a:pPr>
              <a:lnSpc>
                <a:spcPct val="100000"/>
              </a:lnSpc>
            </a:pPr>
            <a:r>
              <a:rPr lang="en-US" sz="900" dirty="0">
                <a:latin typeface="Times New Roman"/>
                <a:cs typeface="Times New Roman"/>
              </a:rPr>
              <a:t>Naeem, M., </a:t>
            </a:r>
            <a:r>
              <a:rPr lang="en-US" sz="900" dirty="0" err="1">
                <a:latin typeface="Times New Roman"/>
                <a:cs typeface="Times New Roman"/>
              </a:rPr>
              <a:t>Ozuem</a:t>
            </a:r>
            <a:r>
              <a:rPr lang="en-US" sz="900" dirty="0">
                <a:latin typeface="Times New Roman"/>
                <a:cs typeface="Times New Roman"/>
              </a:rPr>
              <a:t>, W., Howell, K. and Ranfagni, S. (2023) A step-by-step process of thematic analysis to develop a conceptual model in qualitative research. International Journal of Qualitative Methods, 22, p.16094069231205789. </a:t>
            </a:r>
            <a:r>
              <a:rPr lang="en-US" sz="900" dirty="0">
                <a:latin typeface="Times New Roman"/>
                <a:cs typeface="Times New Roman"/>
                <a:hlinkClick r:id="rId11"/>
              </a:rPr>
              <a:t>https://journals.sagepub.com/doi/pdf/10.1177/16094069231205789</a:t>
            </a:r>
            <a:r>
              <a:rPr lang="en-US" sz="900" dirty="0">
                <a:latin typeface="Times New Roman"/>
                <a:cs typeface="Times New Roman"/>
              </a:rPr>
              <a:t> </a:t>
            </a:r>
            <a:endParaRPr lang="en-US" sz="900" dirty="0"/>
          </a:p>
          <a:p>
            <a:pPr>
              <a:lnSpc>
                <a:spcPct val="100000"/>
              </a:lnSpc>
            </a:pPr>
            <a:r>
              <a:rPr lang="en-US" sz="900" dirty="0">
                <a:latin typeface="Times New Roman"/>
                <a:cs typeface="Times New Roman"/>
              </a:rPr>
              <a:t>Nam, K., Dutt, C.S., </a:t>
            </a:r>
            <a:r>
              <a:rPr lang="en-US" sz="900" dirty="0" err="1">
                <a:latin typeface="Times New Roman"/>
                <a:cs typeface="Times New Roman"/>
              </a:rPr>
              <a:t>Chathoth</a:t>
            </a:r>
            <a:r>
              <a:rPr lang="en-US" sz="900" dirty="0">
                <a:latin typeface="Times New Roman"/>
                <a:cs typeface="Times New Roman"/>
              </a:rPr>
              <a:t>, P., </a:t>
            </a:r>
            <a:r>
              <a:rPr lang="en-US" sz="900" dirty="0" err="1">
                <a:latin typeface="Times New Roman"/>
                <a:cs typeface="Times New Roman"/>
              </a:rPr>
              <a:t>Daghfous</a:t>
            </a:r>
            <a:r>
              <a:rPr lang="en-US" sz="900" dirty="0">
                <a:latin typeface="Times New Roman"/>
                <a:cs typeface="Times New Roman"/>
              </a:rPr>
              <a:t>, A. and Khan, M.S. (2021) The adoption of artificial intelligence and robotics in the hotel industry: prospects and challenges. Electronic Markets, 31, pp.553-574. </a:t>
            </a:r>
            <a:r>
              <a:rPr lang="en-US" sz="900" dirty="0">
                <a:latin typeface="Times New Roman"/>
                <a:cs typeface="Times New Roman"/>
                <a:hlinkClick r:id="rId12"/>
              </a:rPr>
              <a:t>https://doi.org/10.1007/s12525-020-00442-3</a:t>
            </a:r>
            <a:r>
              <a:rPr lang="en-US" sz="900" dirty="0">
                <a:latin typeface="Times New Roman"/>
                <a:cs typeface="Times New Roman"/>
              </a:rPr>
              <a:t> </a:t>
            </a:r>
            <a:endParaRPr lang="en-US" sz="900" dirty="0"/>
          </a:p>
          <a:p>
            <a:pPr>
              <a:lnSpc>
                <a:spcPct val="100000"/>
              </a:lnSpc>
            </a:pPr>
            <a:r>
              <a:rPr lang="en-US" sz="900" dirty="0">
                <a:latin typeface="Times New Roman"/>
                <a:cs typeface="Times New Roman"/>
              </a:rPr>
              <a:t>Ruel, H. and Njoku, E. (2021) AI redefining the hospitality industry. Journal of Tourism Futures, 7(1), pp.53-66. </a:t>
            </a:r>
            <a:r>
              <a:rPr lang="en-US" sz="900" dirty="0">
                <a:latin typeface="Times New Roman"/>
                <a:cs typeface="Times New Roman"/>
                <a:hlinkClick r:id="rId13"/>
              </a:rPr>
              <a:t>https://www.emerald.com/insight/content/doi/10.1108/JTF-03-2020-0032/full/pdf</a:t>
            </a:r>
            <a:r>
              <a:rPr lang="en-US" sz="900" dirty="0">
                <a:latin typeface="Times New Roman"/>
                <a:cs typeface="Times New Roman"/>
              </a:rPr>
              <a:t> </a:t>
            </a:r>
            <a:endParaRPr lang="en-US" sz="900" dirty="0"/>
          </a:p>
          <a:p>
            <a:pPr>
              <a:lnSpc>
                <a:spcPct val="100000"/>
              </a:lnSpc>
            </a:pPr>
            <a:r>
              <a:rPr lang="en-US" sz="900" dirty="0" err="1">
                <a:latin typeface="Times New Roman"/>
                <a:cs typeface="Times New Roman"/>
              </a:rPr>
              <a:t>Semwal</a:t>
            </a:r>
            <a:r>
              <a:rPr lang="en-US" sz="900" dirty="0">
                <a:latin typeface="Times New Roman"/>
                <a:cs typeface="Times New Roman"/>
              </a:rPr>
              <a:t>, R., Tripathi, N., </a:t>
            </a:r>
            <a:r>
              <a:rPr lang="en-US" sz="900" dirty="0" err="1">
                <a:latin typeface="Times New Roman"/>
                <a:cs typeface="Times New Roman"/>
              </a:rPr>
              <a:t>Kulshrestha</a:t>
            </a:r>
            <a:r>
              <a:rPr lang="en-US" sz="900" dirty="0">
                <a:latin typeface="Times New Roman"/>
                <a:cs typeface="Times New Roman"/>
              </a:rPr>
              <a:t>, R. and Tyagi, P. (2024) Innovative Approaches to Sustainable Hospitality: Leveraging AI and Technology for Energy Efficiency, Waste Reduction, and Eco-Friendly Mobility. In </a:t>
            </a:r>
            <a:r>
              <a:rPr lang="en-US" sz="900" i="1" dirty="0">
                <a:latin typeface="Times New Roman"/>
                <a:cs typeface="Times New Roman"/>
              </a:rPr>
              <a:t>Hotel and Travel Management in the AI Era</a:t>
            </a:r>
            <a:r>
              <a:rPr lang="en-US" sz="900" dirty="0">
                <a:latin typeface="Times New Roman"/>
                <a:cs typeface="Times New Roman"/>
              </a:rPr>
              <a:t> (pp. 379-400). IGI Global. </a:t>
            </a:r>
            <a:r>
              <a:rPr lang="en-US" sz="900" dirty="0">
                <a:latin typeface="Times New Roman"/>
                <a:cs typeface="Times New Roman"/>
                <a:hlinkClick r:id="rId14"/>
              </a:rPr>
              <a:t>https://doi.org/10.4018/979-8-3693-7898-4.ch018</a:t>
            </a:r>
            <a:r>
              <a:rPr lang="en-US" sz="900" dirty="0">
                <a:latin typeface="Times New Roman"/>
                <a:cs typeface="Times New Roman"/>
              </a:rPr>
              <a:t> </a:t>
            </a:r>
            <a:endParaRPr lang="en-US" sz="900" dirty="0"/>
          </a:p>
          <a:p>
            <a:pPr>
              <a:lnSpc>
                <a:spcPct val="100000"/>
              </a:lnSpc>
            </a:pPr>
            <a:r>
              <a:rPr lang="en-US" sz="900" dirty="0" err="1">
                <a:latin typeface="Times New Roman"/>
                <a:cs typeface="Times New Roman"/>
              </a:rPr>
              <a:t>Taherdoost</a:t>
            </a:r>
            <a:r>
              <a:rPr lang="en-US" sz="900" dirty="0">
                <a:latin typeface="Times New Roman"/>
                <a:cs typeface="Times New Roman"/>
              </a:rPr>
              <a:t>, H. (2021) Data collection methods and tools for research; a step-by-step guide to choose data collection technique for academic and business research projects. International Journal of Academic Research in Management (IJARM), 10(1), pp.10-38. </a:t>
            </a:r>
            <a:r>
              <a:rPr lang="en-US" sz="900" dirty="0">
                <a:latin typeface="Times New Roman"/>
                <a:cs typeface="Times New Roman"/>
                <a:hlinkClick r:id="rId15"/>
              </a:rPr>
              <a:t>https://hal.science/hal-03741847/document</a:t>
            </a:r>
            <a:endParaRPr lang="en-US" sz="900" dirty="0"/>
          </a:p>
          <a:p>
            <a:pPr>
              <a:lnSpc>
                <a:spcPct val="100000"/>
              </a:lnSpc>
            </a:pPr>
            <a:r>
              <a:rPr lang="en-US" sz="900" dirty="0" err="1">
                <a:latin typeface="Times New Roman"/>
                <a:cs typeface="Times New Roman"/>
              </a:rPr>
              <a:t>Vashishth</a:t>
            </a:r>
            <a:r>
              <a:rPr lang="en-US" sz="900" dirty="0">
                <a:latin typeface="Times New Roman"/>
                <a:cs typeface="Times New Roman"/>
              </a:rPr>
              <a:t>, T.K., Sharma, V., Sharma, M.K. and Sharma, R. (2025) Enhancing Hotel Customer Service With AI-Powered Chatbots. In </a:t>
            </a:r>
            <a:r>
              <a:rPr lang="en-US" sz="900" i="1" dirty="0">
                <a:latin typeface="Times New Roman"/>
                <a:cs typeface="Times New Roman"/>
              </a:rPr>
              <a:t>Marketing Technology-Infused Hospitality: Upskilling Frontline Employees for Competitiveness</a:t>
            </a:r>
            <a:r>
              <a:rPr lang="en-US" sz="900" dirty="0">
                <a:latin typeface="Times New Roman"/>
                <a:cs typeface="Times New Roman"/>
              </a:rPr>
              <a:t> (pp. 83-114). IGI Global Scientific Publishing. </a:t>
            </a:r>
            <a:r>
              <a:rPr lang="en-US" sz="900" dirty="0">
                <a:latin typeface="Times New Roman"/>
                <a:cs typeface="Times New Roman"/>
                <a:hlinkClick r:id="rId16"/>
              </a:rPr>
              <a:t>https://doi.org/10.4324/9781003488248</a:t>
            </a:r>
            <a:r>
              <a:rPr lang="en-US" sz="900" dirty="0">
                <a:latin typeface="Times New Roman"/>
                <a:cs typeface="Times New Roman"/>
              </a:rPr>
              <a:t> </a:t>
            </a:r>
            <a:endParaRPr lang="en-US" sz="900" dirty="0"/>
          </a:p>
          <a:p>
            <a:pPr>
              <a:lnSpc>
                <a:spcPct val="100000"/>
              </a:lnSpc>
            </a:pPr>
            <a:endParaRPr lang="en-US" sz="900" dirty="0"/>
          </a:p>
        </p:txBody>
      </p:sp>
    </p:spTree>
    <p:extLst>
      <p:ext uri="{BB962C8B-B14F-4D97-AF65-F5344CB8AC3E}">
        <p14:creationId xmlns:p14="http://schemas.microsoft.com/office/powerpoint/2010/main" val="2001677375"/>
      </p:ext>
    </p:extLst>
  </p:cSld>
  <p:clrMapOvr>
    <a:masterClrMapping/>
  </p:clrMapOvr>
</p:sld>
</file>

<file path=ppt/theme/theme1.xml><?xml version="1.0" encoding="utf-8"?>
<a:theme xmlns:a="http://schemas.openxmlformats.org/drawingml/2006/main" name="SineVTI">
  <a:themeElements>
    <a:clrScheme name="AnalogousFromDarkSeedLeftStep">
      <a:dk1>
        <a:srgbClr val="000000"/>
      </a:dk1>
      <a:lt1>
        <a:srgbClr val="FFFFFF"/>
      </a:lt1>
      <a:dk2>
        <a:srgbClr val="1B2430"/>
      </a:dk2>
      <a:lt2>
        <a:srgbClr val="F0F3F1"/>
      </a:lt2>
      <a:accent1>
        <a:srgbClr val="C34DAD"/>
      </a:accent1>
      <a:accent2>
        <a:srgbClr val="963BB1"/>
      </a:accent2>
      <a:accent3>
        <a:srgbClr val="764DC3"/>
      </a:accent3>
      <a:accent4>
        <a:srgbClr val="3E46B3"/>
      </a:accent4>
      <a:accent5>
        <a:srgbClr val="4D86C3"/>
      </a:accent5>
      <a:accent6>
        <a:srgbClr val="3BA5B1"/>
      </a:accent6>
      <a:hlink>
        <a:srgbClr val="3F67BF"/>
      </a:hlink>
      <a:folHlink>
        <a:srgbClr val="7F7F7F"/>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2946</Words>
  <Application>Microsoft Office PowerPoint</Application>
  <PresentationFormat>Widescreen</PresentationFormat>
  <Paragraphs>122</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Avenir Next LT Pro</vt:lpstr>
      <vt:lpstr>Calibri</vt:lpstr>
      <vt:lpstr>Posterama</vt:lpstr>
      <vt:lpstr>Times New Roman</vt:lpstr>
      <vt:lpstr>SineVTI</vt:lpstr>
      <vt:lpstr>BA (Hons) International Hotel Management Module Title: Contemporary Themes in the Hotel and Hospitality Sector Module Code: BMIH6001 Assignment Title: Assignment Two: Conference Presentation Theme: Artificial Intelligence in Hospitality and Tourism </vt:lpstr>
      <vt:lpstr>Introduction  </vt:lpstr>
      <vt:lpstr>Literature Review  Key Applications of AI in Hospitality and Tourism  </vt:lpstr>
      <vt:lpstr>Impacts of AI on the Hospitality Workforce  </vt:lpstr>
      <vt:lpstr>Challenges of AI Adoption in Hospitality and Tourism  </vt:lpstr>
      <vt:lpstr>Current Trends and Future Prospects of AI in Hospitality  </vt:lpstr>
      <vt:lpstr>Method</vt:lpstr>
      <vt:lpstr>Theme Impact Analysis PESTLE Analysis of AI Impact on Hilton Hotels Political Factors  </vt:lpstr>
      <vt:lpstr>Economic Factors   </vt:lpstr>
      <vt:lpstr>Social Factors </vt:lpstr>
      <vt:lpstr>Technological Factors </vt:lpstr>
      <vt:lpstr>Legal Factors  </vt:lpstr>
      <vt:lpstr>Environmental Factors  </vt:lpstr>
      <vt:lpstr>Industry Responses to AI Challenges and Opportunities</vt:lpstr>
      <vt:lpstr>Conclusion </vt:lpstr>
      <vt:lpstr>Recommendations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cp:revision>
  <dcterms:created xsi:type="dcterms:W3CDTF">2025-01-28T09:35:37Z</dcterms:created>
  <dcterms:modified xsi:type="dcterms:W3CDTF">2025-02-24T23:12:14Z</dcterms:modified>
</cp:coreProperties>
</file>