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29"/>
  </p:notesMasterIdLst>
  <p:handoutMasterIdLst>
    <p:handoutMasterId r:id="rId30"/>
  </p:handoutMasterIdLst>
  <p:sldIdLst>
    <p:sldId id="932" r:id="rId3"/>
    <p:sldId id="930" r:id="rId4"/>
    <p:sldId id="500" r:id="rId5"/>
    <p:sldId id="786" r:id="rId6"/>
    <p:sldId id="791" r:id="rId7"/>
    <p:sldId id="867" r:id="rId8"/>
    <p:sldId id="911" r:id="rId9"/>
    <p:sldId id="922" r:id="rId10"/>
    <p:sldId id="923" r:id="rId11"/>
    <p:sldId id="924" r:id="rId12"/>
    <p:sldId id="925" r:id="rId13"/>
    <p:sldId id="926" r:id="rId14"/>
    <p:sldId id="878" r:id="rId15"/>
    <p:sldId id="907" r:id="rId16"/>
    <p:sldId id="912" r:id="rId17"/>
    <p:sldId id="928" r:id="rId18"/>
    <p:sldId id="929" r:id="rId19"/>
    <p:sldId id="913" r:id="rId20"/>
    <p:sldId id="927" r:id="rId21"/>
    <p:sldId id="880" r:id="rId22"/>
    <p:sldId id="919" r:id="rId23"/>
    <p:sldId id="882" r:id="rId24"/>
    <p:sldId id="883" r:id="rId25"/>
    <p:sldId id="931" r:id="rId26"/>
    <p:sldId id="884" r:id="rId27"/>
    <p:sldId id="885" r:id="rId28"/>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F36C0D-D17E-48F3-8BAC-287AC919C22E}" v="28" dt="2023-07-23T14:35:53.2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436" autoAdjust="0"/>
    <p:restoredTop sz="76599" autoAdjust="0"/>
  </p:normalViewPr>
  <p:slideViewPr>
    <p:cSldViewPr snapToGrid="0">
      <p:cViewPr varScale="1">
        <p:scale>
          <a:sx n="87" d="100"/>
          <a:sy n="87" d="100"/>
        </p:scale>
        <p:origin x="2658" y="90"/>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43" d="100"/>
          <a:sy n="43" d="100"/>
        </p:scale>
        <p:origin x="1686" y="54"/>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commentAuthors" Target="commentAuthor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handoutMaster" Target="handoutMasters/handoutMaster1.xml"/><Relationship Id="rId35"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s>
</file>

<file path=ppt/_rels/viewProps.xml.rels><?xml version="1.0" encoding="UTF-8" standalone="yes"?>
<Relationships xmlns="http://schemas.openxmlformats.org/package/2006/relationships"><Relationship Id="rId8" Type="http://schemas.openxmlformats.org/officeDocument/2006/relationships/slide" Target="slides/slide14.xml"/><Relationship Id="rId13" Type="http://schemas.openxmlformats.org/officeDocument/2006/relationships/slide" Target="slides/slide19.xml"/><Relationship Id="rId3" Type="http://schemas.openxmlformats.org/officeDocument/2006/relationships/slide" Target="slides/slide8.xml"/><Relationship Id="rId7" Type="http://schemas.openxmlformats.org/officeDocument/2006/relationships/slide" Target="slides/slide12.xml"/><Relationship Id="rId12" Type="http://schemas.openxmlformats.org/officeDocument/2006/relationships/slide" Target="slides/slide18.xml"/><Relationship Id="rId2" Type="http://schemas.openxmlformats.org/officeDocument/2006/relationships/slide" Target="slides/slide7.xml"/><Relationship Id="rId1" Type="http://schemas.openxmlformats.org/officeDocument/2006/relationships/slide" Target="slides/slide6.xml"/><Relationship Id="rId6" Type="http://schemas.openxmlformats.org/officeDocument/2006/relationships/slide" Target="slides/slide11.xml"/><Relationship Id="rId11" Type="http://schemas.openxmlformats.org/officeDocument/2006/relationships/slide" Target="slides/slide17.xml"/><Relationship Id="rId5" Type="http://schemas.openxmlformats.org/officeDocument/2006/relationships/slide" Target="slides/slide10.xml"/><Relationship Id="rId15" Type="http://schemas.openxmlformats.org/officeDocument/2006/relationships/slide" Target="slides/slide23.xml"/><Relationship Id="rId10" Type="http://schemas.openxmlformats.org/officeDocument/2006/relationships/slide" Target="slides/slide16.xml"/><Relationship Id="rId4" Type="http://schemas.openxmlformats.org/officeDocument/2006/relationships/slide" Target="slides/slide9.xml"/><Relationship Id="rId9" Type="http://schemas.openxmlformats.org/officeDocument/2006/relationships/slide" Target="slides/slide15.xml"/><Relationship Id="rId14" Type="http://schemas.openxmlformats.org/officeDocument/2006/relationships/slide" Target="slides/slide2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t Naik" userId="70e2fd07-c89f-4556-8366-d362dd8173a8" providerId="ADAL" clId="{59F36C0D-D17E-48F3-8BAC-287AC919C22E}"/>
    <pc:docChg chg="undo redo custSel addSld delSld modSld sldOrd addMainMaster delMainMaster">
      <pc:chgData name="Amit Naik" userId="70e2fd07-c89f-4556-8366-d362dd8173a8" providerId="ADAL" clId="{59F36C0D-D17E-48F3-8BAC-287AC919C22E}" dt="2023-07-23T14:35:59.528" v="211" actId="2696"/>
      <pc:docMkLst>
        <pc:docMk/>
      </pc:docMkLst>
      <pc:sldChg chg="modSp add del">
        <pc:chgData name="Amit Naik" userId="70e2fd07-c89f-4556-8366-d362dd8173a8" providerId="ADAL" clId="{59F36C0D-D17E-48F3-8BAC-287AC919C22E}" dt="2023-07-23T14:35:59.528" v="211" actId="2696"/>
        <pc:sldMkLst>
          <pc:docMk/>
          <pc:sldMk cId="0" sldId="277"/>
        </pc:sldMkLst>
        <pc:spChg chg="mod">
          <ac:chgData name="Amit Naik" userId="70e2fd07-c89f-4556-8366-d362dd8173a8" providerId="ADAL" clId="{59F36C0D-D17E-48F3-8BAC-287AC919C22E}" dt="2023-07-23T14:35:53.201" v="210" actId="1076"/>
          <ac:spMkLst>
            <pc:docMk/>
            <pc:sldMk cId="0" sldId="277"/>
            <ac:spMk id="6146" creationId="{00000000-0000-0000-0000-000000000000}"/>
          </ac:spMkLst>
        </pc:spChg>
        <pc:spChg chg="mod">
          <ac:chgData name="Amit Naik" userId="70e2fd07-c89f-4556-8366-d362dd8173a8" providerId="ADAL" clId="{59F36C0D-D17E-48F3-8BAC-287AC919C22E}" dt="2023-07-23T14:27:53.287" v="9"/>
          <ac:spMkLst>
            <pc:docMk/>
            <pc:sldMk cId="0" sldId="277"/>
            <ac:spMk id="6149" creationId="{00000000-0000-0000-0000-000000000000}"/>
          </ac:spMkLst>
        </pc:spChg>
      </pc:sldChg>
      <pc:sldChg chg="addSp delSp modSp mod ord">
        <pc:chgData name="Amit Naik" userId="70e2fd07-c89f-4556-8366-d362dd8173a8" providerId="ADAL" clId="{59F36C0D-D17E-48F3-8BAC-287AC919C22E}" dt="2023-07-23T14:35:52.803" v="208" actId="1076"/>
        <pc:sldMkLst>
          <pc:docMk/>
          <pc:sldMk cId="2891824501" sldId="932"/>
        </pc:sldMkLst>
        <pc:spChg chg="add del mod">
          <ac:chgData name="Amit Naik" userId="70e2fd07-c89f-4556-8366-d362dd8173a8" providerId="ADAL" clId="{59F36C0D-D17E-48F3-8BAC-287AC919C22E}" dt="2023-07-23T14:35:52.603" v="207" actId="478"/>
          <ac:spMkLst>
            <pc:docMk/>
            <pc:sldMk cId="2891824501" sldId="932"/>
            <ac:spMk id="10" creationId="{69345043-2F33-3C3F-7B56-F974009F76C7}"/>
          </ac:spMkLst>
        </pc:spChg>
        <pc:picChg chg="del mod">
          <ac:chgData name="Amit Naik" userId="70e2fd07-c89f-4556-8366-d362dd8173a8" providerId="ADAL" clId="{59F36C0D-D17E-48F3-8BAC-287AC919C22E}" dt="2023-07-23T14:23:20.939" v="3" actId="478"/>
          <ac:picMkLst>
            <pc:docMk/>
            <pc:sldMk cId="2891824501" sldId="932"/>
            <ac:picMk id="3" creationId="{2FB27D8E-A795-8C4B-814A-DCC6BBC24CC5}"/>
          </ac:picMkLst>
        </pc:picChg>
        <pc:picChg chg="add del mod">
          <ac:chgData name="Amit Naik" userId="70e2fd07-c89f-4556-8366-d362dd8173a8" providerId="ADAL" clId="{59F36C0D-D17E-48F3-8BAC-287AC919C22E}" dt="2023-07-23T14:35:49.564" v="189" actId="478"/>
          <ac:picMkLst>
            <pc:docMk/>
            <pc:sldMk cId="2891824501" sldId="932"/>
            <ac:picMk id="4" creationId="{A589BAB3-D72F-4AB1-53FC-80AC743D329F}"/>
          </ac:picMkLst>
        </pc:picChg>
        <pc:picChg chg="add del mod">
          <ac:chgData name="Amit Naik" userId="70e2fd07-c89f-4556-8366-d362dd8173a8" providerId="ADAL" clId="{59F36C0D-D17E-48F3-8BAC-287AC919C22E}" dt="2023-07-23T14:35:52.232" v="205" actId="478"/>
          <ac:picMkLst>
            <pc:docMk/>
            <pc:sldMk cId="2891824501" sldId="932"/>
            <ac:picMk id="5" creationId="{39C91C96-BD40-2845-935B-2ACD19D99ECB}"/>
          </ac:picMkLst>
        </pc:picChg>
        <pc:picChg chg="add del mod">
          <ac:chgData name="Amit Naik" userId="70e2fd07-c89f-4556-8366-d362dd8173a8" providerId="ADAL" clId="{59F36C0D-D17E-48F3-8BAC-287AC919C22E}" dt="2023-07-23T14:35:51.113" v="198" actId="478"/>
          <ac:picMkLst>
            <pc:docMk/>
            <pc:sldMk cId="2891824501" sldId="932"/>
            <ac:picMk id="7" creationId="{AE18F6F8-53E1-BA18-B52B-C1A2B4DA9653}"/>
          </ac:picMkLst>
        </pc:picChg>
        <pc:picChg chg="add del mod">
          <ac:chgData name="Amit Naik" userId="70e2fd07-c89f-4556-8366-d362dd8173a8" providerId="ADAL" clId="{59F36C0D-D17E-48F3-8BAC-287AC919C22E}" dt="2023-07-23T14:35:52.803" v="208" actId="1076"/>
          <ac:picMkLst>
            <pc:docMk/>
            <pc:sldMk cId="2891824501" sldId="932"/>
            <ac:picMk id="9" creationId="{47B51C88-6E86-38D5-02D0-3745F2128B13}"/>
          </ac:picMkLst>
        </pc:picChg>
      </pc:sldChg>
      <pc:sldChg chg="new del">
        <pc:chgData name="Amit Naik" userId="70e2fd07-c89f-4556-8366-d362dd8173a8" providerId="ADAL" clId="{59F36C0D-D17E-48F3-8BAC-287AC919C22E}" dt="2023-07-23T14:28:19.457" v="11" actId="2696"/>
        <pc:sldMkLst>
          <pc:docMk/>
          <pc:sldMk cId="1965052946" sldId="933"/>
        </pc:sldMkLst>
      </pc:sldChg>
      <pc:sldChg chg="modSp add del mod ord">
        <pc:chgData name="Amit Naik" userId="70e2fd07-c89f-4556-8366-d362dd8173a8" providerId="ADAL" clId="{59F36C0D-D17E-48F3-8BAC-287AC919C22E}" dt="2023-07-23T14:35:53.013" v="209" actId="2696"/>
        <pc:sldMkLst>
          <pc:docMk/>
          <pc:sldMk cId="0" sldId="934"/>
        </pc:sldMkLst>
        <pc:spChg chg="mod">
          <ac:chgData name="Amit Naik" userId="70e2fd07-c89f-4556-8366-d362dd8173a8" providerId="ADAL" clId="{59F36C0D-D17E-48F3-8BAC-287AC919C22E}" dt="2023-07-23T14:28:57.456" v="36" actId="20577"/>
          <ac:spMkLst>
            <pc:docMk/>
            <pc:sldMk cId="0" sldId="934"/>
            <ac:spMk id="6146" creationId="{00000000-0000-0000-0000-000000000000}"/>
          </ac:spMkLst>
        </pc:spChg>
        <pc:spChg chg="mod">
          <ac:chgData name="Amit Naik" userId="70e2fd07-c89f-4556-8366-d362dd8173a8" providerId="ADAL" clId="{59F36C0D-D17E-48F3-8BAC-287AC919C22E}" dt="2023-07-23T14:35:50.535" v="195" actId="5793"/>
          <ac:spMkLst>
            <pc:docMk/>
            <pc:sldMk cId="0" sldId="934"/>
            <ac:spMk id="6147" creationId="{00000000-0000-0000-0000-000000000000}"/>
          </ac:spMkLst>
        </pc:spChg>
      </pc:sldChg>
      <pc:sldMasterChg chg="add del addSldLayout delSldLayout">
        <pc:chgData name="Amit Naik" userId="70e2fd07-c89f-4556-8366-d362dd8173a8" providerId="ADAL" clId="{59F36C0D-D17E-48F3-8BAC-287AC919C22E}" dt="2023-07-23T14:35:53.013" v="209" actId="2696"/>
        <pc:sldMasterMkLst>
          <pc:docMk/>
          <pc:sldMasterMk cId="2257092556" sldId="2147484057"/>
        </pc:sldMasterMkLst>
        <pc:sldLayoutChg chg="add del">
          <pc:chgData name="Amit Naik" userId="70e2fd07-c89f-4556-8366-d362dd8173a8" providerId="ADAL" clId="{59F36C0D-D17E-48F3-8BAC-287AC919C22E}" dt="2023-07-23T14:35:53.013" v="209" actId="2696"/>
          <pc:sldLayoutMkLst>
            <pc:docMk/>
            <pc:sldMasterMk cId="2257092556" sldId="2147484057"/>
            <pc:sldLayoutMk cId="583569330" sldId="2147484058"/>
          </pc:sldLayoutMkLst>
        </pc:sldLayoutChg>
        <pc:sldLayoutChg chg="add del">
          <pc:chgData name="Amit Naik" userId="70e2fd07-c89f-4556-8366-d362dd8173a8" providerId="ADAL" clId="{59F36C0D-D17E-48F3-8BAC-287AC919C22E}" dt="2023-07-23T14:35:53.013" v="209" actId="2696"/>
          <pc:sldLayoutMkLst>
            <pc:docMk/>
            <pc:sldMasterMk cId="2257092556" sldId="2147484057"/>
            <pc:sldLayoutMk cId="222529122" sldId="2147484059"/>
          </pc:sldLayoutMkLst>
        </pc:sldLayoutChg>
        <pc:sldLayoutChg chg="add del">
          <pc:chgData name="Amit Naik" userId="70e2fd07-c89f-4556-8366-d362dd8173a8" providerId="ADAL" clId="{59F36C0D-D17E-48F3-8BAC-287AC919C22E}" dt="2023-07-23T14:35:53.013" v="209" actId="2696"/>
          <pc:sldLayoutMkLst>
            <pc:docMk/>
            <pc:sldMasterMk cId="2257092556" sldId="2147484057"/>
            <pc:sldLayoutMk cId="2484726514" sldId="2147484060"/>
          </pc:sldLayoutMkLst>
        </pc:sldLayoutChg>
        <pc:sldLayoutChg chg="add del">
          <pc:chgData name="Amit Naik" userId="70e2fd07-c89f-4556-8366-d362dd8173a8" providerId="ADAL" clId="{59F36C0D-D17E-48F3-8BAC-287AC919C22E}" dt="2023-07-23T14:35:53.013" v="209" actId="2696"/>
          <pc:sldLayoutMkLst>
            <pc:docMk/>
            <pc:sldMasterMk cId="2257092556" sldId="2147484057"/>
            <pc:sldLayoutMk cId="1137707799" sldId="2147484061"/>
          </pc:sldLayoutMkLst>
        </pc:sldLayoutChg>
        <pc:sldLayoutChg chg="add del">
          <pc:chgData name="Amit Naik" userId="70e2fd07-c89f-4556-8366-d362dd8173a8" providerId="ADAL" clId="{59F36C0D-D17E-48F3-8BAC-287AC919C22E}" dt="2023-07-23T14:35:53.013" v="209" actId="2696"/>
          <pc:sldLayoutMkLst>
            <pc:docMk/>
            <pc:sldMasterMk cId="2257092556" sldId="2147484057"/>
            <pc:sldLayoutMk cId="211898318" sldId="2147484062"/>
          </pc:sldLayoutMkLst>
        </pc:sldLayoutChg>
        <pc:sldLayoutChg chg="add del">
          <pc:chgData name="Amit Naik" userId="70e2fd07-c89f-4556-8366-d362dd8173a8" providerId="ADAL" clId="{59F36C0D-D17E-48F3-8BAC-287AC919C22E}" dt="2023-07-23T14:35:53.013" v="209" actId="2696"/>
          <pc:sldLayoutMkLst>
            <pc:docMk/>
            <pc:sldMasterMk cId="2257092556" sldId="2147484057"/>
            <pc:sldLayoutMk cId="2114102121" sldId="2147484063"/>
          </pc:sldLayoutMkLst>
        </pc:sldLayoutChg>
        <pc:sldLayoutChg chg="add del">
          <pc:chgData name="Amit Naik" userId="70e2fd07-c89f-4556-8366-d362dd8173a8" providerId="ADAL" clId="{59F36C0D-D17E-48F3-8BAC-287AC919C22E}" dt="2023-07-23T14:35:53.013" v="209" actId="2696"/>
          <pc:sldLayoutMkLst>
            <pc:docMk/>
            <pc:sldMasterMk cId="2257092556" sldId="2147484057"/>
            <pc:sldLayoutMk cId="1205750453" sldId="2147484064"/>
          </pc:sldLayoutMkLst>
        </pc:sldLayoutChg>
        <pc:sldLayoutChg chg="add del">
          <pc:chgData name="Amit Naik" userId="70e2fd07-c89f-4556-8366-d362dd8173a8" providerId="ADAL" clId="{59F36C0D-D17E-48F3-8BAC-287AC919C22E}" dt="2023-07-23T14:35:53.013" v="209" actId="2696"/>
          <pc:sldLayoutMkLst>
            <pc:docMk/>
            <pc:sldMasterMk cId="2257092556" sldId="2147484057"/>
            <pc:sldLayoutMk cId="1518498898" sldId="2147484065"/>
          </pc:sldLayoutMkLst>
        </pc:sldLayoutChg>
        <pc:sldLayoutChg chg="add del">
          <pc:chgData name="Amit Naik" userId="70e2fd07-c89f-4556-8366-d362dd8173a8" providerId="ADAL" clId="{59F36C0D-D17E-48F3-8BAC-287AC919C22E}" dt="2023-07-23T14:35:53.013" v="209" actId="2696"/>
          <pc:sldLayoutMkLst>
            <pc:docMk/>
            <pc:sldMasterMk cId="2257092556" sldId="2147484057"/>
            <pc:sldLayoutMk cId="255974284" sldId="2147484066"/>
          </pc:sldLayoutMkLst>
        </pc:sldLayoutChg>
        <pc:sldLayoutChg chg="add del">
          <pc:chgData name="Amit Naik" userId="70e2fd07-c89f-4556-8366-d362dd8173a8" providerId="ADAL" clId="{59F36C0D-D17E-48F3-8BAC-287AC919C22E}" dt="2023-07-23T14:35:53.013" v="209" actId="2696"/>
          <pc:sldLayoutMkLst>
            <pc:docMk/>
            <pc:sldMasterMk cId="2257092556" sldId="2147484057"/>
            <pc:sldLayoutMk cId="4016842347" sldId="2147484067"/>
          </pc:sldLayoutMkLst>
        </pc:sldLayoutChg>
        <pc:sldLayoutChg chg="add del">
          <pc:chgData name="Amit Naik" userId="70e2fd07-c89f-4556-8366-d362dd8173a8" providerId="ADAL" clId="{59F36C0D-D17E-48F3-8BAC-287AC919C22E}" dt="2023-07-23T14:35:53.013" v="209" actId="2696"/>
          <pc:sldLayoutMkLst>
            <pc:docMk/>
            <pc:sldMasterMk cId="2257092556" sldId="2147484057"/>
            <pc:sldLayoutMk cId="163069666" sldId="2147484068"/>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dirty="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dirty="0"/>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3</a:t>
            </a:fld>
            <a:endParaRPr lang="en-US" sz="800"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Cybersecurity </a:t>
            </a:r>
            <a:r>
              <a:rPr lang="en-US" b="0"/>
              <a:t>Essentials v1.1</a:t>
            </a:r>
            <a:endParaRPr lang="en-US" b="0" dirty="0"/>
          </a:p>
          <a:p>
            <a:pPr>
              <a:buFontTx/>
              <a:buNone/>
            </a:pPr>
            <a:r>
              <a:rPr lang="en-US" sz="1200" b="0" dirty="0"/>
              <a:t>Chapter 8: Becoming a Cybersecurity Specialist</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4</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8: </a:t>
            </a:r>
            <a:r>
              <a:rPr lang="en-US" sz="800" b="0" dirty="0"/>
              <a:t>Becoming a Cybersecurity Specialist</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86773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909307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782421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470183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57362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1540558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8: </a:t>
            </a:r>
            <a:r>
              <a:rPr lang="en-US" sz="800" b="0" dirty="0"/>
              <a:t>Becoming a Cybersecurity Specialist</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7799399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70384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9365547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3657889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20</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8: </a:t>
            </a:r>
            <a:r>
              <a:rPr lang="en-US" sz="800" b="0" dirty="0"/>
              <a:t>Becoming a Cybersecurity Specialist</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1644612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22</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8: </a:t>
            </a:r>
            <a:r>
              <a:rPr lang="en-US" sz="800" b="0" dirty="0"/>
              <a:t>Becoming a Cybersecurity Specialist</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6333652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26</a:t>
            </a:fld>
            <a:endParaRPr lang="en-US" dirty="0"/>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8</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8</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 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dirty="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blue and black cover&#10;&#10;Description automatically generated">
            <a:extLst>
              <a:ext uri="{FF2B5EF4-FFF2-40B4-BE49-F238E27FC236}">
                <a16:creationId xmlns:a16="http://schemas.microsoft.com/office/drawing/2014/main" id="{47B51C88-6E86-38D5-02D0-3745F2128B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41397"/>
            <a:ext cx="9144000" cy="6353130"/>
          </a:xfrm>
          <a:prstGeom prst="rect">
            <a:avLst/>
          </a:prstGeom>
        </p:spPr>
      </p:pic>
    </p:spTree>
    <p:extLst>
      <p:ext uri="{BB962C8B-B14F-4D97-AF65-F5344CB8AC3E}">
        <p14:creationId xmlns:p14="http://schemas.microsoft.com/office/powerpoint/2010/main" val="28918245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B7B0905C-7126-0E46-A5BD-F37D06D96B9C}"/>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911287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latin typeface="Arial" charset="0"/>
              </a:rPr>
              <a:t>Chapter 8:</a:t>
            </a:r>
            <a:br>
              <a:rPr lang="en-US" sz="2400" dirty="0">
                <a:latin typeface="Arial" charset="0"/>
              </a:rPr>
            </a:br>
            <a:r>
              <a:rPr lang="en-US" sz="2400" dirty="0">
                <a:latin typeface="Arial" charset="0"/>
              </a:rPr>
              <a:t>Becoming a Cybersecurity Specialist</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311150" y="4672013"/>
            <a:ext cx="6788150" cy="658812"/>
          </a:xfrm>
        </p:spPr>
        <p:txBody>
          <a:bodyPr/>
          <a:lstStyle/>
          <a:p>
            <a:pPr eaLnBrk="1" hangingPunct="1"/>
            <a:r>
              <a:rPr lang="en-US" dirty="0">
                <a:latin typeface="Arial" charset="0"/>
              </a:rPr>
              <a:t>Cybersecurity Essentials v1.1</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lstStyle/>
          <a:p>
            <a:pPr eaLnBrk="1" hangingPunct="1"/>
            <a:r>
              <a:rPr lang="en-US" dirty="0"/>
              <a:t>Chapter 8 - Sections &amp; Objectives</a:t>
            </a:r>
          </a:p>
        </p:txBody>
      </p:sp>
      <p:sp>
        <p:nvSpPr>
          <p:cNvPr id="4099" name="Rectangle 34"/>
          <p:cNvSpPr>
            <a:spLocks noGrp="1" noChangeArrowheads="1"/>
          </p:cNvSpPr>
          <p:nvPr>
            <p:ph type="body" idx="4294967295"/>
          </p:nvPr>
        </p:nvSpPr>
        <p:spPr>
          <a:xfrm>
            <a:off x="655638" y="1828800"/>
            <a:ext cx="7940675" cy="4252259"/>
          </a:xfrm>
        </p:spPr>
        <p:txBody>
          <a:bodyPr/>
          <a:lstStyle/>
          <a:p>
            <a:pPr marL="0" indent="0">
              <a:spcBef>
                <a:spcPts val="600"/>
              </a:spcBef>
              <a:buNone/>
            </a:pPr>
            <a:r>
              <a:rPr lang="en-US" dirty="0"/>
              <a:t>8.1	Cybersecurity Domains</a:t>
            </a:r>
          </a:p>
          <a:p>
            <a:pPr marL="800100" lvl="3" indent="0">
              <a:spcBef>
                <a:spcPts val="600"/>
              </a:spcBef>
            </a:pPr>
            <a:r>
              <a:rPr lang="en-US" sz="1800" dirty="0"/>
              <a:t>Describe resources available to students interested in pursuing a career in cybersecurity.</a:t>
            </a:r>
          </a:p>
          <a:p>
            <a:pPr marL="0" indent="0">
              <a:spcBef>
                <a:spcPts val="600"/>
              </a:spcBef>
              <a:buNone/>
            </a:pPr>
            <a:r>
              <a:rPr lang="en-US" dirty="0"/>
              <a:t>8.2	Understanding the Ethics of Working in Cybersecurity	</a:t>
            </a:r>
          </a:p>
          <a:p>
            <a:pPr marL="0" indent="0">
              <a:spcBef>
                <a:spcPts val="600"/>
              </a:spcBef>
              <a:buNone/>
            </a:pPr>
            <a:r>
              <a:rPr lang="en-US" dirty="0"/>
              <a:t>	</a:t>
            </a:r>
            <a:r>
              <a:rPr lang="en-US" sz="1800" dirty="0"/>
              <a:t>Explain how ethics provide guidance.</a:t>
            </a:r>
          </a:p>
          <a:p>
            <a:pPr marL="0" indent="0">
              <a:spcBef>
                <a:spcPts val="600"/>
              </a:spcBef>
              <a:buNone/>
            </a:pPr>
            <a:r>
              <a:rPr lang="en-US" dirty="0"/>
              <a:t>8.3	Next Step</a:t>
            </a:r>
          </a:p>
          <a:p>
            <a:pPr marL="857250" lvl="3" indent="0">
              <a:spcBef>
                <a:spcPts val="600"/>
              </a:spcBef>
            </a:pPr>
            <a:r>
              <a:rPr lang="en-US" sz="1800" dirty="0"/>
              <a:t>Explain how to take the next step to become a cybersecurity professional.</a:t>
            </a:r>
          </a:p>
          <a:p>
            <a:pPr marL="857250" lvl="3" indent="0">
              <a:spcBef>
                <a:spcPts val="600"/>
              </a:spcBef>
            </a:pPr>
            <a:endParaRPr lang="en-US" sz="1800" dirty="0"/>
          </a:p>
          <a:p>
            <a:pPr marL="0" indent="0">
              <a:spcBef>
                <a:spcPts val="600"/>
              </a:spcBef>
              <a:buNone/>
            </a:pPr>
            <a:endParaRPr lang="en-CA" sz="1200" dirty="0"/>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4150014" cy="1481138"/>
          </a:xfrm>
        </p:spPr>
        <p:txBody>
          <a:bodyPr/>
          <a:lstStyle/>
          <a:p>
            <a:pPr marL="0" indent="0">
              <a:spcBef>
                <a:spcPts val="600"/>
              </a:spcBef>
              <a:buNone/>
            </a:pPr>
            <a:r>
              <a:rPr lang="en-US" sz="2400" dirty="0"/>
              <a:t>8.1 Cybersecurity Domains</a:t>
            </a: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Cybersecurity Domains</a:t>
            </a:r>
            <a:br>
              <a:rPr lang="en-US" dirty="0"/>
            </a:br>
            <a:r>
              <a:rPr lang="en-US" dirty="0">
                <a:latin typeface="Arial" charset="0"/>
              </a:rPr>
              <a:t>User Domain</a:t>
            </a:r>
            <a:endParaRPr lang="en-US" sz="4800" dirty="0">
              <a:latin typeface="Arial" charset="0"/>
            </a:endParaRPr>
          </a:p>
        </p:txBody>
      </p:sp>
      <p:sp>
        <p:nvSpPr>
          <p:cNvPr id="2" name="Content Placeholder 1"/>
          <p:cNvSpPr>
            <a:spLocks noGrp="1"/>
          </p:cNvSpPr>
          <p:nvPr>
            <p:ph idx="1"/>
          </p:nvPr>
        </p:nvSpPr>
        <p:spPr>
          <a:xfrm>
            <a:off x="193868" y="1382484"/>
            <a:ext cx="8292907" cy="4786870"/>
          </a:xfrm>
        </p:spPr>
        <p:txBody>
          <a:bodyPr/>
          <a:lstStyle/>
          <a:p>
            <a:pPr marL="0" indent="0">
              <a:buNone/>
            </a:pPr>
            <a:r>
              <a:rPr lang="en-US" sz="1800" b="1" dirty="0"/>
              <a:t>Common User Threats and Vulnerabilities</a:t>
            </a:r>
          </a:p>
          <a:p>
            <a:pPr>
              <a:spcBef>
                <a:spcPts val="600"/>
              </a:spcBef>
            </a:pPr>
            <a:r>
              <a:rPr lang="en-US" sz="1800" dirty="0"/>
              <a:t>The User Domain includes the users who access the organization’s information system. </a:t>
            </a:r>
          </a:p>
          <a:p>
            <a:pPr>
              <a:spcBef>
                <a:spcPts val="600"/>
              </a:spcBef>
            </a:pPr>
            <a:r>
              <a:rPr lang="en-US" sz="1800" dirty="0"/>
              <a:t>Users can be employees, customers, business contractors and other individuals that need access to data. </a:t>
            </a:r>
          </a:p>
          <a:p>
            <a:pPr>
              <a:spcBef>
                <a:spcPts val="600"/>
              </a:spcBef>
            </a:pPr>
            <a:r>
              <a:rPr lang="en-US" sz="1800" dirty="0"/>
              <a:t>Users are often the weakest link in the information security systems and pose a significant threat to the confidentiality, integrity, and availability of the organization’s data.</a:t>
            </a:r>
          </a:p>
          <a:p>
            <a:pPr marL="0" indent="0">
              <a:buNone/>
            </a:pPr>
            <a:r>
              <a:rPr lang="en-US" sz="1800" b="1" dirty="0"/>
              <a:t>Managing User Threats</a:t>
            </a:r>
          </a:p>
          <a:p>
            <a:pPr>
              <a:spcBef>
                <a:spcPts val="600"/>
              </a:spcBef>
            </a:pPr>
            <a:r>
              <a:rPr lang="en-US" sz="1800" dirty="0"/>
              <a:t>Conduct security awareness training and user education.</a:t>
            </a:r>
          </a:p>
          <a:p>
            <a:pPr>
              <a:spcBef>
                <a:spcPts val="600"/>
              </a:spcBef>
            </a:pPr>
            <a:r>
              <a:rPr lang="en-US" sz="1800" dirty="0"/>
              <a:t>Enable and automate content filtering and antivirus scanning.</a:t>
            </a:r>
          </a:p>
          <a:p>
            <a:pPr>
              <a:spcBef>
                <a:spcPts val="600"/>
              </a:spcBef>
            </a:pPr>
            <a:r>
              <a:rPr lang="en-US" sz="1800" dirty="0"/>
              <a:t>Disable internal CD drives and USB ports.</a:t>
            </a:r>
          </a:p>
          <a:p>
            <a:r>
              <a:rPr lang="en-US" sz="1800" dirty="0"/>
              <a:t>Minimize permissions, restrict access, track and monitor users and enable intrusion detection.</a:t>
            </a:r>
          </a:p>
          <a:p>
            <a:endParaRPr lang="en-US" sz="1800" dirty="0"/>
          </a:p>
        </p:txBody>
      </p:sp>
    </p:spTree>
    <p:extLst>
      <p:ext uri="{BB962C8B-B14F-4D97-AF65-F5344CB8AC3E}">
        <p14:creationId xmlns:p14="http://schemas.microsoft.com/office/powerpoint/2010/main" val="1534168903"/>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Cybersecurity Domains</a:t>
            </a:r>
            <a:br>
              <a:rPr lang="en-US" dirty="0"/>
            </a:br>
            <a:r>
              <a:rPr lang="en-US" dirty="0"/>
              <a:t>Device Domain</a:t>
            </a:r>
            <a:endParaRPr lang="en-US" sz="4800" dirty="0">
              <a:latin typeface="Arial" charset="0"/>
            </a:endParaRPr>
          </a:p>
        </p:txBody>
      </p:sp>
      <p:sp>
        <p:nvSpPr>
          <p:cNvPr id="2" name="Content Placeholder 1"/>
          <p:cNvSpPr>
            <a:spLocks noGrp="1"/>
          </p:cNvSpPr>
          <p:nvPr>
            <p:ph idx="1"/>
          </p:nvPr>
        </p:nvSpPr>
        <p:spPr>
          <a:xfrm>
            <a:off x="213109" y="1539502"/>
            <a:ext cx="8387966" cy="4651748"/>
          </a:xfrm>
        </p:spPr>
        <p:txBody>
          <a:bodyPr/>
          <a:lstStyle/>
          <a:p>
            <a:pPr marL="0" indent="0">
              <a:spcBef>
                <a:spcPts val="600"/>
              </a:spcBef>
              <a:buNone/>
            </a:pPr>
            <a:r>
              <a:rPr lang="en-US" sz="1800" b="1" dirty="0"/>
              <a:t>Common Threats to Devices</a:t>
            </a:r>
          </a:p>
          <a:p>
            <a:pPr>
              <a:spcBef>
                <a:spcPts val="600"/>
              </a:spcBef>
            </a:pPr>
            <a:r>
              <a:rPr lang="en-US" sz="1800" dirty="0"/>
              <a:t>Unattended workstations, user downloads, unpatched software </a:t>
            </a:r>
          </a:p>
          <a:p>
            <a:pPr>
              <a:spcBef>
                <a:spcPts val="600"/>
              </a:spcBef>
            </a:pPr>
            <a:r>
              <a:rPr lang="en-US" sz="1800" dirty="0"/>
              <a:t>Malware, use of unauthorized media, and violations of the acceptable use policy.</a:t>
            </a:r>
          </a:p>
          <a:p>
            <a:pPr marL="0" indent="0">
              <a:buNone/>
            </a:pPr>
            <a:endParaRPr lang="en-US" sz="1800" dirty="0"/>
          </a:p>
        </p:txBody>
      </p:sp>
      <p:pic>
        <p:nvPicPr>
          <p:cNvPr id="3" name="Picture 2"/>
          <p:cNvPicPr>
            <a:picLocks noChangeAspect="1"/>
          </p:cNvPicPr>
          <p:nvPr/>
        </p:nvPicPr>
        <p:blipFill>
          <a:blip r:embed="rId3"/>
          <a:stretch>
            <a:fillRect/>
          </a:stretch>
        </p:blipFill>
        <p:spPr>
          <a:xfrm>
            <a:off x="457200" y="3171825"/>
            <a:ext cx="8039100" cy="3019425"/>
          </a:xfrm>
          <a:prstGeom prst="rect">
            <a:avLst/>
          </a:prstGeom>
        </p:spPr>
      </p:pic>
    </p:spTree>
    <p:extLst>
      <p:ext uri="{BB962C8B-B14F-4D97-AF65-F5344CB8AC3E}">
        <p14:creationId xmlns:p14="http://schemas.microsoft.com/office/powerpoint/2010/main" val="2108388080"/>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Cybersecurity Domains</a:t>
            </a:r>
            <a:br>
              <a:rPr lang="en-US" dirty="0"/>
            </a:br>
            <a:r>
              <a:rPr lang="en-US" dirty="0"/>
              <a:t>Local Area Network Domain</a:t>
            </a:r>
            <a:endParaRPr lang="en-US" sz="4800" dirty="0">
              <a:latin typeface="Arial" charset="0"/>
            </a:endParaRPr>
          </a:p>
        </p:txBody>
      </p:sp>
      <p:sp>
        <p:nvSpPr>
          <p:cNvPr id="2" name="Content Placeholder 1"/>
          <p:cNvSpPr>
            <a:spLocks noGrp="1"/>
          </p:cNvSpPr>
          <p:nvPr>
            <p:ph idx="1"/>
          </p:nvPr>
        </p:nvSpPr>
        <p:spPr>
          <a:xfrm>
            <a:off x="213109" y="1371600"/>
            <a:ext cx="8387966" cy="1962150"/>
          </a:xfrm>
        </p:spPr>
        <p:txBody>
          <a:bodyPr/>
          <a:lstStyle/>
          <a:p>
            <a:pPr marL="0" indent="0">
              <a:spcBef>
                <a:spcPts val="600"/>
              </a:spcBef>
              <a:buNone/>
            </a:pPr>
            <a:r>
              <a:rPr lang="en-US" sz="1800" b="1" dirty="0"/>
              <a:t>Common Threats to the LAN</a:t>
            </a:r>
          </a:p>
          <a:p>
            <a:pPr>
              <a:spcBef>
                <a:spcPts val="600"/>
              </a:spcBef>
            </a:pPr>
            <a:r>
              <a:rPr lang="en-US" sz="1800" dirty="0"/>
              <a:t>Unauthorized LAN access, unauthorized access to systems, applications, wireless networks and data</a:t>
            </a:r>
          </a:p>
          <a:p>
            <a:pPr>
              <a:spcBef>
                <a:spcPts val="600"/>
              </a:spcBef>
            </a:pPr>
            <a:r>
              <a:rPr lang="en-US" sz="1800" dirty="0"/>
              <a:t>Network operating system software vulnerabilities, misconfigurations and failure to perform updates</a:t>
            </a:r>
          </a:p>
          <a:p>
            <a:pPr>
              <a:spcBef>
                <a:spcPts val="600"/>
              </a:spcBef>
            </a:pPr>
            <a:r>
              <a:rPr lang="en-US" sz="1800" dirty="0"/>
              <a:t>Unauthorized network probing and port scanning</a:t>
            </a:r>
          </a:p>
          <a:p>
            <a:pPr marL="0" indent="0">
              <a:buNone/>
            </a:pPr>
            <a:endParaRPr lang="en-US" sz="1800" dirty="0"/>
          </a:p>
        </p:txBody>
      </p:sp>
      <p:pic>
        <p:nvPicPr>
          <p:cNvPr id="3" name="Picture 2"/>
          <p:cNvPicPr>
            <a:picLocks noChangeAspect="1"/>
          </p:cNvPicPr>
          <p:nvPr/>
        </p:nvPicPr>
        <p:blipFill>
          <a:blip r:embed="rId3"/>
          <a:stretch>
            <a:fillRect/>
          </a:stretch>
        </p:blipFill>
        <p:spPr>
          <a:xfrm>
            <a:off x="1385286" y="3411212"/>
            <a:ext cx="6043612" cy="3139539"/>
          </a:xfrm>
          <a:prstGeom prst="rect">
            <a:avLst/>
          </a:prstGeom>
        </p:spPr>
      </p:pic>
    </p:spTree>
    <p:extLst>
      <p:ext uri="{BB962C8B-B14F-4D97-AF65-F5344CB8AC3E}">
        <p14:creationId xmlns:p14="http://schemas.microsoft.com/office/powerpoint/2010/main" val="1411721786"/>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Cybersecurity Domains</a:t>
            </a:r>
            <a:br>
              <a:rPr lang="en-US" dirty="0"/>
            </a:br>
            <a:r>
              <a:rPr lang="en-US" dirty="0"/>
              <a:t>Private Cloud (WAN) Domain</a:t>
            </a:r>
            <a:endParaRPr lang="en-US" sz="4800" dirty="0">
              <a:latin typeface="Arial" charset="0"/>
            </a:endParaRPr>
          </a:p>
        </p:txBody>
      </p:sp>
      <p:sp>
        <p:nvSpPr>
          <p:cNvPr id="2" name="Content Placeholder 1"/>
          <p:cNvSpPr>
            <a:spLocks noGrp="1"/>
          </p:cNvSpPr>
          <p:nvPr>
            <p:ph idx="1"/>
          </p:nvPr>
        </p:nvSpPr>
        <p:spPr>
          <a:xfrm>
            <a:off x="213109" y="1447800"/>
            <a:ext cx="8387966" cy="1981200"/>
          </a:xfrm>
        </p:spPr>
        <p:txBody>
          <a:bodyPr/>
          <a:lstStyle/>
          <a:p>
            <a:pPr marL="0" indent="0">
              <a:spcBef>
                <a:spcPts val="600"/>
              </a:spcBef>
              <a:buNone/>
            </a:pPr>
            <a:r>
              <a:rPr lang="en-US" sz="1800" b="1" dirty="0"/>
              <a:t>Common Threats to the Private Cloud:</a:t>
            </a:r>
          </a:p>
          <a:p>
            <a:pPr>
              <a:spcBef>
                <a:spcPts val="600"/>
              </a:spcBef>
            </a:pPr>
            <a:r>
              <a:rPr lang="en-US" sz="1800" dirty="0"/>
              <a:t>Unauthorized network probing, port scanning and access to resources.</a:t>
            </a:r>
          </a:p>
          <a:p>
            <a:pPr>
              <a:spcBef>
                <a:spcPts val="600"/>
              </a:spcBef>
            </a:pPr>
            <a:r>
              <a:rPr lang="en-US" sz="1800" dirty="0"/>
              <a:t>Router, firewall, or network device operating system software vulnerability and misconfiguration.</a:t>
            </a:r>
          </a:p>
          <a:p>
            <a:pPr>
              <a:spcBef>
                <a:spcPts val="600"/>
              </a:spcBef>
            </a:pPr>
            <a:r>
              <a:rPr lang="en-US" sz="1800" dirty="0"/>
              <a:t>Remote users accessing the organization’s infrastructure and downloading sensitive data.</a:t>
            </a:r>
          </a:p>
          <a:p>
            <a:pPr marL="0" indent="0">
              <a:buNone/>
            </a:pPr>
            <a:endParaRPr lang="en-US" sz="1800" dirty="0"/>
          </a:p>
        </p:txBody>
      </p:sp>
      <p:pic>
        <p:nvPicPr>
          <p:cNvPr id="3" name="Picture 2"/>
          <p:cNvPicPr>
            <a:picLocks noChangeAspect="1"/>
          </p:cNvPicPr>
          <p:nvPr/>
        </p:nvPicPr>
        <p:blipFill>
          <a:blip r:embed="rId3"/>
          <a:stretch>
            <a:fillRect/>
          </a:stretch>
        </p:blipFill>
        <p:spPr>
          <a:xfrm>
            <a:off x="695325" y="3582662"/>
            <a:ext cx="7600950" cy="2362200"/>
          </a:xfrm>
          <a:prstGeom prst="rect">
            <a:avLst/>
          </a:prstGeom>
        </p:spPr>
      </p:pic>
    </p:spTree>
    <p:extLst>
      <p:ext uri="{BB962C8B-B14F-4D97-AF65-F5344CB8AC3E}">
        <p14:creationId xmlns:p14="http://schemas.microsoft.com/office/powerpoint/2010/main" val="629247174"/>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Cybersecurity Domains</a:t>
            </a:r>
            <a:br>
              <a:rPr lang="en-US" dirty="0"/>
            </a:br>
            <a:r>
              <a:rPr lang="en-US" dirty="0"/>
              <a:t>Public Cloud Domain</a:t>
            </a:r>
            <a:endParaRPr lang="en-US" sz="4800" dirty="0">
              <a:latin typeface="Arial" charset="0"/>
            </a:endParaRPr>
          </a:p>
        </p:txBody>
      </p:sp>
      <p:sp>
        <p:nvSpPr>
          <p:cNvPr id="2" name="Content Placeholder 1"/>
          <p:cNvSpPr>
            <a:spLocks noGrp="1"/>
          </p:cNvSpPr>
          <p:nvPr>
            <p:ph idx="1"/>
          </p:nvPr>
        </p:nvSpPr>
        <p:spPr>
          <a:xfrm>
            <a:off x="308359" y="1294138"/>
            <a:ext cx="8387966" cy="1987819"/>
          </a:xfrm>
        </p:spPr>
        <p:txBody>
          <a:bodyPr/>
          <a:lstStyle/>
          <a:p>
            <a:pPr marL="0" indent="0">
              <a:spcBef>
                <a:spcPts val="600"/>
              </a:spcBef>
              <a:buNone/>
            </a:pPr>
            <a:r>
              <a:rPr lang="en-US" sz="1800" b="1" dirty="0"/>
              <a:t>Common Threats to the Public Cloud:</a:t>
            </a:r>
          </a:p>
          <a:p>
            <a:pPr>
              <a:spcBef>
                <a:spcPts val="600"/>
              </a:spcBef>
            </a:pPr>
            <a:r>
              <a:rPr lang="en-US" sz="1800" dirty="0"/>
              <a:t>Data breaches, loss or theft of intellectual property and compromised credentials.</a:t>
            </a:r>
          </a:p>
          <a:p>
            <a:pPr>
              <a:spcBef>
                <a:spcPts val="600"/>
              </a:spcBef>
            </a:pPr>
            <a:r>
              <a:rPr lang="en-US" sz="1800" dirty="0"/>
              <a:t>Federated identity repositories are a high-value target.</a:t>
            </a:r>
          </a:p>
          <a:p>
            <a:pPr>
              <a:spcBef>
                <a:spcPts val="600"/>
              </a:spcBef>
            </a:pPr>
            <a:r>
              <a:rPr lang="en-US" sz="1800" dirty="0"/>
              <a:t>Account hijacking, social engineering attacks and lack of understanding on the part of the organization.</a:t>
            </a:r>
          </a:p>
          <a:p>
            <a:pPr marL="0" indent="0">
              <a:buNone/>
            </a:pPr>
            <a:endParaRPr lang="en-US" sz="1800" dirty="0"/>
          </a:p>
        </p:txBody>
      </p:sp>
      <p:pic>
        <p:nvPicPr>
          <p:cNvPr id="3" name="Picture 2"/>
          <p:cNvPicPr>
            <a:picLocks noChangeAspect="1"/>
          </p:cNvPicPr>
          <p:nvPr/>
        </p:nvPicPr>
        <p:blipFill>
          <a:blip r:embed="rId3"/>
          <a:stretch>
            <a:fillRect/>
          </a:stretch>
        </p:blipFill>
        <p:spPr>
          <a:xfrm>
            <a:off x="1973454" y="3281957"/>
            <a:ext cx="5057775" cy="3376018"/>
          </a:xfrm>
          <a:prstGeom prst="rect">
            <a:avLst/>
          </a:prstGeom>
        </p:spPr>
      </p:pic>
    </p:spTree>
    <p:extLst>
      <p:ext uri="{BB962C8B-B14F-4D97-AF65-F5344CB8AC3E}">
        <p14:creationId xmlns:p14="http://schemas.microsoft.com/office/powerpoint/2010/main" val="2791532837"/>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Cybersecurity Domains</a:t>
            </a:r>
            <a:br>
              <a:rPr lang="en-US" dirty="0"/>
            </a:br>
            <a:r>
              <a:rPr lang="en-US" dirty="0"/>
              <a:t>Physical Facilities Domain</a:t>
            </a:r>
            <a:endParaRPr lang="en-US" sz="4800" dirty="0">
              <a:latin typeface="Arial" charset="0"/>
            </a:endParaRPr>
          </a:p>
        </p:txBody>
      </p:sp>
      <p:sp>
        <p:nvSpPr>
          <p:cNvPr id="2" name="Content Placeholder 1"/>
          <p:cNvSpPr>
            <a:spLocks noGrp="1"/>
          </p:cNvSpPr>
          <p:nvPr>
            <p:ph idx="1"/>
          </p:nvPr>
        </p:nvSpPr>
        <p:spPr>
          <a:xfrm>
            <a:off x="405204" y="1308739"/>
            <a:ext cx="8387966" cy="2079998"/>
          </a:xfrm>
        </p:spPr>
        <p:txBody>
          <a:bodyPr/>
          <a:lstStyle/>
          <a:p>
            <a:pPr marL="0" indent="0">
              <a:spcBef>
                <a:spcPts val="600"/>
              </a:spcBef>
              <a:buNone/>
            </a:pPr>
            <a:r>
              <a:rPr lang="en-US" sz="1800" b="1" dirty="0"/>
              <a:t>Common Threats to Physical Facilities:</a:t>
            </a:r>
          </a:p>
          <a:p>
            <a:pPr>
              <a:spcBef>
                <a:spcPts val="600"/>
              </a:spcBef>
            </a:pPr>
            <a:r>
              <a:rPr lang="en-US" sz="1800" dirty="0"/>
              <a:t>Natural threats including weather problems, geological hazards, and power interruptions</a:t>
            </a:r>
          </a:p>
          <a:p>
            <a:pPr>
              <a:spcBef>
                <a:spcPts val="600"/>
              </a:spcBef>
            </a:pPr>
            <a:r>
              <a:rPr lang="en-US" sz="1800" dirty="0"/>
              <a:t>Unauthorized access to the facilities, open lobbies, theft, unlocked data center, lack of surveillance</a:t>
            </a:r>
          </a:p>
          <a:p>
            <a:pPr>
              <a:spcBef>
                <a:spcPts val="600"/>
              </a:spcBef>
            </a:pPr>
            <a:r>
              <a:rPr lang="en-US" sz="1800" dirty="0"/>
              <a:t>Social engineering, breach of electronic perimeter defenses</a:t>
            </a:r>
          </a:p>
          <a:p>
            <a:pPr marL="0" indent="0">
              <a:spcBef>
                <a:spcPts val="600"/>
              </a:spcBef>
              <a:buNone/>
            </a:pPr>
            <a:endParaRPr lang="en-US" sz="1800" dirty="0"/>
          </a:p>
        </p:txBody>
      </p:sp>
      <p:pic>
        <p:nvPicPr>
          <p:cNvPr id="3" name="Picture 2"/>
          <p:cNvPicPr>
            <a:picLocks noChangeAspect="1"/>
          </p:cNvPicPr>
          <p:nvPr/>
        </p:nvPicPr>
        <p:blipFill>
          <a:blip r:embed="rId3"/>
          <a:stretch>
            <a:fillRect/>
          </a:stretch>
        </p:blipFill>
        <p:spPr>
          <a:xfrm>
            <a:off x="1179712" y="3388737"/>
            <a:ext cx="6838950" cy="3312100"/>
          </a:xfrm>
          <a:prstGeom prst="rect">
            <a:avLst/>
          </a:prstGeom>
        </p:spPr>
      </p:pic>
    </p:spTree>
    <p:extLst>
      <p:ext uri="{BB962C8B-B14F-4D97-AF65-F5344CB8AC3E}">
        <p14:creationId xmlns:p14="http://schemas.microsoft.com/office/powerpoint/2010/main" val="499946607"/>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Cybersecurity Domains</a:t>
            </a:r>
            <a:br>
              <a:rPr lang="en-US" dirty="0"/>
            </a:br>
            <a:r>
              <a:rPr lang="en-US" dirty="0"/>
              <a:t>Application Domain</a:t>
            </a:r>
            <a:endParaRPr lang="en-US" sz="4800" dirty="0">
              <a:latin typeface="Arial" charset="0"/>
            </a:endParaRPr>
          </a:p>
        </p:txBody>
      </p:sp>
      <p:sp>
        <p:nvSpPr>
          <p:cNvPr id="2" name="Content Placeholder 1"/>
          <p:cNvSpPr>
            <a:spLocks noGrp="1"/>
          </p:cNvSpPr>
          <p:nvPr>
            <p:ph idx="1"/>
          </p:nvPr>
        </p:nvSpPr>
        <p:spPr>
          <a:xfrm>
            <a:off x="213109" y="1371600"/>
            <a:ext cx="8387966" cy="1945341"/>
          </a:xfrm>
        </p:spPr>
        <p:txBody>
          <a:bodyPr/>
          <a:lstStyle/>
          <a:p>
            <a:pPr marL="0" indent="0">
              <a:spcBef>
                <a:spcPts val="600"/>
              </a:spcBef>
              <a:buNone/>
            </a:pPr>
            <a:r>
              <a:rPr lang="en-US" sz="1800" b="1" dirty="0"/>
              <a:t>Common Threats to Applications:</a:t>
            </a:r>
          </a:p>
          <a:p>
            <a:pPr>
              <a:spcBef>
                <a:spcPts val="600"/>
              </a:spcBef>
            </a:pPr>
            <a:r>
              <a:rPr lang="en-US" sz="1800" dirty="0"/>
              <a:t>Unauthorized access to data centers, computer rooms, and wiring closets</a:t>
            </a:r>
          </a:p>
          <a:p>
            <a:pPr>
              <a:spcBef>
                <a:spcPts val="600"/>
              </a:spcBef>
            </a:pPr>
            <a:r>
              <a:rPr lang="en-US" sz="1800" dirty="0"/>
              <a:t>Server downtime for maintenance, IT systems down for extended periods</a:t>
            </a:r>
          </a:p>
          <a:p>
            <a:pPr>
              <a:spcBef>
                <a:spcPts val="600"/>
              </a:spcBef>
            </a:pPr>
            <a:r>
              <a:rPr lang="en-US" sz="1800" dirty="0"/>
              <a:t>Network operating system software vulnerability</a:t>
            </a:r>
          </a:p>
          <a:p>
            <a:pPr>
              <a:spcBef>
                <a:spcPts val="600"/>
              </a:spcBef>
            </a:pPr>
            <a:r>
              <a:rPr lang="en-US" sz="1800" dirty="0"/>
              <a:t>Unauthorized access to systems</a:t>
            </a:r>
          </a:p>
          <a:p>
            <a:pPr>
              <a:spcBef>
                <a:spcPts val="600"/>
              </a:spcBef>
            </a:pPr>
            <a:r>
              <a:rPr lang="en-US" sz="1800" dirty="0"/>
              <a:t>Data loss</a:t>
            </a:r>
          </a:p>
          <a:p>
            <a:pPr marL="0" indent="0">
              <a:spcBef>
                <a:spcPts val="600"/>
              </a:spcBef>
              <a:buNone/>
            </a:pPr>
            <a:endParaRPr lang="en-US" sz="1800" dirty="0"/>
          </a:p>
        </p:txBody>
      </p:sp>
      <p:pic>
        <p:nvPicPr>
          <p:cNvPr id="3" name="Picture 2"/>
          <p:cNvPicPr>
            <a:picLocks noChangeAspect="1"/>
          </p:cNvPicPr>
          <p:nvPr/>
        </p:nvPicPr>
        <p:blipFill>
          <a:blip r:embed="rId3"/>
          <a:stretch>
            <a:fillRect/>
          </a:stretch>
        </p:blipFill>
        <p:spPr>
          <a:xfrm>
            <a:off x="1059054" y="3467100"/>
            <a:ext cx="7167341" cy="3028950"/>
          </a:xfrm>
          <a:prstGeom prst="rect">
            <a:avLst/>
          </a:prstGeom>
        </p:spPr>
      </p:pic>
    </p:spTree>
    <p:extLst>
      <p:ext uri="{BB962C8B-B14F-4D97-AF65-F5344CB8AC3E}">
        <p14:creationId xmlns:p14="http://schemas.microsoft.com/office/powerpoint/2010/main" val="1538796854"/>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48902" cy="1481138"/>
          </a:xfrm>
        </p:spPr>
        <p:txBody>
          <a:bodyPr/>
          <a:lstStyle/>
          <a:p>
            <a:pPr eaLnBrk="1" hangingPunct="1"/>
            <a:r>
              <a:rPr lang="en-US" sz="2400" dirty="0"/>
              <a:t>8.2 Understanding the Ethics of Working in Cybersecurity</a:t>
            </a:r>
          </a:p>
        </p:txBody>
      </p:sp>
    </p:spTree>
    <p:extLst>
      <p:ext uri="{BB962C8B-B14F-4D97-AF65-F5344CB8AC3E}">
        <p14:creationId xmlns:p14="http://schemas.microsoft.com/office/powerpoint/2010/main" val="1077898608"/>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dirty="0"/>
              <a:t>Understanding the Ethics of Working in Cybersecurity</a:t>
            </a:r>
            <a:br>
              <a:rPr lang="en-US" sz="2800" b="0" dirty="0"/>
            </a:br>
            <a:r>
              <a:rPr lang="en-US" sz="2800" b="0" dirty="0"/>
              <a:t>Ethics and Guiding Principles</a:t>
            </a:r>
          </a:p>
        </p:txBody>
      </p:sp>
      <p:sp>
        <p:nvSpPr>
          <p:cNvPr id="2" name="Content Placeholder 1"/>
          <p:cNvSpPr>
            <a:spLocks noGrp="1"/>
          </p:cNvSpPr>
          <p:nvPr>
            <p:ph idx="1"/>
          </p:nvPr>
        </p:nvSpPr>
        <p:spPr>
          <a:xfrm>
            <a:off x="371843" y="1392822"/>
            <a:ext cx="8048257" cy="5303542"/>
          </a:xfrm>
        </p:spPr>
        <p:txBody>
          <a:bodyPr/>
          <a:lstStyle/>
          <a:p>
            <a:pPr marL="0" indent="0">
              <a:buNone/>
            </a:pPr>
            <a:r>
              <a:rPr lang="en-US" sz="1800" b="1" dirty="0"/>
              <a:t>Ethics of a Cybersecurity Specialist</a:t>
            </a:r>
          </a:p>
          <a:p>
            <a:pPr marL="0" indent="0">
              <a:buNone/>
            </a:pPr>
            <a:r>
              <a:rPr lang="en-US" sz="1800" dirty="0"/>
              <a:t>Ethics is the little voice in the background guiding a cybersecurity specialist as to what he should or should not do, regardless of whether it is legal. The organization entrusts the cybersecurity specialist with the most sensitive data and resources. The cybersecurity specialist needs to understand how the law and the organization’s interests help to guide ethical decisions.</a:t>
            </a:r>
          </a:p>
          <a:p>
            <a:pPr marL="0" indent="0">
              <a:buNone/>
            </a:pPr>
            <a:r>
              <a:rPr lang="en-US" sz="1800" b="1" dirty="0"/>
              <a:t>Computer Ethics Institute</a:t>
            </a:r>
          </a:p>
          <a:p>
            <a:pPr marL="0" indent="0">
              <a:buNone/>
            </a:pPr>
            <a:r>
              <a:rPr lang="en-US" sz="1800" dirty="0"/>
              <a:t>The Computer Ethics Institute is a resource for identifying, assessing, and responding to ethical issues throughout the information technology industry. CEI was one of the first organizations to recognize the ethical and public policy issues arising from the rapid growth of the information technology field. </a:t>
            </a:r>
          </a:p>
          <a:p>
            <a:endParaRPr lang="en-US" sz="1800" dirty="0"/>
          </a:p>
          <a:p>
            <a:endParaRPr lang="en-US" sz="1800" dirty="0"/>
          </a:p>
        </p:txBody>
      </p:sp>
    </p:spTree>
    <p:extLst>
      <p:ext uri="{BB962C8B-B14F-4D97-AF65-F5344CB8AC3E}">
        <p14:creationId xmlns:p14="http://schemas.microsoft.com/office/powerpoint/2010/main" val="3727217048"/>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dirty="0"/>
              <a:t>Understanding the Ethics of Working in Cybersecurity</a:t>
            </a:r>
            <a:br>
              <a:rPr lang="en-US" sz="1800" dirty="0"/>
            </a:br>
            <a:r>
              <a:rPr lang="en-US" sz="2800" dirty="0">
                <a:latin typeface="Arial" charset="0"/>
              </a:rPr>
              <a:t>Cyber Laws and Liability</a:t>
            </a:r>
            <a:endParaRPr lang="en-US" sz="4400" dirty="0">
              <a:latin typeface="Arial" charset="0"/>
            </a:endParaRPr>
          </a:p>
        </p:txBody>
      </p:sp>
      <p:sp>
        <p:nvSpPr>
          <p:cNvPr id="2" name="Content Placeholder 1"/>
          <p:cNvSpPr>
            <a:spLocks noGrp="1"/>
          </p:cNvSpPr>
          <p:nvPr>
            <p:ph idx="1"/>
          </p:nvPr>
        </p:nvSpPr>
        <p:spPr>
          <a:xfrm>
            <a:off x="409575" y="1117600"/>
            <a:ext cx="8421832" cy="5477164"/>
          </a:xfrm>
        </p:spPr>
        <p:txBody>
          <a:bodyPr/>
          <a:lstStyle/>
          <a:p>
            <a:pPr marL="0" indent="0">
              <a:buNone/>
            </a:pPr>
            <a:r>
              <a:rPr lang="en-US" sz="1800" b="1" dirty="0"/>
              <a:t>Cybercrime</a:t>
            </a:r>
          </a:p>
          <a:p>
            <a:pPr marL="0" indent="0">
              <a:buNone/>
            </a:pPr>
            <a:r>
              <a:rPr lang="en-US" sz="1800" dirty="0"/>
              <a:t>Laws prohibit undesired behaviors. Unfortunately, the advancements in information system technologies are much faster than the legal system can accommodate. A number of laws and regulations affect cyberspace. </a:t>
            </a:r>
          </a:p>
          <a:p>
            <a:pPr marL="0" indent="0">
              <a:buNone/>
            </a:pPr>
            <a:r>
              <a:rPr lang="en-US" sz="1800" b="1" dirty="0"/>
              <a:t>Cybercrime</a:t>
            </a:r>
            <a:endParaRPr lang="en-US" sz="1800" dirty="0"/>
          </a:p>
          <a:p>
            <a:pPr marL="0" indent="0">
              <a:buNone/>
            </a:pPr>
            <a:r>
              <a:rPr lang="en-US" sz="1800" dirty="0"/>
              <a:t>A computer may be involved in a cybercrime in a couple of different ways. There is computer-assisted crime, computer-targeted crime, and computer-incidental crime. Child pornography is an example of computer-incidental crime; the computer is a storage device and is not the actual tool used to commit the crime.</a:t>
            </a:r>
          </a:p>
          <a:p>
            <a:pPr marL="0" indent="0">
              <a:buNone/>
            </a:pPr>
            <a:r>
              <a:rPr lang="en-US" sz="1800" b="1" dirty="0"/>
              <a:t>Organizations Created to Fight Cybercrime</a:t>
            </a:r>
            <a:endParaRPr lang="en-US" sz="1800" dirty="0"/>
          </a:p>
          <a:p>
            <a:pPr marL="0" indent="0">
              <a:buNone/>
            </a:pPr>
            <a:r>
              <a:rPr lang="en-US" sz="1800" dirty="0"/>
              <a:t>There are a number of agencies and organizations out there to aid the fight against cybercrime. </a:t>
            </a:r>
          </a:p>
        </p:txBody>
      </p:sp>
    </p:spTree>
    <p:extLst>
      <p:ext uri="{BB962C8B-B14F-4D97-AF65-F5344CB8AC3E}">
        <p14:creationId xmlns:p14="http://schemas.microsoft.com/office/powerpoint/2010/main" val="1083447691"/>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dirty="0"/>
              <a:t>Understanding the Ethics of Working in Cybersecurity</a:t>
            </a:r>
            <a:br>
              <a:rPr lang="en-US" sz="1800" dirty="0"/>
            </a:br>
            <a:r>
              <a:rPr lang="en-US" sz="2800" dirty="0">
                <a:latin typeface="Arial" charset="0"/>
              </a:rPr>
              <a:t>Cyber Laws and Liability (Cont.)</a:t>
            </a:r>
            <a:endParaRPr lang="en-US" sz="4400" dirty="0">
              <a:latin typeface="Arial" charset="0"/>
            </a:endParaRPr>
          </a:p>
        </p:txBody>
      </p:sp>
      <p:sp>
        <p:nvSpPr>
          <p:cNvPr id="2" name="Content Placeholder 1"/>
          <p:cNvSpPr>
            <a:spLocks noGrp="1"/>
          </p:cNvSpPr>
          <p:nvPr>
            <p:ph idx="1"/>
          </p:nvPr>
        </p:nvSpPr>
        <p:spPr>
          <a:xfrm>
            <a:off x="561975" y="1333500"/>
            <a:ext cx="8269432" cy="5261264"/>
          </a:xfrm>
        </p:spPr>
        <p:txBody>
          <a:bodyPr/>
          <a:lstStyle/>
          <a:p>
            <a:pPr marL="0" indent="0">
              <a:spcBef>
                <a:spcPts val="600"/>
              </a:spcBef>
              <a:buNone/>
            </a:pPr>
            <a:r>
              <a:rPr lang="en-US" sz="1800" b="1" dirty="0"/>
              <a:t>Civil, Criminal, and Regulatory Cyber Laws</a:t>
            </a:r>
          </a:p>
          <a:p>
            <a:pPr marL="0" indent="0">
              <a:spcBef>
                <a:spcPts val="600"/>
              </a:spcBef>
              <a:buNone/>
            </a:pPr>
            <a:r>
              <a:rPr lang="en-US" sz="1800" dirty="0"/>
              <a:t>In the United States, there are three primary sources of laws and regulations: statutory law, administrative law, and common law. All three sources involve computer security. The U.S. Congress established federal administrative agencies and a regulatory framework that includes both civil and criminal penalties for failing to follow the rules.</a:t>
            </a:r>
          </a:p>
          <a:p>
            <a:pPr marL="0" indent="0">
              <a:spcBef>
                <a:spcPts val="600"/>
              </a:spcBef>
              <a:buNone/>
            </a:pPr>
            <a:r>
              <a:rPr lang="en-US" sz="1800" b="1" dirty="0"/>
              <a:t>Industry Specific Laws</a:t>
            </a:r>
          </a:p>
          <a:p>
            <a:pPr>
              <a:spcBef>
                <a:spcPts val="600"/>
              </a:spcBef>
            </a:pPr>
            <a:r>
              <a:rPr lang="en-US" sz="1800" dirty="0"/>
              <a:t>Gramm-Leach-Bliley Act (GLBA)</a:t>
            </a:r>
          </a:p>
          <a:p>
            <a:pPr>
              <a:spcBef>
                <a:spcPts val="600"/>
              </a:spcBef>
            </a:pPr>
            <a:r>
              <a:rPr lang="en-US" sz="1800" dirty="0"/>
              <a:t>Sarbanes-Oxley Act (SOX)</a:t>
            </a:r>
          </a:p>
          <a:p>
            <a:pPr>
              <a:spcBef>
                <a:spcPts val="600"/>
              </a:spcBef>
            </a:pPr>
            <a:r>
              <a:rPr lang="en-US" sz="1800" dirty="0"/>
              <a:t>Payment Card Industry Data Security Standard (PCI DSS)</a:t>
            </a:r>
          </a:p>
          <a:p>
            <a:pPr>
              <a:spcBef>
                <a:spcPts val="600"/>
              </a:spcBef>
            </a:pPr>
            <a:r>
              <a:rPr lang="en-US" sz="1800" dirty="0"/>
              <a:t>Import/Export Encryption Restrictions</a:t>
            </a:r>
          </a:p>
          <a:p>
            <a:pPr marL="0" indent="0">
              <a:spcBef>
                <a:spcPts val="600"/>
              </a:spcBef>
              <a:buNone/>
            </a:pPr>
            <a:r>
              <a:rPr lang="en-US" sz="1800" b="1" dirty="0"/>
              <a:t>Security Breach Notification Laws</a:t>
            </a:r>
          </a:p>
          <a:p>
            <a:pPr>
              <a:spcBef>
                <a:spcPts val="600"/>
              </a:spcBef>
            </a:pPr>
            <a:r>
              <a:rPr lang="en-US" sz="1800" dirty="0"/>
              <a:t>Electronic Communications Privacy Act (ECPA)</a:t>
            </a:r>
          </a:p>
          <a:p>
            <a:pPr>
              <a:spcBef>
                <a:spcPts val="600"/>
              </a:spcBef>
            </a:pPr>
            <a:r>
              <a:rPr lang="en-US" sz="1800" dirty="0"/>
              <a:t>Computer Fraud and Abuse Act (1986)</a:t>
            </a:r>
          </a:p>
          <a:p>
            <a:pPr>
              <a:spcBef>
                <a:spcPts val="600"/>
              </a:spcBef>
            </a:pPr>
            <a:endParaRPr lang="en-US" sz="1800" dirty="0"/>
          </a:p>
        </p:txBody>
      </p:sp>
    </p:spTree>
    <p:extLst>
      <p:ext uri="{BB962C8B-B14F-4D97-AF65-F5344CB8AC3E}">
        <p14:creationId xmlns:p14="http://schemas.microsoft.com/office/powerpoint/2010/main" val="1361949187"/>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dirty="0"/>
              <a:t>Understanding the Ethics of Working in Cybersecurity</a:t>
            </a:r>
            <a:br>
              <a:rPr lang="en-US" sz="1800" dirty="0"/>
            </a:br>
            <a:r>
              <a:rPr lang="en-US" sz="2800" dirty="0">
                <a:latin typeface="Arial" charset="0"/>
              </a:rPr>
              <a:t>Cyber Laws and Liability (Cont.)</a:t>
            </a:r>
            <a:endParaRPr lang="en-US" sz="4400" dirty="0">
              <a:latin typeface="Arial" charset="0"/>
            </a:endParaRPr>
          </a:p>
        </p:txBody>
      </p:sp>
      <p:sp>
        <p:nvSpPr>
          <p:cNvPr id="2" name="Content Placeholder 1"/>
          <p:cNvSpPr>
            <a:spLocks noGrp="1"/>
          </p:cNvSpPr>
          <p:nvPr>
            <p:ph idx="1"/>
          </p:nvPr>
        </p:nvSpPr>
        <p:spPr>
          <a:xfrm>
            <a:off x="295275" y="1200150"/>
            <a:ext cx="7258050" cy="5394614"/>
          </a:xfrm>
        </p:spPr>
        <p:txBody>
          <a:bodyPr/>
          <a:lstStyle/>
          <a:p>
            <a:pPr marL="0" indent="0">
              <a:spcBef>
                <a:spcPts val="600"/>
              </a:spcBef>
              <a:buNone/>
            </a:pPr>
            <a:r>
              <a:rPr lang="en-US" sz="1800" b="1" dirty="0"/>
              <a:t>Protecting Privacy</a:t>
            </a:r>
          </a:p>
          <a:p>
            <a:pPr>
              <a:spcBef>
                <a:spcPts val="600"/>
              </a:spcBef>
            </a:pPr>
            <a:r>
              <a:rPr lang="en-US" sz="1800" dirty="0"/>
              <a:t>Privacy Act of 1974</a:t>
            </a:r>
          </a:p>
          <a:p>
            <a:pPr>
              <a:spcBef>
                <a:spcPts val="600"/>
              </a:spcBef>
            </a:pPr>
            <a:r>
              <a:rPr lang="en-US" sz="1800" dirty="0"/>
              <a:t>Freedom of Information ACT (FOIA)</a:t>
            </a:r>
          </a:p>
          <a:p>
            <a:pPr>
              <a:spcBef>
                <a:spcPts val="600"/>
              </a:spcBef>
            </a:pPr>
            <a:r>
              <a:rPr lang="en-US" sz="1800" dirty="0"/>
              <a:t>Family Education Records and Privacy Act (FERPA)</a:t>
            </a:r>
          </a:p>
          <a:p>
            <a:pPr>
              <a:spcBef>
                <a:spcPts val="600"/>
              </a:spcBef>
            </a:pPr>
            <a:r>
              <a:rPr lang="en-US" sz="1800" dirty="0"/>
              <a:t>U.S. Computer Fraud and Abuse Act (CFAA)</a:t>
            </a:r>
          </a:p>
          <a:p>
            <a:pPr>
              <a:spcBef>
                <a:spcPts val="600"/>
              </a:spcBef>
            </a:pPr>
            <a:r>
              <a:rPr lang="en-US" sz="1800" dirty="0"/>
              <a:t>U.S. Children’s Online Privacy Protection Act (COPPA)</a:t>
            </a:r>
          </a:p>
          <a:p>
            <a:pPr>
              <a:spcBef>
                <a:spcPts val="600"/>
              </a:spcBef>
            </a:pPr>
            <a:r>
              <a:rPr lang="en-US" sz="1800" dirty="0"/>
              <a:t>U.S. Children’s Internet Protection Act (CIPA)</a:t>
            </a:r>
          </a:p>
          <a:p>
            <a:pPr>
              <a:spcBef>
                <a:spcPts val="600"/>
              </a:spcBef>
            </a:pPr>
            <a:r>
              <a:rPr lang="en-US" sz="1800" dirty="0"/>
              <a:t>Video Privacy Protection Act (VPPA)</a:t>
            </a:r>
          </a:p>
          <a:p>
            <a:pPr>
              <a:spcBef>
                <a:spcPts val="600"/>
              </a:spcBef>
            </a:pPr>
            <a:r>
              <a:rPr lang="en-US" sz="1800" dirty="0"/>
              <a:t>Health Insurance Portability &amp; Accountability Act</a:t>
            </a:r>
          </a:p>
          <a:p>
            <a:pPr>
              <a:spcBef>
                <a:spcPts val="600"/>
              </a:spcBef>
            </a:pPr>
            <a:r>
              <a:rPr lang="en-US" sz="1800" dirty="0"/>
              <a:t>California Senate Bill 1386 (SB 1386)</a:t>
            </a:r>
          </a:p>
          <a:p>
            <a:pPr marL="0" indent="0">
              <a:buNone/>
            </a:pPr>
            <a:r>
              <a:rPr lang="en-US" sz="1800" b="1" dirty="0"/>
              <a:t>International Laws</a:t>
            </a:r>
          </a:p>
          <a:p>
            <a:r>
              <a:rPr lang="en-US" sz="1800" dirty="0"/>
              <a:t>Convention on Cybercrime</a:t>
            </a:r>
          </a:p>
          <a:p>
            <a:pPr>
              <a:spcBef>
                <a:spcPts val="600"/>
              </a:spcBef>
            </a:pPr>
            <a:r>
              <a:rPr lang="en-US" sz="1800" dirty="0"/>
              <a:t>Electronic Privacy Information Center (EPIC)</a:t>
            </a:r>
          </a:p>
        </p:txBody>
      </p:sp>
    </p:spTree>
    <p:extLst>
      <p:ext uri="{BB962C8B-B14F-4D97-AF65-F5344CB8AC3E}">
        <p14:creationId xmlns:p14="http://schemas.microsoft.com/office/powerpoint/2010/main" val="1911119861"/>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dirty="0"/>
              <a:t>Understanding the Ethics of Working in Cybersecurity</a:t>
            </a:r>
            <a:br>
              <a:rPr lang="en-US" sz="1800" dirty="0"/>
            </a:br>
            <a:r>
              <a:rPr lang="en-US" sz="2800" dirty="0">
                <a:latin typeface="Arial" charset="0"/>
              </a:rPr>
              <a:t>Cybersecurity Information Websites</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0" indent="0">
              <a:spcBef>
                <a:spcPts val="600"/>
              </a:spcBef>
              <a:buNone/>
            </a:pPr>
            <a:r>
              <a:rPr lang="en-US" sz="1800" b="1" dirty="0"/>
              <a:t>National Vulnerability Database (NVD) </a:t>
            </a:r>
            <a:r>
              <a:rPr lang="en-US" sz="1800" dirty="0"/>
              <a:t>- is a U.S. government repository of standards-based vulnerability management data that uses the Security Content Automation Protocol (SCAP). </a:t>
            </a:r>
          </a:p>
          <a:p>
            <a:pPr marL="0" indent="0">
              <a:buNone/>
            </a:pPr>
            <a:r>
              <a:rPr lang="en-US" sz="1800" b="1" dirty="0"/>
              <a:t>CERT - </a:t>
            </a:r>
            <a:r>
              <a:rPr lang="en-US" sz="1800" dirty="0"/>
              <a:t>The Software Engineering Institute (SEI) at Carnegie Mellon University helps government and industry organizations to develop, operate, and maintain software systems that are innovative, affordable, and trustworthy. It is a Federally Funded Research and Development Center sponsored by the U.S. Department of Defense.</a:t>
            </a:r>
          </a:p>
          <a:p>
            <a:pPr marL="0" indent="0">
              <a:buNone/>
            </a:pPr>
            <a:r>
              <a:rPr lang="en-US" sz="1800" b="1" dirty="0"/>
              <a:t>Internet Storm Center - </a:t>
            </a:r>
            <a:r>
              <a:rPr lang="en-US" sz="1800" dirty="0"/>
              <a:t>provides a free analysis and warning service to Internet users and organizations. It also works with Internet Service Providers to combat malicious cyber criminals. The Internet Storm Center gathers millions of log entries from intrusion detection systems every day using sensors covering 500,000 IP addresses in over 50 countries. </a:t>
            </a:r>
          </a:p>
          <a:p>
            <a:pPr marL="0" indent="0">
              <a:buNone/>
            </a:pPr>
            <a:r>
              <a:rPr lang="en-US" sz="1800" b="1" dirty="0"/>
              <a:t>The Advanced Cyber Security Center (ACSC) - </a:t>
            </a:r>
            <a:r>
              <a:rPr lang="en-US" sz="1800" dirty="0"/>
              <a:t>is a non-profit organization that brings together industry, academia, and government to address advanced cyber threats. The organization shares information on cyber threats, engages in cybersecurity research and development, and creates education programs to promote the cybersecurity profession.</a:t>
            </a:r>
          </a:p>
          <a:p>
            <a:pPr marL="0" indent="0">
              <a:buNone/>
            </a:pPr>
            <a:endParaRPr lang="en-US" sz="1800" dirty="0"/>
          </a:p>
        </p:txBody>
      </p:sp>
    </p:spTree>
    <p:extLst>
      <p:ext uri="{BB962C8B-B14F-4D97-AF65-F5344CB8AC3E}">
        <p14:creationId xmlns:p14="http://schemas.microsoft.com/office/powerpoint/2010/main" val="2666405247"/>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dirty="0"/>
              <a:t>Understanding the Ethics of Working in Cybersecurity</a:t>
            </a:r>
            <a:br>
              <a:rPr lang="en-US" sz="1800" dirty="0"/>
            </a:br>
            <a:r>
              <a:rPr lang="en-US" sz="2800" dirty="0">
                <a:latin typeface="Arial" charset="0"/>
              </a:rPr>
              <a:t>Cybersecurity Weapons</a:t>
            </a:r>
            <a:endParaRPr lang="en-US" sz="4400" dirty="0">
              <a:latin typeface="Arial" charset="0"/>
            </a:endParaRPr>
          </a:p>
        </p:txBody>
      </p:sp>
      <p:sp>
        <p:nvSpPr>
          <p:cNvPr id="2" name="Content Placeholder 1"/>
          <p:cNvSpPr>
            <a:spLocks noGrp="1"/>
          </p:cNvSpPr>
          <p:nvPr>
            <p:ph idx="1"/>
          </p:nvPr>
        </p:nvSpPr>
        <p:spPr>
          <a:xfrm>
            <a:off x="397838" y="1257301"/>
            <a:ext cx="8330526" cy="5328226"/>
          </a:xfrm>
        </p:spPr>
        <p:txBody>
          <a:bodyPr/>
          <a:lstStyle/>
          <a:p>
            <a:pPr marL="0" indent="0">
              <a:buNone/>
            </a:pPr>
            <a:r>
              <a:rPr lang="en-US" sz="1800" b="1" dirty="0"/>
              <a:t>Vulnerability Scanners - </a:t>
            </a:r>
            <a:r>
              <a:rPr lang="en-US" sz="1800" dirty="0"/>
              <a:t>assess computers, computer systems, networks, or applications for weaknesses. Vulnerability scanners help to automate security auditing by scanning the network for security risks and producing a prioritized list to address weaknesses. </a:t>
            </a:r>
          </a:p>
          <a:p>
            <a:pPr marL="0" indent="0">
              <a:buNone/>
            </a:pPr>
            <a:r>
              <a:rPr lang="en-US" sz="1800" b="1" dirty="0"/>
              <a:t>Penetrating Testing </a:t>
            </a:r>
            <a:r>
              <a:rPr lang="en-US" sz="1800" dirty="0"/>
              <a:t>(or pen testing) - is a method of testing the areas of weaknesses in systems by using various malicious techniques. Pen testing is not the same as vulnerability testing. Vulnerability testing just identifies potential problems. Pen testing involves a cybersecurity specialist who hacks a website, network, or server with the organization’s permission to try to gain access to resources without the knowledge of usernames, passwords, or other normal means. </a:t>
            </a:r>
          </a:p>
          <a:p>
            <a:pPr marL="0" indent="0">
              <a:buNone/>
            </a:pPr>
            <a:r>
              <a:rPr lang="en-US" sz="1800" b="1" dirty="0"/>
              <a:t>Packet Analyzers </a:t>
            </a:r>
            <a:r>
              <a:rPr lang="en-US" sz="1800" dirty="0"/>
              <a:t>(or packet sniffers)  - intercept and log network traffic. The packet analyzer captures each packet, shows the values of various fields in the packet, and analyzes its content. A sniffer can capture network traffic on both wired and wireless networks.</a:t>
            </a:r>
          </a:p>
          <a:p>
            <a:pPr marL="0" indent="0">
              <a:buNone/>
            </a:pPr>
            <a:r>
              <a:rPr lang="en-US" sz="1800" b="1" dirty="0"/>
              <a:t>Security Tools - </a:t>
            </a:r>
            <a:r>
              <a:rPr lang="en-US" sz="1800" dirty="0"/>
              <a:t>There is no one size fits all when it comes to the best security tools. Much depends on the situation, circumstance, and personal preference. A cybersecurity specialist must know where to go to get sound information.</a:t>
            </a:r>
          </a:p>
          <a:p>
            <a:pPr marL="0" indent="0">
              <a:buNone/>
            </a:pPr>
            <a:endParaRPr lang="en-US" sz="1800" dirty="0"/>
          </a:p>
        </p:txBody>
      </p:sp>
    </p:spTree>
    <p:extLst>
      <p:ext uri="{BB962C8B-B14F-4D97-AF65-F5344CB8AC3E}">
        <p14:creationId xmlns:p14="http://schemas.microsoft.com/office/powerpoint/2010/main" val="3343326011"/>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8.3 Next Step</a:t>
            </a:r>
          </a:p>
        </p:txBody>
      </p:sp>
    </p:spTree>
    <p:extLst>
      <p:ext uri="{BB962C8B-B14F-4D97-AF65-F5344CB8AC3E}">
        <p14:creationId xmlns:p14="http://schemas.microsoft.com/office/powerpoint/2010/main" val="814020540"/>
      </p:ext>
    </p:extLst>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lstStyle/>
          <a:p>
            <a:pPr eaLnBrk="1" hangingPunct="1"/>
            <a:r>
              <a:rPr lang="en-US" sz="1800" b="0" dirty="0"/>
              <a:t>Next Step</a:t>
            </a:r>
            <a:br>
              <a:rPr lang="en-US" sz="1800" b="0" dirty="0"/>
            </a:br>
            <a:r>
              <a:rPr lang="en-US" sz="2800" dirty="0">
                <a:latin typeface="Arial" charset="0"/>
              </a:rPr>
              <a:t>Exploring the Cybersecurity Profession</a:t>
            </a:r>
            <a:endParaRPr lang="en-US" sz="4400" dirty="0">
              <a:latin typeface="Arial" charset="0"/>
            </a:endParaRPr>
          </a:p>
        </p:txBody>
      </p:sp>
      <p:sp>
        <p:nvSpPr>
          <p:cNvPr id="2" name="Content Placeholder 1"/>
          <p:cNvSpPr>
            <a:spLocks noGrp="1"/>
          </p:cNvSpPr>
          <p:nvPr>
            <p:ph idx="1"/>
          </p:nvPr>
        </p:nvSpPr>
        <p:spPr>
          <a:xfrm>
            <a:off x="314324" y="1400176"/>
            <a:ext cx="8420101" cy="4926196"/>
          </a:xfrm>
        </p:spPr>
        <p:txBody>
          <a:bodyPr/>
          <a:lstStyle/>
          <a:p>
            <a:pPr marL="0" indent="0">
              <a:spcBef>
                <a:spcPts val="600"/>
              </a:spcBef>
              <a:buNone/>
            </a:pPr>
            <a:r>
              <a:rPr lang="en-US" sz="1800" b="1" dirty="0"/>
              <a:t>Defining the Roles of Cybersecurity Professionals </a:t>
            </a:r>
          </a:p>
          <a:p>
            <a:pPr marL="0" indent="0">
              <a:spcBef>
                <a:spcPts val="600"/>
              </a:spcBef>
              <a:buNone/>
            </a:pPr>
            <a:r>
              <a:rPr lang="en-US" sz="1800" dirty="0"/>
              <a:t>The ISO standard defines the role of cybersecurity professionals. The ISO 27000 framework requires:</a:t>
            </a:r>
          </a:p>
          <a:p>
            <a:pPr>
              <a:spcBef>
                <a:spcPts val="600"/>
              </a:spcBef>
            </a:pPr>
            <a:r>
              <a:rPr lang="en-US" sz="1800" dirty="0"/>
              <a:t>A senior manager responsible for IT and ISM (often the audit sponsor)</a:t>
            </a:r>
          </a:p>
          <a:p>
            <a:pPr>
              <a:spcBef>
                <a:spcPts val="600"/>
              </a:spcBef>
            </a:pPr>
            <a:r>
              <a:rPr lang="en-US" sz="1800" dirty="0"/>
              <a:t>Information security professionals and security administrators</a:t>
            </a:r>
          </a:p>
          <a:p>
            <a:pPr>
              <a:spcBef>
                <a:spcPts val="600"/>
              </a:spcBef>
            </a:pPr>
            <a:r>
              <a:rPr lang="en-US" sz="1800" dirty="0"/>
              <a:t>Site/physical security manager and facilities contacts</a:t>
            </a:r>
          </a:p>
          <a:p>
            <a:pPr>
              <a:spcBef>
                <a:spcPts val="600"/>
              </a:spcBef>
            </a:pPr>
            <a:r>
              <a:rPr lang="en-US" sz="1800" dirty="0"/>
              <a:t>HR contact for HR matters such as disciplinary action and training</a:t>
            </a:r>
          </a:p>
          <a:p>
            <a:pPr>
              <a:spcBef>
                <a:spcPts val="600"/>
              </a:spcBef>
            </a:pPr>
            <a:r>
              <a:rPr lang="en-US" sz="1800" dirty="0"/>
              <a:t>Systems and network managers, security architects and other IT professionals</a:t>
            </a:r>
          </a:p>
          <a:p>
            <a:pPr marL="0" indent="0">
              <a:spcBef>
                <a:spcPts val="600"/>
              </a:spcBef>
              <a:buNone/>
            </a:pPr>
            <a:r>
              <a:rPr lang="en-US" sz="1800" b="1" dirty="0"/>
              <a:t>Job Search Tools</a:t>
            </a:r>
          </a:p>
          <a:p>
            <a:pPr marL="0" indent="0">
              <a:spcBef>
                <a:spcPts val="600"/>
              </a:spcBef>
              <a:buNone/>
            </a:pPr>
            <a:r>
              <a:rPr lang="en-US" sz="1800" dirty="0"/>
              <a:t>A variety of websites and mobile applications advertise information technology jobs. Each site targets varying job applicants and provides different tools for candidates researching their ideal job position: </a:t>
            </a:r>
          </a:p>
          <a:p>
            <a:pPr>
              <a:spcBef>
                <a:spcPts val="600"/>
              </a:spcBef>
            </a:pPr>
            <a:r>
              <a:rPr lang="en-US" sz="1800" dirty="0"/>
              <a:t>Indeed.com</a:t>
            </a:r>
          </a:p>
          <a:p>
            <a:pPr>
              <a:spcBef>
                <a:spcPts val="600"/>
              </a:spcBef>
            </a:pPr>
            <a:r>
              <a:rPr lang="en-US" sz="1800" dirty="0"/>
              <a:t>CareerBuilder.com</a:t>
            </a:r>
          </a:p>
          <a:p>
            <a:pPr>
              <a:spcBef>
                <a:spcPts val="600"/>
              </a:spcBef>
            </a:pPr>
            <a:r>
              <a:rPr lang="en-US" sz="1800" dirty="0"/>
              <a:t>USAJobs.gov</a:t>
            </a:r>
          </a:p>
          <a:p>
            <a:endParaRPr lang="en-US" sz="1800" dirty="0"/>
          </a:p>
        </p:txBody>
      </p:sp>
    </p:spTree>
    <p:extLst>
      <p:ext uri="{BB962C8B-B14F-4D97-AF65-F5344CB8AC3E}">
        <p14:creationId xmlns:p14="http://schemas.microsoft.com/office/powerpoint/2010/main" val="3010128681"/>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58524" cy="1481138"/>
          </a:xfrm>
        </p:spPr>
        <p:txBody>
          <a:bodyPr/>
          <a:lstStyle/>
          <a:p>
            <a:pPr eaLnBrk="1" hangingPunct="1"/>
            <a:r>
              <a:rPr lang="en-US" sz="2400" dirty="0"/>
              <a:t>8.4  Chapter Summary</a:t>
            </a:r>
          </a:p>
        </p:txBody>
      </p:sp>
    </p:spTree>
    <p:extLst>
      <p:ext uri="{BB962C8B-B14F-4D97-AF65-F5344CB8AC3E}">
        <p14:creationId xmlns:p14="http://schemas.microsoft.com/office/powerpoint/2010/main" val="1818553580"/>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432183" y="1539502"/>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800" dirty="0"/>
              <a:t>This chapter categorizes the information technology infrastructure created by the advancement of technology into seven domains. </a:t>
            </a:r>
          </a:p>
          <a:p>
            <a:r>
              <a:rPr lang="en-US" sz="1800" dirty="0"/>
              <a:t>The chapter discussed the laws that affect technology and cybersecurity requirements. </a:t>
            </a:r>
          </a:p>
          <a:p>
            <a:r>
              <a:rPr lang="en-US" sz="1800" dirty="0"/>
              <a:t>Laws such as FISMA, GLBA, and FERPA focus on protecting confidentiality. </a:t>
            </a:r>
          </a:p>
          <a:p>
            <a:r>
              <a:rPr lang="en-US" sz="1800" dirty="0"/>
              <a:t>Laws that focus on the protection of integrity include FISMA, SOX, and FERPA, and laws that concern availability include FISMA, GLBA, SOX, and CIPA. </a:t>
            </a:r>
          </a:p>
          <a:p>
            <a:r>
              <a:rPr lang="en-US" sz="1800" dirty="0"/>
              <a:t>In addition to the laws in force, the cybersecurity specialist needs to understand how the use of computers and technology affect both individuals and society.</a:t>
            </a:r>
          </a:p>
          <a:p>
            <a:r>
              <a:rPr lang="en-US" sz="1800" dirty="0"/>
              <a:t>The chapter also explored the opportunity to become a cybersecurity specialist. </a:t>
            </a:r>
          </a:p>
          <a:p>
            <a:r>
              <a:rPr lang="en-US" sz="1800" dirty="0"/>
              <a:t>Finally, this chapter discussed several tools available to cybersecurity specialists.</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A76B74D0-AD5B-FF45-B98D-45308707B0C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0" y="10"/>
            <a:ext cx="9143980" cy="6857990"/>
          </a:xfrm>
          <a:noFill/>
        </p:spPr>
      </p:pic>
      <p:pic>
        <p:nvPicPr>
          <p:cNvPr id="3" name="Picture 2" descr="Graphical user interface, text, application&#10;&#10;Description automatically generated">
            <a:extLst>
              <a:ext uri="{FF2B5EF4-FFF2-40B4-BE49-F238E27FC236}">
                <a16:creationId xmlns:a16="http://schemas.microsoft.com/office/drawing/2014/main" id="{BBF6F879-6786-754B-AAE4-B6947293DA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637235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dirty="0"/>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dirty="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1730</Words>
  <Application>Microsoft Office PowerPoint</Application>
  <PresentationFormat>On-screen Show (4:3)</PresentationFormat>
  <Paragraphs>159</Paragraphs>
  <Slides>26</Slides>
  <Notes>22</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26</vt:i4>
      </vt:variant>
    </vt:vector>
  </HeadingPairs>
  <TitlesOfParts>
    <vt:vector size="30" baseType="lpstr">
      <vt:lpstr>Arial</vt:lpstr>
      <vt:lpstr>Wingdings</vt:lpstr>
      <vt:lpstr>PPT-TMPLT-WHT_C</vt:lpstr>
      <vt:lpstr>NetAcad-4F_PPT-WHT_060408</vt:lpstr>
      <vt:lpstr>PowerPoint Presentation</vt:lpstr>
      <vt:lpstr>PowerPoint Presentation</vt:lpstr>
      <vt:lpstr>Chapter 8: Becoming a Cybersecurity Specialist</vt:lpstr>
      <vt:lpstr>Chapter 8 - Sections &amp; Objectives</vt:lpstr>
      <vt:lpstr>8.1 Cybersecurity Domains</vt:lpstr>
      <vt:lpstr>Cybersecurity Domains User Domain</vt:lpstr>
      <vt:lpstr>Cybersecurity Domains Device Domain</vt:lpstr>
      <vt:lpstr>Cybersecurity Domains Local Area Network Domain</vt:lpstr>
      <vt:lpstr>Cybersecurity Domains Private Cloud (WAN) Domain</vt:lpstr>
      <vt:lpstr>Cybersecurity Domains Public Cloud Domain</vt:lpstr>
      <vt:lpstr>Cybersecurity Domains Physical Facilities Domain</vt:lpstr>
      <vt:lpstr>Cybersecurity Domains Application Domain</vt:lpstr>
      <vt:lpstr>8.2 Understanding the Ethics of Working in Cybersecurity</vt:lpstr>
      <vt:lpstr>Understanding the Ethics of Working in Cybersecurity Ethics and Guiding Principles</vt:lpstr>
      <vt:lpstr> Understanding the Ethics of Working in Cybersecurity Cyber Laws and Liability</vt:lpstr>
      <vt:lpstr> Understanding the Ethics of Working in Cybersecurity Cyber Laws and Liability (Cont.)</vt:lpstr>
      <vt:lpstr> Understanding the Ethics of Working in Cybersecurity Cyber Laws and Liability (Cont.)</vt:lpstr>
      <vt:lpstr>Understanding the Ethics of Working in Cybersecurity Cybersecurity Information Websites</vt:lpstr>
      <vt:lpstr>Understanding the Ethics of Working in Cybersecurity Cybersecurity Weapons</vt:lpstr>
      <vt:lpstr>8.3 Next Step</vt:lpstr>
      <vt:lpstr>Next Step Exploring the Cybersecurity Profession</vt:lpstr>
      <vt:lpstr>8.4  Chapter Summary</vt:lpstr>
      <vt:lpstr>Chapter Summary Summary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P.I.Wallin</dc:creator>
  <cp:lastModifiedBy>Amit Naik</cp:lastModifiedBy>
  <cp:revision>3</cp:revision>
  <dcterms:created xsi:type="dcterms:W3CDTF">2020-09-28T10:06:53Z</dcterms:created>
  <dcterms:modified xsi:type="dcterms:W3CDTF">2023-07-23T14:35:59Z</dcterms:modified>
</cp:coreProperties>
</file>