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DF34B-EBE2-5D68-C454-E303F71590B9}" v="1188" dt="2026-02-21T21:35:25.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Akhtar (2434653)" userId="S::2434653@student.uwtsd.ac.uk::5e08e31d-7ff2-4f59-9298-2b20875d2547" providerId="AD" clId="Web-{167DF34B-EBE2-5D68-C454-E303F71590B9}"/>
    <pc:docChg chg="addSld modSld">
      <pc:chgData name="Sadia Akhtar (2434653)" userId="S::2434653@student.uwtsd.ac.uk::5e08e31d-7ff2-4f59-9298-2b20875d2547" providerId="AD" clId="Web-{167DF34B-EBE2-5D68-C454-E303F71590B9}" dt="2026-02-21T21:35:25.340" v="1191" actId="20577"/>
      <pc:docMkLst>
        <pc:docMk/>
      </pc:docMkLst>
      <pc:sldChg chg="modSp">
        <pc:chgData name="Sadia Akhtar (2434653)" userId="S::2434653@student.uwtsd.ac.uk::5e08e31d-7ff2-4f59-9298-2b20875d2547" providerId="AD" clId="Web-{167DF34B-EBE2-5D68-C454-E303F71590B9}" dt="2026-02-21T20:28:59.372" v="133" actId="20577"/>
        <pc:sldMkLst>
          <pc:docMk/>
          <pc:sldMk cId="109857222" sldId="256"/>
        </pc:sldMkLst>
        <pc:spChg chg="mod">
          <ac:chgData name="Sadia Akhtar (2434653)" userId="S::2434653@student.uwtsd.ac.uk::5e08e31d-7ff2-4f59-9298-2b20875d2547" providerId="AD" clId="Web-{167DF34B-EBE2-5D68-C454-E303F71590B9}" dt="2026-02-21T20:21:56.652" v="53" actId="20577"/>
          <ac:spMkLst>
            <pc:docMk/>
            <pc:sldMk cId="109857222" sldId="256"/>
            <ac:spMk id="2" creationId="{00000000-0000-0000-0000-000000000000}"/>
          </ac:spMkLst>
        </pc:spChg>
        <pc:spChg chg="mod">
          <ac:chgData name="Sadia Akhtar (2434653)" userId="S::2434653@student.uwtsd.ac.uk::5e08e31d-7ff2-4f59-9298-2b20875d2547" providerId="AD" clId="Web-{167DF34B-EBE2-5D68-C454-E303F71590B9}" dt="2026-02-21T20:28:59.372" v="133" actId="20577"/>
          <ac:spMkLst>
            <pc:docMk/>
            <pc:sldMk cId="109857222" sldId="256"/>
            <ac:spMk id="3" creationId="{00000000-0000-0000-0000-000000000000}"/>
          </ac:spMkLst>
        </pc:spChg>
      </pc:sldChg>
      <pc:sldChg chg="addSp modSp new">
        <pc:chgData name="Sadia Akhtar (2434653)" userId="S::2434653@student.uwtsd.ac.uk::5e08e31d-7ff2-4f59-9298-2b20875d2547" providerId="AD" clId="Web-{167DF34B-EBE2-5D68-C454-E303F71590B9}" dt="2026-02-21T20:42:29.420" v="292" actId="14100"/>
        <pc:sldMkLst>
          <pc:docMk/>
          <pc:sldMk cId="727510860" sldId="257"/>
        </pc:sldMkLst>
        <pc:spChg chg="mod">
          <ac:chgData name="Sadia Akhtar (2434653)" userId="S::2434653@student.uwtsd.ac.uk::5e08e31d-7ff2-4f59-9298-2b20875d2547" providerId="AD" clId="Web-{167DF34B-EBE2-5D68-C454-E303F71590B9}" dt="2026-02-21T20:30:40.813" v="148" actId="1076"/>
          <ac:spMkLst>
            <pc:docMk/>
            <pc:sldMk cId="727510860" sldId="257"/>
            <ac:spMk id="2" creationId="{00BF6AEB-DBF8-B017-4AA8-C3A093B53B18}"/>
          </ac:spMkLst>
        </pc:spChg>
        <pc:spChg chg="mod">
          <ac:chgData name="Sadia Akhtar (2434653)" userId="S::2434653@student.uwtsd.ac.uk::5e08e31d-7ff2-4f59-9298-2b20875d2547" providerId="AD" clId="Web-{167DF34B-EBE2-5D68-C454-E303F71590B9}" dt="2026-02-21T20:40:13.212" v="287" actId="20577"/>
          <ac:spMkLst>
            <pc:docMk/>
            <pc:sldMk cId="727510860" sldId="257"/>
            <ac:spMk id="3" creationId="{15F4C7D2-9849-18A8-B2B1-3CCD0235A0CA}"/>
          </ac:spMkLst>
        </pc:spChg>
        <pc:picChg chg="add mod">
          <ac:chgData name="Sadia Akhtar (2434653)" userId="S::2434653@student.uwtsd.ac.uk::5e08e31d-7ff2-4f59-9298-2b20875d2547" providerId="AD" clId="Web-{167DF34B-EBE2-5D68-C454-E303F71590B9}" dt="2026-02-21T20:42:29.420" v="292" actId="14100"/>
          <ac:picMkLst>
            <pc:docMk/>
            <pc:sldMk cId="727510860" sldId="257"/>
            <ac:picMk id="4" creationId="{24E6B4D2-5FBD-E6B1-8326-0BD688120809}"/>
          </ac:picMkLst>
        </pc:picChg>
      </pc:sldChg>
      <pc:sldChg chg="addSp modSp new">
        <pc:chgData name="Sadia Akhtar (2434653)" userId="S::2434653@student.uwtsd.ac.uk::5e08e31d-7ff2-4f59-9298-2b20875d2547" providerId="AD" clId="Web-{167DF34B-EBE2-5D68-C454-E303F71590B9}" dt="2026-02-21T20:59:28.697" v="587" actId="1076"/>
        <pc:sldMkLst>
          <pc:docMk/>
          <pc:sldMk cId="1899814098" sldId="258"/>
        </pc:sldMkLst>
        <pc:spChg chg="mod">
          <ac:chgData name="Sadia Akhtar (2434653)" userId="S::2434653@student.uwtsd.ac.uk::5e08e31d-7ff2-4f59-9298-2b20875d2547" providerId="AD" clId="Web-{167DF34B-EBE2-5D68-C454-E303F71590B9}" dt="2026-02-21T20:45:42.415" v="326" actId="20577"/>
          <ac:spMkLst>
            <pc:docMk/>
            <pc:sldMk cId="1899814098" sldId="258"/>
            <ac:spMk id="2" creationId="{286DD43A-F8F5-D734-31CD-09DDA0184805}"/>
          </ac:spMkLst>
        </pc:spChg>
        <pc:spChg chg="mod">
          <ac:chgData name="Sadia Akhtar (2434653)" userId="S::2434653@student.uwtsd.ac.uk::5e08e31d-7ff2-4f59-9298-2b20875d2547" providerId="AD" clId="Web-{167DF34B-EBE2-5D68-C454-E303F71590B9}" dt="2026-02-21T20:58:45.631" v="573" actId="20577"/>
          <ac:spMkLst>
            <pc:docMk/>
            <pc:sldMk cId="1899814098" sldId="258"/>
            <ac:spMk id="3" creationId="{511B037B-B488-E9B9-5731-B10BB856944A}"/>
          </ac:spMkLst>
        </pc:spChg>
        <pc:picChg chg="add mod">
          <ac:chgData name="Sadia Akhtar (2434653)" userId="S::2434653@student.uwtsd.ac.uk::5e08e31d-7ff2-4f59-9298-2b20875d2547" providerId="AD" clId="Web-{167DF34B-EBE2-5D68-C454-E303F71590B9}" dt="2026-02-21T20:59:28.697" v="587" actId="1076"/>
          <ac:picMkLst>
            <pc:docMk/>
            <pc:sldMk cId="1899814098" sldId="258"/>
            <ac:picMk id="4" creationId="{402F94AA-3A82-2E15-6621-743FF02C197B}"/>
          </ac:picMkLst>
        </pc:picChg>
      </pc:sldChg>
      <pc:sldChg chg="addSp modSp new">
        <pc:chgData name="Sadia Akhtar (2434653)" userId="S::2434653@student.uwtsd.ac.uk::5e08e31d-7ff2-4f59-9298-2b20875d2547" providerId="AD" clId="Web-{167DF34B-EBE2-5D68-C454-E303F71590B9}" dt="2026-02-21T21:10:13.827" v="725" actId="14100"/>
        <pc:sldMkLst>
          <pc:docMk/>
          <pc:sldMk cId="3773024525" sldId="259"/>
        </pc:sldMkLst>
        <pc:spChg chg="mod">
          <ac:chgData name="Sadia Akhtar (2434653)" userId="S::2434653@student.uwtsd.ac.uk::5e08e31d-7ff2-4f59-9298-2b20875d2547" providerId="AD" clId="Web-{167DF34B-EBE2-5D68-C454-E303F71590B9}" dt="2026-02-21T21:00:26.732" v="609"/>
          <ac:spMkLst>
            <pc:docMk/>
            <pc:sldMk cId="3773024525" sldId="259"/>
            <ac:spMk id="2" creationId="{3A50183B-061D-3482-70DA-34F7126751CC}"/>
          </ac:spMkLst>
        </pc:spChg>
        <pc:spChg chg="mod">
          <ac:chgData name="Sadia Akhtar (2434653)" userId="S::2434653@student.uwtsd.ac.uk::5e08e31d-7ff2-4f59-9298-2b20875d2547" providerId="AD" clId="Web-{167DF34B-EBE2-5D68-C454-E303F71590B9}" dt="2026-02-21T21:05:23.713" v="716" actId="20577"/>
          <ac:spMkLst>
            <pc:docMk/>
            <pc:sldMk cId="3773024525" sldId="259"/>
            <ac:spMk id="3" creationId="{C70A1EE1-CACA-FB84-A876-95A3193505B7}"/>
          </ac:spMkLst>
        </pc:spChg>
        <pc:picChg chg="add mod">
          <ac:chgData name="Sadia Akhtar (2434653)" userId="S::2434653@student.uwtsd.ac.uk::5e08e31d-7ff2-4f59-9298-2b20875d2547" providerId="AD" clId="Web-{167DF34B-EBE2-5D68-C454-E303F71590B9}" dt="2026-02-21T21:10:13.827" v="725" actId="14100"/>
          <ac:picMkLst>
            <pc:docMk/>
            <pc:sldMk cId="3773024525" sldId="259"/>
            <ac:picMk id="4" creationId="{9D2019D3-39DC-70DA-75C5-178C6A6B4B46}"/>
          </ac:picMkLst>
        </pc:picChg>
      </pc:sldChg>
      <pc:sldChg chg="modSp new">
        <pc:chgData name="Sadia Akhtar (2434653)" userId="S::2434653@student.uwtsd.ac.uk::5e08e31d-7ff2-4f59-9298-2b20875d2547" providerId="AD" clId="Web-{167DF34B-EBE2-5D68-C454-E303F71590B9}" dt="2026-02-21T21:21:47.195" v="1031" actId="20577"/>
        <pc:sldMkLst>
          <pc:docMk/>
          <pc:sldMk cId="2453352007" sldId="260"/>
        </pc:sldMkLst>
        <pc:spChg chg="mod">
          <ac:chgData name="Sadia Akhtar (2434653)" userId="S::2434653@student.uwtsd.ac.uk::5e08e31d-7ff2-4f59-9298-2b20875d2547" providerId="AD" clId="Web-{167DF34B-EBE2-5D68-C454-E303F71590B9}" dt="2026-02-21T21:11:10.468" v="745" actId="20577"/>
          <ac:spMkLst>
            <pc:docMk/>
            <pc:sldMk cId="2453352007" sldId="260"/>
            <ac:spMk id="2" creationId="{C17F1914-7B72-B0AB-0125-26E9E6C37B03}"/>
          </ac:spMkLst>
        </pc:spChg>
        <pc:spChg chg="mod">
          <ac:chgData name="Sadia Akhtar (2434653)" userId="S::2434653@student.uwtsd.ac.uk::5e08e31d-7ff2-4f59-9298-2b20875d2547" providerId="AD" clId="Web-{167DF34B-EBE2-5D68-C454-E303F71590B9}" dt="2026-02-21T21:21:47.195" v="1031" actId="20577"/>
          <ac:spMkLst>
            <pc:docMk/>
            <pc:sldMk cId="2453352007" sldId="260"/>
            <ac:spMk id="3" creationId="{2642A459-BE78-5E76-15C4-6C3B1A3086FE}"/>
          </ac:spMkLst>
        </pc:spChg>
      </pc:sldChg>
      <pc:sldChg chg="modSp new">
        <pc:chgData name="Sadia Akhtar (2434653)" userId="S::2434653@student.uwtsd.ac.uk::5e08e31d-7ff2-4f59-9298-2b20875d2547" providerId="AD" clId="Web-{167DF34B-EBE2-5D68-C454-E303F71590B9}" dt="2026-02-21T21:26:56.232" v="1184" actId="20577"/>
        <pc:sldMkLst>
          <pc:docMk/>
          <pc:sldMk cId="365990082" sldId="261"/>
        </pc:sldMkLst>
        <pc:spChg chg="mod">
          <ac:chgData name="Sadia Akhtar (2434653)" userId="S::2434653@student.uwtsd.ac.uk::5e08e31d-7ff2-4f59-9298-2b20875d2547" providerId="AD" clId="Web-{167DF34B-EBE2-5D68-C454-E303F71590B9}" dt="2026-02-21T21:23:18.994" v="1050" actId="20577"/>
          <ac:spMkLst>
            <pc:docMk/>
            <pc:sldMk cId="365990082" sldId="261"/>
            <ac:spMk id="2" creationId="{281660BC-4F61-CE06-7432-8D3F6CB71A10}"/>
          </ac:spMkLst>
        </pc:spChg>
        <pc:spChg chg="mod">
          <ac:chgData name="Sadia Akhtar (2434653)" userId="S::2434653@student.uwtsd.ac.uk::5e08e31d-7ff2-4f59-9298-2b20875d2547" providerId="AD" clId="Web-{167DF34B-EBE2-5D68-C454-E303F71590B9}" dt="2026-02-21T21:26:56.232" v="1184" actId="20577"/>
          <ac:spMkLst>
            <pc:docMk/>
            <pc:sldMk cId="365990082" sldId="261"/>
            <ac:spMk id="3" creationId="{8FDAEB4F-B021-BFA1-0B9E-6F4D00B37D92}"/>
          </ac:spMkLst>
        </pc:spChg>
      </pc:sldChg>
      <pc:sldChg chg="modSp new">
        <pc:chgData name="Sadia Akhtar (2434653)" userId="S::2434653@student.uwtsd.ac.uk::5e08e31d-7ff2-4f59-9298-2b20875d2547" providerId="AD" clId="Web-{167DF34B-EBE2-5D68-C454-E303F71590B9}" dt="2026-02-21T21:35:25.340" v="1191" actId="20577"/>
        <pc:sldMkLst>
          <pc:docMk/>
          <pc:sldMk cId="814168736" sldId="262"/>
        </pc:sldMkLst>
        <pc:spChg chg="mod">
          <ac:chgData name="Sadia Akhtar (2434653)" userId="S::2434653@student.uwtsd.ac.uk::5e08e31d-7ff2-4f59-9298-2b20875d2547" providerId="AD" clId="Web-{167DF34B-EBE2-5D68-C454-E303F71590B9}" dt="2026-02-21T21:35:25.340" v="1191" actId="20577"/>
          <ac:spMkLst>
            <pc:docMk/>
            <pc:sldMk cId="814168736" sldId="262"/>
            <ac:spMk id="2" creationId="{ADC26AF1-0FF7-C6FC-9CCD-3E392BD69BD2}"/>
          </ac:spMkLst>
        </pc:spChg>
        <pc:spChg chg="mod">
          <ac:chgData name="Sadia Akhtar (2434653)" userId="S::2434653@student.uwtsd.ac.uk::5e08e31d-7ff2-4f59-9298-2b20875d2547" providerId="AD" clId="Web-{167DF34B-EBE2-5D68-C454-E303F71590B9}" dt="2026-02-21T21:35:20.887" v="1189" actId="20577"/>
          <ac:spMkLst>
            <pc:docMk/>
            <pc:sldMk cId="814168736" sldId="262"/>
            <ac:spMk id="3" creationId="{C5301CE2-684D-863C-9E59-9BE4CD1D9C1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hcpc-uk.org/" TargetMode="External"/><Relationship Id="rId2" Type="http://schemas.openxmlformats.org/officeDocument/2006/relationships/hyperlink" Target="https://www.nmc.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400" dirty="0"/>
              <a:t>Module :Professional </a:t>
            </a:r>
            <a:r>
              <a:rPr lang="en-GB" sz="2400"/>
              <a:t>development within health and social care</a:t>
            </a:r>
            <a:endParaRPr lang="en-GB" sz="2400">
              <a:latin typeface="Aptos Display"/>
              <a:ea typeface="Calibri"/>
              <a:cs typeface="Calibri"/>
            </a:endParaRP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t>Title: Self awareness presentation</a:t>
            </a:r>
          </a:p>
          <a:p>
            <a:r>
              <a:rPr lang="en-GB" dirty="0"/>
              <a:t>Module lead: </a:t>
            </a:r>
            <a:r>
              <a:rPr lang="en-GB" dirty="0" err="1"/>
              <a:t>olubukola</a:t>
            </a:r>
            <a:r>
              <a:rPr lang="en-GB" dirty="0"/>
              <a:t> </a:t>
            </a:r>
            <a:r>
              <a:rPr lang="en-GB" dirty="0" err="1"/>
              <a:t>adegbite</a:t>
            </a:r>
            <a:r>
              <a:rPr lang="en-GB" dirty="0"/>
              <a:t> </a:t>
            </a:r>
          </a:p>
          <a:p>
            <a:r>
              <a:rPr lang="en-GB"/>
              <a:t>Name :Sadia Akhtar</a:t>
            </a:r>
          </a:p>
          <a:p>
            <a:r>
              <a:rPr lang="en-GB"/>
              <a:t>Student number: 2434653</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F6AEB-DBF8-B017-4AA8-C3A093B53B18}"/>
              </a:ext>
            </a:extLst>
          </p:cNvPr>
          <p:cNvSpPr>
            <a:spLocks noGrp="1"/>
          </p:cNvSpPr>
          <p:nvPr>
            <p:ph type="title"/>
          </p:nvPr>
        </p:nvSpPr>
        <p:spPr>
          <a:xfrm>
            <a:off x="2891883" y="225735"/>
            <a:ext cx="10515600" cy="1325563"/>
          </a:xfrm>
        </p:spPr>
        <p:txBody>
          <a:bodyPr/>
          <a:lstStyle/>
          <a:p>
            <a:r>
              <a:rPr lang="en-GB" dirty="0"/>
              <a:t>What is communi</a:t>
            </a:r>
            <a:r>
              <a:rPr lang="en-GB">
                <a:solidFill>
                  <a:srgbClr val="000000"/>
                </a:solidFill>
                <a:latin typeface="Aptos Display"/>
              </a:rPr>
              <a:t>cation  </a:t>
            </a:r>
            <a:endParaRPr lang="en-GB"/>
          </a:p>
        </p:txBody>
      </p:sp>
      <p:sp>
        <p:nvSpPr>
          <p:cNvPr id="3" name="Content Placeholder 2">
            <a:extLst>
              <a:ext uri="{FF2B5EF4-FFF2-40B4-BE49-F238E27FC236}">
                <a16:creationId xmlns:a16="http://schemas.microsoft.com/office/drawing/2014/main" id="{15F4C7D2-9849-18A8-B2B1-3CCD0235A0CA}"/>
              </a:ext>
            </a:extLst>
          </p:cNvPr>
          <p:cNvSpPr>
            <a:spLocks noGrp="1"/>
          </p:cNvSpPr>
          <p:nvPr>
            <p:ph idx="1"/>
          </p:nvPr>
        </p:nvSpPr>
        <p:spPr/>
        <p:txBody>
          <a:bodyPr vert="horz" lIns="91440" tIns="45720" rIns="91440" bIns="45720" rtlCol="0" anchor="t">
            <a:normAutofit/>
          </a:bodyPr>
          <a:lstStyle/>
          <a:p>
            <a:r>
              <a:rPr lang="en-GB" dirty="0"/>
              <a:t>Communication is the process of sharing information with other people. In health and social care, this can be talking to a patient ,listening to them or writing notes in their care record. Good communication is highly important and an essential skill in health care settings. It helps people feel safe and understood.</a:t>
            </a:r>
          </a:p>
        </p:txBody>
      </p:sp>
      <p:pic>
        <p:nvPicPr>
          <p:cNvPr id="4" name="Picture 3" descr="225,157 Nurse female patient Images, Stock Photos &amp; Vectors | Shutterstock">
            <a:extLst>
              <a:ext uri="{FF2B5EF4-FFF2-40B4-BE49-F238E27FC236}">
                <a16:creationId xmlns:a16="http://schemas.microsoft.com/office/drawing/2014/main" id="{24E6B4D2-5FBD-E6B1-8326-0BD688120809}"/>
              </a:ext>
            </a:extLst>
          </p:cNvPr>
          <p:cNvPicPr>
            <a:picLocks noChangeAspect="1"/>
          </p:cNvPicPr>
          <p:nvPr/>
        </p:nvPicPr>
        <p:blipFill>
          <a:blip r:embed="rId2"/>
          <a:stretch>
            <a:fillRect/>
          </a:stretch>
        </p:blipFill>
        <p:spPr>
          <a:xfrm>
            <a:off x="4452356" y="4000500"/>
            <a:ext cx="2896994" cy="2035098"/>
          </a:xfrm>
          <a:prstGeom prst="rect">
            <a:avLst/>
          </a:prstGeom>
        </p:spPr>
      </p:pic>
    </p:spTree>
    <p:extLst>
      <p:ext uri="{BB962C8B-B14F-4D97-AF65-F5344CB8AC3E}">
        <p14:creationId xmlns:p14="http://schemas.microsoft.com/office/powerpoint/2010/main" val="727510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DD43A-F8F5-D734-31CD-09DDA0184805}"/>
              </a:ext>
            </a:extLst>
          </p:cNvPr>
          <p:cNvSpPr>
            <a:spLocks noGrp="1"/>
          </p:cNvSpPr>
          <p:nvPr>
            <p:ph type="title"/>
          </p:nvPr>
        </p:nvSpPr>
        <p:spPr/>
        <p:txBody>
          <a:bodyPr/>
          <a:lstStyle/>
          <a:p>
            <a:r>
              <a:rPr lang="en-GB" u="sng" dirty="0"/>
              <a:t>Why is </a:t>
            </a:r>
            <a:r>
              <a:rPr lang="en-GB" u="sng"/>
              <a:t>communication important?</a:t>
            </a:r>
            <a:endParaRPr lang="en-GB" u="sng" dirty="0"/>
          </a:p>
        </p:txBody>
      </p:sp>
      <p:sp>
        <p:nvSpPr>
          <p:cNvPr id="3" name="Content Placeholder 2">
            <a:extLst>
              <a:ext uri="{FF2B5EF4-FFF2-40B4-BE49-F238E27FC236}">
                <a16:creationId xmlns:a16="http://schemas.microsoft.com/office/drawing/2014/main" id="{511B037B-B488-E9B9-5731-B10BB856944A}"/>
              </a:ext>
            </a:extLst>
          </p:cNvPr>
          <p:cNvSpPr>
            <a:spLocks noGrp="1"/>
          </p:cNvSpPr>
          <p:nvPr>
            <p:ph idx="1"/>
          </p:nvPr>
        </p:nvSpPr>
        <p:spPr/>
        <p:txBody>
          <a:bodyPr vert="horz" lIns="91440" tIns="45720" rIns="91440" bIns="45720" rtlCol="0" anchor="t">
            <a:normAutofit/>
          </a:bodyPr>
          <a:lstStyle/>
          <a:p>
            <a:r>
              <a:rPr lang="en-GB" dirty="0"/>
              <a:t>Communication is extremely important because it helps keep patients safe. Clear information helps avoid mistakes, especially with medicine and treatment. Good communication helps with building trust between staff and patients. When patients feel listened to and understood , they feel more safe and comfortable</a:t>
            </a:r>
            <a:endParaRPr lang="en-US" dirty="0"/>
          </a:p>
          <a:p>
            <a:pPr marL="0" indent="0">
              <a:buNone/>
            </a:pPr>
            <a:r>
              <a:rPr lang="en-GB"/>
              <a:t>And it  improves the quality of care.  </a:t>
            </a:r>
          </a:p>
          <a:p>
            <a:endParaRPr lang="en-GB" dirty="0"/>
          </a:p>
          <a:p>
            <a:pPr marL="0" indent="0">
              <a:buNone/>
            </a:pPr>
            <a:r>
              <a:rPr lang="en-GB"/>
              <a:t>.</a:t>
            </a:r>
          </a:p>
        </p:txBody>
      </p:sp>
      <p:pic>
        <p:nvPicPr>
          <p:cNvPr id="4" name="Picture 3" descr="Free Speech Bubble Clipart Pictures - Clipartix">
            <a:extLst>
              <a:ext uri="{FF2B5EF4-FFF2-40B4-BE49-F238E27FC236}">
                <a16:creationId xmlns:a16="http://schemas.microsoft.com/office/drawing/2014/main" id="{402F94AA-3A82-2E15-6621-743FF02C197B}"/>
              </a:ext>
            </a:extLst>
          </p:cNvPr>
          <p:cNvPicPr>
            <a:picLocks noChangeAspect="1"/>
          </p:cNvPicPr>
          <p:nvPr/>
        </p:nvPicPr>
        <p:blipFill>
          <a:blip r:embed="rId2"/>
          <a:stretch>
            <a:fillRect/>
          </a:stretch>
        </p:blipFill>
        <p:spPr>
          <a:xfrm>
            <a:off x="9266041" y="-9293"/>
            <a:ext cx="1856068" cy="1700562"/>
          </a:xfrm>
          <a:prstGeom prst="rect">
            <a:avLst/>
          </a:prstGeom>
        </p:spPr>
      </p:pic>
    </p:spTree>
    <p:extLst>
      <p:ext uri="{BB962C8B-B14F-4D97-AF65-F5344CB8AC3E}">
        <p14:creationId xmlns:p14="http://schemas.microsoft.com/office/powerpoint/2010/main" val="1899814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183B-061D-3482-70DA-34F7126751CC}"/>
              </a:ext>
            </a:extLst>
          </p:cNvPr>
          <p:cNvSpPr>
            <a:spLocks noGrp="1"/>
          </p:cNvSpPr>
          <p:nvPr>
            <p:ph type="title"/>
          </p:nvPr>
        </p:nvSpPr>
        <p:spPr/>
        <p:txBody>
          <a:bodyPr/>
          <a:lstStyle/>
          <a:p>
            <a:r>
              <a:rPr lang="en-GB" u="sng"/>
              <a:t>Types of communication in practice </a:t>
            </a:r>
            <a:br>
              <a:rPr lang="en-GB" u="sng" dirty="0"/>
            </a:br>
            <a:endParaRPr lang="en-GB" u="sng" dirty="0"/>
          </a:p>
        </p:txBody>
      </p:sp>
      <p:sp>
        <p:nvSpPr>
          <p:cNvPr id="3" name="Content Placeholder 2">
            <a:extLst>
              <a:ext uri="{FF2B5EF4-FFF2-40B4-BE49-F238E27FC236}">
                <a16:creationId xmlns:a16="http://schemas.microsoft.com/office/drawing/2014/main" id="{C70A1EE1-CACA-FB84-A876-95A3193505B7}"/>
              </a:ext>
            </a:extLst>
          </p:cNvPr>
          <p:cNvSpPr>
            <a:spLocks noGrp="1"/>
          </p:cNvSpPr>
          <p:nvPr>
            <p:ph idx="1"/>
          </p:nvPr>
        </p:nvSpPr>
        <p:spPr/>
        <p:txBody>
          <a:bodyPr vert="horz" lIns="91440" tIns="45720" rIns="91440" bIns="45720" rtlCol="0" anchor="t">
            <a:normAutofit/>
          </a:bodyPr>
          <a:lstStyle/>
          <a:p>
            <a:r>
              <a:rPr lang="en-GB" dirty="0"/>
              <a:t>Verbal{face to </a:t>
            </a:r>
            <a:r>
              <a:rPr lang="en-GB" dirty="0" err="1"/>
              <a:t>face,telephone</a:t>
            </a:r>
            <a:r>
              <a:rPr lang="en-GB" dirty="0"/>
              <a:t>} </a:t>
            </a:r>
          </a:p>
          <a:p>
            <a:r>
              <a:rPr lang="en-GB"/>
              <a:t>Non-verbal {eye contact, posture}</a:t>
            </a:r>
          </a:p>
          <a:p>
            <a:r>
              <a:rPr lang="en-GB"/>
              <a:t>Written {care records, emails}[</a:t>
            </a:r>
          </a:p>
          <a:p>
            <a:r>
              <a:rPr lang="en-GB"/>
              <a:t>Digital communication </a:t>
            </a:r>
          </a:p>
          <a:p>
            <a:r>
              <a:rPr lang="en-GB"/>
              <a:t>Communication aids for example interpreters </a:t>
            </a:r>
          </a:p>
          <a:p>
            <a:endParaRPr lang="en-GB" dirty="0"/>
          </a:p>
          <a:p>
            <a:endParaRPr lang="en-GB" dirty="0"/>
          </a:p>
          <a:p>
            <a:endParaRPr lang="en-GB" dirty="0"/>
          </a:p>
          <a:p>
            <a:endParaRPr lang="en-GB" dirty="0"/>
          </a:p>
          <a:p>
            <a:endParaRPr lang="en-GB" dirty="0"/>
          </a:p>
        </p:txBody>
      </p:sp>
      <p:pic>
        <p:nvPicPr>
          <p:cNvPr id="4" name="Picture 3" descr="Telephone Photos, Download The BEST Free Telephone Stock Photos &amp; HD Images">
            <a:extLst>
              <a:ext uri="{FF2B5EF4-FFF2-40B4-BE49-F238E27FC236}">
                <a16:creationId xmlns:a16="http://schemas.microsoft.com/office/drawing/2014/main" id="{9D2019D3-39DC-70DA-75C5-178C6A6B4B46}"/>
              </a:ext>
            </a:extLst>
          </p:cNvPr>
          <p:cNvPicPr>
            <a:picLocks noChangeAspect="1"/>
          </p:cNvPicPr>
          <p:nvPr/>
        </p:nvPicPr>
        <p:blipFill>
          <a:blip r:embed="rId2"/>
          <a:stretch>
            <a:fillRect/>
          </a:stretch>
        </p:blipFill>
        <p:spPr>
          <a:xfrm>
            <a:off x="4508185" y="4367561"/>
            <a:ext cx="3119873" cy="1979343"/>
          </a:xfrm>
          <a:prstGeom prst="rect">
            <a:avLst/>
          </a:prstGeom>
        </p:spPr>
      </p:pic>
    </p:spTree>
    <p:extLst>
      <p:ext uri="{BB962C8B-B14F-4D97-AF65-F5344CB8AC3E}">
        <p14:creationId xmlns:p14="http://schemas.microsoft.com/office/powerpoint/2010/main" val="3773024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F1914-7B72-B0AB-0125-26E9E6C37B03}"/>
              </a:ext>
            </a:extLst>
          </p:cNvPr>
          <p:cNvSpPr>
            <a:spLocks noGrp="1"/>
          </p:cNvSpPr>
          <p:nvPr>
            <p:ph type="title"/>
          </p:nvPr>
        </p:nvSpPr>
        <p:spPr/>
        <p:txBody>
          <a:bodyPr>
            <a:normAutofit fontScale="90000"/>
          </a:bodyPr>
          <a:lstStyle/>
          <a:p>
            <a:r>
              <a:rPr lang="en-GB" dirty="0"/>
              <a:t>Practical exampl</a:t>
            </a:r>
            <a:r>
              <a:rPr lang="en-GB"/>
              <a:t>e in a care setting </a:t>
            </a:r>
            <a:br>
              <a:rPr lang="en-GB" dirty="0"/>
            </a:br>
            <a:br>
              <a:rPr lang="en-GB" dirty="0"/>
            </a:br>
            <a:endParaRPr lang="en-GB" dirty="0"/>
          </a:p>
        </p:txBody>
      </p:sp>
      <p:sp>
        <p:nvSpPr>
          <p:cNvPr id="3" name="Content Placeholder 2">
            <a:extLst>
              <a:ext uri="{FF2B5EF4-FFF2-40B4-BE49-F238E27FC236}">
                <a16:creationId xmlns:a16="http://schemas.microsoft.com/office/drawing/2014/main" id="{2642A459-BE78-5E76-15C4-6C3B1A3086FE}"/>
              </a:ext>
            </a:extLst>
          </p:cNvPr>
          <p:cNvSpPr>
            <a:spLocks noGrp="1"/>
          </p:cNvSpPr>
          <p:nvPr>
            <p:ph idx="1"/>
          </p:nvPr>
        </p:nvSpPr>
        <p:spPr/>
        <p:txBody>
          <a:bodyPr vert="horz" lIns="91440" tIns="45720" rIns="91440" bIns="45720" rtlCol="0" anchor="t">
            <a:normAutofit fontScale="92500" lnSpcReduction="10000"/>
          </a:bodyPr>
          <a:lstStyle/>
          <a:p>
            <a:r>
              <a:rPr lang="en-GB" dirty="0"/>
              <a:t>An exampl</a:t>
            </a:r>
            <a:r>
              <a:rPr lang="en-GB" dirty="0">
                <a:solidFill>
                  <a:srgbClr val="000000"/>
                </a:solidFill>
                <a:latin typeface="Aptos"/>
              </a:rPr>
              <a:t>e</a:t>
            </a:r>
            <a:r>
              <a:rPr lang="en-GB" dirty="0"/>
              <a:t> I would use would be a very anxious patient who is </a:t>
            </a:r>
            <a:r>
              <a:rPr lang="en-GB"/>
              <a:t>about to have a life changing surgery</a:t>
            </a:r>
            <a:endParaRPr lang="en-GB" dirty="0"/>
          </a:p>
          <a:p>
            <a:r>
              <a:rPr lang="en-GB"/>
              <a:t>Nurse should use a calm tone of voice </a:t>
            </a:r>
          </a:p>
          <a:p>
            <a:r>
              <a:rPr lang="en-GB" dirty="0"/>
              <a:t>Maintains eye contact and listens very carefull</a:t>
            </a:r>
            <a:r>
              <a:rPr lang="en-GB"/>
              <a:t>y to the patients concerns</a:t>
            </a:r>
            <a:endParaRPr lang="en-GB" dirty="0"/>
          </a:p>
          <a:p>
            <a:r>
              <a:rPr lang="en-GB"/>
              <a:t>Nurse explains procedure clearly and makes sure the patient understands </a:t>
            </a:r>
            <a:endParaRPr lang="en-GB" dirty="0"/>
          </a:p>
          <a:p>
            <a:r>
              <a:rPr lang="en-GB" dirty="0"/>
              <a:t>Nurse needs to be </a:t>
            </a:r>
            <a:r>
              <a:rPr lang="en-GB" dirty="0" err="1"/>
              <a:t>empathatic</a:t>
            </a:r>
            <a:r>
              <a:rPr lang="en-GB" dirty="0"/>
              <a:t> and help calm the patient </a:t>
            </a:r>
          </a:p>
          <a:p>
            <a:r>
              <a:rPr lang="en-GB" dirty="0"/>
              <a:t>By applying the good skills mentioned above it will help relax the patient in a very difficult time and may help ease the stress </a:t>
            </a:r>
            <a:r>
              <a:rPr lang="en-GB" dirty="0" err="1"/>
              <a:t>fel</a:t>
            </a:r>
            <a:r>
              <a:rPr lang="en-GB" dirty="0"/>
              <a:t>t by the patient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53352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60BC-4F61-CE06-7432-8D3F6CB71A10}"/>
              </a:ext>
            </a:extLst>
          </p:cNvPr>
          <p:cNvSpPr>
            <a:spLocks noGrp="1"/>
          </p:cNvSpPr>
          <p:nvPr>
            <p:ph type="title"/>
          </p:nvPr>
        </p:nvSpPr>
        <p:spPr/>
        <p:txBody>
          <a:bodyPr>
            <a:normAutofit/>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8FDAEB4F-B021-BFA1-0B9E-6F4D00B37D92}"/>
              </a:ext>
            </a:extLst>
          </p:cNvPr>
          <p:cNvSpPr>
            <a:spLocks noGrp="1"/>
          </p:cNvSpPr>
          <p:nvPr>
            <p:ph idx="1"/>
          </p:nvPr>
        </p:nvSpPr>
        <p:spPr/>
        <p:txBody>
          <a:bodyPr vert="horz" lIns="91440" tIns="45720" rIns="91440" bIns="45720" rtlCol="0" anchor="t">
            <a:normAutofit/>
          </a:bodyPr>
          <a:lstStyle/>
          <a:p>
            <a:r>
              <a:rPr lang="en-GB" dirty="0"/>
              <a:t>Communication is one of the most important skills in health and social care .it increases the safety of patients, strengthens relationships and ensures person-centred care. Effective communication supports positive outcomes and is a key part of professional practice .</a:t>
            </a:r>
          </a:p>
        </p:txBody>
      </p:sp>
    </p:spTree>
    <p:extLst>
      <p:ext uri="{BB962C8B-B14F-4D97-AF65-F5344CB8AC3E}">
        <p14:creationId xmlns:p14="http://schemas.microsoft.com/office/powerpoint/2010/main" val="365990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26AF1-0FF7-C6FC-9CCD-3E392BD69BD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5301CE2-684D-863C-9E59-9BE4CD1D9C10}"/>
              </a:ext>
            </a:extLst>
          </p:cNvPr>
          <p:cNvSpPr>
            <a:spLocks noGrp="1"/>
          </p:cNvSpPr>
          <p:nvPr>
            <p:ph idx="1"/>
          </p:nvPr>
        </p:nvSpPr>
        <p:spPr/>
        <p:txBody>
          <a:bodyPr vert="horz" lIns="91440" tIns="45720" rIns="91440" bIns="45720" rtlCol="0" anchor="t">
            <a:normAutofit/>
          </a:bodyPr>
          <a:lstStyle/>
          <a:p>
            <a:r>
              <a:rPr lang="en-GB" b="1">
                <a:ea typeface="+mn-lt"/>
                <a:cs typeface="+mn-lt"/>
              </a:rPr>
              <a:t>Nursing and Midwifery Council</a:t>
            </a:r>
            <a:r>
              <a:rPr lang="en-GB">
                <a:ea typeface="+mn-lt"/>
                <a:cs typeface="+mn-lt"/>
              </a:rPr>
              <a:t> (2026) </a:t>
            </a:r>
            <a:r>
              <a:rPr lang="en-GB" i="1">
                <a:ea typeface="+mn-lt"/>
                <a:cs typeface="+mn-lt"/>
              </a:rPr>
              <a:t>The Nursing and Midwifery Council</a:t>
            </a:r>
            <a:r>
              <a:rPr lang="en-GB">
                <a:ea typeface="+mn-lt"/>
                <a:cs typeface="+mn-lt"/>
              </a:rPr>
              <a:t>. Available at: </a:t>
            </a:r>
            <a:r>
              <a:rPr lang="en-GB" dirty="0">
                <a:ea typeface="+mn-lt"/>
                <a:cs typeface="+mn-lt"/>
                <a:hlinkClick r:id="rId2"/>
              </a:rPr>
              <a:t>https://www.nmc.org.uk/</a:t>
            </a:r>
            <a:r>
              <a:rPr lang="en-GB">
                <a:ea typeface="+mn-lt"/>
                <a:cs typeface="+mn-lt"/>
              </a:rPr>
              <a:t> (Accessed: 21 February 2026).</a:t>
            </a:r>
            <a:endParaRPr lang="en-GB"/>
          </a:p>
          <a:p>
            <a:r>
              <a:rPr lang="en-GB" b="1">
                <a:ea typeface="+mn-lt"/>
                <a:cs typeface="+mn-lt"/>
              </a:rPr>
              <a:t>Health and Care Professions Council</a:t>
            </a:r>
            <a:r>
              <a:rPr lang="en-GB">
                <a:ea typeface="+mn-lt"/>
                <a:cs typeface="+mn-lt"/>
              </a:rPr>
              <a:t> (2026) </a:t>
            </a:r>
            <a:r>
              <a:rPr lang="en-GB" i="1">
                <a:ea typeface="+mn-lt"/>
                <a:cs typeface="+mn-lt"/>
              </a:rPr>
              <a:t>Health and Care Professions Council</a:t>
            </a:r>
            <a:r>
              <a:rPr lang="en-GB">
                <a:ea typeface="+mn-lt"/>
                <a:cs typeface="+mn-lt"/>
              </a:rPr>
              <a:t>. Available at: </a:t>
            </a:r>
            <a:r>
              <a:rPr lang="en-GB" dirty="0">
                <a:ea typeface="+mn-lt"/>
                <a:cs typeface="+mn-lt"/>
                <a:hlinkClick r:id="rId3"/>
              </a:rPr>
              <a:t>https://www.hcpc-uk.org/</a:t>
            </a:r>
            <a:r>
              <a:rPr lang="en-GB" dirty="0">
                <a:ea typeface="+mn-lt"/>
                <a:cs typeface="+mn-lt"/>
              </a:rPr>
              <a:t> </a:t>
            </a:r>
            <a:r>
              <a:rPr lang="en-GB">
                <a:ea typeface="+mn-lt"/>
                <a:cs typeface="+mn-lt"/>
              </a:rPr>
              <a:t>(Accessed: 21 February 2026).</a:t>
            </a:r>
            <a:endParaRPr lang="en-GB" dirty="0"/>
          </a:p>
          <a:p>
            <a:endParaRPr lang="en-GB" dirty="0"/>
          </a:p>
          <a:p>
            <a:endParaRPr lang="en-GB" dirty="0"/>
          </a:p>
        </p:txBody>
      </p:sp>
    </p:spTree>
    <p:extLst>
      <p:ext uri="{BB962C8B-B14F-4D97-AF65-F5344CB8AC3E}">
        <p14:creationId xmlns:p14="http://schemas.microsoft.com/office/powerpoint/2010/main" val="814168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Module :Professional development within health and social care</vt:lpstr>
      <vt:lpstr>What is communication  </vt:lpstr>
      <vt:lpstr>Why is communication important?</vt:lpstr>
      <vt:lpstr>Types of communication in practice  </vt:lpstr>
      <vt:lpstr>Practical example in a care setting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318</cp:revision>
  <dcterms:created xsi:type="dcterms:W3CDTF">2013-07-15T20:26:40Z</dcterms:created>
  <dcterms:modified xsi:type="dcterms:W3CDTF">2026-02-21T21:35:25Z</dcterms:modified>
</cp:coreProperties>
</file>