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9" r:id="rId12"/>
    <p:sldId id="270" r:id="rId13"/>
    <p:sldId id="271" r:id="rId14"/>
    <p:sldId id="266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9A9B8-6777-4259-81F0-162D8ECF600D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95942-C4C8-478B-83A3-7D1C3B1CC9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53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1EB6F74-3B28-4FDC-BCEB-701313AE1A0D}" type="slidenum">
              <a:rPr lang="en-GB" altLang="en-US"/>
              <a:pPr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 smtClean="0">
                <a:latin typeface="Arial" panose="020B0604020202020204" pitchFamily="34" charset="0"/>
              </a:rPr>
              <a:t>Map of the Silk Road</a:t>
            </a:r>
          </a:p>
        </p:txBody>
      </p:sp>
    </p:spTree>
    <p:extLst>
      <p:ext uri="{BB962C8B-B14F-4D97-AF65-F5344CB8AC3E}">
        <p14:creationId xmlns:p14="http://schemas.microsoft.com/office/powerpoint/2010/main" val="2747690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327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798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4184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155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2713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011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207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809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871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5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65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36EE953-9AED-4C8D-B66C-98B7A4A83938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1B392FC-9EEF-4467-BB8B-1FDAA130EDC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332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hyperlink" Target="http://128.241.154.94/tkm/china/i_china_65_o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Understanding Contemporary Chinese Culture and Society </a:t>
            </a:r>
            <a:r>
              <a:rPr lang="en-GB" sz="6000" dirty="0" smtClean="0"/>
              <a:t>(HPCH4002)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en-GB" b="1" dirty="0" smtClean="0"/>
              <a:t>Yiying </a:t>
            </a:r>
            <a:r>
              <a:rPr lang="en-GB" b="1" dirty="0" err="1" smtClean="0"/>
              <a:t>jiao</a:t>
            </a:r>
            <a:endParaRPr lang="en-GB" b="1" dirty="0" smtClean="0"/>
          </a:p>
          <a:p>
            <a:pPr algn="ctr"/>
            <a:r>
              <a:rPr lang="en-GB" dirty="0" smtClean="0"/>
              <a:t>Tel. 01570 424981</a:t>
            </a:r>
          </a:p>
          <a:p>
            <a:pPr algn="ctr"/>
            <a:r>
              <a:rPr lang="en-GB" dirty="0" smtClean="0"/>
              <a:t>y.jiao@uwtsd.ac.uk</a:t>
            </a:r>
          </a:p>
        </p:txBody>
      </p:sp>
    </p:spTree>
    <p:extLst>
      <p:ext uri="{BB962C8B-B14F-4D97-AF65-F5344CB8AC3E}">
        <p14:creationId xmlns:p14="http://schemas.microsoft.com/office/powerpoint/2010/main" val="869179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Arrangement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dirty="0" smtClean="0"/>
          </a:p>
          <a:p>
            <a:pPr algn="ctr"/>
            <a:r>
              <a:rPr lang="en-GB" sz="2800" dirty="0" smtClean="0"/>
              <a:t>Block 7: 13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May 2019 – 7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June 2019</a:t>
            </a:r>
          </a:p>
          <a:p>
            <a:pPr algn="ctr"/>
            <a:r>
              <a:rPr lang="en-GB" sz="2800" dirty="0" smtClean="0"/>
              <a:t>2-5pm</a:t>
            </a:r>
          </a:p>
          <a:p>
            <a:pPr algn="ctr"/>
            <a:r>
              <a:rPr lang="en-GB" sz="2800" dirty="0" smtClean="0"/>
              <a:t>Arts </a:t>
            </a:r>
            <a:r>
              <a:rPr lang="en-GB" sz="2800" dirty="0"/>
              <a:t>06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2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r>
              <a:rPr lang="en-GB" sz="2400" dirty="0" smtClean="0"/>
              <a:t>. One essay of 2000 words (50%)</a:t>
            </a:r>
          </a:p>
          <a:p>
            <a:r>
              <a:rPr lang="en-GB" sz="2400" dirty="0" smtClean="0"/>
              <a:t>2. 5 minutes oral presentation (25%)</a:t>
            </a:r>
          </a:p>
          <a:p>
            <a:r>
              <a:rPr lang="en-GB" sz="2400" dirty="0" smtClean="0"/>
              <a:t>3. A written transcript for 5 minutes presentation (500-1000 words), Or</a:t>
            </a:r>
          </a:p>
          <a:p>
            <a:r>
              <a:rPr lang="en-GB" sz="2400" dirty="0"/>
              <a:t> </a:t>
            </a:r>
            <a:r>
              <a:rPr lang="en-GB" sz="2400" dirty="0" smtClean="0"/>
              <a:t>   A book review of 1000 words (25%)</a:t>
            </a:r>
          </a:p>
          <a:p>
            <a:endParaRPr lang="en-GB" dirty="0"/>
          </a:p>
          <a:p>
            <a:r>
              <a:rPr lang="en-GB" b="1" dirty="0" smtClean="0"/>
              <a:t>Oral presentation: Monday, 3</a:t>
            </a:r>
            <a:r>
              <a:rPr lang="en-GB" b="1" baseline="30000" dirty="0" smtClean="0"/>
              <a:t>rd</a:t>
            </a:r>
            <a:r>
              <a:rPr lang="en-GB" b="1" dirty="0" smtClean="0"/>
              <a:t> June 2019</a:t>
            </a:r>
          </a:p>
          <a:p>
            <a:r>
              <a:rPr lang="en-GB" b="1" dirty="0" smtClean="0"/>
              <a:t>Deadline for Assessment 1&amp;3: 9</a:t>
            </a:r>
            <a:r>
              <a:rPr lang="en-GB" b="1" baseline="30000" dirty="0" smtClean="0"/>
              <a:t>th</a:t>
            </a:r>
            <a:r>
              <a:rPr lang="en-GB" b="1" dirty="0" smtClean="0"/>
              <a:t> June 2019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07438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Week 1:</a:t>
            </a:r>
          </a:p>
          <a:p>
            <a:r>
              <a:rPr lang="en-GB" dirty="0" smtClean="0"/>
              <a:t>Chinese Calendars and Festivals</a:t>
            </a:r>
          </a:p>
          <a:p>
            <a:r>
              <a:rPr lang="en-GB" dirty="0" smtClean="0"/>
              <a:t>Ethnicity and Chinese identity</a:t>
            </a:r>
          </a:p>
          <a:p>
            <a:endParaRPr lang="en-GB" dirty="0"/>
          </a:p>
          <a:p>
            <a:r>
              <a:rPr lang="en-GB" dirty="0" smtClean="0"/>
              <a:t>Week 2:</a:t>
            </a:r>
          </a:p>
          <a:p>
            <a:r>
              <a:rPr lang="en-GB" dirty="0" smtClean="0"/>
              <a:t>Language in China and the Chinese Writing System</a:t>
            </a:r>
          </a:p>
          <a:p>
            <a:r>
              <a:rPr lang="en-GB" dirty="0" smtClean="0"/>
              <a:t>‘Harmony’ and </a:t>
            </a:r>
            <a:r>
              <a:rPr lang="en-GB" dirty="0" err="1" smtClean="0"/>
              <a:t>Fengshui</a:t>
            </a:r>
            <a:endParaRPr lang="en-GB" dirty="0" smtClean="0"/>
          </a:p>
          <a:p>
            <a:r>
              <a:rPr lang="en-GB" dirty="0" smtClean="0"/>
              <a:t>Family and Self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852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Week 3:</a:t>
            </a:r>
          </a:p>
          <a:p>
            <a:r>
              <a:rPr lang="en-GB" dirty="0" smtClean="0"/>
              <a:t>Networks (</a:t>
            </a:r>
            <a:r>
              <a:rPr lang="en-GB" dirty="0" err="1" smtClean="0"/>
              <a:t>guanxi</a:t>
            </a:r>
            <a:r>
              <a:rPr lang="en-GB" dirty="0" smtClean="0"/>
              <a:t>)</a:t>
            </a:r>
          </a:p>
          <a:p>
            <a:r>
              <a:rPr lang="en-GB" dirty="0" smtClean="0"/>
              <a:t>Ritual and Propriety</a:t>
            </a:r>
          </a:p>
          <a:p>
            <a:r>
              <a:rPr lang="en-GB" dirty="0" smtClean="0"/>
              <a:t>China and ‘The West’</a:t>
            </a:r>
          </a:p>
          <a:p>
            <a:endParaRPr lang="en-GB" dirty="0"/>
          </a:p>
          <a:p>
            <a:r>
              <a:rPr lang="en-GB" dirty="0" smtClean="0"/>
              <a:t>Week 4:</a:t>
            </a:r>
          </a:p>
          <a:p>
            <a:r>
              <a:rPr lang="en-GB" dirty="0" smtClean="0"/>
              <a:t>Monday: Oral presentation</a:t>
            </a:r>
          </a:p>
          <a:p>
            <a:r>
              <a:rPr lang="en-GB" dirty="0" smtClean="0"/>
              <a:t>Tue, Thu, Fri: No class – assignment 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139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Facts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dirty="0" smtClean="0"/>
              <a:t>China</a:t>
            </a:r>
          </a:p>
          <a:p>
            <a:r>
              <a:rPr lang="zh-CN" altLang="en-US" dirty="0" smtClean="0">
                <a:latin typeface="Arial" panose="020B0604020202020204" pitchFamily="34" charset="0"/>
              </a:rPr>
              <a:t>中国</a:t>
            </a:r>
            <a:r>
              <a:rPr lang="en-US" altLang="zh-CN" dirty="0" smtClean="0">
                <a:latin typeface="Arial" panose="020B0604020202020204" pitchFamily="34" charset="0"/>
              </a:rPr>
              <a:t>/</a:t>
            </a:r>
            <a:r>
              <a:rPr lang="zh-CN" altLang="en-US" dirty="0" smtClean="0">
                <a:latin typeface="Arial" panose="020B0604020202020204" pitchFamily="34" charset="0"/>
              </a:rPr>
              <a:t>中國 </a:t>
            </a:r>
            <a:r>
              <a:rPr lang="en-US" altLang="zh-CN" dirty="0" err="1" smtClean="0"/>
              <a:t>Zhongguo</a:t>
            </a:r>
            <a:r>
              <a:rPr lang="en-US" altLang="zh-CN" dirty="0" smtClean="0"/>
              <a:t> </a:t>
            </a:r>
            <a:r>
              <a:rPr lang="en-US" altLang="zh-CN" dirty="0"/>
              <a:t>– Middle </a:t>
            </a:r>
            <a:r>
              <a:rPr lang="en-US" altLang="zh-CN" dirty="0" smtClean="0"/>
              <a:t>kingdom</a:t>
            </a:r>
          </a:p>
          <a:p>
            <a:r>
              <a:rPr lang="zh-CN" altLang="en-US" dirty="0"/>
              <a:t>或</a:t>
            </a:r>
            <a:r>
              <a:rPr lang="en-US" altLang="zh-CN" dirty="0"/>
              <a:t>=</a:t>
            </a:r>
            <a:r>
              <a:rPr lang="zh-CN" altLang="en-US" dirty="0"/>
              <a:t>戈</a:t>
            </a:r>
            <a:r>
              <a:rPr lang="en-US" altLang="zh-CN" dirty="0"/>
              <a:t>+</a:t>
            </a:r>
            <a:r>
              <a:rPr lang="zh-CN" altLang="en-US" dirty="0"/>
              <a:t>口</a:t>
            </a:r>
            <a:endParaRPr lang="en-US" altLang="zh-CN" dirty="0"/>
          </a:p>
          <a:p>
            <a:r>
              <a:rPr lang="en-US" dirty="0"/>
              <a:t>Cities </a:t>
            </a:r>
            <a:r>
              <a:rPr lang="en-US" dirty="0" smtClean="0"/>
              <a:t>with </a:t>
            </a:r>
            <a:r>
              <a:rPr lang="en-US" dirty="0"/>
              <a:t>armed guards</a:t>
            </a:r>
          </a:p>
          <a:p>
            <a:r>
              <a:rPr lang="zh-CN" altLang="en-US" dirty="0" smtClean="0"/>
              <a:t>國</a:t>
            </a:r>
            <a:r>
              <a:rPr lang="en-US" altLang="zh-CN" dirty="0" smtClean="0"/>
              <a:t>=</a:t>
            </a:r>
            <a:r>
              <a:rPr lang="zh-CN" altLang="en-US" dirty="0" smtClean="0"/>
              <a:t>或</a:t>
            </a:r>
            <a:r>
              <a:rPr lang="en-US" altLang="zh-CN" dirty="0" smtClean="0"/>
              <a:t>+</a:t>
            </a:r>
            <a:r>
              <a:rPr lang="zh-CN" altLang="en-US" dirty="0" smtClean="0"/>
              <a:t>口</a:t>
            </a:r>
            <a:endParaRPr lang="en-US" altLang="zh-CN" dirty="0"/>
          </a:p>
          <a:p>
            <a:r>
              <a:rPr lang="en-US" altLang="zh-CN" dirty="0" smtClean="0"/>
              <a:t>Independent t</a:t>
            </a:r>
            <a:r>
              <a:rPr lang="en-US" dirty="0" smtClean="0"/>
              <a:t>erritories with walls and armed guards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The name </a:t>
            </a:r>
            <a:r>
              <a:rPr lang="en-US" altLang="zh-CN" dirty="0" err="1" smtClean="0"/>
              <a:t>Zhongguo</a:t>
            </a:r>
            <a:r>
              <a:rPr lang="en-US" altLang="zh-CN" dirty="0" smtClean="0"/>
              <a:t> was originated from Zhou dynasty (1046-256 B.C.), which referred to the area in and around capital city </a:t>
            </a:r>
            <a:r>
              <a:rPr lang="en-US" altLang="zh-CN" dirty="0" err="1" smtClean="0"/>
              <a:t>Hao</a:t>
            </a:r>
            <a:r>
              <a:rPr lang="en-US" altLang="zh-CN" dirty="0" smtClean="0"/>
              <a:t> Jing (Xi’an today), which was under direct government of the Emperor of Zhou, capitals of feudatory states could also be called “</a:t>
            </a:r>
            <a:r>
              <a:rPr lang="en-US" altLang="zh-CN" dirty="0" err="1" smtClean="0"/>
              <a:t>Zhongguo</a:t>
            </a:r>
            <a:r>
              <a:rPr lang="en-US" altLang="zh-CN" dirty="0" smtClean="0"/>
              <a:t>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985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25247"/>
            <a:ext cx="10058400" cy="4023360"/>
          </a:xfrm>
        </p:spPr>
        <p:txBody>
          <a:bodyPr/>
          <a:lstStyle/>
          <a:p>
            <a:r>
              <a:rPr lang="en-US" dirty="0" smtClean="0"/>
              <a:t>In the Spring and Autumn Period (771 to 476 B.C.), “</a:t>
            </a:r>
            <a:r>
              <a:rPr lang="en-US" dirty="0" err="1" smtClean="0"/>
              <a:t>Zhongguo</a:t>
            </a:r>
            <a:r>
              <a:rPr lang="en-US" dirty="0" smtClean="0"/>
              <a:t>” refers to regions </a:t>
            </a:r>
            <a:r>
              <a:rPr lang="en-US" altLang="zh-CN" dirty="0" smtClean="0"/>
              <a:t>around the middle and lower reaches of the Yellow River, also called the Central Plains or </a:t>
            </a:r>
            <a:r>
              <a:rPr lang="en-US" altLang="zh-CN" dirty="0" err="1" smtClean="0"/>
              <a:t>Huaxia</a:t>
            </a:r>
            <a:r>
              <a:rPr lang="en-US" altLang="zh-CN" dirty="0" smtClean="0"/>
              <a:t>, </a:t>
            </a:r>
            <a:r>
              <a:rPr lang="en-US" altLang="zh-CN" dirty="0" err="1" smtClean="0"/>
              <a:t>JiuZhou</a:t>
            </a:r>
            <a:r>
              <a:rPr lang="en-US" altLang="zh-CN" dirty="0" smtClean="0"/>
              <a:t>, </a:t>
            </a:r>
            <a:r>
              <a:rPr lang="en-US" altLang="zh-CN" dirty="0" err="1" smtClean="0"/>
              <a:t>Zhuxia</a:t>
            </a:r>
            <a:r>
              <a:rPr lang="en-US" altLang="zh-CN" dirty="0" smtClean="0"/>
              <a:t>.</a:t>
            </a:r>
            <a:r>
              <a:rPr lang="en-US" dirty="0" smtClean="0"/>
              <a:t>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556" y="2999170"/>
            <a:ext cx="6795272" cy="2949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42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Facts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the Warring States period (475 to 221 B.C.), State Chu, Yan, Qi etc. were all included in the </a:t>
            </a:r>
            <a:r>
              <a:rPr lang="en-US" dirty="0" err="1" smtClean="0"/>
              <a:t>Huaxia</a:t>
            </a:r>
            <a:r>
              <a:rPr lang="en-US" dirty="0" smtClean="0"/>
              <a:t> Group, and the area was expanding. “</a:t>
            </a:r>
            <a:r>
              <a:rPr lang="en-US" dirty="0" err="1" smtClean="0"/>
              <a:t>Zhongguo</a:t>
            </a:r>
            <a:r>
              <a:rPr lang="en-US" dirty="0" smtClean="0"/>
              <a:t>” in the Qin Dynasty (221 to 206 B.C.)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AutoShape 2" descr="http://t11.baidu.com/it/u=10695919,2036977296&amp;fm=173&amp;app=25&amp;f=JPEG?w=537&amp;h=429&amp;s=7AAC3C6241CAE4EA0EF4D0CE0000A0B1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5685" y="2552078"/>
            <a:ext cx="5114925" cy="408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752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Facts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After Han Dynasty (206 B.C. to 220 A.D. ), “</a:t>
            </a:r>
            <a:r>
              <a:rPr lang="en-US" dirty="0" err="1" smtClean="0"/>
              <a:t>Zhongguo</a:t>
            </a:r>
            <a:r>
              <a:rPr lang="en-US" dirty="0" smtClean="0"/>
              <a:t>” has been used as the name for orthodox dynasties. In Sui (581 to 618 A.D.) and Tang dynasty (618 to 907 A.D.), although “</a:t>
            </a:r>
            <a:r>
              <a:rPr lang="en-US" dirty="0" err="1" smtClean="0"/>
              <a:t>Zhongguo</a:t>
            </a:r>
            <a:r>
              <a:rPr lang="en-US" dirty="0" smtClean="0"/>
              <a:t>” has been referring to the inland of the Central dynasty, but the name was not used in diplomacy.</a:t>
            </a:r>
          </a:p>
          <a:p>
            <a:endParaRPr lang="en-US" dirty="0"/>
          </a:p>
          <a:p>
            <a:r>
              <a:rPr lang="en-US" dirty="0" smtClean="0"/>
              <a:t>“</a:t>
            </a:r>
            <a:r>
              <a:rPr lang="en-US" dirty="0" err="1" smtClean="0"/>
              <a:t>Zhongguo</a:t>
            </a:r>
            <a:r>
              <a:rPr lang="en-US" dirty="0" smtClean="0"/>
              <a:t>” first appeared in diplomacy as the country’s name in 1689 in Qing Dynasty (1636 to 1912), and it has been used since then.</a:t>
            </a:r>
          </a:p>
          <a:p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968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>Basic facts</a:t>
            </a:r>
            <a:endParaRPr lang="en-GB" dirty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097281" y="1855304"/>
            <a:ext cx="8656320" cy="3935896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900" b="1" dirty="0"/>
              <a:t>China</a:t>
            </a:r>
            <a:r>
              <a:rPr lang="en-GB" altLang="en-US" sz="2900" dirty="0"/>
              <a:t> </a:t>
            </a:r>
            <a:r>
              <a:rPr lang="en-GB" altLang="en-US" sz="2900" dirty="0"/>
              <a:t>= People’s Republic of China (Mainland China) + Republic of China (Taiwan) </a:t>
            </a:r>
          </a:p>
          <a:p>
            <a:endParaRPr lang="en-GB" altLang="en-US" b="1" dirty="0" smtClean="0"/>
          </a:p>
          <a:p>
            <a:r>
              <a:rPr lang="en-GB" altLang="en-US" sz="2900" b="1" dirty="0"/>
              <a:t>The People’s Republic of China (Mainland China)= Central Government + 33 provincial Government:</a:t>
            </a:r>
          </a:p>
          <a:p>
            <a:r>
              <a:rPr lang="en-GB" altLang="en-US" sz="2900" dirty="0"/>
              <a:t>4 Municipalities (Beijing, Tianjin, Shanghai and Chongqing) </a:t>
            </a:r>
          </a:p>
          <a:p>
            <a:r>
              <a:rPr lang="en-US" altLang="en-US" sz="2900" dirty="0"/>
              <a:t>5 Autonomous Regions (Tibetan, Inter Mongolia, </a:t>
            </a:r>
            <a:r>
              <a:rPr lang="en-US" altLang="en-US" sz="2900" dirty="0" err="1"/>
              <a:t>Guanxi</a:t>
            </a:r>
            <a:r>
              <a:rPr lang="en-US" altLang="en-US" sz="2900" dirty="0"/>
              <a:t>, </a:t>
            </a:r>
            <a:r>
              <a:rPr lang="en-US" altLang="en-US" sz="2900" dirty="0" err="1"/>
              <a:t>Xinqiang</a:t>
            </a:r>
            <a:r>
              <a:rPr lang="en-US" altLang="en-US" sz="2900" dirty="0"/>
              <a:t>, )</a:t>
            </a:r>
          </a:p>
          <a:p>
            <a:r>
              <a:rPr lang="en-US" altLang="en-US" sz="2900" dirty="0" smtClean="0"/>
              <a:t>22 Provinces </a:t>
            </a:r>
            <a:endParaRPr lang="en-US" altLang="en-US" sz="2900" dirty="0"/>
          </a:p>
          <a:p>
            <a:r>
              <a:rPr lang="en-US" altLang="en-US" sz="2900" b="1" dirty="0" smtClean="0"/>
              <a:t>2 </a:t>
            </a:r>
            <a:r>
              <a:rPr lang="en-US" altLang="en-US" sz="2900" b="1" dirty="0"/>
              <a:t>independent Administration regions: </a:t>
            </a:r>
            <a:r>
              <a:rPr lang="en-US" altLang="en-US" sz="2900" b="1" dirty="0" err="1"/>
              <a:t>Xianggang</a:t>
            </a:r>
            <a:r>
              <a:rPr lang="en-US" altLang="en-US" sz="2900" b="1" dirty="0"/>
              <a:t> and Macao/</a:t>
            </a:r>
            <a:r>
              <a:rPr lang="en-US" altLang="en-US" sz="2900" b="1" dirty="0" err="1"/>
              <a:t>Aomen</a:t>
            </a:r>
            <a:r>
              <a:rPr lang="en-US" altLang="en-US" sz="2900" b="1" dirty="0"/>
              <a:t>) 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79281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china-provinces-map-855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28800" y="0"/>
            <a:ext cx="8001000" cy="6427788"/>
          </a:xfrm>
        </p:spPr>
      </p:pic>
    </p:spTree>
    <p:extLst>
      <p:ext uri="{BB962C8B-B14F-4D97-AF65-F5344CB8AC3E}">
        <p14:creationId xmlns:p14="http://schemas.microsoft.com/office/powerpoint/2010/main" val="227044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</p:txBody>
      </p:sp>
      <p:pic>
        <p:nvPicPr>
          <p:cNvPr id="18435" name="Content Placeholder 5" descr="Map Linguistic- ethnic diversity_000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00200" y="0"/>
            <a:ext cx="8686800" cy="6934200"/>
          </a:xfrm>
        </p:spPr>
      </p:pic>
    </p:spTree>
    <p:extLst>
      <p:ext uri="{BB962C8B-B14F-4D97-AF65-F5344CB8AC3E}">
        <p14:creationId xmlns:p14="http://schemas.microsoft.com/office/powerpoint/2010/main" val="762924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>Basic facts</a:t>
            </a: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097280" y="1737360"/>
            <a:ext cx="8580121" cy="382524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dirty="0"/>
              <a:t>PRC is a “multi-ethnic nation-state”</a:t>
            </a:r>
          </a:p>
          <a:p>
            <a:pPr eaLnBrk="1" hangingPunct="1"/>
            <a:r>
              <a:rPr lang="en-US" altLang="en-US" dirty="0"/>
              <a:t>56 officially </a:t>
            </a:r>
            <a:r>
              <a:rPr lang="en-US" altLang="en-US" dirty="0" err="1"/>
              <a:t>recognised</a:t>
            </a:r>
            <a:r>
              <a:rPr lang="en-US" altLang="en-US" dirty="0"/>
              <a:t> ethnic groups</a:t>
            </a:r>
          </a:p>
          <a:p>
            <a:pPr eaLnBrk="1" hangingPunct="1"/>
            <a:r>
              <a:rPr lang="en-US" altLang="en-US" dirty="0"/>
              <a:t>Han: 1.3 billion; 55 ‘minorities’: 91 </a:t>
            </a:r>
            <a:r>
              <a:rPr lang="en-US" altLang="en-US" dirty="0" err="1"/>
              <a:t>mio</a:t>
            </a:r>
            <a:r>
              <a:rPr lang="en-US" altLang="en-US" dirty="0"/>
              <a:t>. People (8-9% of population)</a:t>
            </a:r>
          </a:p>
          <a:p>
            <a:pPr eaLnBrk="1" hangingPunct="1"/>
            <a:r>
              <a:rPr lang="en-US" altLang="en-US" dirty="0"/>
              <a:t>‘Minorities’ occupy 64% of the territory</a:t>
            </a:r>
          </a:p>
          <a:p>
            <a:pPr eaLnBrk="1" hangingPunct="1"/>
            <a:r>
              <a:rPr lang="en-US" altLang="en-US" dirty="0"/>
              <a:t>156 minority autonomous areas (5 regions </a:t>
            </a:r>
            <a:r>
              <a:rPr lang="en-US" altLang="en-US" i="1" dirty="0" err="1"/>
              <a:t>zizhi</a:t>
            </a:r>
            <a:r>
              <a:rPr lang="en-US" altLang="en-US" i="1" dirty="0"/>
              <a:t> </a:t>
            </a:r>
            <a:r>
              <a:rPr lang="en-US" altLang="en-US" i="1" dirty="0" err="1"/>
              <a:t>qu</a:t>
            </a:r>
            <a:r>
              <a:rPr lang="en-US" altLang="en-US" dirty="0"/>
              <a:t>, 30 prefectures </a:t>
            </a:r>
            <a:r>
              <a:rPr lang="en-US" altLang="en-US" i="1" dirty="0" err="1"/>
              <a:t>zizhi</a:t>
            </a:r>
            <a:r>
              <a:rPr lang="en-US" altLang="en-US" i="1" dirty="0"/>
              <a:t> </a:t>
            </a:r>
            <a:r>
              <a:rPr lang="en-US" altLang="en-US" i="1" dirty="0" err="1"/>
              <a:t>zhou</a:t>
            </a:r>
            <a:r>
              <a:rPr lang="en-US" altLang="en-US" i="1" dirty="0"/>
              <a:t>, </a:t>
            </a:r>
            <a:r>
              <a:rPr lang="en-US" altLang="en-US" dirty="0"/>
              <a:t>121 counties </a:t>
            </a:r>
            <a:r>
              <a:rPr lang="en-US" altLang="en-US" i="1" dirty="0" err="1"/>
              <a:t>zhizhi</a:t>
            </a:r>
            <a:r>
              <a:rPr lang="en-US" altLang="en-US" i="1" dirty="0"/>
              <a:t> </a:t>
            </a:r>
            <a:r>
              <a:rPr lang="en-US" altLang="en-US" i="1" dirty="0" err="1"/>
              <a:t>xian</a:t>
            </a:r>
            <a:r>
              <a:rPr lang="en-US" altLang="en-US" dirty="0"/>
              <a:t>)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8802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hina Topograph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99659" y="640920"/>
            <a:ext cx="8092341" cy="586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3912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Box 9"/>
          <p:cNvSpPr txBox="1">
            <a:spLocks noChangeArrowheads="1"/>
          </p:cNvSpPr>
          <p:nvPr/>
        </p:nvSpPr>
        <p:spPr bwMode="auto">
          <a:xfrm>
            <a:off x="2667001" y="1928814"/>
            <a:ext cx="7010399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4000" dirty="0" err="1">
                <a:latin typeface="Arial" panose="020B0604020202020204" pitchFamily="34" charset="0"/>
              </a:rPr>
              <a:t>Zhongguo</a:t>
            </a:r>
            <a:r>
              <a:rPr lang="en-US" altLang="en-US" sz="4000" dirty="0">
                <a:latin typeface="Arial" panose="020B0604020202020204" pitchFamily="34" charset="0"/>
              </a:rPr>
              <a:t> </a:t>
            </a:r>
            <a:r>
              <a:rPr lang="zh-CN" altLang="en-US" sz="4000" dirty="0">
                <a:latin typeface="Arial" panose="020B0604020202020204" pitchFamily="34" charset="0"/>
                <a:ea typeface="宋体" panose="02010600030101010101" pitchFamily="2" charset="-122"/>
              </a:rPr>
              <a:t>中國  </a:t>
            </a:r>
            <a:endParaRPr lang="en-US" altLang="zh-CN" sz="4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4000" dirty="0">
                <a:latin typeface="Arial" panose="020B0604020202020204" pitchFamily="34" charset="0"/>
                <a:ea typeface="宋体" panose="02010600030101010101" pitchFamily="2" charset="-122"/>
              </a:rPr>
              <a:t>“The central states</a:t>
            </a:r>
            <a:r>
              <a:rPr lang="en-US" altLang="zh-CN" sz="4000" dirty="0">
                <a:latin typeface="Arial" panose="020B0604020202020204" pitchFamily="34" charset="0"/>
                <a:ea typeface="宋体" panose="02010600030101010101" pitchFamily="2" charset="-122"/>
              </a:rPr>
              <a:t>” </a:t>
            </a:r>
            <a:r>
              <a:rPr lang="en-US" altLang="zh-CN" sz="4000" dirty="0">
                <a:latin typeface="Arial" panose="020B0604020202020204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 </a:t>
            </a:r>
            <a:r>
              <a:rPr lang="en-US" altLang="zh-CN" sz="4000" dirty="0">
                <a:latin typeface="Arial" panose="020B0604020202020204" pitchFamily="34" charset="0"/>
                <a:ea typeface="宋体" panose="02010600030101010101" pitchFamily="2" charset="-122"/>
                <a:sym typeface="Wingdings" panose="05000000000000000000" pitchFamily="2" charset="2"/>
              </a:rPr>
              <a:t>China</a:t>
            </a:r>
            <a:endParaRPr lang="en-US" altLang="zh-CN" sz="4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40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4000" i="1" dirty="0" err="1">
                <a:latin typeface="Arial" panose="020B0604020202020204" pitchFamily="34" charset="0"/>
                <a:ea typeface="宋体" panose="02010600030101010101" pitchFamily="2" charset="-122"/>
              </a:rPr>
              <a:t>wenhua</a:t>
            </a:r>
            <a:r>
              <a:rPr lang="en-US" altLang="zh-CN" sz="4000" i="1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4000" dirty="0">
                <a:latin typeface="Arial" panose="020B0604020202020204" pitchFamily="34" charset="0"/>
                <a:ea typeface="宋体" panose="02010600030101010101" pitchFamily="2" charset="-122"/>
              </a:rPr>
              <a:t>文化 </a:t>
            </a:r>
            <a:r>
              <a:rPr lang="en-US" altLang="zh-CN" sz="4000" dirty="0">
                <a:latin typeface="Arial" panose="020B0604020202020204" pitchFamily="34" charset="0"/>
                <a:ea typeface="宋体" panose="02010600030101010101" pitchFamily="2" charset="-122"/>
              </a:rPr>
              <a:t>“Culture”</a:t>
            </a:r>
            <a:endParaRPr lang="en-US" altLang="en-US" sz="4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5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Large Map: Neolithic Era (3000 b.c.-1500 b.c.) "/>
          <p:cNvPicPr>
            <a:picLocks noChangeAspect="1" noChangeArrowheads="1"/>
          </p:cNvPicPr>
          <p:nvPr/>
        </p:nvPicPr>
        <p:blipFill>
          <a:blip r:embed="rId2">
            <a:lum brigh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304800"/>
            <a:ext cx="7848600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 descr="Link: large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188913"/>
            <a:ext cx="1001713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4" descr="Link: largeima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25" y="1052514"/>
            <a:ext cx="1169988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993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Large Map: Shang (1523 b.c.-1028 b.c.)"/>
          <p:cNvPicPr>
            <a:picLocks noChangeAspect="1" noChangeArrowheads="1"/>
          </p:cNvPicPr>
          <p:nvPr/>
        </p:nvPicPr>
        <p:blipFill>
          <a:blip r:embed="rId2">
            <a:lum brigh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28601"/>
            <a:ext cx="7696200" cy="583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2908300" y="922339"/>
            <a:ext cx="2166938" cy="650875"/>
          </a:xfrm>
          <a:prstGeom prst="rect">
            <a:avLst/>
          </a:prstGeom>
          <a:solidFill>
            <a:srgbClr val="F2F234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商</a:t>
            </a:r>
            <a:r>
              <a:rPr lang="zh-CN" altLang="en-GB" sz="1600" b="1">
                <a:latin typeface="Arial" panose="020B0604020202020204" pitchFamily="34" charset="0"/>
                <a:ea typeface="宋体" panose="02010600030101010101" pitchFamily="2" charset="-122"/>
              </a:rPr>
              <a:t>。。。 </a:t>
            </a:r>
            <a:r>
              <a:rPr lang="en-GB" altLang="zh-CN" sz="1600" b="1">
                <a:latin typeface="Arial" panose="020B0604020202020204" pitchFamily="34" charset="0"/>
                <a:ea typeface="宋体" panose="02010600030101010101" pitchFamily="2" charset="-122"/>
              </a:rPr>
              <a:t>history</a:t>
            </a:r>
            <a:r>
              <a:rPr lang="en-GB" altLang="zh-CN" sz="3600" b="1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4437064"/>
            <a:ext cx="1533525" cy="202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5" descr="[Oracle bone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4149725"/>
            <a:ext cx="1079500" cy="238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0" y="4076701"/>
            <a:ext cx="2547938" cy="2455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1" y="5373689"/>
            <a:ext cx="2017713" cy="1163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763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Large Map: Western Chou Dynasty(1027 b.c.-771 b.c.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04800"/>
            <a:ext cx="8001000" cy="606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2708275"/>
            <a:ext cx="147955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4" descr="chinabronz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692150"/>
            <a:ext cx="1619250" cy="204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ah380_10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4365626"/>
            <a:ext cx="3113087" cy="2017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756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Large Map:  Eastern Chou (771 b.c.-256 b.c.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333375"/>
            <a:ext cx="7848600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3051175" y="1039814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周</a:t>
            </a:r>
          </a:p>
        </p:txBody>
      </p:sp>
      <p:pic>
        <p:nvPicPr>
          <p:cNvPr id="28676" name="Picture 6" descr="200204100013_189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4508500"/>
            <a:ext cx="731837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7" name="Picture 7" descr="[knife]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3" y="4868863"/>
            <a:ext cx="3352800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8" name="Picture 8" descr="Bamboo strip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7364" y="404813"/>
            <a:ext cx="1290637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9" name="Picture 9" descr="auto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1844675"/>
            <a:ext cx="1854200" cy="305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782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Large Map:  Ch'in (221 b.c.-206 b.c.)"/>
          <p:cNvPicPr>
            <a:picLocks noChangeAspect="1" noChangeArrowheads="1"/>
          </p:cNvPicPr>
          <p:nvPr/>
        </p:nvPicPr>
        <p:blipFill>
          <a:blip r:embed="rId2">
            <a:lum brigh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304800"/>
            <a:ext cx="8001000" cy="606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2908300" y="1471614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秦</a:t>
            </a:r>
          </a:p>
        </p:txBody>
      </p:sp>
      <p:pic>
        <p:nvPicPr>
          <p:cNvPr id="2970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8" y="3213100"/>
            <a:ext cx="1993900" cy="303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7"/>
          <p:cNvPicPr>
            <a:picLocks noChangeAspect="1" noChangeArrowheads="1"/>
          </p:cNvPicPr>
          <p:nvPr/>
        </p:nvPicPr>
        <p:blipFill>
          <a:blip r:embed="rId4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3" y="4652964"/>
            <a:ext cx="2012950" cy="156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535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Large Map: Han (206 b.c.-220 a.d.)"/>
          <p:cNvPicPr>
            <a:picLocks noChangeAspect="1" noChangeArrowheads="1"/>
          </p:cNvPicPr>
          <p:nvPr/>
        </p:nvPicPr>
        <p:blipFill>
          <a:blip r:embed="rId2">
            <a:lum brigh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373064"/>
            <a:ext cx="7924800" cy="600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2690813" y="1354139"/>
            <a:ext cx="1239442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汉</a:t>
            </a:r>
            <a:r>
              <a:rPr lang="en-GB" altLang="zh-CN" sz="3600" b="1">
                <a:latin typeface="Arial" panose="020B0604020202020204" pitchFamily="34" charset="0"/>
                <a:ea typeface="宋体" panose="02010600030101010101" pitchFamily="2" charset="-122"/>
              </a:rPr>
              <a:t>/</a:t>
            </a: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漢</a:t>
            </a:r>
          </a:p>
        </p:txBody>
      </p:sp>
      <p:pic>
        <p:nvPicPr>
          <p:cNvPr id="30724" name="Picture 5" descr="Liu Ba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3284538"/>
            <a:ext cx="181451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6" descr="R98P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6950" y="4292600"/>
            <a:ext cx="1885950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281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838200"/>
            <a:ext cx="8610600" cy="475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858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threekingdoms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28600"/>
            <a:ext cx="8458200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2763838" y="823914"/>
            <a:ext cx="1111202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三國</a:t>
            </a:r>
          </a:p>
        </p:txBody>
      </p:sp>
    </p:spTree>
    <p:extLst>
      <p:ext uri="{BB962C8B-B14F-4D97-AF65-F5344CB8AC3E}">
        <p14:creationId xmlns:p14="http://schemas.microsoft.com/office/powerpoint/2010/main" val="409602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Large Map: Six Dynasties (220-586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304800"/>
            <a:ext cx="7924800" cy="600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Text Box 4"/>
          <p:cNvSpPr txBox="1">
            <a:spLocks noChangeArrowheads="1"/>
          </p:cNvSpPr>
          <p:nvPr/>
        </p:nvSpPr>
        <p:spPr bwMode="auto">
          <a:xfrm>
            <a:off x="2619375" y="1471614"/>
            <a:ext cx="2501006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魏晉南北朝</a:t>
            </a:r>
          </a:p>
        </p:txBody>
      </p:sp>
    </p:spTree>
    <p:extLst>
      <p:ext uri="{BB962C8B-B14F-4D97-AF65-F5344CB8AC3E}">
        <p14:creationId xmlns:p14="http://schemas.microsoft.com/office/powerpoint/2010/main" val="248596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Large Map: Sui (581-618)"/>
          <p:cNvPicPr>
            <a:picLocks noChangeAspect="1" noChangeArrowheads="1"/>
          </p:cNvPicPr>
          <p:nvPr/>
        </p:nvPicPr>
        <p:blipFill>
          <a:blip r:embed="rId2">
            <a:lum brigh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31800"/>
            <a:ext cx="8077200" cy="6122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2547938" y="895351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隨</a:t>
            </a:r>
          </a:p>
        </p:txBody>
      </p:sp>
    </p:spTree>
    <p:extLst>
      <p:ext uri="{BB962C8B-B14F-4D97-AF65-F5344CB8AC3E}">
        <p14:creationId xmlns:p14="http://schemas.microsoft.com/office/powerpoint/2010/main" val="423549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Large Map: T'ang Dynasty(618-906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04800"/>
            <a:ext cx="7772400" cy="589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2979738" y="1111251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唐</a:t>
            </a:r>
          </a:p>
        </p:txBody>
      </p:sp>
    </p:spTree>
    <p:extLst>
      <p:ext uri="{BB962C8B-B14F-4D97-AF65-F5344CB8AC3E}">
        <p14:creationId xmlns:p14="http://schemas.microsoft.com/office/powerpoint/2010/main" val="230819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silkroad-ma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524000"/>
            <a:ext cx="8458200" cy="390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19493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Northern Song Dynasty Map"/>
          <p:cNvPicPr>
            <a:picLocks noChangeAspect="1" noChangeArrowheads="1"/>
          </p:cNvPicPr>
          <p:nvPr/>
        </p:nvPicPr>
        <p:blipFill>
          <a:blip r:embed="rId2">
            <a:lum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685800"/>
            <a:ext cx="7086600" cy="552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5859463" y="679451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遼</a:t>
            </a: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5572125" y="4875213"/>
            <a:ext cx="668338" cy="641350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宋</a:t>
            </a:r>
          </a:p>
        </p:txBody>
      </p:sp>
    </p:spTree>
    <p:extLst>
      <p:ext uri="{BB962C8B-B14F-4D97-AF65-F5344CB8AC3E}">
        <p14:creationId xmlns:p14="http://schemas.microsoft.com/office/powerpoint/2010/main" val="49639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yuan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889001"/>
            <a:ext cx="8382000" cy="4989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6940550" y="2767014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元</a:t>
            </a:r>
          </a:p>
        </p:txBody>
      </p:sp>
    </p:spTree>
    <p:extLst>
      <p:ext uri="{BB962C8B-B14F-4D97-AF65-F5344CB8AC3E}">
        <p14:creationId xmlns:p14="http://schemas.microsoft.com/office/powerpoint/2010/main" val="144907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ming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549275"/>
            <a:ext cx="8424862" cy="568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3124200" y="1974851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明</a:t>
            </a:r>
          </a:p>
        </p:txBody>
      </p:sp>
    </p:spTree>
    <p:extLst>
      <p:ext uri="{BB962C8B-B14F-4D97-AF65-F5344CB8AC3E}">
        <p14:creationId xmlns:p14="http://schemas.microsoft.com/office/powerpoint/2010/main" val="630229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qing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584201"/>
            <a:ext cx="8610600" cy="564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2690813" y="1471614"/>
            <a:ext cx="647934" cy="646331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8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4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latin typeface="Arial" panose="020B0604020202020204" pitchFamily="34" charset="0"/>
                <a:ea typeface="宋体" panose="02010600030101010101" pitchFamily="2" charset="-122"/>
              </a:rPr>
              <a:t>清</a:t>
            </a:r>
          </a:p>
        </p:txBody>
      </p:sp>
    </p:spTree>
    <p:extLst>
      <p:ext uri="{BB962C8B-B14F-4D97-AF65-F5344CB8AC3E}">
        <p14:creationId xmlns:p14="http://schemas.microsoft.com/office/powerpoint/2010/main" val="74048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74</TotalTime>
  <Words>606</Words>
  <Application>Microsoft Office PowerPoint</Application>
  <PresentationFormat>Widescreen</PresentationFormat>
  <Paragraphs>86</Paragraphs>
  <Slides>31</Slides>
  <Notes>1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宋体</vt:lpstr>
      <vt:lpstr>Arial</vt:lpstr>
      <vt:lpstr>Calibri</vt:lpstr>
      <vt:lpstr>Calibri Light</vt:lpstr>
      <vt:lpstr>Wingdings</vt:lpstr>
      <vt:lpstr>Retrospect</vt:lpstr>
      <vt:lpstr>Understanding Contemporary Chinese Culture and Society (HPCH4002)</vt:lpstr>
      <vt:lpstr>Teaching Arrangement</vt:lpstr>
      <vt:lpstr>Assignments</vt:lpstr>
      <vt:lpstr>Topics</vt:lpstr>
      <vt:lpstr>Topics</vt:lpstr>
      <vt:lpstr>Basic Facts</vt:lpstr>
      <vt:lpstr>Basic Facts</vt:lpstr>
      <vt:lpstr>Basic Facts</vt:lpstr>
      <vt:lpstr>Basic Facts</vt:lpstr>
      <vt:lpstr>Basic facts</vt:lpstr>
      <vt:lpstr>PowerPoint Presentation</vt:lpstr>
      <vt:lpstr>PowerPoint Presentation</vt:lpstr>
      <vt:lpstr>Basic facts</vt:lpstr>
      <vt:lpstr>Topography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Contemporary Chinese Culture and Society (HPCH4002)</dc:title>
  <dc:creator>Yiying Jiao</dc:creator>
  <cp:lastModifiedBy>Yiying Jiao</cp:lastModifiedBy>
  <cp:revision>2</cp:revision>
  <dcterms:created xsi:type="dcterms:W3CDTF">2019-05-13T11:31:11Z</dcterms:created>
  <dcterms:modified xsi:type="dcterms:W3CDTF">2019-05-13T12:45:35Z</dcterms:modified>
</cp:coreProperties>
</file>