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omments/modernComment_101_498C6AA0.xml" ContentType="application/vnd.ms-powerpoint.comment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4"/>
  </p:sldMasterIdLst>
  <p:notesMasterIdLst>
    <p:notesMasterId r:id="rId14"/>
  </p:notesMasterIdLst>
  <p:sldIdLst>
    <p:sldId id="256" r:id="rId5"/>
    <p:sldId id="257" r:id="rId6"/>
    <p:sldId id="262" r:id="rId7"/>
    <p:sldId id="258" r:id="rId8"/>
    <p:sldId id="259" r:id="rId9"/>
    <p:sldId id="260" r:id="rId10"/>
    <p:sldId id="261" r:id="rId11"/>
    <p:sldId id="264" r:id="rId12"/>
    <p:sldId id="265"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snapToGrid="0">
      <p:cViewPr varScale="1">
        <p:scale>
          <a:sx n="55" d="100"/>
          <a:sy n="55" d="100"/>
        </p:scale>
        <p:origin x="216"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presProps" Target="presProps.xml"/><Relationship Id="rId10" Type="http://schemas.openxmlformats.org/officeDocument/2006/relationships/slide" Target="slides/slide6.xml"/><Relationship Id="rId19"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notesMaster" Target="notesMasters/notesMaster1.xml"/></Relationships>
</file>

<file path=ppt/comments/modernComment_101_498C6AA0.xml><?xml version="1.0" encoding="utf-8"?>
<p188:cmLst xmlns:a="http://schemas.openxmlformats.org/drawingml/2006/main" xmlns:r="http://schemas.openxmlformats.org/officeDocument/2006/relationships" xmlns:p188="http://schemas.microsoft.com/office/powerpoint/2018/8/main">
  <p188:cm id="{F98740EC-7661-4E12-8F47-066E1EA69A38}" authorId="{00000000-0000-0000-0000-000000000000}" created="2026-07-12T11:38:23.899">
    <pc:sldMkLst xmlns:pc="http://schemas.microsoft.com/office/powerpoint/2013/main/command">
      <pc:docMk/>
      <pc:sldMk cId="1233939104" sldId="257"/>
    </pc:sldMkLst>
    <p188:txBody>
      <a:bodyPr/>
      <a:lstStyle/>
      <a:p>
        <a:r>
          <a:rPr lang="en-GB"/>
          <a:t>Introduce and Define the three concepts: PESTLE, 5W2H AND Fish bone diagram</a:t>
        </a:r>
      </a:p>
    </p188:txBody>
    <p188:extLst>
      <p:ext xmlns:p="http://schemas.openxmlformats.org/presentationml/2006/main" uri="{5BB2D875-25FF-4072-B9AC-8F64D62656EB}">
        <p228:taskDetails xmlns:p228="http://schemas.microsoft.com/office/powerpoint/2022/08/main">
          <p228:history/>
        </p228:taskDetails>
      </p:ext>
    </p188:extLst>
  </p188:cm>
</p188:cmLst>
</file>

<file path=ppt/diagrams/_rels/data2.xml.rels><?xml version="1.0" encoding="UTF-8" standalone="yes"?>
<Relationships xmlns="http://schemas.openxmlformats.org/package/2006/relationships"><Relationship Id="rId3" Type="http://schemas.openxmlformats.org/officeDocument/2006/relationships/image" Target="../media/image8.svg"/><Relationship Id="rId7" Type="http://schemas.openxmlformats.org/officeDocument/2006/relationships/image" Target="../media/image12.svg"/><Relationship Id="rId2" Type="http://schemas.openxmlformats.org/officeDocument/2006/relationships/image" Target="../media/image7.svg"/><Relationship Id="rId1" Type="http://schemas.openxmlformats.org/officeDocument/2006/relationships/image" Target="../media/image6.svg"/><Relationship Id="rId6" Type="http://schemas.openxmlformats.org/officeDocument/2006/relationships/image" Target="../media/image11.svg"/><Relationship Id="rId5" Type="http://schemas.openxmlformats.org/officeDocument/2006/relationships/image" Target="../media/image10.svg"/><Relationship Id="rId4" Type="http://schemas.openxmlformats.org/officeDocument/2006/relationships/image" Target="../media/image9.svg"/></Relationships>
</file>

<file path=ppt/diagrams/_rels/drawing2.xml.rels><?xml version="1.0" encoding="UTF-8" standalone="yes"?>
<Relationships xmlns="http://schemas.openxmlformats.org/package/2006/relationships"><Relationship Id="rId3" Type="http://schemas.openxmlformats.org/officeDocument/2006/relationships/image" Target="../media/image8.svg"/><Relationship Id="rId7" Type="http://schemas.openxmlformats.org/officeDocument/2006/relationships/image" Target="../media/image12.svg"/><Relationship Id="rId2" Type="http://schemas.openxmlformats.org/officeDocument/2006/relationships/image" Target="../media/image7.svg"/><Relationship Id="rId1" Type="http://schemas.openxmlformats.org/officeDocument/2006/relationships/image" Target="../media/image6.svg"/><Relationship Id="rId6" Type="http://schemas.openxmlformats.org/officeDocument/2006/relationships/image" Target="../media/image11.svg"/><Relationship Id="rId5" Type="http://schemas.openxmlformats.org/officeDocument/2006/relationships/image" Target="../media/image10.svg"/><Relationship Id="rId4" Type="http://schemas.openxmlformats.org/officeDocument/2006/relationships/image" Target="../media/image9.svg"/></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C394DFD-7B1C-48DA-8B56-2DF53350A05D}" type="doc">
      <dgm:prSet loTypeId="urn:microsoft.com/office/officeart/2016/7/layout/RepeatingBendingProcessNew" loCatId="process" qsTypeId="urn:microsoft.com/office/officeart/2005/8/quickstyle/simple4" qsCatId="simple" csTypeId="urn:microsoft.com/office/officeart/2005/8/colors/colorful1" csCatId="colorful"/>
      <dgm:spPr/>
      <dgm:t>
        <a:bodyPr/>
        <a:lstStyle/>
        <a:p>
          <a:endParaRPr lang="en-US"/>
        </a:p>
      </dgm:t>
    </dgm:pt>
    <dgm:pt modelId="{A75109D9-7FFE-4721-A6E7-FB7A06D115EE}">
      <dgm:prSet/>
      <dgm:spPr/>
      <dgm:t>
        <a:bodyPr/>
        <a:lstStyle/>
        <a:p>
          <a:r>
            <a:rPr lang="en-GB" b="1"/>
            <a:t>Applying the 5W2H Model</a:t>
          </a:r>
          <a:endParaRPr lang="en-US"/>
        </a:p>
      </dgm:t>
    </dgm:pt>
    <dgm:pt modelId="{2EF9EC0D-A067-4DA4-8504-1C459D2B7717}" type="parTrans" cxnId="{46D9538C-E1C6-4197-AFC7-12DB50A07809}">
      <dgm:prSet/>
      <dgm:spPr/>
      <dgm:t>
        <a:bodyPr/>
        <a:lstStyle/>
        <a:p>
          <a:endParaRPr lang="en-US"/>
        </a:p>
      </dgm:t>
    </dgm:pt>
    <dgm:pt modelId="{38C43158-A999-4253-8559-3A2E436EEDD6}" type="sibTrans" cxnId="{46D9538C-E1C6-4197-AFC7-12DB50A07809}">
      <dgm:prSet/>
      <dgm:spPr/>
      <dgm:t>
        <a:bodyPr/>
        <a:lstStyle/>
        <a:p>
          <a:endParaRPr lang="en-US"/>
        </a:p>
      </dgm:t>
    </dgm:pt>
    <dgm:pt modelId="{B4064BE9-019E-4195-9AB7-66EB39E91959}">
      <dgm:prSet/>
      <dgm:spPr/>
      <dgm:t>
        <a:bodyPr/>
        <a:lstStyle/>
        <a:p>
          <a:r>
            <a:rPr lang="en-IN"/>
            <a:t>What? Sales are not increasing as they did before the pandemic.</a:t>
          </a:r>
          <a:endParaRPr lang="en-US"/>
        </a:p>
      </dgm:t>
    </dgm:pt>
    <dgm:pt modelId="{5E3EC77C-DDFC-4389-99C0-0C54658DBDEE}" type="parTrans" cxnId="{A8AC5541-9C4A-4E9F-94E8-30935707ED09}">
      <dgm:prSet/>
      <dgm:spPr/>
      <dgm:t>
        <a:bodyPr/>
        <a:lstStyle/>
        <a:p>
          <a:endParaRPr lang="en-US"/>
        </a:p>
      </dgm:t>
    </dgm:pt>
    <dgm:pt modelId="{3D5A0018-711D-4BF5-92BA-2B7A17D478EF}" type="sibTrans" cxnId="{A8AC5541-9C4A-4E9F-94E8-30935707ED09}">
      <dgm:prSet/>
      <dgm:spPr/>
      <dgm:t>
        <a:bodyPr/>
        <a:lstStyle/>
        <a:p>
          <a:endParaRPr lang="en-US"/>
        </a:p>
      </dgm:t>
    </dgm:pt>
    <dgm:pt modelId="{8FA4FD61-C2EB-4AB0-849C-EC1381504106}">
      <dgm:prSet/>
      <dgm:spPr/>
      <dgm:t>
        <a:bodyPr/>
        <a:lstStyle/>
        <a:p>
          <a:r>
            <a:rPr lang="en-IN"/>
            <a:t>Why? Declining numbers of customers, limited digital services, and increasing business expenses.</a:t>
          </a:r>
          <a:endParaRPr lang="en-US"/>
        </a:p>
      </dgm:t>
    </dgm:pt>
    <dgm:pt modelId="{0F7AE5C6-CF41-4A3C-8094-E32EEBB23E49}" type="parTrans" cxnId="{C14BC9F5-9D7A-468F-9D7C-40E747C8507B}">
      <dgm:prSet/>
      <dgm:spPr/>
      <dgm:t>
        <a:bodyPr/>
        <a:lstStyle/>
        <a:p>
          <a:endParaRPr lang="en-US"/>
        </a:p>
      </dgm:t>
    </dgm:pt>
    <dgm:pt modelId="{B703F849-F39E-4521-B937-68671C1667F5}" type="sibTrans" cxnId="{C14BC9F5-9D7A-468F-9D7C-40E747C8507B}">
      <dgm:prSet/>
      <dgm:spPr/>
      <dgm:t>
        <a:bodyPr/>
        <a:lstStyle/>
        <a:p>
          <a:endParaRPr lang="en-US"/>
        </a:p>
      </dgm:t>
    </dgm:pt>
    <dgm:pt modelId="{3463CD23-9480-4A2F-8F12-1B687A36AA17}">
      <dgm:prSet/>
      <dgm:spPr/>
      <dgm:t>
        <a:bodyPr/>
        <a:lstStyle/>
        <a:p>
          <a:r>
            <a:rPr lang="en-IN"/>
            <a:t>Where? Basil's Bakery within Coventry retail park.</a:t>
          </a:r>
          <a:endParaRPr lang="en-US"/>
        </a:p>
      </dgm:t>
    </dgm:pt>
    <dgm:pt modelId="{E783D474-5173-46CB-A052-935DF189FD03}" type="parTrans" cxnId="{66E43BF0-E2DA-405E-B952-D84421A6691C}">
      <dgm:prSet/>
      <dgm:spPr/>
      <dgm:t>
        <a:bodyPr/>
        <a:lstStyle/>
        <a:p>
          <a:endParaRPr lang="en-US"/>
        </a:p>
      </dgm:t>
    </dgm:pt>
    <dgm:pt modelId="{42743044-845E-4604-B1D2-24DFEB96A98E}" type="sibTrans" cxnId="{66E43BF0-E2DA-405E-B952-D84421A6691C}">
      <dgm:prSet/>
      <dgm:spPr/>
      <dgm:t>
        <a:bodyPr/>
        <a:lstStyle/>
        <a:p>
          <a:endParaRPr lang="en-US"/>
        </a:p>
      </dgm:t>
    </dgm:pt>
    <dgm:pt modelId="{F9C34821-37CC-4108-B50F-BCB5A9FFBCB7}">
      <dgm:prSet/>
      <dgm:spPr/>
      <dgm:t>
        <a:bodyPr/>
        <a:lstStyle/>
        <a:p>
          <a:r>
            <a:rPr lang="en-IN"/>
            <a:t>When? Sales were down from 2020 and were not much better until 2025.</a:t>
          </a:r>
          <a:endParaRPr lang="en-US"/>
        </a:p>
      </dgm:t>
    </dgm:pt>
    <dgm:pt modelId="{9289DF40-AC36-4744-9776-60FC463D571D}" type="parTrans" cxnId="{129A5CD2-3662-4E9B-9746-2348C876D4C9}">
      <dgm:prSet/>
      <dgm:spPr/>
      <dgm:t>
        <a:bodyPr/>
        <a:lstStyle/>
        <a:p>
          <a:endParaRPr lang="en-US"/>
        </a:p>
      </dgm:t>
    </dgm:pt>
    <dgm:pt modelId="{F213F360-F5F1-41AA-B987-86BD92CBA4DD}" type="sibTrans" cxnId="{129A5CD2-3662-4E9B-9746-2348C876D4C9}">
      <dgm:prSet/>
      <dgm:spPr/>
      <dgm:t>
        <a:bodyPr/>
        <a:lstStyle/>
        <a:p>
          <a:endParaRPr lang="en-US"/>
        </a:p>
      </dgm:t>
    </dgm:pt>
    <dgm:pt modelId="{43654BA1-2E80-4E99-8FE1-C669D248A301}">
      <dgm:prSet/>
      <dgm:spPr/>
      <dgm:t>
        <a:bodyPr/>
        <a:lstStyle/>
        <a:p>
          <a:r>
            <a:rPr lang="en-IN"/>
            <a:t>Who? Business owners, employees of retail shops, employees of offices and customers (</a:t>
          </a:r>
          <a:r>
            <a:rPr lang="en-GB"/>
            <a:t>Mbogo and Waithaka, 2024). </a:t>
          </a:r>
          <a:endParaRPr lang="en-US"/>
        </a:p>
      </dgm:t>
    </dgm:pt>
    <dgm:pt modelId="{D09F38E2-64C8-4026-BB46-082803165D4D}" type="parTrans" cxnId="{263A4900-30CA-48FF-9CFF-E894A8F854DF}">
      <dgm:prSet/>
      <dgm:spPr/>
      <dgm:t>
        <a:bodyPr/>
        <a:lstStyle/>
        <a:p>
          <a:endParaRPr lang="en-US"/>
        </a:p>
      </dgm:t>
    </dgm:pt>
    <dgm:pt modelId="{0D6A8F0C-5977-4E70-A42A-6104AA1F9428}" type="sibTrans" cxnId="{263A4900-30CA-48FF-9CFF-E894A8F854DF}">
      <dgm:prSet/>
      <dgm:spPr/>
      <dgm:t>
        <a:bodyPr/>
        <a:lstStyle/>
        <a:p>
          <a:endParaRPr lang="en-US"/>
        </a:p>
      </dgm:t>
    </dgm:pt>
    <dgm:pt modelId="{00AFC150-230A-47AB-BF50-52EA7F13A8AC}">
      <dgm:prSet/>
      <dgm:spPr/>
      <dgm:t>
        <a:bodyPr/>
        <a:lstStyle/>
        <a:p>
          <a:r>
            <a:rPr lang="en-IN"/>
            <a:t>How? Consumption behaviour and restrictions in operation hurt sales.</a:t>
          </a:r>
          <a:endParaRPr lang="en-US"/>
        </a:p>
      </dgm:t>
    </dgm:pt>
    <dgm:pt modelId="{41885FA9-90B8-4D52-9F29-86B90528079E}" type="parTrans" cxnId="{34B008F9-CEED-42AB-80AF-A95239FE7D6C}">
      <dgm:prSet/>
      <dgm:spPr/>
      <dgm:t>
        <a:bodyPr/>
        <a:lstStyle/>
        <a:p>
          <a:endParaRPr lang="en-US"/>
        </a:p>
      </dgm:t>
    </dgm:pt>
    <dgm:pt modelId="{930E4DA2-BBA4-4F65-8AFC-EC8B3908384D}" type="sibTrans" cxnId="{34B008F9-CEED-42AB-80AF-A95239FE7D6C}">
      <dgm:prSet/>
      <dgm:spPr/>
      <dgm:t>
        <a:bodyPr/>
        <a:lstStyle/>
        <a:p>
          <a:endParaRPr lang="en-US"/>
        </a:p>
      </dgm:t>
    </dgm:pt>
    <dgm:pt modelId="{06C06559-FBC8-4734-A405-E1CE9E16E8C6}">
      <dgm:prSet/>
      <dgm:spPr/>
      <dgm:t>
        <a:bodyPr/>
        <a:lstStyle/>
        <a:p>
          <a:r>
            <a:rPr lang="en-IN"/>
            <a:t>How Much? Approximately 25% reduction in sales compared with 2019.</a:t>
          </a:r>
          <a:endParaRPr lang="en-US"/>
        </a:p>
      </dgm:t>
    </dgm:pt>
    <dgm:pt modelId="{CF1E533F-A82B-464D-B146-E74C2FA68764}" type="parTrans" cxnId="{1ECD36B0-B02E-4D77-9C57-DFA34AABB741}">
      <dgm:prSet/>
      <dgm:spPr/>
      <dgm:t>
        <a:bodyPr/>
        <a:lstStyle/>
        <a:p>
          <a:endParaRPr lang="en-US"/>
        </a:p>
      </dgm:t>
    </dgm:pt>
    <dgm:pt modelId="{0CF333AB-2AC2-49A0-BB2E-4ECA7F8CD54C}" type="sibTrans" cxnId="{1ECD36B0-B02E-4D77-9C57-DFA34AABB741}">
      <dgm:prSet/>
      <dgm:spPr/>
      <dgm:t>
        <a:bodyPr/>
        <a:lstStyle/>
        <a:p>
          <a:endParaRPr lang="en-US"/>
        </a:p>
      </dgm:t>
    </dgm:pt>
    <dgm:pt modelId="{E546B310-1EDA-45E8-991C-CCD12EA8EFDF}" type="pres">
      <dgm:prSet presAssocID="{0C394DFD-7B1C-48DA-8B56-2DF53350A05D}" presName="Name0" presStyleCnt="0">
        <dgm:presLayoutVars>
          <dgm:dir/>
          <dgm:resizeHandles val="exact"/>
        </dgm:presLayoutVars>
      </dgm:prSet>
      <dgm:spPr/>
    </dgm:pt>
    <dgm:pt modelId="{B80A08CB-90A3-42D4-950B-1AC000C8BA7D}" type="pres">
      <dgm:prSet presAssocID="{A75109D9-7FFE-4721-A6E7-FB7A06D115EE}" presName="node" presStyleLbl="node1" presStyleIdx="0" presStyleCnt="8">
        <dgm:presLayoutVars>
          <dgm:bulletEnabled val="1"/>
        </dgm:presLayoutVars>
      </dgm:prSet>
      <dgm:spPr/>
    </dgm:pt>
    <dgm:pt modelId="{CB0E9CA1-9792-4FC8-A151-9DCC51597062}" type="pres">
      <dgm:prSet presAssocID="{38C43158-A999-4253-8559-3A2E436EEDD6}" presName="sibTrans" presStyleLbl="sibTrans1D1" presStyleIdx="0" presStyleCnt="7"/>
      <dgm:spPr/>
    </dgm:pt>
    <dgm:pt modelId="{864C6F3E-11A4-498E-A784-848FCF7B6BEC}" type="pres">
      <dgm:prSet presAssocID="{38C43158-A999-4253-8559-3A2E436EEDD6}" presName="connectorText" presStyleLbl="sibTrans1D1" presStyleIdx="0" presStyleCnt="7"/>
      <dgm:spPr/>
    </dgm:pt>
    <dgm:pt modelId="{032402A5-4E71-4635-811C-307D68FCECE1}" type="pres">
      <dgm:prSet presAssocID="{B4064BE9-019E-4195-9AB7-66EB39E91959}" presName="node" presStyleLbl="node1" presStyleIdx="1" presStyleCnt="8">
        <dgm:presLayoutVars>
          <dgm:bulletEnabled val="1"/>
        </dgm:presLayoutVars>
      </dgm:prSet>
      <dgm:spPr/>
    </dgm:pt>
    <dgm:pt modelId="{5A617F98-BA4C-4AB2-9CDD-D518269AFE2D}" type="pres">
      <dgm:prSet presAssocID="{3D5A0018-711D-4BF5-92BA-2B7A17D478EF}" presName="sibTrans" presStyleLbl="sibTrans1D1" presStyleIdx="1" presStyleCnt="7"/>
      <dgm:spPr/>
    </dgm:pt>
    <dgm:pt modelId="{0CDCD12D-BA79-4A1A-91EA-E4C8ACEB208A}" type="pres">
      <dgm:prSet presAssocID="{3D5A0018-711D-4BF5-92BA-2B7A17D478EF}" presName="connectorText" presStyleLbl="sibTrans1D1" presStyleIdx="1" presStyleCnt="7"/>
      <dgm:spPr/>
    </dgm:pt>
    <dgm:pt modelId="{2A1D8315-8053-43BA-B3CD-4F19BEDF0790}" type="pres">
      <dgm:prSet presAssocID="{8FA4FD61-C2EB-4AB0-849C-EC1381504106}" presName="node" presStyleLbl="node1" presStyleIdx="2" presStyleCnt="8">
        <dgm:presLayoutVars>
          <dgm:bulletEnabled val="1"/>
        </dgm:presLayoutVars>
      </dgm:prSet>
      <dgm:spPr/>
    </dgm:pt>
    <dgm:pt modelId="{EFD4FC7C-AA6B-4527-B4BC-CA035BE34B6E}" type="pres">
      <dgm:prSet presAssocID="{B703F849-F39E-4521-B937-68671C1667F5}" presName="sibTrans" presStyleLbl="sibTrans1D1" presStyleIdx="2" presStyleCnt="7"/>
      <dgm:spPr/>
    </dgm:pt>
    <dgm:pt modelId="{258C2956-CE12-426C-938B-A98FD320A09B}" type="pres">
      <dgm:prSet presAssocID="{B703F849-F39E-4521-B937-68671C1667F5}" presName="connectorText" presStyleLbl="sibTrans1D1" presStyleIdx="2" presStyleCnt="7"/>
      <dgm:spPr/>
    </dgm:pt>
    <dgm:pt modelId="{3718ADCF-6758-4EA9-AF79-7A26AF5383D9}" type="pres">
      <dgm:prSet presAssocID="{3463CD23-9480-4A2F-8F12-1B687A36AA17}" presName="node" presStyleLbl="node1" presStyleIdx="3" presStyleCnt="8">
        <dgm:presLayoutVars>
          <dgm:bulletEnabled val="1"/>
        </dgm:presLayoutVars>
      </dgm:prSet>
      <dgm:spPr/>
    </dgm:pt>
    <dgm:pt modelId="{EE5F9E81-5BAC-41B9-A2DA-E122C57228D3}" type="pres">
      <dgm:prSet presAssocID="{42743044-845E-4604-B1D2-24DFEB96A98E}" presName="sibTrans" presStyleLbl="sibTrans1D1" presStyleIdx="3" presStyleCnt="7"/>
      <dgm:spPr/>
    </dgm:pt>
    <dgm:pt modelId="{08ED0537-748A-482B-9A69-D63F663B42B2}" type="pres">
      <dgm:prSet presAssocID="{42743044-845E-4604-B1D2-24DFEB96A98E}" presName="connectorText" presStyleLbl="sibTrans1D1" presStyleIdx="3" presStyleCnt="7"/>
      <dgm:spPr/>
    </dgm:pt>
    <dgm:pt modelId="{6A4C990B-11D0-40DB-B4D3-FAD9061DE6A1}" type="pres">
      <dgm:prSet presAssocID="{F9C34821-37CC-4108-B50F-BCB5A9FFBCB7}" presName="node" presStyleLbl="node1" presStyleIdx="4" presStyleCnt="8">
        <dgm:presLayoutVars>
          <dgm:bulletEnabled val="1"/>
        </dgm:presLayoutVars>
      </dgm:prSet>
      <dgm:spPr/>
    </dgm:pt>
    <dgm:pt modelId="{79E8790C-68B0-446D-BBCF-5FC00823DF41}" type="pres">
      <dgm:prSet presAssocID="{F213F360-F5F1-41AA-B987-86BD92CBA4DD}" presName="sibTrans" presStyleLbl="sibTrans1D1" presStyleIdx="4" presStyleCnt="7"/>
      <dgm:spPr/>
    </dgm:pt>
    <dgm:pt modelId="{94ED9A8D-9774-4F09-AAC5-D29CD5EC8C1E}" type="pres">
      <dgm:prSet presAssocID="{F213F360-F5F1-41AA-B987-86BD92CBA4DD}" presName="connectorText" presStyleLbl="sibTrans1D1" presStyleIdx="4" presStyleCnt="7"/>
      <dgm:spPr/>
    </dgm:pt>
    <dgm:pt modelId="{A2538139-B7AF-4451-961F-C0D9DD9EF26F}" type="pres">
      <dgm:prSet presAssocID="{43654BA1-2E80-4E99-8FE1-C669D248A301}" presName="node" presStyleLbl="node1" presStyleIdx="5" presStyleCnt="8">
        <dgm:presLayoutVars>
          <dgm:bulletEnabled val="1"/>
        </dgm:presLayoutVars>
      </dgm:prSet>
      <dgm:spPr/>
    </dgm:pt>
    <dgm:pt modelId="{B13A9E97-B725-4C0E-B590-D83E5B90EABA}" type="pres">
      <dgm:prSet presAssocID="{0D6A8F0C-5977-4E70-A42A-6104AA1F9428}" presName="sibTrans" presStyleLbl="sibTrans1D1" presStyleIdx="5" presStyleCnt="7"/>
      <dgm:spPr/>
    </dgm:pt>
    <dgm:pt modelId="{CEEFEAAA-7EBE-4A5B-969F-295F31865F77}" type="pres">
      <dgm:prSet presAssocID="{0D6A8F0C-5977-4E70-A42A-6104AA1F9428}" presName="connectorText" presStyleLbl="sibTrans1D1" presStyleIdx="5" presStyleCnt="7"/>
      <dgm:spPr/>
    </dgm:pt>
    <dgm:pt modelId="{0B1C91DF-77EB-4DE0-9499-C3150A55C280}" type="pres">
      <dgm:prSet presAssocID="{00AFC150-230A-47AB-BF50-52EA7F13A8AC}" presName="node" presStyleLbl="node1" presStyleIdx="6" presStyleCnt="8">
        <dgm:presLayoutVars>
          <dgm:bulletEnabled val="1"/>
        </dgm:presLayoutVars>
      </dgm:prSet>
      <dgm:spPr/>
    </dgm:pt>
    <dgm:pt modelId="{BFCB52EF-0755-42EA-8C83-95B72E981E69}" type="pres">
      <dgm:prSet presAssocID="{930E4DA2-BBA4-4F65-8AFC-EC8B3908384D}" presName="sibTrans" presStyleLbl="sibTrans1D1" presStyleIdx="6" presStyleCnt="7"/>
      <dgm:spPr/>
    </dgm:pt>
    <dgm:pt modelId="{00D9621D-AD4B-4AB2-86A8-E879B6D388AA}" type="pres">
      <dgm:prSet presAssocID="{930E4DA2-BBA4-4F65-8AFC-EC8B3908384D}" presName="connectorText" presStyleLbl="sibTrans1D1" presStyleIdx="6" presStyleCnt="7"/>
      <dgm:spPr/>
    </dgm:pt>
    <dgm:pt modelId="{9DEB74BA-A7FA-4204-990F-F598AA6E7DF6}" type="pres">
      <dgm:prSet presAssocID="{06C06559-FBC8-4734-A405-E1CE9E16E8C6}" presName="node" presStyleLbl="node1" presStyleIdx="7" presStyleCnt="8">
        <dgm:presLayoutVars>
          <dgm:bulletEnabled val="1"/>
        </dgm:presLayoutVars>
      </dgm:prSet>
      <dgm:spPr/>
    </dgm:pt>
  </dgm:ptLst>
  <dgm:cxnLst>
    <dgm:cxn modelId="{263A4900-30CA-48FF-9CFF-E894A8F854DF}" srcId="{0C394DFD-7B1C-48DA-8B56-2DF53350A05D}" destId="{43654BA1-2E80-4E99-8FE1-C669D248A301}" srcOrd="5" destOrd="0" parTransId="{D09F38E2-64C8-4026-BB46-082803165D4D}" sibTransId="{0D6A8F0C-5977-4E70-A42A-6104AA1F9428}"/>
    <dgm:cxn modelId="{DFA2710D-B21F-4193-8452-F1A8186E76DE}" type="presOf" srcId="{0D6A8F0C-5977-4E70-A42A-6104AA1F9428}" destId="{B13A9E97-B725-4C0E-B590-D83E5B90EABA}" srcOrd="0" destOrd="0" presId="urn:microsoft.com/office/officeart/2016/7/layout/RepeatingBendingProcessNew"/>
    <dgm:cxn modelId="{13706812-407C-4299-94C7-89F387990407}" type="presOf" srcId="{B703F849-F39E-4521-B937-68671C1667F5}" destId="{258C2956-CE12-426C-938B-A98FD320A09B}" srcOrd="1" destOrd="0" presId="urn:microsoft.com/office/officeart/2016/7/layout/RepeatingBendingProcessNew"/>
    <dgm:cxn modelId="{11D21514-46AA-4DB4-B056-E15B00D4057B}" type="presOf" srcId="{0D6A8F0C-5977-4E70-A42A-6104AA1F9428}" destId="{CEEFEAAA-7EBE-4A5B-969F-295F31865F77}" srcOrd="1" destOrd="0" presId="urn:microsoft.com/office/officeart/2016/7/layout/RepeatingBendingProcessNew"/>
    <dgm:cxn modelId="{B6EDE52A-B0E6-4D7E-A376-2F30F1DD291C}" type="presOf" srcId="{42743044-845E-4604-B1D2-24DFEB96A98E}" destId="{08ED0537-748A-482B-9A69-D63F663B42B2}" srcOrd="1" destOrd="0" presId="urn:microsoft.com/office/officeart/2016/7/layout/RepeatingBendingProcessNew"/>
    <dgm:cxn modelId="{02883E2D-C56C-4805-823C-06BF72CD8723}" type="presOf" srcId="{8FA4FD61-C2EB-4AB0-849C-EC1381504106}" destId="{2A1D8315-8053-43BA-B3CD-4F19BEDF0790}" srcOrd="0" destOrd="0" presId="urn:microsoft.com/office/officeart/2016/7/layout/RepeatingBendingProcessNew"/>
    <dgm:cxn modelId="{1D93D234-BDDD-405C-A390-DC486722D5C5}" type="presOf" srcId="{B703F849-F39E-4521-B937-68671C1667F5}" destId="{EFD4FC7C-AA6B-4527-B4BC-CA035BE34B6E}" srcOrd="0" destOrd="0" presId="urn:microsoft.com/office/officeart/2016/7/layout/RepeatingBendingProcessNew"/>
    <dgm:cxn modelId="{9BA01461-688B-4E64-8775-AAFE69E97465}" type="presOf" srcId="{930E4DA2-BBA4-4F65-8AFC-EC8B3908384D}" destId="{BFCB52EF-0755-42EA-8C83-95B72E981E69}" srcOrd="0" destOrd="0" presId="urn:microsoft.com/office/officeart/2016/7/layout/RepeatingBendingProcessNew"/>
    <dgm:cxn modelId="{A8AC5541-9C4A-4E9F-94E8-30935707ED09}" srcId="{0C394DFD-7B1C-48DA-8B56-2DF53350A05D}" destId="{B4064BE9-019E-4195-9AB7-66EB39E91959}" srcOrd="1" destOrd="0" parTransId="{5E3EC77C-DDFC-4389-99C0-0C54658DBDEE}" sibTransId="{3D5A0018-711D-4BF5-92BA-2B7A17D478EF}"/>
    <dgm:cxn modelId="{0CDCE767-8AC3-4EA2-8273-D90B6F10561E}" type="presOf" srcId="{3D5A0018-711D-4BF5-92BA-2B7A17D478EF}" destId="{0CDCD12D-BA79-4A1A-91EA-E4C8ACEB208A}" srcOrd="1" destOrd="0" presId="urn:microsoft.com/office/officeart/2016/7/layout/RepeatingBendingProcessNew"/>
    <dgm:cxn modelId="{31440E70-2DD0-46F8-8DCF-1FEC685A75F9}" type="presOf" srcId="{3D5A0018-711D-4BF5-92BA-2B7A17D478EF}" destId="{5A617F98-BA4C-4AB2-9CDD-D518269AFE2D}" srcOrd="0" destOrd="0" presId="urn:microsoft.com/office/officeart/2016/7/layout/RepeatingBendingProcessNew"/>
    <dgm:cxn modelId="{A904F67C-3739-483E-AB95-F8A5628338A7}" type="presOf" srcId="{F213F360-F5F1-41AA-B987-86BD92CBA4DD}" destId="{94ED9A8D-9774-4F09-AAC5-D29CD5EC8C1E}" srcOrd="1" destOrd="0" presId="urn:microsoft.com/office/officeart/2016/7/layout/RepeatingBendingProcessNew"/>
    <dgm:cxn modelId="{0BD9BA82-2B62-4232-BAF1-7EE272082A6D}" type="presOf" srcId="{F9C34821-37CC-4108-B50F-BCB5A9FFBCB7}" destId="{6A4C990B-11D0-40DB-B4D3-FAD9061DE6A1}" srcOrd="0" destOrd="0" presId="urn:microsoft.com/office/officeart/2016/7/layout/RepeatingBendingProcessNew"/>
    <dgm:cxn modelId="{46D9538C-E1C6-4197-AFC7-12DB50A07809}" srcId="{0C394DFD-7B1C-48DA-8B56-2DF53350A05D}" destId="{A75109D9-7FFE-4721-A6E7-FB7A06D115EE}" srcOrd="0" destOrd="0" parTransId="{2EF9EC0D-A067-4DA4-8504-1C459D2B7717}" sibTransId="{38C43158-A999-4253-8559-3A2E436EEDD6}"/>
    <dgm:cxn modelId="{FF139F8C-688A-4705-96B8-2AC7BFD1767D}" type="presOf" srcId="{A75109D9-7FFE-4721-A6E7-FB7A06D115EE}" destId="{B80A08CB-90A3-42D4-950B-1AC000C8BA7D}" srcOrd="0" destOrd="0" presId="urn:microsoft.com/office/officeart/2016/7/layout/RepeatingBendingProcessNew"/>
    <dgm:cxn modelId="{388F6F90-9EE1-43EC-ABA4-7B5EF99A057C}" type="presOf" srcId="{42743044-845E-4604-B1D2-24DFEB96A98E}" destId="{EE5F9E81-5BAC-41B9-A2DA-E122C57228D3}" srcOrd="0" destOrd="0" presId="urn:microsoft.com/office/officeart/2016/7/layout/RepeatingBendingProcessNew"/>
    <dgm:cxn modelId="{9BAB229E-97CB-4D16-A97E-D3150354FE6C}" type="presOf" srcId="{930E4DA2-BBA4-4F65-8AFC-EC8B3908384D}" destId="{00D9621D-AD4B-4AB2-86A8-E879B6D388AA}" srcOrd="1" destOrd="0" presId="urn:microsoft.com/office/officeart/2016/7/layout/RepeatingBendingProcessNew"/>
    <dgm:cxn modelId="{22A954A6-9114-454A-A471-7E1A3E29EA45}" type="presOf" srcId="{F213F360-F5F1-41AA-B987-86BD92CBA4DD}" destId="{79E8790C-68B0-446D-BBCF-5FC00823DF41}" srcOrd="0" destOrd="0" presId="urn:microsoft.com/office/officeart/2016/7/layout/RepeatingBendingProcessNew"/>
    <dgm:cxn modelId="{1ECD36B0-B02E-4D77-9C57-DFA34AABB741}" srcId="{0C394DFD-7B1C-48DA-8B56-2DF53350A05D}" destId="{06C06559-FBC8-4734-A405-E1CE9E16E8C6}" srcOrd="7" destOrd="0" parTransId="{CF1E533F-A82B-464D-B146-E74C2FA68764}" sibTransId="{0CF333AB-2AC2-49A0-BB2E-4ECA7F8CD54C}"/>
    <dgm:cxn modelId="{E63941B5-5A8F-4F7A-910F-060CE12D54B5}" type="presOf" srcId="{00AFC150-230A-47AB-BF50-52EA7F13A8AC}" destId="{0B1C91DF-77EB-4DE0-9499-C3150A55C280}" srcOrd="0" destOrd="0" presId="urn:microsoft.com/office/officeart/2016/7/layout/RepeatingBendingProcessNew"/>
    <dgm:cxn modelId="{F6DDE1BE-7563-47E1-BA05-9B9D0C713B2B}" type="presOf" srcId="{38C43158-A999-4253-8559-3A2E436EEDD6}" destId="{CB0E9CA1-9792-4FC8-A151-9DCC51597062}" srcOrd="0" destOrd="0" presId="urn:microsoft.com/office/officeart/2016/7/layout/RepeatingBendingProcessNew"/>
    <dgm:cxn modelId="{ADD876CA-AC83-4103-92B9-61598636D7DC}" type="presOf" srcId="{43654BA1-2E80-4E99-8FE1-C669D248A301}" destId="{A2538139-B7AF-4451-961F-C0D9DD9EF26F}" srcOrd="0" destOrd="0" presId="urn:microsoft.com/office/officeart/2016/7/layout/RepeatingBendingProcessNew"/>
    <dgm:cxn modelId="{129A5CD2-3662-4E9B-9746-2348C876D4C9}" srcId="{0C394DFD-7B1C-48DA-8B56-2DF53350A05D}" destId="{F9C34821-37CC-4108-B50F-BCB5A9FFBCB7}" srcOrd="4" destOrd="0" parTransId="{9289DF40-AC36-4744-9776-60FC463D571D}" sibTransId="{F213F360-F5F1-41AA-B987-86BD92CBA4DD}"/>
    <dgm:cxn modelId="{352A96D3-9CE9-4D18-929B-EAC8DB5A1F48}" type="presOf" srcId="{06C06559-FBC8-4734-A405-E1CE9E16E8C6}" destId="{9DEB74BA-A7FA-4204-990F-F598AA6E7DF6}" srcOrd="0" destOrd="0" presId="urn:microsoft.com/office/officeart/2016/7/layout/RepeatingBendingProcessNew"/>
    <dgm:cxn modelId="{8BEC75D5-2DDA-496D-904A-B7409D6F5ADC}" type="presOf" srcId="{38C43158-A999-4253-8559-3A2E436EEDD6}" destId="{864C6F3E-11A4-498E-A784-848FCF7B6BEC}" srcOrd="1" destOrd="0" presId="urn:microsoft.com/office/officeart/2016/7/layout/RepeatingBendingProcessNew"/>
    <dgm:cxn modelId="{D69F0FD8-EF5E-4AC1-83D3-0060D42114E9}" type="presOf" srcId="{3463CD23-9480-4A2F-8F12-1B687A36AA17}" destId="{3718ADCF-6758-4EA9-AF79-7A26AF5383D9}" srcOrd="0" destOrd="0" presId="urn:microsoft.com/office/officeart/2016/7/layout/RepeatingBendingProcessNew"/>
    <dgm:cxn modelId="{29303AE2-6D71-4A8A-B9DA-43E979FF0FA5}" type="presOf" srcId="{0C394DFD-7B1C-48DA-8B56-2DF53350A05D}" destId="{E546B310-1EDA-45E8-991C-CCD12EA8EFDF}" srcOrd="0" destOrd="0" presId="urn:microsoft.com/office/officeart/2016/7/layout/RepeatingBendingProcessNew"/>
    <dgm:cxn modelId="{66E43BF0-E2DA-405E-B952-D84421A6691C}" srcId="{0C394DFD-7B1C-48DA-8B56-2DF53350A05D}" destId="{3463CD23-9480-4A2F-8F12-1B687A36AA17}" srcOrd="3" destOrd="0" parTransId="{E783D474-5173-46CB-A052-935DF189FD03}" sibTransId="{42743044-845E-4604-B1D2-24DFEB96A98E}"/>
    <dgm:cxn modelId="{C14BC9F5-9D7A-468F-9D7C-40E747C8507B}" srcId="{0C394DFD-7B1C-48DA-8B56-2DF53350A05D}" destId="{8FA4FD61-C2EB-4AB0-849C-EC1381504106}" srcOrd="2" destOrd="0" parTransId="{0F7AE5C6-CF41-4A3C-8094-E32EEBB23E49}" sibTransId="{B703F849-F39E-4521-B937-68671C1667F5}"/>
    <dgm:cxn modelId="{34B008F9-CEED-42AB-80AF-A95239FE7D6C}" srcId="{0C394DFD-7B1C-48DA-8B56-2DF53350A05D}" destId="{00AFC150-230A-47AB-BF50-52EA7F13A8AC}" srcOrd="6" destOrd="0" parTransId="{41885FA9-90B8-4D52-9F29-86B90528079E}" sibTransId="{930E4DA2-BBA4-4F65-8AFC-EC8B3908384D}"/>
    <dgm:cxn modelId="{FAF564FF-B4EF-4AEB-BA46-2A497CE11DF0}" type="presOf" srcId="{B4064BE9-019E-4195-9AB7-66EB39E91959}" destId="{032402A5-4E71-4635-811C-307D68FCECE1}" srcOrd="0" destOrd="0" presId="urn:microsoft.com/office/officeart/2016/7/layout/RepeatingBendingProcessNew"/>
    <dgm:cxn modelId="{4854454C-96F6-43DC-A991-200DA3D6BC4D}" type="presParOf" srcId="{E546B310-1EDA-45E8-991C-CCD12EA8EFDF}" destId="{B80A08CB-90A3-42D4-950B-1AC000C8BA7D}" srcOrd="0" destOrd="0" presId="urn:microsoft.com/office/officeart/2016/7/layout/RepeatingBendingProcessNew"/>
    <dgm:cxn modelId="{2247DB8D-D0D8-4EED-A258-8883AD7AF522}" type="presParOf" srcId="{E546B310-1EDA-45E8-991C-CCD12EA8EFDF}" destId="{CB0E9CA1-9792-4FC8-A151-9DCC51597062}" srcOrd="1" destOrd="0" presId="urn:microsoft.com/office/officeart/2016/7/layout/RepeatingBendingProcessNew"/>
    <dgm:cxn modelId="{A49A235A-914E-4771-873B-31F980E1A1B7}" type="presParOf" srcId="{CB0E9CA1-9792-4FC8-A151-9DCC51597062}" destId="{864C6F3E-11A4-498E-A784-848FCF7B6BEC}" srcOrd="0" destOrd="0" presId="urn:microsoft.com/office/officeart/2016/7/layout/RepeatingBendingProcessNew"/>
    <dgm:cxn modelId="{CBA99409-E086-46FA-9922-A5DA0F6FB20F}" type="presParOf" srcId="{E546B310-1EDA-45E8-991C-CCD12EA8EFDF}" destId="{032402A5-4E71-4635-811C-307D68FCECE1}" srcOrd="2" destOrd="0" presId="urn:microsoft.com/office/officeart/2016/7/layout/RepeatingBendingProcessNew"/>
    <dgm:cxn modelId="{3249C956-5D8D-4C85-9254-DE6A4C3B95C4}" type="presParOf" srcId="{E546B310-1EDA-45E8-991C-CCD12EA8EFDF}" destId="{5A617F98-BA4C-4AB2-9CDD-D518269AFE2D}" srcOrd="3" destOrd="0" presId="urn:microsoft.com/office/officeart/2016/7/layout/RepeatingBendingProcessNew"/>
    <dgm:cxn modelId="{F4CD8A5D-F80B-40A2-ABCD-A34562031E69}" type="presParOf" srcId="{5A617F98-BA4C-4AB2-9CDD-D518269AFE2D}" destId="{0CDCD12D-BA79-4A1A-91EA-E4C8ACEB208A}" srcOrd="0" destOrd="0" presId="urn:microsoft.com/office/officeart/2016/7/layout/RepeatingBendingProcessNew"/>
    <dgm:cxn modelId="{811F50AE-E16C-451E-8B6A-09AC45AC5832}" type="presParOf" srcId="{E546B310-1EDA-45E8-991C-CCD12EA8EFDF}" destId="{2A1D8315-8053-43BA-B3CD-4F19BEDF0790}" srcOrd="4" destOrd="0" presId="urn:microsoft.com/office/officeart/2016/7/layout/RepeatingBendingProcessNew"/>
    <dgm:cxn modelId="{29B0751A-0898-480E-B5AA-39D426E8D2C0}" type="presParOf" srcId="{E546B310-1EDA-45E8-991C-CCD12EA8EFDF}" destId="{EFD4FC7C-AA6B-4527-B4BC-CA035BE34B6E}" srcOrd="5" destOrd="0" presId="urn:microsoft.com/office/officeart/2016/7/layout/RepeatingBendingProcessNew"/>
    <dgm:cxn modelId="{4B1E7AE4-52B9-4007-988C-112053D4D04B}" type="presParOf" srcId="{EFD4FC7C-AA6B-4527-B4BC-CA035BE34B6E}" destId="{258C2956-CE12-426C-938B-A98FD320A09B}" srcOrd="0" destOrd="0" presId="urn:microsoft.com/office/officeart/2016/7/layout/RepeatingBendingProcessNew"/>
    <dgm:cxn modelId="{542AFA5E-9716-4653-ACFE-B779E414D8B3}" type="presParOf" srcId="{E546B310-1EDA-45E8-991C-CCD12EA8EFDF}" destId="{3718ADCF-6758-4EA9-AF79-7A26AF5383D9}" srcOrd="6" destOrd="0" presId="urn:microsoft.com/office/officeart/2016/7/layout/RepeatingBendingProcessNew"/>
    <dgm:cxn modelId="{F695A9CC-1162-4E98-BF46-BBB7D7D4FACE}" type="presParOf" srcId="{E546B310-1EDA-45E8-991C-CCD12EA8EFDF}" destId="{EE5F9E81-5BAC-41B9-A2DA-E122C57228D3}" srcOrd="7" destOrd="0" presId="urn:microsoft.com/office/officeart/2016/7/layout/RepeatingBendingProcessNew"/>
    <dgm:cxn modelId="{613952BB-9236-4CC1-9B1B-F0FC935C92AA}" type="presParOf" srcId="{EE5F9E81-5BAC-41B9-A2DA-E122C57228D3}" destId="{08ED0537-748A-482B-9A69-D63F663B42B2}" srcOrd="0" destOrd="0" presId="urn:microsoft.com/office/officeart/2016/7/layout/RepeatingBendingProcessNew"/>
    <dgm:cxn modelId="{19EC1DE5-6E62-4408-936A-4EAD6698B8D3}" type="presParOf" srcId="{E546B310-1EDA-45E8-991C-CCD12EA8EFDF}" destId="{6A4C990B-11D0-40DB-B4D3-FAD9061DE6A1}" srcOrd="8" destOrd="0" presId="urn:microsoft.com/office/officeart/2016/7/layout/RepeatingBendingProcessNew"/>
    <dgm:cxn modelId="{0CA82EF7-6649-4B41-83E1-BD90B725CB44}" type="presParOf" srcId="{E546B310-1EDA-45E8-991C-CCD12EA8EFDF}" destId="{79E8790C-68B0-446D-BBCF-5FC00823DF41}" srcOrd="9" destOrd="0" presId="urn:microsoft.com/office/officeart/2016/7/layout/RepeatingBendingProcessNew"/>
    <dgm:cxn modelId="{2B71941A-9B81-4218-A88A-623F684F0FA5}" type="presParOf" srcId="{79E8790C-68B0-446D-BBCF-5FC00823DF41}" destId="{94ED9A8D-9774-4F09-AAC5-D29CD5EC8C1E}" srcOrd="0" destOrd="0" presId="urn:microsoft.com/office/officeart/2016/7/layout/RepeatingBendingProcessNew"/>
    <dgm:cxn modelId="{C855B070-87CC-4579-90F4-021A0CF15399}" type="presParOf" srcId="{E546B310-1EDA-45E8-991C-CCD12EA8EFDF}" destId="{A2538139-B7AF-4451-961F-C0D9DD9EF26F}" srcOrd="10" destOrd="0" presId="urn:microsoft.com/office/officeart/2016/7/layout/RepeatingBendingProcessNew"/>
    <dgm:cxn modelId="{6D071D93-A7F2-4B0E-9EB7-EED0A07AD084}" type="presParOf" srcId="{E546B310-1EDA-45E8-991C-CCD12EA8EFDF}" destId="{B13A9E97-B725-4C0E-B590-D83E5B90EABA}" srcOrd="11" destOrd="0" presId="urn:microsoft.com/office/officeart/2016/7/layout/RepeatingBendingProcessNew"/>
    <dgm:cxn modelId="{50CC16B8-7A54-4296-9279-8857C6CD863C}" type="presParOf" srcId="{B13A9E97-B725-4C0E-B590-D83E5B90EABA}" destId="{CEEFEAAA-7EBE-4A5B-969F-295F31865F77}" srcOrd="0" destOrd="0" presId="urn:microsoft.com/office/officeart/2016/7/layout/RepeatingBendingProcessNew"/>
    <dgm:cxn modelId="{B9649C2A-B1F3-468D-9DDD-3415BAE8AFBF}" type="presParOf" srcId="{E546B310-1EDA-45E8-991C-CCD12EA8EFDF}" destId="{0B1C91DF-77EB-4DE0-9499-C3150A55C280}" srcOrd="12" destOrd="0" presId="urn:microsoft.com/office/officeart/2016/7/layout/RepeatingBendingProcessNew"/>
    <dgm:cxn modelId="{BD9865CC-741B-4001-915F-5F7E6A0D0286}" type="presParOf" srcId="{E546B310-1EDA-45E8-991C-CCD12EA8EFDF}" destId="{BFCB52EF-0755-42EA-8C83-95B72E981E69}" srcOrd="13" destOrd="0" presId="urn:microsoft.com/office/officeart/2016/7/layout/RepeatingBendingProcessNew"/>
    <dgm:cxn modelId="{CF0B0E56-8468-414F-A895-2089B445659C}" type="presParOf" srcId="{BFCB52EF-0755-42EA-8C83-95B72E981E69}" destId="{00D9621D-AD4B-4AB2-86A8-E879B6D388AA}" srcOrd="0" destOrd="0" presId="urn:microsoft.com/office/officeart/2016/7/layout/RepeatingBendingProcessNew"/>
    <dgm:cxn modelId="{3F3D4E20-940D-4702-9968-41919CB89A3A}" type="presParOf" srcId="{E546B310-1EDA-45E8-991C-CCD12EA8EFDF}" destId="{9DEB74BA-A7FA-4204-990F-F598AA6E7DF6}" srcOrd="14" destOrd="0" presId="urn:microsoft.com/office/officeart/2016/7/layout/RepeatingBendingProcessNew"/>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6527C4E-2E58-4F30-ADFC-A9E2A70F7886}" type="doc">
      <dgm:prSet loTypeId="urn:microsoft.com/office/officeart/2018/2/layout/IconCircleList" loCatId="icon" qsTypeId="urn:microsoft.com/office/officeart/2005/8/quickstyle/simple1" qsCatId="simple" csTypeId="urn:microsoft.com/office/officeart/2005/8/colors/accent1_2" csCatId="accent1" phldr="1"/>
      <dgm:spPr/>
      <dgm:t>
        <a:bodyPr/>
        <a:lstStyle/>
        <a:p>
          <a:endParaRPr lang="en-US"/>
        </a:p>
      </dgm:t>
    </dgm:pt>
    <dgm:pt modelId="{E99C13B1-4313-4957-B7B0-B592D1211987}">
      <dgm:prSet/>
      <dgm:spPr/>
      <dgm:t>
        <a:bodyPr/>
        <a:lstStyle/>
        <a:p>
          <a:pPr>
            <a:lnSpc>
              <a:spcPct val="100000"/>
            </a:lnSpc>
          </a:pPr>
          <a:r>
            <a:rPr lang="en-IN" b="1"/>
            <a:t>External Business Environment</a:t>
          </a:r>
          <a:endParaRPr lang="en-US"/>
        </a:p>
      </dgm:t>
    </dgm:pt>
    <dgm:pt modelId="{1243FDFE-8F06-4554-B345-13ED652EE149}" type="parTrans" cxnId="{C9E69BBD-DCC4-44CD-BB89-44B6E03CB800}">
      <dgm:prSet/>
      <dgm:spPr/>
      <dgm:t>
        <a:bodyPr/>
        <a:lstStyle/>
        <a:p>
          <a:endParaRPr lang="en-US"/>
        </a:p>
      </dgm:t>
    </dgm:pt>
    <dgm:pt modelId="{CF8B50FD-9726-430F-994D-3520927E2639}" type="sibTrans" cxnId="{C9E69BBD-DCC4-44CD-BB89-44B6E03CB800}">
      <dgm:prSet/>
      <dgm:spPr/>
      <dgm:t>
        <a:bodyPr/>
        <a:lstStyle/>
        <a:p>
          <a:pPr>
            <a:lnSpc>
              <a:spcPct val="100000"/>
            </a:lnSpc>
          </a:pPr>
          <a:endParaRPr lang="en-US"/>
        </a:p>
      </dgm:t>
    </dgm:pt>
    <dgm:pt modelId="{98FFAE42-8D6C-47B7-AC21-1BE083DB0924}">
      <dgm:prSet/>
      <dgm:spPr/>
      <dgm:t>
        <a:bodyPr/>
        <a:lstStyle/>
        <a:p>
          <a:pPr>
            <a:lnSpc>
              <a:spcPct val="100000"/>
            </a:lnSpc>
          </a:pPr>
          <a:r>
            <a:rPr lang="en-GB" b="1"/>
            <a:t>Political:</a:t>
          </a:r>
          <a:r>
            <a:rPr lang="en-GB"/>
            <a:t> </a:t>
          </a:r>
          <a:r>
            <a:rPr lang="en-IN"/>
            <a:t>Business rates and employment laws are among politics' effects on operating costs.</a:t>
          </a:r>
          <a:endParaRPr lang="en-US"/>
        </a:p>
      </dgm:t>
    </dgm:pt>
    <dgm:pt modelId="{2436A58A-C565-4C2A-8384-B6480F0102C2}" type="parTrans" cxnId="{3A0CF492-64F8-442D-9DD2-13138D2A0BA9}">
      <dgm:prSet/>
      <dgm:spPr/>
      <dgm:t>
        <a:bodyPr/>
        <a:lstStyle/>
        <a:p>
          <a:endParaRPr lang="en-US"/>
        </a:p>
      </dgm:t>
    </dgm:pt>
    <dgm:pt modelId="{51CFF610-CC75-47EE-A413-48A8217BF94B}" type="sibTrans" cxnId="{3A0CF492-64F8-442D-9DD2-13138D2A0BA9}">
      <dgm:prSet/>
      <dgm:spPr/>
      <dgm:t>
        <a:bodyPr/>
        <a:lstStyle/>
        <a:p>
          <a:pPr>
            <a:lnSpc>
              <a:spcPct val="100000"/>
            </a:lnSpc>
          </a:pPr>
          <a:endParaRPr lang="en-US"/>
        </a:p>
      </dgm:t>
    </dgm:pt>
    <dgm:pt modelId="{C9C9FFB4-6548-4BA5-A496-24BA4FDF6929}">
      <dgm:prSet/>
      <dgm:spPr/>
      <dgm:t>
        <a:bodyPr/>
        <a:lstStyle/>
        <a:p>
          <a:pPr>
            <a:lnSpc>
              <a:spcPct val="100000"/>
            </a:lnSpc>
          </a:pPr>
          <a:r>
            <a:rPr lang="en-IN" b="1"/>
            <a:t>Economic:</a:t>
          </a:r>
          <a:r>
            <a:rPr lang="en-IN"/>
            <a:t> Production costs are due to inflation and rising supplier prices.</a:t>
          </a:r>
          <a:endParaRPr lang="en-US"/>
        </a:p>
      </dgm:t>
    </dgm:pt>
    <dgm:pt modelId="{45C9A3D4-1DB2-481E-B42E-B46906704580}" type="parTrans" cxnId="{59BFC040-CBB7-422A-A346-74E14518F266}">
      <dgm:prSet/>
      <dgm:spPr/>
      <dgm:t>
        <a:bodyPr/>
        <a:lstStyle/>
        <a:p>
          <a:endParaRPr lang="en-US"/>
        </a:p>
      </dgm:t>
    </dgm:pt>
    <dgm:pt modelId="{24EED834-DF11-4110-A7B3-8098FBA9D1C4}" type="sibTrans" cxnId="{59BFC040-CBB7-422A-A346-74E14518F266}">
      <dgm:prSet/>
      <dgm:spPr/>
      <dgm:t>
        <a:bodyPr/>
        <a:lstStyle/>
        <a:p>
          <a:pPr>
            <a:lnSpc>
              <a:spcPct val="100000"/>
            </a:lnSpc>
          </a:pPr>
          <a:endParaRPr lang="en-US"/>
        </a:p>
      </dgm:t>
    </dgm:pt>
    <dgm:pt modelId="{F150F77A-9CC4-4133-A0E4-5DD5CB833AD9}">
      <dgm:prSet/>
      <dgm:spPr/>
      <dgm:t>
        <a:bodyPr/>
        <a:lstStyle/>
        <a:p>
          <a:pPr>
            <a:lnSpc>
              <a:spcPct val="100000"/>
            </a:lnSpc>
          </a:pPr>
          <a:r>
            <a:rPr lang="en-IN" b="1" dirty="0"/>
            <a:t>Social:</a:t>
          </a:r>
          <a:r>
            <a:rPr lang="en-IN" dirty="0"/>
            <a:t> Fewer visits by customers as a result of remote working and altered shopping habits.</a:t>
          </a:r>
          <a:endParaRPr lang="en-US" dirty="0"/>
        </a:p>
      </dgm:t>
    </dgm:pt>
    <dgm:pt modelId="{FE068883-B438-4864-8EE6-201BD24776AB}" type="parTrans" cxnId="{24611310-C6EC-4586-B70E-D6A2495C061C}">
      <dgm:prSet/>
      <dgm:spPr/>
      <dgm:t>
        <a:bodyPr/>
        <a:lstStyle/>
        <a:p>
          <a:endParaRPr lang="en-US"/>
        </a:p>
      </dgm:t>
    </dgm:pt>
    <dgm:pt modelId="{BFABE68B-68CB-4DB5-8095-87CB02F68487}" type="sibTrans" cxnId="{24611310-C6EC-4586-B70E-D6A2495C061C}">
      <dgm:prSet/>
      <dgm:spPr/>
      <dgm:t>
        <a:bodyPr/>
        <a:lstStyle/>
        <a:p>
          <a:pPr>
            <a:lnSpc>
              <a:spcPct val="100000"/>
            </a:lnSpc>
          </a:pPr>
          <a:endParaRPr lang="en-US"/>
        </a:p>
      </dgm:t>
    </dgm:pt>
    <dgm:pt modelId="{5519AFBE-2192-47C5-A9C3-E11B7A3973D0}">
      <dgm:prSet/>
      <dgm:spPr/>
      <dgm:t>
        <a:bodyPr/>
        <a:lstStyle/>
        <a:p>
          <a:pPr>
            <a:lnSpc>
              <a:spcPct val="100000"/>
            </a:lnSpc>
          </a:pPr>
          <a:r>
            <a:rPr lang="en-IN" b="1"/>
            <a:t>Technological:</a:t>
          </a:r>
          <a:r>
            <a:rPr lang="en-IN"/>
            <a:t> Absence of online ordering, delivery service or digital booking system (</a:t>
          </a:r>
          <a:r>
            <a:rPr lang="en-GB"/>
            <a:t>Nazry and Nawi, 2024). </a:t>
          </a:r>
          <a:endParaRPr lang="en-US"/>
        </a:p>
      </dgm:t>
    </dgm:pt>
    <dgm:pt modelId="{8CBB94AD-EE8A-4837-96E5-9EAEB2FC68BB}" type="parTrans" cxnId="{9EA9B658-D66E-4CA9-970A-61A840FC83C4}">
      <dgm:prSet/>
      <dgm:spPr/>
      <dgm:t>
        <a:bodyPr/>
        <a:lstStyle/>
        <a:p>
          <a:endParaRPr lang="en-US"/>
        </a:p>
      </dgm:t>
    </dgm:pt>
    <dgm:pt modelId="{DF5A8BDE-292A-410D-9FEF-6920BEBECFEB}" type="sibTrans" cxnId="{9EA9B658-D66E-4CA9-970A-61A840FC83C4}">
      <dgm:prSet/>
      <dgm:spPr/>
      <dgm:t>
        <a:bodyPr/>
        <a:lstStyle/>
        <a:p>
          <a:pPr>
            <a:lnSpc>
              <a:spcPct val="100000"/>
            </a:lnSpc>
          </a:pPr>
          <a:endParaRPr lang="en-US"/>
        </a:p>
      </dgm:t>
    </dgm:pt>
    <dgm:pt modelId="{773D7659-49D8-46CA-A426-1E6312E6EA3E}">
      <dgm:prSet/>
      <dgm:spPr/>
      <dgm:t>
        <a:bodyPr/>
        <a:lstStyle/>
        <a:p>
          <a:pPr>
            <a:lnSpc>
              <a:spcPct val="100000"/>
            </a:lnSpc>
          </a:pPr>
          <a:r>
            <a:rPr lang="en-IN" b="1"/>
            <a:t>Environmental:</a:t>
          </a:r>
          <a:r>
            <a:rPr lang="en-IN"/>
            <a:t> Organics can help sustainability but cost more.</a:t>
          </a:r>
          <a:endParaRPr lang="en-US"/>
        </a:p>
      </dgm:t>
    </dgm:pt>
    <dgm:pt modelId="{61D96C9B-CD66-41DC-983A-24C33920E3FF}" type="parTrans" cxnId="{A214F98E-6AD9-46A9-857E-2E5B18E26BA7}">
      <dgm:prSet/>
      <dgm:spPr/>
      <dgm:t>
        <a:bodyPr/>
        <a:lstStyle/>
        <a:p>
          <a:endParaRPr lang="en-US"/>
        </a:p>
      </dgm:t>
    </dgm:pt>
    <dgm:pt modelId="{2A0959E3-4638-4991-9E92-24C0FE019FC6}" type="sibTrans" cxnId="{A214F98E-6AD9-46A9-857E-2E5B18E26BA7}">
      <dgm:prSet/>
      <dgm:spPr/>
      <dgm:t>
        <a:bodyPr/>
        <a:lstStyle/>
        <a:p>
          <a:pPr>
            <a:lnSpc>
              <a:spcPct val="100000"/>
            </a:lnSpc>
          </a:pPr>
          <a:endParaRPr lang="en-US"/>
        </a:p>
      </dgm:t>
    </dgm:pt>
    <dgm:pt modelId="{0112D95F-6AE8-4FC1-A5DE-A5BEB8E43893}">
      <dgm:prSet/>
      <dgm:spPr/>
      <dgm:t>
        <a:bodyPr/>
        <a:lstStyle/>
        <a:p>
          <a:pPr>
            <a:lnSpc>
              <a:spcPct val="100000"/>
            </a:lnSpc>
          </a:pPr>
          <a:r>
            <a:rPr lang="en-IN" b="1"/>
            <a:t>Legal:</a:t>
          </a:r>
          <a:r>
            <a:rPr lang="en-IN"/>
            <a:t> Food Safety, hygiene and employment laws are adhered.</a:t>
          </a:r>
          <a:endParaRPr lang="en-US"/>
        </a:p>
      </dgm:t>
    </dgm:pt>
    <dgm:pt modelId="{B25F8380-98BE-46FC-A2B2-2DC857A12551}" type="parTrans" cxnId="{33E0AF52-4CD3-40D2-9FB9-0230C64FB360}">
      <dgm:prSet/>
      <dgm:spPr/>
      <dgm:t>
        <a:bodyPr/>
        <a:lstStyle/>
        <a:p>
          <a:endParaRPr lang="en-US"/>
        </a:p>
      </dgm:t>
    </dgm:pt>
    <dgm:pt modelId="{908BA94B-C26B-4186-AB43-9AA9D7B29AD3}" type="sibTrans" cxnId="{33E0AF52-4CD3-40D2-9FB9-0230C64FB360}">
      <dgm:prSet/>
      <dgm:spPr/>
      <dgm:t>
        <a:bodyPr/>
        <a:lstStyle/>
        <a:p>
          <a:endParaRPr lang="en-US"/>
        </a:p>
      </dgm:t>
    </dgm:pt>
    <dgm:pt modelId="{663E0EE3-1C6E-41A1-8FBF-106739C635BE}" type="pres">
      <dgm:prSet presAssocID="{B6527C4E-2E58-4F30-ADFC-A9E2A70F7886}" presName="root" presStyleCnt="0">
        <dgm:presLayoutVars>
          <dgm:dir/>
          <dgm:resizeHandles val="exact"/>
        </dgm:presLayoutVars>
      </dgm:prSet>
      <dgm:spPr/>
    </dgm:pt>
    <dgm:pt modelId="{80A95C36-0100-4EE5-B3AA-BB704886D7E8}" type="pres">
      <dgm:prSet presAssocID="{B6527C4E-2E58-4F30-ADFC-A9E2A70F7886}" presName="container" presStyleCnt="0">
        <dgm:presLayoutVars>
          <dgm:dir/>
          <dgm:resizeHandles val="exact"/>
        </dgm:presLayoutVars>
      </dgm:prSet>
      <dgm:spPr/>
    </dgm:pt>
    <dgm:pt modelId="{5DD2134F-77BA-43A0-9FD2-56C7B9DF3904}" type="pres">
      <dgm:prSet presAssocID="{E99C13B1-4313-4957-B7B0-B592D1211987}" presName="compNode" presStyleCnt="0"/>
      <dgm:spPr/>
    </dgm:pt>
    <dgm:pt modelId="{E94B4A29-6853-4DEF-945A-3B2A511A3D8D}" type="pres">
      <dgm:prSet presAssocID="{E99C13B1-4313-4957-B7B0-B592D1211987}" presName="iconBgRect" presStyleLbl="bgShp" presStyleIdx="0" presStyleCnt="7"/>
      <dgm:spPr/>
    </dgm:pt>
    <dgm:pt modelId="{BA2D2DED-7B0E-4564-99B3-5F7EC395FB26}" type="pres">
      <dgm:prSet presAssocID="{E99C13B1-4313-4957-B7B0-B592D1211987}" presName="iconRect" presStyleLbl="node1" presStyleIdx="0" presStyleCnt="7"/>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dgm:spPr>
      <dgm:extLst>
        <a:ext uri="{E40237B7-FDA0-4F09-8148-C483321AD2D9}">
          <dgm14:cNvPr xmlns:dgm14="http://schemas.microsoft.com/office/drawing/2010/diagram" id="0" name="" descr="Handshake"/>
        </a:ext>
      </dgm:extLst>
    </dgm:pt>
    <dgm:pt modelId="{241BC116-B43B-4893-9DDB-C49F63ED4B1C}" type="pres">
      <dgm:prSet presAssocID="{E99C13B1-4313-4957-B7B0-B592D1211987}" presName="spaceRect" presStyleCnt="0"/>
      <dgm:spPr/>
    </dgm:pt>
    <dgm:pt modelId="{C97969B6-15D3-4D2A-A5F1-C68F75426795}" type="pres">
      <dgm:prSet presAssocID="{E99C13B1-4313-4957-B7B0-B592D1211987}" presName="textRect" presStyleLbl="revTx" presStyleIdx="0" presStyleCnt="7">
        <dgm:presLayoutVars>
          <dgm:chMax val="1"/>
          <dgm:chPref val="1"/>
        </dgm:presLayoutVars>
      </dgm:prSet>
      <dgm:spPr/>
    </dgm:pt>
    <dgm:pt modelId="{3D22C657-9E58-43D4-A514-BF8CE5E82541}" type="pres">
      <dgm:prSet presAssocID="{CF8B50FD-9726-430F-994D-3520927E2639}" presName="sibTrans" presStyleLbl="sibTrans2D1" presStyleIdx="0" presStyleCnt="0"/>
      <dgm:spPr/>
    </dgm:pt>
    <dgm:pt modelId="{56E762D9-C9FF-4B8B-8A76-0E2FD7AD4B1F}" type="pres">
      <dgm:prSet presAssocID="{98FFAE42-8D6C-47B7-AC21-1BE083DB0924}" presName="compNode" presStyleCnt="0"/>
      <dgm:spPr/>
    </dgm:pt>
    <dgm:pt modelId="{C3AB02A0-09D5-49BB-A577-50472DAFC75B}" type="pres">
      <dgm:prSet presAssocID="{98FFAE42-8D6C-47B7-AC21-1BE083DB0924}" presName="iconBgRect" presStyleLbl="bgShp" presStyleIdx="1" presStyleCnt="7"/>
      <dgm:spPr/>
    </dgm:pt>
    <dgm:pt modelId="{C773AD9C-10D5-4288-9E85-A0C0E8EBF472}" type="pres">
      <dgm:prSet presAssocID="{98FFAE42-8D6C-47B7-AC21-1BE083DB0924}" presName="iconRect" presStyleLbl="node1" presStyleIdx="1" presStyleCnt="7"/>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Bank"/>
        </a:ext>
      </dgm:extLst>
    </dgm:pt>
    <dgm:pt modelId="{1DE79124-3E3F-4DCD-84C8-DBEF1A7A1B13}" type="pres">
      <dgm:prSet presAssocID="{98FFAE42-8D6C-47B7-AC21-1BE083DB0924}" presName="spaceRect" presStyleCnt="0"/>
      <dgm:spPr/>
    </dgm:pt>
    <dgm:pt modelId="{153BCB40-FE1E-4BBC-BD2B-1BE55526911E}" type="pres">
      <dgm:prSet presAssocID="{98FFAE42-8D6C-47B7-AC21-1BE083DB0924}" presName="textRect" presStyleLbl="revTx" presStyleIdx="1" presStyleCnt="7">
        <dgm:presLayoutVars>
          <dgm:chMax val="1"/>
          <dgm:chPref val="1"/>
        </dgm:presLayoutVars>
      </dgm:prSet>
      <dgm:spPr/>
    </dgm:pt>
    <dgm:pt modelId="{E2F32857-E38C-4471-85F2-0E2E0D11040A}" type="pres">
      <dgm:prSet presAssocID="{51CFF610-CC75-47EE-A413-48A8217BF94B}" presName="sibTrans" presStyleLbl="sibTrans2D1" presStyleIdx="0" presStyleCnt="0"/>
      <dgm:spPr/>
    </dgm:pt>
    <dgm:pt modelId="{8A04E5A3-5464-48D5-87FD-2A50559CD401}" type="pres">
      <dgm:prSet presAssocID="{C9C9FFB4-6548-4BA5-A496-24BA4FDF6929}" presName="compNode" presStyleCnt="0"/>
      <dgm:spPr/>
    </dgm:pt>
    <dgm:pt modelId="{150FCAD5-845E-49A2-8645-9DD3F65C7DD6}" type="pres">
      <dgm:prSet presAssocID="{C9C9FFB4-6548-4BA5-A496-24BA4FDF6929}" presName="iconBgRect" presStyleLbl="bgShp" presStyleIdx="2" presStyleCnt="7"/>
      <dgm:spPr/>
    </dgm:pt>
    <dgm:pt modelId="{4032D271-B50E-4725-8536-B490AC27296A}" type="pres">
      <dgm:prSet presAssocID="{C9C9FFB4-6548-4BA5-A496-24BA4FDF6929}" presName="iconRect" presStyleLbl="node1" presStyleIdx="2" presStyleCnt="7"/>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dgm:spPr>
      <dgm:extLst>
        <a:ext uri="{E40237B7-FDA0-4F09-8148-C483321AD2D9}">
          <dgm14:cNvPr xmlns:dgm14="http://schemas.microsoft.com/office/drawing/2010/diagram" id="0" name="" descr="Upward trend"/>
        </a:ext>
      </dgm:extLst>
    </dgm:pt>
    <dgm:pt modelId="{7935D713-514C-4EC3-965B-83CFC6F9EB7C}" type="pres">
      <dgm:prSet presAssocID="{C9C9FFB4-6548-4BA5-A496-24BA4FDF6929}" presName="spaceRect" presStyleCnt="0"/>
      <dgm:spPr/>
    </dgm:pt>
    <dgm:pt modelId="{8ED9EF30-8C44-4B99-8A00-925088A60F98}" type="pres">
      <dgm:prSet presAssocID="{C9C9FFB4-6548-4BA5-A496-24BA4FDF6929}" presName="textRect" presStyleLbl="revTx" presStyleIdx="2" presStyleCnt="7">
        <dgm:presLayoutVars>
          <dgm:chMax val="1"/>
          <dgm:chPref val="1"/>
        </dgm:presLayoutVars>
      </dgm:prSet>
      <dgm:spPr/>
    </dgm:pt>
    <dgm:pt modelId="{3E30E985-11C9-4B5A-AC6D-D53D2ED9D8AC}" type="pres">
      <dgm:prSet presAssocID="{24EED834-DF11-4110-A7B3-8098FBA9D1C4}" presName="sibTrans" presStyleLbl="sibTrans2D1" presStyleIdx="0" presStyleCnt="0"/>
      <dgm:spPr/>
    </dgm:pt>
    <dgm:pt modelId="{DABBBE32-763E-4D43-B27C-4BCB8193D3B1}" type="pres">
      <dgm:prSet presAssocID="{F150F77A-9CC4-4133-A0E4-5DD5CB833AD9}" presName="compNode" presStyleCnt="0"/>
      <dgm:spPr/>
    </dgm:pt>
    <dgm:pt modelId="{B416BBDA-B8F1-4DF6-8219-A9EEEB19E615}" type="pres">
      <dgm:prSet presAssocID="{F150F77A-9CC4-4133-A0E4-5DD5CB833AD9}" presName="iconBgRect" presStyleLbl="bgShp" presStyleIdx="3" presStyleCnt="7"/>
      <dgm:spPr/>
    </dgm:pt>
    <dgm:pt modelId="{308ACC35-E679-4AC9-A104-3406511289DA}" type="pres">
      <dgm:prSet presAssocID="{F150F77A-9CC4-4133-A0E4-5DD5CB833AD9}" presName="iconRect" presStyleLbl="node1" presStyleIdx="3" presStyleCnt="7"/>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Store"/>
        </a:ext>
      </dgm:extLst>
    </dgm:pt>
    <dgm:pt modelId="{008944D8-70FC-49C7-9F9B-DDAFA81AA14F}" type="pres">
      <dgm:prSet presAssocID="{F150F77A-9CC4-4133-A0E4-5DD5CB833AD9}" presName="spaceRect" presStyleCnt="0"/>
      <dgm:spPr/>
    </dgm:pt>
    <dgm:pt modelId="{68008D59-1A7D-46CF-BD77-3BE6E3B9DFAD}" type="pres">
      <dgm:prSet presAssocID="{F150F77A-9CC4-4133-A0E4-5DD5CB833AD9}" presName="textRect" presStyleLbl="revTx" presStyleIdx="3" presStyleCnt="7">
        <dgm:presLayoutVars>
          <dgm:chMax val="1"/>
          <dgm:chPref val="1"/>
        </dgm:presLayoutVars>
      </dgm:prSet>
      <dgm:spPr/>
    </dgm:pt>
    <dgm:pt modelId="{946589AC-9E16-469B-9560-6A05EF367B2C}" type="pres">
      <dgm:prSet presAssocID="{BFABE68B-68CB-4DB5-8095-87CB02F68487}" presName="sibTrans" presStyleLbl="sibTrans2D1" presStyleIdx="0" presStyleCnt="0"/>
      <dgm:spPr/>
    </dgm:pt>
    <dgm:pt modelId="{2B310F9F-EB91-49FD-9646-5081B43B1366}" type="pres">
      <dgm:prSet presAssocID="{5519AFBE-2192-47C5-A9C3-E11B7A3973D0}" presName="compNode" presStyleCnt="0"/>
      <dgm:spPr/>
    </dgm:pt>
    <dgm:pt modelId="{065D7489-25F8-4E45-B09C-FEF2F51DA48C}" type="pres">
      <dgm:prSet presAssocID="{5519AFBE-2192-47C5-A9C3-E11B7A3973D0}" presName="iconBgRect" presStyleLbl="bgShp" presStyleIdx="4" presStyleCnt="7"/>
      <dgm:spPr/>
    </dgm:pt>
    <dgm:pt modelId="{755630CA-6DC4-4785-BB50-A73BF2A91F99}" type="pres">
      <dgm:prSet presAssocID="{5519AFBE-2192-47C5-A9C3-E11B7A3973D0}" presName="iconRect" presStyleLbl="node1" presStyleIdx="4" presStyleCnt="7"/>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dgm:spPr>
      <dgm:extLst>
        <a:ext uri="{E40237B7-FDA0-4F09-8148-C483321AD2D9}">
          <dgm14:cNvPr xmlns:dgm14="http://schemas.microsoft.com/office/drawing/2010/diagram" id="0" name="" descr="Money Envelope"/>
        </a:ext>
      </dgm:extLst>
    </dgm:pt>
    <dgm:pt modelId="{55457743-3820-4AF2-85FE-EC31A91CCBDC}" type="pres">
      <dgm:prSet presAssocID="{5519AFBE-2192-47C5-A9C3-E11B7A3973D0}" presName="spaceRect" presStyleCnt="0"/>
      <dgm:spPr/>
    </dgm:pt>
    <dgm:pt modelId="{8F047345-80DC-4C27-B1BC-283283EF2BC3}" type="pres">
      <dgm:prSet presAssocID="{5519AFBE-2192-47C5-A9C3-E11B7A3973D0}" presName="textRect" presStyleLbl="revTx" presStyleIdx="4" presStyleCnt="7">
        <dgm:presLayoutVars>
          <dgm:chMax val="1"/>
          <dgm:chPref val="1"/>
        </dgm:presLayoutVars>
      </dgm:prSet>
      <dgm:spPr/>
    </dgm:pt>
    <dgm:pt modelId="{126719D3-E203-45E8-9185-61706260EF2B}" type="pres">
      <dgm:prSet presAssocID="{DF5A8BDE-292A-410D-9FEF-6920BEBECFEB}" presName="sibTrans" presStyleLbl="sibTrans2D1" presStyleIdx="0" presStyleCnt="0"/>
      <dgm:spPr/>
    </dgm:pt>
    <dgm:pt modelId="{778A9012-F797-4D01-976A-D14A19B081DA}" type="pres">
      <dgm:prSet presAssocID="{773D7659-49D8-46CA-A426-1E6312E6EA3E}" presName="compNode" presStyleCnt="0"/>
      <dgm:spPr/>
    </dgm:pt>
    <dgm:pt modelId="{1C1A1B14-9653-414D-83BF-EDB526314B85}" type="pres">
      <dgm:prSet presAssocID="{773D7659-49D8-46CA-A426-1E6312E6EA3E}" presName="iconBgRect" presStyleLbl="bgShp" presStyleIdx="5" presStyleCnt="7"/>
      <dgm:spPr/>
    </dgm:pt>
    <dgm:pt modelId="{790C8BAB-0471-4A9C-8F68-EA314105FDC6}" type="pres">
      <dgm:prSet presAssocID="{773D7659-49D8-46CA-A426-1E6312E6EA3E}" presName="iconRect" presStyleLbl="node1" presStyleIdx="5" presStyleCnt="7"/>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Deciduous tree"/>
        </a:ext>
      </dgm:extLst>
    </dgm:pt>
    <dgm:pt modelId="{5DE96D69-DF76-414B-97AD-BCB3DB07FDAF}" type="pres">
      <dgm:prSet presAssocID="{773D7659-49D8-46CA-A426-1E6312E6EA3E}" presName="spaceRect" presStyleCnt="0"/>
      <dgm:spPr/>
    </dgm:pt>
    <dgm:pt modelId="{E4B20273-42B1-4859-A270-B4575C5BE416}" type="pres">
      <dgm:prSet presAssocID="{773D7659-49D8-46CA-A426-1E6312E6EA3E}" presName="textRect" presStyleLbl="revTx" presStyleIdx="5" presStyleCnt="7">
        <dgm:presLayoutVars>
          <dgm:chMax val="1"/>
          <dgm:chPref val="1"/>
        </dgm:presLayoutVars>
      </dgm:prSet>
      <dgm:spPr/>
    </dgm:pt>
    <dgm:pt modelId="{D2B85374-AD96-41AA-8ADE-C484133AB416}" type="pres">
      <dgm:prSet presAssocID="{2A0959E3-4638-4991-9E92-24C0FE019FC6}" presName="sibTrans" presStyleLbl="sibTrans2D1" presStyleIdx="0" presStyleCnt="0"/>
      <dgm:spPr/>
    </dgm:pt>
    <dgm:pt modelId="{2A1F8844-29AE-4771-B492-44C0D91EE224}" type="pres">
      <dgm:prSet presAssocID="{0112D95F-6AE8-4FC1-A5DE-A5BEB8E43893}" presName="compNode" presStyleCnt="0"/>
      <dgm:spPr/>
    </dgm:pt>
    <dgm:pt modelId="{2A1486EE-4301-4F54-88DE-C542886DBD49}" type="pres">
      <dgm:prSet presAssocID="{0112D95F-6AE8-4FC1-A5DE-A5BEB8E43893}" presName="iconBgRect" presStyleLbl="bgShp" presStyleIdx="6" presStyleCnt="7"/>
      <dgm:spPr/>
    </dgm:pt>
    <dgm:pt modelId="{4843774F-F2A5-4B0A-BB56-8D98F2B8CE2E}" type="pres">
      <dgm:prSet presAssocID="{0112D95F-6AE8-4FC1-A5DE-A5BEB8E43893}" presName="iconRect" presStyleLbl="node1" presStyleIdx="6" presStyleCnt="7"/>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a:blipFill>
      </dgm:spPr>
      <dgm:extLst>
        <a:ext uri="{E40237B7-FDA0-4F09-8148-C483321AD2D9}">
          <dgm14:cNvPr xmlns:dgm14="http://schemas.microsoft.com/office/drawing/2010/diagram" id="0" name="" descr="Gavel"/>
        </a:ext>
      </dgm:extLst>
    </dgm:pt>
    <dgm:pt modelId="{BB6BB08F-FC24-4B3F-9921-A1803B05133C}" type="pres">
      <dgm:prSet presAssocID="{0112D95F-6AE8-4FC1-A5DE-A5BEB8E43893}" presName="spaceRect" presStyleCnt="0"/>
      <dgm:spPr/>
    </dgm:pt>
    <dgm:pt modelId="{18BB7ED3-CB19-43A8-B6FD-A01AB51BCB15}" type="pres">
      <dgm:prSet presAssocID="{0112D95F-6AE8-4FC1-A5DE-A5BEB8E43893}" presName="textRect" presStyleLbl="revTx" presStyleIdx="6" presStyleCnt="7">
        <dgm:presLayoutVars>
          <dgm:chMax val="1"/>
          <dgm:chPref val="1"/>
        </dgm:presLayoutVars>
      </dgm:prSet>
      <dgm:spPr/>
    </dgm:pt>
  </dgm:ptLst>
  <dgm:cxnLst>
    <dgm:cxn modelId="{C3BCCF01-70D5-4C73-BF49-D9AFFEC23157}" type="presOf" srcId="{BFABE68B-68CB-4DB5-8095-87CB02F68487}" destId="{946589AC-9E16-469B-9560-6A05EF367B2C}" srcOrd="0" destOrd="0" presId="urn:microsoft.com/office/officeart/2018/2/layout/IconCircleList"/>
    <dgm:cxn modelId="{24611310-C6EC-4586-B70E-D6A2495C061C}" srcId="{B6527C4E-2E58-4F30-ADFC-A9E2A70F7886}" destId="{F150F77A-9CC4-4133-A0E4-5DD5CB833AD9}" srcOrd="3" destOrd="0" parTransId="{FE068883-B438-4864-8EE6-201BD24776AB}" sibTransId="{BFABE68B-68CB-4DB5-8095-87CB02F68487}"/>
    <dgm:cxn modelId="{71CC3B12-411C-4D88-BF99-EE7B22AE595A}" type="presOf" srcId="{CF8B50FD-9726-430F-994D-3520927E2639}" destId="{3D22C657-9E58-43D4-A514-BF8CE5E82541}" srcOrd="0" destOrd="0" presId="urn:microsoft.com/office/officeart/2018/2/layout/IconCircleList"/>
    <dgm:cxn modelId="{463AA228-4FA8-441A-9B1C-F748FFDBA7C2}" type="presOf" srcId="{DF5A8BDE-292A-410D-9FEF-6920BEBECFEB}" destId="{126719D3-E203-45E8-9185-61706260EF2B}" srcOrd="0" destOrd="0" presId="urn:microsoft.com/office/officeart/2018/2/layout/IconCircleList"/>
    <dgm:cxn modelId="{33184A2B-00AF-4810-B699-44A0CBF6B8F0}" type="presOf" srcId="{B6527C4E-2E58-4F30-ADFC-A9E2A70F7886}" destId="{663E0EE3-1C6E-41A1-8FBF-106739C635BE}" srcOrd="0" destOrd="0" presId="urn:microsoft.com/office/officeart/2018/2/layout/IconCircleList"/>
    <dgm:cxn modelId="{FDE01D35-15CB-4772-A412-02BB2BF8E0F6}" type="presOf" srcId="{2A0959E3-4638-4991-9E92-24C0FE019FC6}" destId="{D2B85374-AD96-41AA-8ADE-C484133AB416}" srcOrd="0" destOrd="0" presId="urn:microsoft.com/office/officeart/2018/2/layout/IconCircleList"/>
    <dgm:cxn modelId="{59BFC040-CBB7-422A-A346-74E14518F266}" srcId="{B6527C4E-2E58-4F30-ADFC-A9E2A70F7886}" destId="{C9C9FFB4-6548-4BA5-A496-24BA4FDF6929}" srcOrd="2" destOrd="0" parTransId="{45C9A3D4-1DB2-481E-B42E-B46906704580}" sibTransId="{24EED834-DF11-4110-A7B3-8098FBA9D1C4}"/>
    <dgm:cxn modelId="{724A4443-D018-479F-B1AD-210D91999EE7}" type="presOf" srcId="{98FFAE42-8D6C-47B7-AC21-1BE083DB0924}" destId="{153BCB40-FE1E-4BBC-BD2B-1BE55526911E}" srcOrd="0" destOrd="0" presId="urn:microsoft.com/office/officeart/2018/2/layout/IconCircleList"/>
    <dgm:cxn modelId="{8885A66A-5AD0-417E-ABD5-2674F9AD2E01}" type="presOf" srcId="{24EED834-DF11-4110-A7B3-8098FBA9D1C4}" destId="{3E30E985-11C9-4B5A-AC6D-D53D2ED9D8AC}" srcOrd="0" destOrd="0" presId="urn:microsoft.com/office/officeart/2018/2/layout/IconCircleList"/>
    <dgm:cxn modelId="{33E0AF52-4CD3-40D2-9FB9-0230C64FB360}" srcId="{B6527C4E-2E58-4F30-ADFC-A9E2A70F7886}" destId="{0112D95F-6AE8-4FC1-A5DE-A5BEB8E43893}" srcOrd="6" destOrd="0" parTransId="{B25F8380-98BE-46FC-A2B2-2DC857A12551}" sibTransId="{908BA94B-C26B-4186-AB43-9AA9D7B29AD3}"/>
    <dgm:cxn modelId="{9EA9B658-D66E-4CA9-970A-61A840FC83C4}" srcId="{B6527C4E-2E58-4F30-ADFC-A9E2A70F7886}" destId="{5519AFBE-2192-47C5-A9C3-E11B7A3973D0}" srcOrd="4" destOrd="0" parTransId="{8CBB94AD-EE8A-4837-96E5-9EAEB2FC68BB}" sibTransId="{DF5A8BDE-292A-410D-9FEF-6920BEBECFEB}"/>
    <dgm:cxn modelId="{8AB6E28C-630A-4051-A3DE-7CED5825796B}" type="presOf" srcId="{E99C13B1-4313-4957-B7B0-B592D1211987}" destId="{C97969B6-15D3-4D2A-A5F1-C68F75426795}" srcOrd="0" destOrd="0" presId="urn:microsoft.com/office/officeart/2018/2/layout/IconCircleList"/>
    <dgm:cxn modelId="{A214F98E-6AD9-46A9-857E-2E5B18E26BA7}" srcId="{B6527C4E-2E58-4F30-ADFC-A9E2A70F7886}" destId="{773D7659-49D8-46CA-A426-1E6312E6EA3E}" srcOrd="5" destOrd="0" parTransId="{61D96C9B-CD66-41DC-983A-24C33920E3FF}" sibTransId="{2A0959E3-4638-4991-9E92-24C0FE019FC6}"/>
    <dgm:cxn modelId="{3A0CF492-64F8-442D-9DD2-13138D2A0BA9}" srcId="{B6527C4E-2E58-4F30-ADFC-A9E2A70F7886}" destId="{98FFAE42-8D6C-47B7-AC21-1BE083DB0924}" srcOrd="1" destOrd="0" parTransId="{2436A58A-C565-4C2A-8384-B6480F0102C2}" sibTransId="{51CFF610-CC75-47EE-A413-48A8217BF94B}"/>
    <dgm:cxn modelId="{C5717F93-DAEC-42B9-8B3F-4541D65D1DFB}" type="presOf" srcId="{F150F77A-9CC4-4133-A0E4-5DD5CB833AD9}" destId="{68008D59-1A7D-46CF-BD77-3BE6E3B9DFAD}" srcOrd="0" destOrd="0" presId="urn:microsoft.com/office/officeart/2018/2/layout/IconCircleList"/>
    <dgm:cxn modelId="{B50736B8-ADF0-406E-B848-6588A2A864C5}" type="presOf" srcId="{773D7659-49D8-46CA-A426-1E6312E6EA3E}" destId="{E4B20273-42B1-4859-A270-B4575C5BE416}" srcOrd="0" destOrd="0" presId="urn:microsoft.com/office/officeart/2018/2/layout/IconCircleList"/>
    <dgm:cxn modelId="{C9E69BBD-DCC4-44CD-BB89-44B6E03CB800}" srcId="{B6527C4E-2E58-4F30-ADFC-A9E2A70F7886}" destId="{E99C13B1-4313-4957-B7B0-B592D1211987}" srcOrd="0" destOrd="0" parTransId="{1243FDFE-8F06-4554-B345-13ED652EE149}" sibTransId="{CF8B50FD-9726-430F-994D-3520927E2639}"/>
    <dgm:cxn modelId="{509C3AD3-D3DA-417B-A8EC-DA7CF25BE47B}" type="presOf" srcId="{C9C9FFB4-6548-4BA5-A496-24BA4FDF6929}" destId="{8ED9EF30-8C44-4B99-8A00-925088A60F98}" srcOrd="0" destOrd="0" presId="urn:microsoft.com/office/officeart/2018/2/layout/IconCircleList"/>
    <dgm:cxn modelId="{272359DC-A240-4B60-97CE-EE2601A72329}" type="presOf" srcId="{5519AFBE-2192-47C5-A9C3-E11B7A3973D0}" destId="{8F047345-80DC-4C27-B1BC-283283EF2BC3}" srcOrd="0" destOrd="0" presId="urn:microsoft.com/office/officeart/2018/2/layout/IconCircleList"/>
    <dgm:cxn modelId="{1200DAE9-87BC-43A4-96AA-4C84E8A8D372}" type="presOf" srcId="{51CFF610-CC75-47EE-A413-48A8217BF94B}" destId="{E2F32857-E38C-4471-85F2-0E2E0D11040A}" srcOrd="0" destOrd="0" presId="urn:microsoft.com/office/officeart/2018/2/layout/IconCircleList"/>
    <dgm:cxn modelId="{45F567FD-76E5-4995-833A-3C4DE7F37C86}" type="presOf" srcId="{0112D95F-6AE8-4FC1-A5DE-A5BEB8E43893}" destId="{18BB7ED3-CB19-43A8-B6FD-A01AB51BCB15}" srcOrd="0" destOrd="0" presId="urn:microsoft.com/office/officeart/2018/2/layout/IconCircleList"/>
    <dgm:cxn modelId="{034B9BCB-5C03-405B-B553-6AD14B9A05D0}" type="presParOf" srcId="{663E0EE3-1C6E-41A1-8FBF-106739C635BE}" destId="{80A95C36-0100-4EE5-B3AA-BB704886D7E8}" srcOrd="0" destOrd="0" presId="urn:microsoft.com/office/officeart/2018/2/layout/IconCircleList"/>
    <dgm:cxn modelId="{D96DD44F-923C-4AFA-89F6-2D068E6512A9}" type="presParOf" srcId="{80A95C36-0100-4EE5-B3AA-BB704886D7E8}" destId="{5DD2134F-77BA-43A0-9FD2-56C7B9DF3904}" srcOrd="0" destOrd="0" presId="urn:microsoft.com/office/officeart/2018/2/layout/IconCircleList"/>
    <dgm:cxn modelId="{356D2008-F1E5-4187-A0AF-9D482579CCB6}" type="presParOf" srcId="{5DD2134F-77BA-43A0-9FD2-56C7B9DF3904}" destId="{E94B4A29-6853-4DEF-945A-3B2A511A3D8D}" srcOrd="0" destOrd="0" presId="urn:microsoft.com/office/officeart/2018/2/layout/IconCircleList"/>
    <dgm:cxn modelId="{498AD4AD-B2EC-4E70-B3E6-52A3B55E5A1B}" type="presParOf" srcId="{5DD2134F-77BA-43A0-9FD2-56C7B9DF3904}" destId="{BA2D2DED-7B0E-4564-99B3-5F7EC395FB26}" srcOrd="1" destOrd="0" presId="urn:microsoft.com/office/officeart/2018/2/layout/IconCircleList"/>
    <dgm:cxn modelId="{763BCAA7-5AB9-46C0-BB9A-C95C23921596}" type="presParOf" srcId="{5DD2134F-77BA-43A0-9FD2-56C7B9DF3904}" destId="{241BC116-B43B-4893-9DDB-C49F63ED4B1C}" srcOrd="2" destOrd="0" presId="urn:microsoft.com/office/officeart/2018/2/layout/IconCircleList"/>
    <dgm:cxn modelId="{CFE4E1D0-04E6-48D1-A35F-0DDF07384298}" type="presParOf" srcId="{5DD2134F-77BA-43A0-9FD2-56C7B9DF3904}" destId="{C97969B6-15D3-4D2A-A5F1-C68F75426795}" srcOrd="3" destOrd="0" presId="urn:microsoft.com/office/officeart/2018/2/layout/IconCircleList"/>
    <dgm:cxn modelId="{AAF79094-ED5D-435A-AB5A-44F44968CE60}" type="presParOf" srcId="{80A95C36-0100-4EE5-B3AA-BB704886D7E8}" destId="{3D22C657-9E58-43D4-A514-BF8CE5E82541}" srcOrd="1" destOrd="0" presId="urn:microsoft.com/office/officeart/2018/2/layout/IconCircleList"/>
    <dgm:cxn modelId="{4395EE5A-46E5-430D-8F3F-787A1FEE7031}" type="presParOf" srcId="{80A95C36-0100-4EE5-B3AA-BB704886D7E8}" destId="{56E762D9-C9FF-4B8B-8A76-0E2FD7AD4B1F}" srcOrd="2" destOrd="0" presId="urn:microsoft.com/office/officeart/2018/2/layout/IconCircleList"/>
    <dgm:cxn modelId="{A983302F-DFFB-4BFE-8E84-D5DCF80786C9}" type="presParOf" srcId="{56E762D9-C9FF-4B8B-8A76-0E2FD7AD4B1F}" destId="{C3AB02A0-09D5-49BB-A577-50472DAFC75B}" srcOrd="0" destOrd="0" presId="urn:microsoft.com/office/officeart/2018/2/layout/IconCircleList"/>
    <dgm:cxn modelId="{481C450E-035E-4464-A35E-867C36415571}" type="presParOf" srcId="{56E762D9-C9FF-4B8B-8A76-0E2FD7AD4B1F}" destId="{C773AD9C-10D5-4288-9E85-A0C0E8EBF472}" srcOrd="1" destOrd="0" presId="urn:microsoft.com/office/officeart/2018/2/layout/IconCircleList"/>
    <dgm:cxn modelId="{A9C8355B-16F1-409C-9AEE-C116B60D3EBC}" type="presParOf" srcId="{56E762D9-C9FF-4B8B-8A76-0E2FD7AD4B1F}" destId="{1DE79124-3E3F-4DCD-84C8-DBEF1A7A1B13}" srcOrd="2" destOrd="0" presId="urn:microsoft.com/office/officeart/2018/2/layout/IconCircleList"/>
    <dgm:cxn modelId="{5274AC9E-3280-45EC-8830-DD16AEAEA9F4}" type="presParOf" srcId="{56E762D9-C9FF-4B8B-8A76-0E2FD7AD4B1F}" destId="{153BCB40-FE1E-4BBC-BD2B-1BE55526911E}" srcOrd="3" destOrd="0" presId="urn:microsoft.com/office/officeart/2018/2/layout/IconCircleList"/>
    <dgm:cxn modelId="{6F7D2C1A-FA46-413C-8108-121E10253E60}" type="presParOf" srcId="{80A95C36-0100-4EE5-B3AA-BB704886D7E8}" destId="{E2F32857-E38C-4471-85F2-0E2E0D11040A}" srcOrd="3" destOrd="0" presId="urn:microsoft.com/office/officeart/2018/2/layout/IconCircleList"/>
    <dgm:cxn modelId="{9CF3C554-B4C2-4EFC-8613-1EBB41B0F434}" type="presParOf" srcId="{80A95C36-0100-4EE5-B3AA-BB704886D7E8}" destId="{8A04E5A3-5464-48D5-87FD-2A50559CD401}" srcOrd="4" destOrd="0" presId="urn:microsoft.com/office/officeart/2018/2/layout/IconCircleList"/>
    <dgm:cxn modelId="{64BCF3E6-780F-4513-910A-986F1275DAD7}" type="presParOf" srcId="{8A04E5A3-5464-48D5-87FD-2A50559CD401}" destId="{150FCAD5-845E-49A2-8645-9DD3F65C7DD6}" srcOrd="0" destOrd="0" presId="urn:microsoft.com/office/officeart/2018/2/layout/IconCircleList"/>
    <dgm:cxn modelId="{4D0F52E2-3136-42D4-ABA1-1686D61B4E1A}" type="presParOf" srcId="{8A04E5A3-5464-48D5-87FD-2A50559CD401}" destId="{4032D271-B50E-4725-8536-B490AC27296A}" srcOrd="1" destOrd="0" presId="urn:microsoft.com/office/officeart/2018/2/layout/IconCircleList"/>
    <dgm:cxn modelId="{A84DBE6A-C0EF-4B3C-A2D0-365CA6ED1B8A}" type="presParOf" srcId="{8A04E5A3-5464-48D5-87FD-2A50559CD401}" destId="{7935D713-514C-4EC3-965B-83CFC6F9EB7C}" srcOrd="2" destOrd="0" presId="urn:microsoft.com/office/officeart/2018/2/layout/IconCircleList"/>
    <dgm:cxn modelId="{4CFE72E8-8F6D-477D-AD41-1B101864E8D1}" type="presParOf" srcId="{8A04E5A3-5464-48D5-87FD-2A50559CD401}" destId="{8ED9EF30-8C44-4B99-8A00-925088A60F98}" srcOrd="3" destOrd="0" presId="urn:microsoft.com/office/officeart/2018/2/layout/IconCircleList"/>
    <dgm:cxn modelId="{1E73C9C9-C1B1-4C2E-A1B2-94903A3A50F9}" type="presParOf" srcId="{80A95C36-0100-4EE5-B3AA-BB704886D7E8}" destId="{3E30E985-11C9-4B5A-AC6D-D53D2ED9D8AC}" srcOrd="5" destOrd="0" presId="urn:microsoft.com/office/officeart/2018/2/layout/IconCircleList"/>
    <dgm:cxn modelId="{486A538A-E602-4D55-A3BB-5F1B40A33EDE}" type="presParOf" srcId="{80A95C36-0100-4EE5-B3AA-BB704886D7E8}" destId="{DABBBE32-763E-4D43-B27C-4BCB8193D3B1}" srcOrd="6" destOrd="0" presId="urn:microsoft.com/office/officeart/2018/2/layout/IconCircleList"/>
    <dgm:cxn modelId="{0D787AFB-006E-48EA-A489-428A94D06C62}" type="presParOf" srcId="{DABBBE32-763E-4D43-B27C-4BCB8193D3B1}" destId="{B416BBDA-B8F1-4DF6-8219-A9EEEB19E615}" srcOrd="0" destOrd="0" presId="urn:microsoft.com/office/officeart/2018/2/layout/IconCircleList"/>
    <dgm:cxn modelId="{F8CB0CAD-DD91-4C0C-A315-9772DFBE4E33}" type="presParOf" srcId="{DABBBE32-763E-4D43-B27C-4BCB8193D3B1}" destId="{308ACC35-E679-4AC9-A104-3406511289DA}" srcOrd="1" destOrd="0" presId="urn:microsoft.com/office/officeart/2018/2/layout/IconCircleList"/>
    <dgm:cxn modelId="{01E9289E-EA27-40BE-A8E6-4D52F7D2D928}" type="presParOf" srcId="{DABBBE32-763E-4D43-B27C-4BCB8193D3B1}" destId="{008944D8-70FC-49C7-9F9B-DDAFA81AA14F}" srcOrd="2" destOrd="0" presId="urn:microsoft.com/office/officeart/2018/2/layout/IconCircleList"/>
    <dgm:cxn modelId="{FF118883-2256-477E-85AB-06CA748EAB18}" type="presParOf" srcId="{DABBBE32-763E-4D43-B27C-4BCB8193D3B1}" destId="{68008D59-1A7D-46CF-BD77-3BE6E3B9DFAD}" srcOrd="3" destOrd="0" presId="urn:microsoft.com/office/officeart/2018/2/layout/IconCircleList"/>
    <dgm:cxn modelId="{D758A04A-5C07-45B5-A0A3-49A108AF97F3}" type="presParOf" srcId="{80A95C36-0100-4EE5-B3AA-BB704886D7E8}" destId="{946589AC-9E16-469B-9560-6A05EF367B2C}" srcOrd="7" destOrd="0" presId="urn:microsoft.com/office/officeart/2018/2/layout/IconCircleList"/>
    <dgm:cxn modelId="{194C027D-E7CC-4682-BFF0-322A6C3BB7F9}" type="presParOf" srcId="{80A95C36-0100-4EE5-B3AA-BB704886D7E8}" destId="{2B310F9F-EB91-49FD-9646-5081B43B1366}" srcOrd="8" destOrd="0" presId="urn:microsoft.com/office/officeart/2018/2/layout/IconCircleList"/>
    <dgm:cxn modelId="{58EEFC2A-FF2F-4F5B-849E-BBC0BDE3F58F}" type="presParOf" srcId="{2B310F9F-EB91-49FD-9646-5081B43B1366}" destId="{065D7489-25F8-4E45-B09C-FEF2F51DA48C}" srcOrd="0" destOrd="0" presId="urn:microsoft.com/office/officeart/2018/2/layout/IconCircleList"/>
    <dgm:cxn modelId="{6CAB41C0-F3BA-4778-9E84-73BC9F49B3B7}" type="presParOf" srcId="{2B310F9F-EB91-49FD-9646-5081B43B1366}" destId="{755630CA-6DC4-4785-BB50-A73BF2A91F99}" srcOrd="1" destOrd="0" presId="urn:microsoft.com/office/officeart/2018/2/layout/IconCircleList"/>
    <dgm:cxn modelId="{E1A63FC4-5B82-4269-BED5-5E9836034DD1}" type="presParOf" srcId="{2B310F9F-EB91-49FD-9646-5081B43B1366}" destId="{55457743-3820-4AF2-85FE-EC31A91CCBDC}" srcOrd="2" destOrd="0" presId="urn:microsoft.com/office/officeart/2018/2/layout/IconCircleList"/>
    <dgm:cxn modelId="{C4B2E5F9-60E9-4D53-B2F5-743CAE78C9A7}" type="presParOf" srcId="{2B310F9F-EB91-49FD-9646-5081B43B1366}" destId="{8F047345-80DC-4C27-B1BC-283283EF2BC3}" srcOrd="3" destOrd="0" presId="urn:microsoft.com/office/officeart/2018/2/layout/IconCircleList"/>
    <dgm:cxn modelId="{D04F4D43-9973-4388-9437-07AC59C5BE11}" type="presParOf" srcId="{80A95C36-0100-4EE5-B3AA-BB704886D7E8}" destId="{126719D3-E203-45E8-9185-61706260EF2B}" srcOrd="9" destOrd="0" presId="urn:microsoft.com/office/officeart/2018/2/layout/IconCircleList"/>
    <dgm:cxn modelId="{B390CA58-089F-45A4-9967-3348CEA6E42D}" type="presParOf" srcId="{80A95C36-0100-4EE5-B3AA-BB704886D7E8}" destId="{778A9012-F797-4D01-976A-D14A19B081DA}" srcOrd="10" destOrd="0" presId="urn:microsoft.com/office/officeart/2018/2/layout/IconCircleList"/>
    <dgm:cxn modelId="{599A4232-7714-4C8B-B512-4F90608D0306}" type="presParOf" srcId="{778A9012-F797-4D01-976A-D14A19B081DA}" destId="{1C1A1B14-9653-414D-83BF-EDB526314B85}" srcOrd="0" destOrd="0" presId="urn:microsoft.com/office/officeart/2018/2/layout/IconCircleList"/>
    <dgm:cxn modelId="{7605901F-A962-4665-AC27-ECD04595B0B5}" type="presParOf" srcId="{778A9012-F797-4D01-976A-D14A19B081DA}" destId="{790C8BAB-0471-4A9C-8F68-EA314105FDC6}" srcOrd="1" destOrd="0" presId="urn:microsoft.com/office/officeart/2018/2/layout/IconCircleList"/>
    <dgm:cxn modelId="{C4E0DA92-1E1C-4A9F-A6D3-A77EAE869D12}" type="presParOf" srcId="{778A9012-F797-4D01-976A-D14A19B081DA}" destId="{5DE96D69-DF76-414B-97AD-BCB3DB07FDAF}" srcOrd="2" destOrd="0" presId="urn:microsoft.com/office/officeart/2018/2/layout/IconCircleList"/>
    <dgm:cxn modelId="{2302AA5B-BB6C-4DC4-BA22-381BA91C2C63}" type="presParOf" srcId="{778A9012-F797-4D01-976A-D14A19B081DA}" destId="{E4B20273-42B1-4859-A270-B4575C5BE416}" srcOrd="3" destOrd="0" presId="urn:microsoft.com/office/officeart/2018/2/layout/IconCircleList"/>
    <dgm:cxn modelId="{2C99D7B2-0B87-48E6-B523-A69DF8447EE3}" type="presParOf" srcId="{80A95C36-0100-4EE5-B3AA-BB704886D7E8}" destId="{D2B85374-AD96-41AA-8ADE-C484133AB416}" srcOrd="11" destOrd="0" presId="urn:microsoft.com/office/officeart/2018/2/layout/IconCircleList"/>
    <dgm:cxn modelId="{91EE6D04-7252-4542-B770-B51722A56D27}" type="presParOf" srcId="{80A95C36-0100-4EE5-B3AA-BB704886D7E8}" destId="{2A1F8844-29AE-4771-B492-44C0D91EE224}" srcOrd="12" destOrd="0" presId="urn:microsoft.com/office/officeart/2018/2/layout/IconCircleList"/>
    <dgm:cxn modelId="{97752E56-6556-4723-AA96-5BA78C28328D}" type="presParOf" srcId="{2A1F8844-29AE-4771-B492-44C0D91EE224}" destId="{2A1486EE-4301-4F54-88DE-C542886DBD49}" srcOrd="0" destOrd="0" presId="urn:microsoft.com/office/officeart/2018/2/layout/IconCircleList"/>
    <dgm:cxn modelId="{F06ADEFE-14CD-43C1-838B-51DDB73D0DC8}" type="presParOf" srcId="{2A1F8844-29AE-4771-B492-44C0D91EE224}" destId="{4843774F-F2A5-4B0A-BB56-8D98F2B8CE2E}" srcOrd="1" destOrd="0" presId="urn:microsoft.com/office/officeart/2018/2/layout/IconCircleList"/>
    <dgm:cxn modelId="{EA1A0997-67DD-4AF3-BCC6-00198694F415}" type="presParOf" srcId="{2A1F8844-29AE-4771-B492-44C0D91EE224}" destId="{BB6BB08F-FC24-4B3F-9921-A1803B05133C}" srcOrd="2" destOrd="0" presId="urn:microsoft.com/office/officeart/2018/2/layout/IconCircleList"/>
    <dgm:cxn modelId="{71D9446F-16C9-4468-B015-913B39D99399}" type="presParOf" srcId="{2A1F8844-29AE-4771-B492-44C0D91EE224}" destId="{18BB7ED3-CB19-43A8-B6FD-A01AB51BCB15}" srcOrd="3" destOrd="0" presId="urn:microsoft.com/office/officeart/2018/2/layout/IconCircle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0E9CA1-9792-4FC8-A151-9DCC51597062}">
      <dsp:nvSpPr>
        <dsp:cNvPr id="0" name=""/>
        <dsp:cNvSpPr/>
      </dsp:nvSpPr>
      <dsp:spPr>
        <a:xfrm>
          <a:off x="2241532" y="1199834"/>
          <a:ext cx="484885" cy="91440"/>
        </a:xfrm>
        <a:custGeom>
          <a:avLst/>
          <a:gdLst/>
          <a:ahLst/>
          <a:cxnLst/>
          <a:rect l="0" t="0" r="0" b="0"/>
          <a:pathLst>
            <a:path>
              <a:moveTo>
                <a:pt x="0" y="45720"/>
              </a:moveTo>
              <a:lnTo>
                <a:pt x="484885" y="45720"/>
              </a:lnTo>
            </a:path>
          </a:pathLst>
        </a:custGeom>
        <a:noFill/>
        <a:ln w="6350" cap="flat" cmpd="sng" algn="ctr">
          <a:solidFill>
            <a:schemeClr val="accent2">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471087" y="1242976"/>
        <a:ext cx="25774" cy="5154"/>
      </dsp:txXfrm>
    </dsp:sp>
    <dsp:sp modelId="{B80A08CB-90A3-42D4-950B-1AC000C8BA7D}">
      <dsp:nvSpPr>
        <dsp:cNvPr id="0" name=""/>
        <dsp:cNvSpPr/>
      </dsp:nvSpPr>
      <dsp:spPr>
        <a:xfrm>
          <a:off x="2092" y="573182"/>
          <a:ext cx="2241239" cy="1344743"/>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09823" tIns="115278" rIns="109823" bIns="115278" numCol="1" spcCol="1270" anchor="ctr" anchorCtr="0">
          <a:noAutofit/>
        </a:bodyPr>
        <a:lstStyle/>
        <a:p>
          <a:pPr marL="0" lvl="0" indent="0" algn="ctr" defTabSz="666750">
            <a:lnSpc>
              <a:spcPct val="90000"/>
            </a:lnSpc>
            <a:spcBef>
              <a:spcPct val="0"/>
            </a:spcBef>
            <a:spcAft>
              <a:spcPct val="35000"/>
            </a:spcAft>
            <a:buNone/>
          </a:pPr>
          <a:r>
            <a:rPr lang="en-GB" sz="1500" b="1" kern="1200"/>
            <a:t>Applying the 5W2H Model</a:t>
          </a:r>
          <a:endParaRPr lang="en-US" sz="1500" kern="1200"/>
        </a:p>
      </dsp:txBody>
      <dsp:txXfrm>
        <a:off x="2092" y="573182"/>
        <a:ext cx="2241239" cy="1344743"/>
      </dsp:txXfrm>
    </dsp:sp>
    <dsp:sp modelId="{5A617F98-BA4C-4AB2-9CDD-D518269AFE2D}">
      <dsp:nvSpPr>
        <dsp:cNvPr id="0" name=""/>
        <dsp:cNvSpPr/>
      </dsp:nvSpPr>
      <dsp:spPr>
        <a:xfrm>
          <a:off x="4998257" y="1199834"/>
          <a:ext cx="484885" cy="91440"/>
        </a:xfrm>
        <a:custGeom>
          <a:avLst/>
          <a:gdLst/>
          <a:ahLst/>
          <a:cxnLst/>
          <a:rect l="0" t="0" r="0" b="0"/>
          <a:pathLst>
            <a:path>
              <a:moveTo>
                <a:pt x="0" y="45720"/>
              </a:moveTo>
              <a:lnTo>
                <a:pt x="484885" y="45720"/>
              </a:lnTo>
            </a:path>
          </a:pathLst>
        </a:custGeom>
        <a:noFill/>
        <a:ln w="6350" cap="flat" cmpd="sng" algn="ctr">
          <a:solidFill>
            <a:schemeClr val="accent3">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227812" y="1242976"/>
        <a:ext cx="25774" cy="5154"/>
      </dsp:txXfrm>
    </dsp:sp>
    <dsp:sp modelId="{032402A5-4E71-4635-811C-307D68FCECE1}">
      <dsp:nvSpPr>
        <dsp:cNvPr id="0" name=""/>
        <dsp:cNvSpPr/>
      </dsp:nvSpPr>
      <dsp:spPr>
        <a:xfrm>
          <a:off x="2758817" y="573182"/>
          <a:ext cx="2241239" cy="1344743"/>
        </a:xfrm>
        <a:prstGeom prst="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09823" tIns="115278" rIns="109823" bIns="115278" numCol="1" spcCol="1270" anchor="ctr" anchorCtr="0">
          <a:noAutofit/>
        </a:bodyPr>
        <a:lstStyle/>
        <a:p>
          <a:pPr marL="0" lvl="0" indent="0" algn="ctr" defTabSz="666750">
            <a:lnSpc>
              <a:spcPct val="90000"/>
            </a:lnSpc>
            <a:spcBef>
              <a:spcPct val="0"/>
            </a:spcBef>
            <a:spcAft>
              <a:spcPct val="35000"/>
            </a:spcAft>
            <a:buNone/>
          </a:pPr>
          <a:r>
            <a:rPr lang="en-IN" sz="1500" kern="1200"/>
            <a:t>What? Sales are not increasing as they did before the pandemic.</a:t>
          </a:r>
          <a:endParaRPr lang="en-US" sz="1500" kern="1200"/>
        </a:p>
      </dsp:txBody>
      <dsp:txXfrm>
        <a:off x="2758817" y="573182"/>
        <a:ext cx="2241239" cy="1344743"/>
      </dsp:txXfrm>
    </dsp:sp>
    <dsp:sp modelId="{EFD4FC7C-AA6B-4527-B4BC-CA035BE34B6E}">
      <dsp:nvSpPr>
        <dsp:cNvPr id="0" name=""/>
        <dsp:cNvSpPr/>
      </dsp:nvSpPr>
      <dsp:spPr>
        <a:xfrm>
          <a:off x="7754982" y="1199834"/>
          <a:ext cx="484885" cy="91440"/>
        </a:xfrm>
        <a:custGeom>
          <a:avLst/>
          <a:gdLst/>
          <a:ahLst/>
          <a:cxnLst/>
          <a:rect l="0" t="0" r="0" b="0"/>
          <a:pathLst>
            <a:path>
              <a:moveTo>
                <a:pt x="0" y="45720"/>
              </a:moveTo>
              <a:lnTo>
                <a:pt x="484885" y="45720"/>
              </a:lnTo>
            </a:path>
          </a:pathLst>
        </a:custGeom>
        <a:noFill/>
        <a:ln w="6350" cap="flat" cmpd="sng" algn="ctr">
          <a:solidFill>
            <a:schemeClr val="accent4">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7984537" y="1242976"/>
        <a:ext cx="25774" cy="5154"/>
      </dsp:txXfrm>
    </dsp:sp>
    <dsp:sp modelId="{2A1D8315-8053-43BA-B3CD-4F19BEDF0790}">
      <dsp:nvSpPr>
        <dsp:cNvPr id="0" name=""/>
        <dsp:cNvSpPr/>
      </dsp:nvSpPr>
      <dsp:spPr>
        <a:xfrm>
          <a:off x="5515542" y="573182"/>
          <a:ext cx="2241239" cy="1344743"/>
        </a:xfrm>
        <a:prstGeom prst="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09823" tIns="115278" rIns="109823" bIns="115278" numCol="1" spcCol="1270" anchor="ctr" anchorCtr="0">
          <a:noAutofit/>
        </a:bodyPr>
        <a:lstStyle/>
        <a:p>
          <a:pPr marL="0" lvl="0" indent="0" algn="ctr" defTabSz="666750">
            <a:lnSpc>
              <a:spcPct val="90000"/>
            </a:lnSpc>
            <a:spcBef>
              <a:spcPct val="0"/>
            </a:spcBef>
            <a:spcAft>
              <a:spcPct val="35000"/>
            </a:spcAft>
            <a:buNone/>
          </a:pPr>
          <a:r>
            <a:rPr lang="en-IN" sz="1500" kern="1200"/>
            <a:t>Why? Declining numbers of customers, limited digital services, and increasing business expenses.</a:t>
          </a:r>
          <a:endParaRPr lang="en-US" sz="1500" kern="1200"/>
        </a:p>
      </dsp:txBody>
      <dsp:txXfrm>
        <a:off x="5515542" y="573182"/>
        <a:ext cx="2241239" cy="1344743"/>
      </dsp:txXfrm>
    </dsp:sp>
    <dsp:sp modelId="{EE5F9E81-5BAC-41B9-A2DA-E122C57228D3}">
      <dsp:nvSpPr>
        <dsp:cNvPr id="0" name=""/>
        <dsp:cNvSpPr/>
      </dsp:nvSpPr>
      <dsp:spPr>
        <a:xfrm>
          <a:off x="1122712" y="1916126"/>
          <a:ext cx="8270175" cy="484885"/>
        </a:xfrm>
        <a:custGeom>
          <a:avLst/>
          <a:gdLst/>
          <a:ahLst/>
          <a:cxnLst/>
          <a:rect l="0" t="0" r="0" b="0"/>
          <a:pathLst>
            <a:path>
              <a:moveTo>
                <a:pt x="8270175" y="0"/>
              </a:moveTo>
              <a:lnTo>
                <a:pt x="8270175" y="259542"/>
              </a:lnTo>
              <a:lnTo>
                <a:pt x="0" y="259542"/>
              </a:lnTo>
              <a:lnTo>
                <a:pt x="0" y="484885"/>
              </a:lnTo>
            </a:path>
          </a:pathLst>
        </a:custGeom>
        <a:noFill/>
        <a:ln w="6350" cap="flat" cmpd="sng" algn="ctr">
          <a:solidFill>
            <a:schemeClr val="accent5">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050644" y="2155991"/>
        <a:ext cx="414311" cy="5154"/>
      </dsp:txXfrm>
    </dsp:sp>
    <dsp:sp modelId="{3718ADCF-6758-4EA9-AF79-7A26AF5383D9}">
      <dsp:nvSpPr>
        <dsp:cNvPr id="0" name=""/>
        <dsp:cNvSpPr/>
      </dsp:nvSpPr>
      <dsp:spPr>
        <a:xfrm>
          <a:off x="8272267" y="573182"/>
          <a:ext cx="2241239" cy="1344743"/>
        </a:xfrm>
        <a:prstGeom prst="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09823" tIns="115278" rIns="109823" bIns="115278" numCol="1" spcCol="1270" anchor="ctr" anchorCtr="0">
          <a:noAutofit/>
        </a:bodyPr>
        <a:lstStyle/>
        <a:p>
          <a:pPr marL="0" lvl="0" indent="0" algn="ctr" defTabSz="666750">
            <a:lnSpc>
              <a:spcPct val="90000"/>
            </a:lnSpc>
            <a:spcBef>
              <a:spcPct val="0"/>
            </a:spcBef>
            <a:spcAft>
              <a:spcPct val="35000"/>
            </a:spcAft>
            <a:buNone/>
          </a:pPr>
          <a:r>
            <a:rPr lang="en-IN" sz="1500" kern="1200"/>
            <a:t>Where? Basil's Bakery within Coventry retail park.</a:t>
          </a:r>
          <a:endParaRPr lang="en-US" sz="1500" kern="1200"/>
        </a:p>
      </dsp:txBody>
      <dsp:txXfrm>
        <a:off x="8272267" y="573182"/>
        <a:ext cx="2241239" cy="1344743"/>
      </dsp:txXfrm>
    </dsp:sp>
    <dsp:sp modelId="{79E8790C-68B0-446D-BBCF-5FC00823DF41}">
      <dsp:nvSpPr>
        <dsp:cNvPr id="0" name=""/>
        <dsp:cNvSpPr/>
      </dsp:nvSpPr>
      <dsp:spPr>
        <a:xfrm>
          <a:off x="2241532" y="3060063"/>
          <a:ext cx="484885" cy="91440"/>
        </a:xfrm>
        <a:custGeom>
          <a:avLst/>
          <a:gdLst/>
          <a:ahLst/>
          <a:cxnLst/>
          <a:rect l="0" t="0" r="0" b="0"/>
          <a:pathLst>
            <a:path>
              <a:moveTo>
                <a:pt x="0" y="45720"/>
              </a:moveTo>
              <a:lnTo>
                <a:pt x="484885" y="45720"/>
              </a:lnTo>
            </a:path>
          </a:pathLst>
        </a:custGeom>
        <a:noFill/>
        <a:ln w="6350" cap="flat" cmpd="sng" algn="ctr">
          <a:solidFill>
            <a:schemeClr val="accent6">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471087" y="3103206"/>
        <a:ext cx="25774" cy="5154"/>
      </dsp:txXfrm>
    </dsp:sp>
    <dsp:sp modelId="{6A4C990B-11D0-40DB-B4D3-FAD9061DE6A1}">
      <dsp:nvSpPr>
        <dsp:cNvPr id="0" name=""/>
        <dsp:cNvSpPr/>
      </dsp:nvSpPr>
      <dsp:spPr>
        <a:xfrm>
          <a:off x="2092" y="2433411"/>
          <a:ext cx="2241239" cy="1344743"/>
        </a:xfrm>
        <a:prstGeom prst="rect">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09823" tIns="115278" rIns="109823" bIns="115278" numCol="1" spcCol="1270" anchor="ctr" anchorCtr="0">
          <a:noAutofit/>
        </a:bodyPr>
        <a:lstStyle/>
        <a:p>
          <a:pPr marL="0" lvl="0" indent="0" algn="ctr" defTabSz="666750">
            <a:lnSpc>
              <a:spcPct val="90000"/>
            </a:lnSpc>
            <a:spcBef>
              <a:spcPct val="0"/>
            </a:spcBef>
            <a:spcAft>
              <a:spcPct val="35000"/>
            </a:spcAft>
            <a:buNone/>
          </a:pPr>
          <a:r>
            <a:rPr lang="en-IN" sz="1500" kern="1200"/>
            <a:t>When? Sales were down from 2020 and were not much better until 2025.</a:t>
          </a:r>
          <a:endParaRPr lang="en-US" sz="1500" kern="1200"/>
        </a:p>
      </dsp:txBody>
      <dsp:txXfrm>
        <a:off x="2092" y="2433411"/>
        <a:ext cx="2241239" cy="1344743"/>
      </dsp:txXfrm>
    </dsp:sp>
    <dsp:sp modelId="{B13A9E97-B725-4C0E-B590-D83E5B90EABA}">
      <dsp:nvSpPr>
        <dsp:cNvPr id="0" name=""/>
        <dsp:cNvSpPr/>
      </dsp:nvSpPr>
      <dsp:spPr>
        <a:xfrm>
          <a:off x="4998257" y="3060063"/>
          <a:ext cx="484885" cy="91440"/>
        </a:xfrm>
        <a:custGeom>
          <a:avLst/>
          <a:gdLst/>
          <a:ahLst/>
          <a:cxnLst/>
          <a:rect l="0" t="0" r="0" b="0"/>
          <a:pathLst>
            <a:path>
              <a:moveTo>
                <a:pt x="0" y="45720"/>
              </a:moveTo>
              <a:lnTo>
                <a:pt x="484885" y="45720"/>
              </a:lnTo>
            </a:path>
          </a:pathLst>
        </a:custGeom>
        <a:noFill/>
        <a:ln w="6350" cap="flat" cmpd="sng" algn="ctr">
          <a:solidFill>
            <a:schemeClr val="accent2">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227812" y="3103206"/>
        <a:ext cx="25774" cy="5154"/>
      </dsp:txXfrm>
    </dsp:sp>
    <dsp:sp modelId="{A2538139-B7AF-4451-961F-C0D9DD9EF26F}">
      <dsp:nvSpPr>
        <dsp:cNvPr id="0" name=""/>
        <dsp:cNvSpPr/>
      </dsp:nvSpPr>
      <dsp:spPr>
        <a:xfrm>
          <a:off x="2758817" y="2433411"/>
          <a:ext cx="2241239" cy="1344743"/>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09823" tIns="115278" rIns="109823" bIns="115278" numCol="1" spcCol="1270" anchor="ctr" anchorCtr="0">
          <a:noAutofit/>
        </a:bodyPr>
        <a:lstStyle/>
        <a:p>
          <a:pPr marL="0" lvl="0" indent="0" algn="ctr" defTabSz="666750">
            <a:lnSpc>
              <a:spcPct val="90000"/>
            </a:lnSpc>
            <a:spcBef>
              <a:spcPct val="0"/>
            </a:spcBef>
            <a:spcAft>
              <a:spcPct val="35000"/>
            </a:spcAft>
            <a:buNone/>
          </a:pPr>
          <a:r>
            <a:rPr lang="en-IN" sz="1500" kern="1200"/>
            <a:t>Who? Business owners, employees of retail shops, employees of offices and customers (</a:t>
          </a:r>
          <a:r>
            <a:rPr lang="en-GB" sz="1500" kern="1200"/>
            <a:t>Mbogo and Waithaka, 2024). </a:t>
          </a:r>
          <a:endParaRPr lang="en-US" sz="1500" kern="1200"/>
        </a:p>
      </dsp:txBody>
      <dsp:txXfrm>
        <a:off x="2758817" y="2433411"/>
        <a:ext cx="2241239" cy="1344743"/>
      </dsp:txXfrm>
    </dsp:sp>
    <dsp:sp modelId="{BFCB52EF-0755-42EA-8C83-95B72E981E69}">
      <dsp:nvSpPr>
        <dsp:cNvPr id="0" name=""/>
        <dsp:cNvSpPr/>
      </dsp:nvSpPr>
      <dsp:spPr>
        <a:xfrm>
          <a:off x="7754982" y="3060063"/>
          <a:ext cx="484885" cy="91440"/>
        </a:xfrm>
        <a:custGeom>
          <a:avLst/>
          <a:gdLst/>
          <a:ahLst/>
          <a:cxnLst/>
          <a:rect l="0" t="0" r="0" b="0"/>
          <a:pathLst>
            <a:path>
              <a:moveTo>
                <a:pt x="0" y="45720"/>
              </a:moveTo>
              <a:lnTo>
                <a:pt x="484885" y="45720"/>
              </a:lnTo>
            </a:path>
          </a:pathLst>
        </a:custGeom>
        <a:noFill/>
        <a:ln w="6350" cap="flat" cmpd="sng" algn="ctr">
          <a:solidFill>
            <a:schemeClr val="accent3">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7984537" y="3103206"/>
        <a:ext cx="25774" cy="5154"/>
      </dsp:txXfrm>
    </dsp:sp>
    <dsp:sp modelId="{0B1C91DF-77EB-4DE0-9499-C3150A55C280}">
      <dsp:nvSpPr>
        <dsp:cNvPr id="0" name=""/>
        <dsp:cNvSpPr/>
      </dsp:nvSpPr>
      <dsp:spPr>
        <a:xfrm>
          <a:off x="5515542" y="2433411"/>
          <a:ext cx="2241239" cy="1344743"/>
        </a:xfrm>
        <a:prstGeom prst="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09823" tIns="115278" rIns="109823" bIns="115278" numCol="1" spcCol="1270" anchor="ctr" anchorCtr="0">
          <a:noAutofit/>
        </a:bodyPr>
        <a:lstStyle/>
        <a:p>
          <a:pPr marL="0" lvl="0" indent="0" algn="ctr" defTabSz="666750">
            <a:lnSpc>
              <a:spcPct val="90000"/>
            </a:lnSpc>
            <a:spcBef>
              <a:spcPct val="0"/>
            </a:spcBef>
            <a:spcAft>
              <a:spcPct val="35000"/>
            </a:spcAft>
            <a:buNone/>
          </a:pPr>
          <a:r>
            <a:rPr lang="en-IN" sz="1500" kern="1200"/>
            <a:t>How? Consumption behaviour and restrictions in operation hurt sales.</a:t>
          </a:r>
          <a:endParaRPr lang="en-US" sz="1500" kern="1200"/>
        </a:p>
      </dsp:txBody>
      <dsp:txXfrm>
        <a:off x="5515542" y="2433411"/>
        <a:ext cx="2241239" cy="1344743"/>
      </dsp:txXfrm>
    </dsp:sp>
    <dsp:sp modelId="{9DEB74BA-A7FA-4204-990F-F598AA6E7DF6}">
      <dsp:nvSpPr>
        <dsp:cNvPr id="0" name=""/>
        <dsp:cNvSpPr/>
      </dsp:nvSpPr>
      <dsp:spPr>
        <a:xfrm>
          <a:off x="8272267" y="2433411"/>
          <a:ext cx="2241239" cy="1344743"/>
        </a:xfrm>
        <a:prstGeom prst="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09823" tIns="115278" rIns="109823" bIns="115278" numCol="1" spcCol="1270" anchor="ctr" anchorCtr="0">
          <a:noAutofit/>
        </a:bodyPr>
        <a:lstStyle/>
        <a:p>
          <a:pPr marL="0" lvl="0" indent="0" algn="ctr" defTabSz="666750">
            <a:lnSpc>
              <a:spcPct val="90000"/>
            </a:lnSpc>
            <a:spcBef>
              <a:spcPct val="0"/>
            </a:spcBef>
            <a:spcAft>
              <a:spcPct val="35000"/>
            </a:spcAft>
            <a:buNone/>
          </a:pPr>
          <a:r>
            <a:rPr lang="en-IN" sz="1500" kern="1200"/>
            <a:t>How Much? Approximately 25% reduction in sales compared with 2019.</a:t>
          </a:r>
          <a:endParaRPr lang="en-US" sz="1500" kern="1200"/>
        </a:p>
      </dsp:txBody>
      <dsp:txXfrm>
        <a:off x="8272267" y="2433411"/>
        <a:ext cx="2241239" cy="134474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94B4A29-6853-4DEF-945A-3B2A511A3D8D}">
      <dsp:nvSpPr>
        <dsp:cNvPr id="0" name=""/>
        <dsp:cNvSpPr/>
      </dsp:nvSpPr>
      <dsp:spPr>
        <a:xfrm>
          <a:off x="166832" y="650529"/>
          <a:ext cx="654926" cy="654926"/>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A2D2DED-7B0E-4564-99B3-5F7EC395FB26}">
      <dsp:nvSpPr>
        <dsp:cNvPr id="0" name=""/>
        <dsp:cNvSpPr/>
      </dsp:nvSpPr>
      <dsp:spPr>
        <a:xfrm>
          <a:off x="304367" y="788064"/>
          <a:ext cx="379857" cy="379857"/>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97969B6-15D3-4D2A-A5F1-C68F75426795}">
      <dsp:nvSpPr>
        <dsp:cNvPr id="0" name=""/>
        <dsp:cNvSpPr/>
      </dsp:nvSpPr>
      <dsp:spPr>
        <a:xfrm>
          <a:off x="962100" y="650529"/>
          <a:ext cx="1543754" cy="65492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100000"/>
            </a:lnSpc>
            <a:spcBef>
              <a:spcPct val="0"/>
            </a:spcBef>
            <a:spcAft>
              <a:spcPct val="35000"/>
            </a:spcAft>
            <a:buNone/>
          </a:pPr>
          <a:r>
            <a:rPr lang="en-IN" sz="1100" b="1" kern="1200"/>
            <a:t>External Business Environment</a:t>
          </a:r>
          <a:endParaRPr lang="en-US" sz="1100" kern="1200"/>
        </a:p>
      </dsp:txBody>
      <dsp:txXfrm>
        <a:off x="962100" y="650529"/>
        <a:ext cx="1543754" cy="654926"/>
      </dsp:txXfrm>
    </dsp:sp>
    <dsp:sp modelId="{C3AB02A0-09D5-49BB-A577-50472DAFC75B}">
      <dsp:nvSpPr>
        <dsp:cNvPr id="0" name=""/>
        <dsp:cNvSpPr/>
      </dsp:nvSpPr>
      <dsp:spPr>
        <a:xfrm>
          <a:off x="2774842" y="650529"/>
          <a:ext cx="654926" cy="654926"/>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773AD9C-10D5-4288-9E85-A0C0E8EBF472}">
      <dsp:nvSpPr>
        <dsp:cNvPr id="0" name=""/>
        <dsp:cNvSpPr/>
      </dsp:nvSpPr>
      <dsp:spPr>
        <a:xfrm>
          <a:off x="2912376" y="788064"/>
          <a:ext cx="379857" cy="379857"/>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53BCB40-FE1E-4BBC-BD2B-1BE55526911E}">
      <dsp:nvSpPr>
        <dsp:cNvPr id="0" name=""/>
        <dsp:cNvSpPr/>
      </dsp:nvSpPr>
      <dsp:spPr>
        <a:xfrm>
          <a:off x="3570109" y="650529"/>
          <a:ext cx="1543754" cy="65492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100000"/>
            </a:lnSpc>
            <a:spcBef>
              <a:spcPct val="0"/>
            </a:spcBef>
            <a:spcAft>
              <a:spcPct val="35000"/>
            </a:spcAft>
            <a:buNone/>
          </a:pPr>
          <a:r>
            <a:rPr lang="en-GB" sz="1100" b="1" kern="1200"/>
            <a:t>Political:</a:t>
          </a:r>
          <a:r>
            <a:rPr lang="en-GB" sz="1100" kern="1200"/>
            <a:t> </a:t>
          </a:r>
          <a:r>
            <a:rPr lang="en-IN" sz="1100" kern="1200"/>
            <a:t>Business rates and employment laws are among politics' effects on operating costs.</a:t>
          </a:r>
          <a:endParaRPr lang="en-US" sz="1100" kern="1200"/>
        </a:p>
      </dsp:txBody>
      <dsp:txXfrm>
        <a:off x="3570109" y="650529"/>
        <a:ext cx="1543754" cy="654926"/>
      </dsp:txXfrm>
    </dsp:sp>
    <dsp:sp modelId="{150FCAD5-845E-49A2-8645-9DD3F65C7DD6}">
      <dsp:nvSpPr>
        <dsp:cNvPr id="0" name=""/>
        <dsp:cNvSpPr/>
      </dsp:nvSpPr>
      <dsp:spPr>
        <a:xfrm>
          <a:off x="5382852" y="650529"/>
          <a:ext cx="654926" cy="654926"/>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032D271-B50E-4725-8536-B490AC27296A}">
      <dsp:nvSpPr>
        <dsp:cNvPr id="0" name=""/>
        <dsp:cNvSpPr/>
      </dsp:nvSpPr>
      <dsp:spPr>
        <a:xfrm>
          <a:off x="5520386" y="788064"/>
          <a:ext cx="379857" cy="379857"/>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ED9EF30-8C44-4B99-8A00-925088A60F98}">
      <dsp:nvSpPr>
        <dsp:cNvPr id="0" name=""/>
        <dsp:cNvSpPr/>
      </dsp:nvSpPr>
      <dsp:spPr>
        <a:xfrm>
          <a:off x="6178119" y="650529"/>
          <a:ext cx="1543754" cy="65492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100000"/>
            </a:lnSpc>
            <a:spcBef>
              <a:spcPct val="0"/>
            </a:spcBef>
            <a:spcAft>
              <a:spcPct val="35000"/>
            </a:spcAft>
            <a:buNone/>
          </a:pPr>
          <a:r>
            <a:rPr lang="en-IN" sz="1100" b="1" kern="1200"/>
            <a:t>Economic:</a:t>
          </a:r>
          <a:r>
            <a:rPr lang="en-IN" sz="1100" kern="1200"/>
            <a:t> Production costs are due to inflation and rising supplier prices.</a:t>
          </a:r>
          <a:endParaRPr lang="en-US" sz="1100" kern="1200"/>
        </a:p>
      </dsp:txBody>
      <dsp:txXfrm>
        <a:off x="6178119" y="650529"/>
        <a:ext cx="1543754" cy="654926"/>
      </dsp:txXfrm>
    </dsp:sp>
    <dsp:sp modelId="{B416BBDA-B8F1-4DF6-8219-A9EEEB19E615}">
      <dsp:nvSpPr>
        <dsp:cNvPr id="0" name=""/>
        <dsp:cNvSpPr/>
      </dsp:nvSpPr>
      <dsp:spPr>
        <a:xfrm>
          <a:off x="166832" y="2146656"/>
          <a:ext cx="654926" cy="654926"/>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08ACC35-E679-4AC9-A104-3406511289DA}">
      <dsp:nvSpPr>
        <dsp:cNvPr id="0" name=""/>
        <dsp:cNvSpPr/>
      </dsp:nvSpPr>
      <dsp:spPr>
        <a:xfrm>
          <a:off x="304367" y="2284190"/>
          <a:ext cx="379857" cy="379857"/>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8008D59-1A7D-46CF-BD77-3BE6E3B9DFAD}">
      <dsp:nvSpPr>
        <dsp:cNvPr id="0" name=""/>
        <dsp:cNvSpPr/>
      </dsp:nvSpPr>
      <dsp:spPr>
        <a:xfrm>
          <a:off x="962100" y="2146656"/>
          <a:ext cx="1543754" cy="65492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100000"/>
            </a:lnSpc>
            <a:spcBef>
              <a:spcPct val="0"/>
            </a:spcBef>
            <a:spcAft>
              <a:spcPct val="35000"/>
            </a:spcAft>
            <a:buNone/>
          </a:pPr>
          <a:r>
            <a:rPr lang="en-IN" sz="1100" b="1" kern="1200" dirty="0"/>
            <a:t>Social:</a:t>
          </a:r>
          <a:r>
            <a:rPr lang="en-IN" sz="1100" kern="1200" dirty="0"/>
            <a:t> Fewer visits by customers as a result of remote working and altered shopping habits.</a:t>
          </a:r>
          <a:endParaRPr lang="en-US" sz="1100" kern="1200" dirty="0"/>
        </a:p>
      </dsp:txBody>
      <dsp:txXfrm>
        <a:off x="962100" y="2146656"/>
        <a:ext cx="1543754" cy="654926"/>
      </dsp:txXfrm>
    </dsp:sp>
    <dsp:sp modelId="{065D7489-25F8-4E45-B09C-FEF2F51DA48C}">
      <dsp:nvSpPr>
        <dsp:cNvPr id="0" name=""/>
        <dsp:cNvSpPr/>
      </dsp:nvSpPr>
      <dsp:spPr>
        <a:xfrm>
          <a:off x="2774842" y="2146656"/>
          <a:ext cx="654926" cy="654926"/>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55630CA-6DC4-4785-BB50-A73BF2A91F99}">
      <dsp:nvSpPr>
        <dsp:cNvPr id="0" name=""/>
        <dsp:cNvSpPr/>
      </dsp:nvSpPr>
      <dsp:spPr>
        <a:xfrm>
          <a:off x="2912376" y="2284190"/>
          <a:ext cx="379857" cy="379857"/>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F047345-80DC-4C27-B1BC-283283EF2BC3}">
      <dsp:nvSpPr>
        <dsp:cNvPr id="0" name=""/>
        <dsp:cNvSpPr/>
      </dsp:nvSpPr>
      <dsp:spPr>
        <a:xfrm>
          <a:off x="3570109" y="2146656"/>
          <a:ext cx="1543754" cy="65492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100000"/>
            </a:lnSpc>
            <a:spcBef>
              <a:spcPct val="0"/>
            </a:spcBef>
            <a:spcAft>
              <a:spcPct val="35000"/>
            </a:spcAft>
            <a:buNone/>
          </a:pPr>
          <a:r>
            <a:rPr lang="en-IN" sz="1100" b="1" kern="1200"/>
            <a:t>Technological:</a:t>
          </a:r>
          <a:r>
            <a:rPr lang="en-IN" sz="1100" kern="1200"/>
            <a:t> Absence of online ordering, delivery service or digital booking system (</a:t>
          </a:r>
          <a:r>
            <a:rPr lang="en-GB" sz="1100" kern="1200"/>
            <a:t>Nazry and Nawi, 2024). </a:t>
          </a:r>
          <a:endParaRPr lang="en-US" sz="1100" kern="1200"/>
        </a:p>
      </dsp:txBody>
      <dsp:txXfrm>
        <a:off x="3570109" y="2146656"/>
        <a:ext cx="1543754" cy="654926"/>
      </dsp:txXfrm>
    </dsp:sp>
    <dsp:sp modelId="{1C1A1B14-9653-414D-83BF-EDB526314B85}">
      <dsp:nvSpPr>
        <dsp:cNvPr id="0" name=""/>
        <dsp:cNvSpPr/>
      </dsp:nvSpPr>
      <dsp:spPr>
        <a:xfrm>
          <a:off x="5382852" y="2146656"/>
          <a:ext cx="654926" cy="654926"/>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90C8BAB-0471-4A9C-8F68-EA314105FDC6}">
      <dsp:nvSpPr>
        <dsp:cNvPr id="0" name=""/>
        <dsp:cNvSpPr/>
      </dsp:nvSpPr>
      <dsp:spPr>
        <a:xfrm>
          <a:off x="5520386" y="2284190"/>
          <a:ext cx="379857" cy="379857"/>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4B20273-42B1-4859-A270-B4575C5BE416}">
      <dsp:nvSpPr>
        <dsp:cNvPr id="0" name=""/>
        <dsp:cNvSpPr/>
      </dsp:nvSpPr>
      <dsp:spPr>
        <a:xfrm>
          <a:off x="6178119" y="2146656"/>
          <a:ext cx="1543754" cy="65492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100000"/>
            </a:lnSpc>
            <a:spcBef>
              <a:spcPct val="0"/>
            </a:spcBef>
            <a:spcAft>
              <a:spcPct val="35000"/>
            </a:spcAft>
            <a:buNone/>
          </a:pPr>
          <a:r>
            <a:rPr lang="en-IN" sz="1100" b="1" kern="1200"/>
            <a:t>Environmental:</a:t>
          </a:r>
          <a:r>
            <a:rPr lang="en-IN" sz="1100" kern="1200"/>
            <a:t> Organics can help sustainability but cost more.</a:t>
          </a:r>
          <a:endParaRPr lang="en-US" sz="1100" kern="1200"/>
        </a:p>
      </dsp:txBody>
      <dsp:txXfrm>
        <a:off x="6178119" y="2146656"/>
        <a:ext cx="1543754" cy="654926"/>
      </dsp:txXfrm>
    </dsp:sp>
    <dsp:sp modelId="{2A1486EE-4301-4F54-88DE-C542886DBD49}">
      <dsp:nvSpPr>
        <dsp:cNvPr id="0" name=""/>
        <dsp:cNvSpPr/>
      </dsp:nvSpPr>
      <dsp:spPr>
        <a:xfrm>
          <a:off x="166832" y="3642783"/>
          <a:ext cx="654926" cy="654926"/>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843774F-F2A5-4B0A-BB56-8D98F2B8CE2E}">
      <dsp:nvSpPr>
        <dsp:cNvPr id="0" name=""/>
        <dsp:cNvSpPr/>
      </dsp:nvSpPr>
      <dsp:spPr>
        <a:xfrm>
          <a:off x="304367" y="3780317"/>
          <a:ext cx="379857" cy="379857"/>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8BB7ED3-CB19-43A8-B6FD-A01AB51BCB15}">
      <dsp:nvSpPr>
        <dsp:cNvPr id="0" name=""/>
        <dsp:cNvSpPr/>
      </dsp:nvSpPr>
      <dsp:spPr>
        <a:xfrm>
          <a:off x="962100" y="3642783"/>
          <a:ext cx="1543754" cy="65492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100000"/>
            </a:lnSpc>
            <a:spcBef>
              <a:spcPct val="0"/>
            </a:spcBef>
            <a:spcAft>
              <a:spcPct val="35000"/>
            </a:spcAft>
            <a:buNone/>
          </a:pPr>
          <a:r>
            <a:rPr lang="en-IN" sz="1100" b="1" kern="1200"/>
            <a:t>Legal:</a:t>
          </a:r>
          <a:r>
            <a:rPr lang="en-IN" sz="1100" kern="1200"/>
            <a:t> Food Safety, hygiene and employment laws are adhered.</a:t>
          </a:r>
          <a:endParaRPr lang="en-US" sz="1100" kern="1200"/>
        </a:p>
      </dsp:txBody>
      <dsp:txXfrm>
        <a:off x="962100" y="3642783"/>
        <a:ext cx="1543754" cy="654926"/>
      </dsp:txXfrm>
    </dsp:sp>
  </dsp:spTree>
</dsp:drawing>
</file>

<file path=ppt/diagrams/layout1.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A6BD5C5-9374-4A02-876E-DEE3779BB888}" type="datetimeFigureOut">
              <a:rPr lang="en-IN" smtClean="0"/>
              <a:t>12-07-2026</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1E18E5D-DE3B-42D7-9232-2F5C439A0109}" type="slidenum">
              <a:rPr lang="en-IN" smtClean="0"/>
              <a:t>‹#›</a:t>
            </a:fld>
            <a:endParaRPr lang="en-IN"/>
          </a:p>
        </p:txBody>
      </p:sp>
    </p:spTree>
    <p:extLst>
      <p:ext uri="{BB962C8B-B14F-4D97-AF65-F5344CB8AC3E}">
        <p14:creationId xmlns:p14="http://schemas.microsoft.com/office/powerpoint/2010/main" val="26701886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Basil's Bakery is a local independent bakery, founded in Coventry in 2015. It has earned a strong reputation for producing artisan breads, pastries, and cakes made with high-quality organic ingredients. The company had good revenue growth before the COVID-19 pandemic and is still selling about 25% less than in 2019. This presentation intends to examine why this is and to discuss how business analysis tools can help to enable sound business decisions and increase future business success.</a:t>
            </a:r>
            <a:endParaRPr lang="en-IN" sz="1200" kern="1200" dirty="0">
              <a:solidFill>
                <a:schemeClr val="tx1"/>
              </a:solidFill>
              <a:effectLst/>
              <a:latin typeface="+mn-lt"/>
              <a:ea typeface="+mn-ea"/>
              <a:cs typeface="+mn-cs"/>
            </a:endParaRPr>
          </a:p>
          <a:p>
            <a:endParaRPr lang="en-IN" dirty="0"/>
          </a:p>
        </p:txBody>
      </p:sp>
      <p:sp>
        <p:nvSpPr>
          <p:cNvPr id="4" name="Slide Number Placeholder 3"/>
          <p:cNvSpPr>
            <a:spLocks noGrp="1"/>
          </p:cNvSpPr>
          <p:nvPr>
            <p:ph type="sldNum" sz="quarter" idx="5"/>
          </p:nvPr>
        </p:nvSpPr>
        <p:spPr/>
        <p:txBody>
          <a:bodyPr/>
          <a:lstStyle/>
          <a:p>
            <a:fld id="{A1E18E5D-DE3B-42D7-9232-2F5C439A0109}" type="slidenum">
              <a:rPr lang="en-IN" smtClean="0"/>
              <a:t>2</a:t>
            </a:fld>
            <a:endParaRPr lang="en-IN"/>
          </a:p>
        </p:txBody>
      </p:sp>
    </p:spTree>
    <p:extLst>
      <p:ext uri="{BB962C8B-B14F-4D97-AF65-F5344CB8AC3E}">
        <p14:creationId xmlns:p14="http://schemas.microsoft.com/office/powerpoint/2010/main" val="19207915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There are various advantages to each business analysis tool. The 5W2H model is helpful to organise information and to clearly define the problem. PESTEL seeks out external opportunities and threats to a business's performance; the Fishbone Diagram is used to explore root causes. These models, however, have their drawbacks as well. PESTEL only looks at external factors, Fishbone does not have a cause-and-effect approach, and 5W2H relies on information. Combined usage of the models gives a more comprehensive picture of the business situation.</a:t>
            </a:r>
            <a:endParaRPr lang="en-IN" sz="1200" kern="1200" dirty="0">
              <a:solidFill>
                <a:schemeClr val="tx1"/>
              </a:solidFill>
              <a:effectLst/>
              <a:latin typeface="+mn-lt"/>
              <a:ea typeface="+mn-ea"/>
              <a:cs typeface="+mn-cs"/>
            </a:endParaRPr>
          </a:p>
          <a:p>
            <a:endParaRPr lang="en-IN" dirty="0"/>
          </a:p>
        </p:txBody>
      </p:sp>
      <p:sp>
        <p:nvSpPr>
          <p:cNvPr id="4" name="Slide Number Placeholder 3"/>
          <p:cNvSpPr>
            <a:spLocks noGrp="1"/>
          </p:cNvSpPr>
          <p:nvPr>
            <p:ph type="sldNum" sz="quarter" idx="5"/>
          </p:nvPr>
        </p:nvSpPr>
        <p:spPr/>
        <p:txBody>
          <a:bodyPr/>
          <a:lstStyle/>
          <a:p>
            <a:fld id="{A1E18E5D-DE3B-42D7-9232-2F5C439A0109}" type="slidenum">
              <a:rPr lang="en-IN" smtClean="0"/>
              <a:t>3</a:t>
            </a:fld>
            <a:endParaRPr lang="en-IN"/>
          </a:p>
        </p:txBody>
      </p:sp>
    </p:spTree>
    <p:extLst>
      <p:ext uri="{BB962C8B-B14F-4D97-AF65-F5344CB8AC3E}">
        <p14:creationId xmlns:p14="http://schemas.microsoft.com/office/powerpoint/2010/main" val="146183221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 bakery's sales have been declining due to several internal and external factors. Fewer people are coming into the shopping centre, and many office workers continue to work from home, having reduced customer footfall. Nearby retail shops are also closed, which has also lessened the number of potential customers. Simultaneously, rents, utility expenses, insurance and the prices of organic produce are higher, making profits lower. All these challenges have a negative impact on the sustainability of the enterprise.</a:t>
            </a:r>
            <a:endParaRPr lang="en-IN" sz="1200" kern="1200" dirty="0">
              <a:solidFill>
                <a:schemeClr val="tx1"/>
              </a:solidFill>
              <a:effectLst/>
              <a:latin typeface="+mn-lt"/>
              <a:ea typeface="+mn-ea"/>
              <a:cs typeface="+mn-cs"/>
            </a:endParaRPr>
          </a:p>
          <a:p>
            <a:endParaRPr lang="en-IN" dirty="0"/>
          </a:p>
        </p:txBody>
      </p:sp>
      <p:sp>
        <p:nvSpPr>
          <p:cNvPr id="4" name="Slide Number Placeholder 3"/>
          <p:cNvSpPr>
            <a:spLocks noGrp="1"/>
          </p:cNvSpPr>
          <p:nvPr>
            <p:ph type="sldNum" sz="quarter" idx="5"/>
          </p:nvPr>
        </p:nvSpPr>
        <p:spPr/>
        <p:txBody>
          <a:bodyPr/>
          <a:lstStyle/>
          <a:p>
            <a:fld id="{A1E18E5D-DE3B-42D7-9232-2F5C439A0109}" type="slidenum">
              <a:rPr lang="en-IN" smtClean="0"/>
              <a:t>4</a:t>
            </a:fld>
            <a:endParaRPr lang="en-IN"/>
          </a:p>
        </p:txBody>
      </p:sp>
    </p:spTree>
    <p:extLst>
      <p:ext uri="{BB962C8B-B14F-4D97-AF65-F5344CB8AC3E}">
        <p14:creationId xmlns:p14="http://schemas.microsoft.com/office/powerpoint/2010/main" val="3798891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The 5W2H approach is a structured way of analysing a business problem. It knows the nature of the problem, its causes, location and timing, who is involved, how the problem arose and the extent to which it has impacted. In Basil's Bakery, all of these elements are clearly represented in the model as factors contributing to declining sales, and they are linked to the reductions in customer numbers, consumer behaviour, digital services, and operating costs. </a:t>
            </a:r>
            <a:endParaRPr lang="en-IN" dirty="0"/>
          </a:p>
        </p:txBody>
      </p:sp>
      <p:sp>
        <p:nvSpPr>
          <p:cNvPr id="4" name="Slide Number Placeholder 3"/>
          <p:cNvSpPr>
            <a:spLocks noGrp="1"/>
          </p:cNvSpPr>
          <p:nvPr>
            <p:ph type="sldNum" sz="quarter" idx="5"/>
          </p:nvPr>
        </p:nvSpPr>
        <p:spPr/>
        <p:txBody>
          <a:bodyPr/>
          <a:lstStyle/>
          <a:p>
            <a:fld id="{A1E18E5D-DE3B-42D7-9232-2F5C439A0109}" type="slidenum">
              <a:rPr lang="en-IN" smtClean="0"/>
              <a:t>5</a:t>
            </a:fld>
            <a:endParaRPr lang="en-IN"/>
          </a:p>
        </p:txBody>
      </p:sp>
    </p:spTree>
    <p:extLst>
      <p:ext uri="{BB962C8B-B14F-4D97-AF65-F5344CB8AC3E}">
        <p14:creationId xmlns:p14="http://schemas.microsoft.com/office/powerpoint/2010/main" val="32537038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PESTEL analysis looks at external factors that affect a business. Taxation, business rates and food safety regulations are examples of political and legal factors. The economic conditions, like inflation and rising ingredient costs, drive up the operating costs. The decline in visits is due to social changes such as remote work and altered purchasing patterns. Technological factors point out the lack of online ordering and delivery services</a:t>
            </a:r>
            <a:endParaRPr lang="en-IN" dirty="0"/>
          </a:p>
        </p:txBody>
      </p:sp>
      <p:sp>
        <p:nvSpPr>
          <p:cNvPr id="4" name="Slide Number Placeholder 3"/>
          <p:cNvSpPr>
            <a:spLocks noGrp="1"/>
          </p:cNvSpPr>
          <p:nvPr>
            <p:ph type="sldNum" sz="quarter" idx="5"/>
          </p:nvPr>
        </p:nvSpPr>
        <p:spPr/>
        <p:txBody>
          <a:bodyPr/>
          <a:lstStyle/>
          <a:p>
            <a:fld id="{A1E18E5D-DE3B-42D7-9232-2F5C439A0109}" type="slidenum">
              <a:rPr lang="en-IN" smtClean="0"/>
              <a:t>6</a:t>
            </a:fld>
            <a:endParaRPr lang="en-IN"/>
          </a:p>
        </p:txBody>
      </p:sp>
    </p:spTree>
    <p:extLst>
      <p:ext uri="{BB962C8B-B14F-4D97-AF65-F5344CB8AC3E}">
        <p14:creationId xmlns:p14="http://schemas.microsoft.com/office/powerpoint/2010/main" val="1693740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 Fishbone Diagram is used to classify the problems into various categories to determine the possible root causes of decreasing sales figures. Consumers reduce their visits to the bakery for retail and office jobs. Process problems include long wait times and a lack of a reliable pre-order system. Technology is restricted as there are no online ordering and delivery services. Financial pressures cause due to increase in operating expenditure, and environmental changes are due to a decrease in the shopping centre footfall. This analysis can be used to determine the priority areas for improvement.</a:t>
            </a:r>
            <a:endParaRPr lang="en-IN" sz="1200" kern="1200" dirty="0">
              <a:solidFill>
                <a:schemeClr val="tx1"/>
              </a:solidFill>
              <a:effectLst/>
              <a:latin typeface="+mn-lt"/>
              <a:ea typeface="+mn-ea"/>
              <a:cs typeface="+mn-cs"/>
            </a:endParaRPr>
          </a:p>
          <a:p>
            <a:endParaRPr lang="en-IN" dirty="0"/>
          </a:p>
        </p:txBody>
      </p:sp>
      <p:sp>
        <p:nvSpPr>
          <p:cNvPr id="4" name="Slide Number Placeholder 3"/>
          <p:cNvSpPr>
            <a:spLocks noGrp="1"/>
          </p:cNvSpPr>
          <p:nvPr>
            <p:ph type="sldNum" sz="quarter" idx="5"/>
          </p:nvPr>
        </p:nvSpPr>
        <p:spPr/>
        <p:txBody>
          <a:bodyPr/>
          <a:lstStyle/>
          <a:p>
            <a:fld id="{A1E18E5D-DE3B-42D7-9232-2F5C439A0109}" type="slidenum">
              <a:rPr lang="en-IN" smtClean="0"/>
              <a:t>7</a:t>
            </a:fld>
            <a:endParaRPr lang="en-IN"/>
          </a:p>
        </p:txBody>
      </p:sp>
    </p:spTree>
    <p:extLst>
      <p:ext uri="{BB962C8B-B14F-4D97-AF65-F5344CB8AC3E}">
        <p14:creationId xmlns:p14="http://schemas.microsoft.com/office/powerpoint/2010/main" val="8183426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Basil's Bakery have a few big issues to contend with, including declining customers, changing consumer behaviour and increasing business costs. The 5W2H model and PESTEL analysis have been effective in determining the external and internal factors that impact the performance of the business, and the Fishbone Diagram is effective in determining the causes of the problem. The bakery can benefit from implementing digital services to boost sales performance and customer satisfaction, while also optimising operational efficiency and enhancing customer relationships. </a:t>
            </a:r>
            <a:endParaRPr lang="en-IN" sz="1200" kern="1200" dirty="0">
              <a:solidFill>
                <a:schemeClr val="tx1"/>
              </a:solidFill>
              <a:effectLst/>
              <a:latin typeface="+mn-lt"/>
              <a:ea typeface="+mn-ea"/>
              <a:cs typeface="+mn-cs"/>
            </a:endParaRPr>
          </a:p>
          <a:p>
            <a:endParaRPr lang="en-IN" dirty="0"/>
          </a:p>
        </p:txBody>
      </p:sp>
      <p:sp>
        <p:nvSpPr>
          <p:cNvPr id="4" name="Slide Number Placeholder 3"/>
          <p:cNvSpPr>
            <a:spLocks noGrp="1"/>
          </p:cNvSpPr>
          <p:nvPr>
            <p:ph type="sldNum" sz="quarter" idx="5"/>
          </p:nvPr>
        </p:nvSpPr>
        <p:spPr/>
        <p:txBody>
          <a:bodyPr/>
          <a:lstStyle/>
          <a:p>
            <a:fld id="{A1E18E5D-DE3B-42D7-9232-2F5C439A0109}" type="slidenum">
              <a:rPr lang="en-IN" smtClean="0"/>
              <a:t>8</a:t>
            </a:fld>
            <a:endParaRPr lang="en-IN"/>
          </a:p>
        </p:txBody>
      </p:sp>
    </p:spTree>
    <p:extLst>
      <p:ext uri="{BB962C8B-B14F-4D97-AF65-F5344CB8AC3E}">
        <p14:creationId xmlns:p14="http://schemas.microsoft.com/office/powerpoint/2010/main" val="38965903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941958-43B0-0E18-B066-4E72FD03FA7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N"/>
          </a:p>
        </p:txBody>
      </p:sp>
      <p:sp>
        <p:nvSpPr>
          <p:cNvPr id="3" name="Subtitle 2">
            <a:extLst>
              <a:ext uri="{FF2B5EF4-FFF2-40B4-BE49-F238E27FC236}">
                <a16:creationId xmlns:a16="http://schemas.microsoft.com/office/drawing/2014/main" id="{F66D5A57-97BA-74EC-291A-7DB80FE27C4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N"/>
          </a:p>
        </p:txBody>
      </p:sp>
      <p:sp>
        <p:nvSpPr>
          <p:cNvPr id="4" name="Date Placeholder 3">
            <a:extLst>
              <a:ext uri="{FF2B5EF4-FFF2-40B4-BE49-F238E27FC236}">
                <a16:creationId xmlns:a16="http://schemas.microsoft.com/office/drawing/2014/main" id="{A36E1914-1D65-BAF9-C4B8-26C85060A1E9}"/>
              </a:ext>
            </a:extLst>
          </p:cNvPr>
          <p:cNvSpPr>
            <a:spLocks noGrp="1"/>
          </p:cNvSpPr>
          <p:nvPr>
            <p:ph type="dt" sz="half" idx="10"/>
          </p:nvPr>
        </p:nvSpPr>
        <p:spPr/>
        <p:txBody>
          <a:bodyPr/>
          <a:lstStyle/>
          <a:p>
            <a:fld id="{96ECB30D-20E3-4D69-90A6-5D00C39918FD}" type="datetimeFigureOut">
              <a:rPr lang="en-IN" smtClean="0"/>
              <a:t>12-07-2026</a:t>
            </a:fld>
            <a:endParaRPr lang="en-IN"/>
          </a:p>
        </p:txBody>
      </p:sp>
      <p:sp>
        <p:nvSpPr>
          <p:cNvPr id="5" name="Footer Placeholder 4">
            <a:extLst>
              <a:ext uri="{FF2B5EF4-FFF2-40B4-BE49-F238E27FC236}">
                <a16:creationId xmlns:a16="http://schemas.microsoft.com/office/drawing/2014/main" id="{8108CD38-72C7-2022-3E27-CC606766BEB7}"/>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3489E694-3ACA-A816-3057-D186E5E1222A}"/>
              </a:ext>
            </a:extLst>
          </p:cNvPr>
          <p:cNvSpPr>
            <a:spLocks noGrp="1"/>
          </p:cNvSpPr>
          <p:nvPr>
            <p:ph type="sldNum" sz="quarter" idx="12"/>
          </p:nvPr>
        </p:nvSpPr>
        <p:spPr/>
        <p:txBody>
          <a:bodyPr/>
          <a:lstStyle/>
          <a:p>
            <a:fld id="{FADC81BA-88F4-4D3E-836F-300940CD2F15}" type="slidenum">
              <a:rPr lang="en-IN" smtClean="0"/>
              <a:t>‹#›</a:t>
            </a:fld>
            <a:endParaRPr lang="en-IN"/>
          </a:p>
        </p:txBody>
      </p:sp>
    </p:spTree>
    <p:extLst>
      <p:ext uri="{BB962C8B-B14F-4D97-AF65-F5344CB8AC3E}">
        <p14:creationId xmlns:p14="http://schemas.microsoft.com/office/powerpoint/2010/main" val="40353824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A5C000-3975-4B4F-6C16-B94D1F2D2368}"/>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4198E232-B849-8283-47B8-72444DE5DE8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DEB2DE58-ACB0-53ED-DF05-125F830F58B0}"/>
              </a:ext>
            </a:extLst>
          </p:cNvPr>
          <p:cNvSpPr>
            <a:spLocks noGrp="1"/>
          </p:cNvSpPr>
          <p:nvPr>
            <p:ph type="dt" sz="half" idx="10"/>
          </p:nvPr>
        </p:nvSpPr>
        <p:spPr/>
        <p:txBody>
          <a:bodyPr/>
          <a:lstStyle/>
          <a:p>
            <a:fld id="{96ECB30D-20E3-4D69-90A6-5D00C39918FD}" type="datetimeFigureOut">
              <a:rPr lang="en-IN" smtClean="0"/>
              <a:t>12-07-2026</a:t>
            </a:fld>
            <a:endParaRPr lang="en-IN"/>
          </a:p>
        </p:txBody>
      </p:sp>
      <p:sp>
        <p:nvSpPr>
          <p:cNvPr id="5" name="Footer Placeholder 4">
            <a:extLst>
              <a:ext uri="{FF2B5EF4-FFF2-40B4-BE49-F238E27FC236}">
                <a16:creationId xmlns:a16="http://schemas.microsoft.com/office/drawing/2014/main" id="{3EA5D1ED-56F0-C90A-78CC-60EC778A0D0E}"/>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33017652-116A-2F0E-C2FA-B94341AAC826}"/>
              </a:ext>
            </a:extLst>
          </p:cNvPr>
          <p:cNvSpPr>
            <a:spLocks noGrp="1"/>
          </p:cNvSpPr>
          <p:nvPr>
            <p:ph type="sldNum" sz="quarter" idx="12"/>
          </p:nvPr>
        </p:nvSpPr>
        <p:spPr/>
        <p:txBody>
          <a:bodyPr/>
          <a:lstStyle/>
          <a:p>
            <a:fld id="{FADC81BA-88F4-4D3E-836F-300940CD2F15}" type="slidenum">
              <a:rPr lang="en-IN" smtClean="0"/>
              <a:t>‹#›</a:t>
            </a:fld>
            <a:endParaRPr lang="en-IN"/>
          </a:p>
        </p:txBody>
      </p:sp>
    </p:spTree>
    <p:extLst>
      <p:ext uri="{BB962C8B-B14F-4D97-AF65-F5344CB8AC3E}">
        <p14:creationId xmlns:p14="http://schemas.microsoft.com/office/powerpoint/2010/main" val="39932987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692CB3-E3A2-36C9-9DC9-50B440960C7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N"/>
          </a:p>
        </p:txBody>
      </p:sp>
      <p:sp>
        <p:nvSpPr>
          <p:cNvPr id="3" name="Text Placeholder 2">
            <a:extLst>
              <a:ext uri="{FF2B5EF4-FFF2-40B4-BE49-F238E27FC236}">
                <a16:creationId xmlns:a16="http://schemas.microsoft.com/office/drawing/2014/main" id="{7C356BAE-926F-D903-8112-31183A53DF7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BBA3687-5C92-6D78-47B2-44A026426BB8}"/>
              </a:ext>
            </a:extLst>
          </p:cNvPr>
          <p:cNvSpPr>
            <a:spLocks noGrp="1"/>
          </p:cNvSpPr>
          <p:nvPr>
            <p:ph type="dt" sz="half" idx="10"/>
          </p:nvPr>
        </p:nvSpPr>
        <p:spPr/>
        <p:txBody>
          <a:bodyPr/>
          <a:lstStyle/>
          <a:p>
            <a:fld id="{96ECB30D-20E3-4D69-90A6-5D00C39918FD}" type="datetimeFigureOut">
              <a:rPr lang="en-IN" smtClean="0"/>
              <a:t>12-07-2026</a:t>
            </a:fld>
            <a:endParaRPr lang="en-IN"/>
          </a:p>
        </p:txBody>
      </p:sp>
      <p:sp>
        <p:nvSpPr>
          <p:cNvPr id="5" name="Footer Placeholder 4">
            <a:extLst>
              <a:ext uri="{FF2B5EF4-FFF2-40B4-BE49-F238E27FC236}">
                <a16:creationId xmlns:a16="http://schemas.microsoft.com/office/drawing/2014/main" id="{AB0DE248-A5F1-9B36-E18A-532D6EFA7D6C}"/>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0CB90DD7-AE9B-725A-53E8-C78454859B96}"/>
              </a:ext>
            </a:extLst>
          </p:cNvPr>
          <p:cNvSpPr>
            <a:spLocks noGrp="1"/>
          </p:cNvSpPr>
          <p:nvPr>
            <p:ph type="sldNum" sz="quarter" idx="12"/>
          </p:nvPr>
        </p:nvSpPr>
        <p:spPr/>
        <p:txBody>
          <a:bodyPr/>
          <a:lstStyle/>
          <a:p>
            <a:fld id="{FADC81BA-88F4-4D3E-836F-300940CD2F15}" type="slidenum">
              <a:rPr lang="en-IN" smtClean="0"/>
              <a:t>‹#›</a:t>
            </a:fld>
            <a:endParaRPr lang="en-IN"/>
          </a:p>
        </p:txBody>
      </p:sp>
    </p:spTree>
    <p:extLst>
      <p:ext uri="{BB962C8B-B14F-4D97-AF65-F5344CB8AC3E}">
        <p14:creationId xmlns:p14="http://schemas.microsoft.com/office/powerpoint/2010/main" val="19287514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04AC9E-9C09-D8AB-E09A-BFE54141428C}"/>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4BD7D99F-B1C9-2D9F-193D-B66B7C75332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Content Placeholder 3">
            <a:extLst>
              <a:ext uri="{FF2B5EF4-FFF2-40B4-BE49-F238E27FC236}">
                <a16:creationId xmlns:a16="http://schemas.microsoft.com/office/drawing/2014/main" id="{E7A7CF7B-AD9E-FE43-E0BC-DE03EBBC222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Date Placeholder 4">
            <a:extLst>
              <a:ext uri="{FF2B5EF4-FFF2-40B4-BE49-F238E27FC236}">
                <a16:creationId xmlns:a16="http://schemas.microsoft.com/office/drawing/2014/main" id="{4A38A9CB-2CB8-0534-AC6E-E94A34608681}"/>
              </a:ext>
            </a:extLst>
          </p:cNvPr>
          <p:cNvSpPr>
            <a:spLocks noGrp="1"/>
          </p:cNvSpPr>
          <p:nvPr>
            <p:ph type="dt" sz="half" idx="10"/>
          </p:nvPr>
        </p:nvSpPr>
        <p:spPr/>
        <p:txBody>
          <a:bodyPr/>
          <a:lstStyle/>
          <a:p>
            <a:fld id="{96ECB30D-20E3-4D69-90A6-5D00C39918FD}" type="datetimeFigureOut">
              <a:rPr lang="en-IN" smtClean="0"/>
              <a:t>12-07-2026</a:t>
            </a:fld>
            <a:endParaRPr lang="en-IN"/>
          </a:p>
        </p:txBody>
      </p:sp>
      <p:sp>
        <p:nvSpPr>
          <p:cNvPr id="6" name="Footer Placeholder 5">
            <a:extLst>
              <a:ext uri="{FF2B5EF4-FFF2-40B4-BE49-F238E27FC236}">
                <a16:creationId xmlns:a16="http://schemas.microsoft.com/office/drawing/2014/main" id="{B77F34D7-B295-05D8-AE96-122AFD8C50BF}"/>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4D0C8518-1551-5EEA-3427-5334CCCBF0AC}"/>
              </a:ext>
            </a:extLst>
          </p:cNvPr>
          <p:cNvSpPr>
            <a:spLocks noGrp="1"/>
          </p:cNvSpPr>
          <p:nvPr>
            <p:ph type="sldNum" sz="quarter" idx="12"/>
          </p:nvPr>
        </p:nvSpPr>
        <p:spPr/>
        <p:txBody>
          <a:bodyPr/>
          <a:lstStyle/>
          <a:p>
            <a:fld id="{FADC81BA-88F4-4D3E-836F-300940CD2F15}" type="slidenum">
              <a:rPr lang="en-IN" smtClean="0"/>
              <a:t>‹#›</a:t>
            </a:fld>
            <a:endParaRPr lang="en-IN"/>
          </a:p>
        </p:txBody>
      </p:sp>
    </p:spTree>
    <p:extLst>
      <p:ext uri="{BB962C8B-B14F-4D97-AF65-F5344CB8AC3E}">
        <p14:creationId xmlns:p14="http://schemas.microsoft.com/office/powerpoint/2010/main" val="27761966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E85A81-2510-A394-8945-3AA1AF9D1032}"/>
              </a:ext>
            </a:extLst>
          </p:cNvPr>
          <p:cNvSpPr>
            <a:spLocks noGrp="1"/>
          </p:cNvSpPr>
          <p:nvPr>
            <p:ph type="title"/>
          </p:nvPr>
        </p:nvSpPr>
        <p:spPr>
          <a:xfrm>
            <a:off x="839788" y="365125"/>
            <a:ext cx="10515600" cy="1325563"/>
          </a:xfrm>
        </p:spPr>
        <p:txBody>
          <a:bodyPr/>
          <a:lstStyle/>
          <a:p>
            <a:r>
              <a:rPr lang="en-US"/>
              <a:t>Click to edit Master title style</a:t>
            </a:r>
            <a:endParaRPr lang="en-IN"/>
          </a:p>
        </p:txBody>
      </p:sp>
      <p:sp>
        <p:nvSpPr>
          <p:cNvPr id="3" name="Text Placeholder 2">
            <a:extLst>
              <a:ext uri="{FF2B5EF4-FFF2-40B4-BE49-F238E27FC236}">
                <a16:creationId xmlns:a16="http://schemas.microsoft.com/office/drawing/2014/main" id="{8CB7C114-1893-3FDF-C4BA-103A5F2DF68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02C81C5-56A4-BFBA-6982-016344CB3E3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Text Placeholder 4">
            <a:extLst>
              <a:ext uri="{FF2B5EF4-FFF2-40B4-BE49-F238E27FC236}">
                <a16:creationId xmlns:a16="http://schemas.microsoft.com/office/drawing/2014/main" id="{0E45EE5E-2BAB-28FC-2D54-A4B2E571AB8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D4C97A6-66C5-AB34-09A1-AFE1775EBE0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7" name="Date Placeholder 6">
            <a:extLst>
              <a:ext uri="{FF2B5EF4-FFF2-40B4-BE49-F238E27FC236}">
                <a16:creationId xmlns:a16="http://schemas.microsoft.com/office/drawing/2014/main" id="{94643618-5784-4718-9BCB-CC9B09C6FDDB}"/>
              </a:ext>
            </a:extLst>
          </p:cNvPr>
          <p:cNvSpPr>
            <a:spLocks noGrp="1"/>
          </p:cNvSpPr>
          <p:nvPr>
            <p:ph type="dt" sz="half" idx="10"/>
          </p:nvPr>
        </p:nvSpPr>
        <p:spPr/>
        <p:txBody>
          <a:bodyPr/>
          <a:lstStyle/>
          <a:p>
            <a:fld id="{96ECB30D-20E3-4D69-90A6-5D00C39918FD}" type="datetimeFigureOut">
              <a:rPr lang="en-IN" smtClean="0"/>
              <a:t>12-07-2026</a:t>
            </a:fld>
            <a:endParaRPr lang="en-IN"/>
          </a:p>
        </p:txBody>
      </p:sp>
      <p:sp>
        <p:nvSpPr>
          <p:cNvPr id="8" name="Footer Placeholder 7">
            <a:extLst>
              <a:ext uri="{FF2B5EF4-FFF2-40B4-BE49-F238E27FC236}">
                <a16:creationId xmlns:a16="http://schemas.microsoft.com/office/drawing/2014/main" id="{8E933241-6757-5671-8460-4FFA9A3746AD}"/>
              </a:ext>
            </a:extLst>
          </p:cNvPr>
          <p:cNvSpPr>
            <a:spLocks noGrp="1"/>
          </p:cNvSpPr>
          <p:nvPr>
            <p:ph type="ftr" sz="quarter" idx="11"/>
          </p:nvPr>
        </p:nvSpPr>
        <p:spPr/>
        <p:txBody>
          <a:bodyPr/>
          <a:lstStyle/>
          <a:p>
            <a:endParaRPr lang="en-IN"/>
          </a:p>
        </p:txBody>
      </p:sp>
      <p:sp>
        <p:nvSpPr>
          <p:cNvPr id="9" name="Slide Number Placeholder 8">
            <a:extLst>
              <a:ext uri="{FF2B5EF4-FFF2-40B4-BE49-F238E27FC236}">
                <a16:creationId xmlns:a16="http://schemas.microsoft.com/office/drawing/2014/main" id="{CF25E2C2-C699-CAC1-80FC-5F5D70C19878}"/>
              </a:ext>
            </a:extLst>
          </p:cNvPr>
          <p:cNvSpPr>
            <a:spLocks noGrp="1"/>
          </p:cNvSpPr>
          <p:nvPr>
            <p:ph type="sldNum" sz="quarter" idx="12"/>
          </p:nvPr>
        </p:nvSpPr>
        <p:spPr/>
        <p:txBody>
          <a:bodyPr/>
          <a:lstStyle/>
          <a:p>
            <a:fld id="{FADC81BA-88F4-4D3E-836F-300940CD2F15}" type="slidenum">
              <a:rPr lang="en-IN" smtClean="0"/>
              <a:t>‹#›</a:t>
            </a:fld>
            <a:endParaRPr lang="en-IN"/>
          </a:p>
        </p:txBody>
      </p:sp>
    </p:spTree>
    <p:extLst>
      <p:ext uri="{BB962C8B-B14F-4D97-AF65-F5344CB8AC3E}">
        <p14:creationId xmlns:p14="http://schemas.microsoft.com/office/powerpoint/2010/main" val="39633864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40BFF5-1BC4-C578-9FD2-EC4794F38134}"/>
              </a:ext>
            </a:extLst>
          </p:cNvPr>
          <p:cNvSpPr>
            <a:spLocks noGrp="1"/>
          </p:cNvSpPr>
          <p:nvPr>
            <p:ph type="title"/>
          </p:nvPr>
        </p:nvSpPr>
        <p:spPr/>
        <p:txBody>
          <a:bodyPr/>
          <a:lstStyle/>
          <a:p>
            <a:r>
              <a:rPr lang="en-US"/>
              <a:t>Click to edit Master title style</a:t>
            </a:r>
            <a:endParaRPr lang="en-IN"/>
          </a:p>
        </p:txBody>
      </p:sp>
      <p:sp>
        <p:nvSpPr>
          <p:cNvPr id="3" name="Date Placeholder 2">
            <a:extLst>
              <a:ext uri="{FF2B5EF4-FFF2-40B4-BE49-F238E27FC236}">
                <a16:creationId xmlns:a16="http://schemas.microsoft.com/office/drawing/2014/main" id="{5303F81A-34DC-0565-66CC-025671FADC97}"/>
              </a:ext>
            </a:extLst>
          </p:cNvPr>
          <p:cNvSpPr>
            <a:spLocks noGrp="1"/>
          </p:cNvSpPr>
          <p:nvPr>
            <p:ph type="dt" sz="half" idx="10"/>
          </p:nvPr>
        </p:nvSpPr>
        <p:spPr/>
        <p:txBody>
          <a:bodyPr/>
          <a:lstStyle/>
          <a:p>
            <a:fld id="{96ECB30D-20E3-4D69-90A6-5D00C39918FD}" type="datetimeFigureOut">
              <a:rPr lang="en-IN" smtClean="0"/>
              <a:t>12-07-2026</a:t>
            </a:fld>
            <a:endParaRPr lang="en-IN"/>
          </a:p>
        </p:txBody>
      </p:sp>
      <p:sp>
        <p:nvSpPr>
          <p:cNvPr id="4" name="Footer Placeholder 3">
            <a:extLst>
              <a:ext uri="{FF2B5EF4-FFF2-40B4-BE49-F238E27FC236}">
                <a16:creationId xmlns:a16="http://schemas.microsoft.com/office/drawing/2014/main" id="{B03ABE32-7D42-9A53-487A-070FE64270E6}"/>
              </a:ext>
            </a:extLst>
          </p:cNvPr>
          <p:cNvSpPr>
            <a:spLocks noGrp="1"/>
          </p:cNvSpPr>
          <p:nvPr>
            <p:ph type="ftr" sz="quarter" idx="11"/>
          </p:nvPr>
        </p:nvSpPr>
        <p:spPr/>
        <p:txBody>
          <a:bodyPr/>
          <a:lstStyle/>
          <a:p>
            <a:endParaRPr lang="en-IN"/>
          </a:p>
        </p:txBody>
      </p:sp>
      <p:sp>
        <p:nvSpPr>
          <p:cNvPr id="5" name="Slide Number Placeholder 4">
            <a:extLst>
              <a:ext uri="{FF2B5EF4-FFF2-40B4-BE49-F238E27FC236}">
                <a16:creationId xmlns:a16="http://schemas.microsoft.com/office/drawing/2014/main" id="{F62AC8F1-EADC-B0A3-3ECA-D2CE0A569A4B}"/>
              </a:ext>
            </a:extLst>
          </p:cNvPr>
          <p:cNvSpPr>
            <a:spLocks noGrp="1"/>
          </p:cNvSpPr>
          <p:nvPr>
            <p:ph type="sldNum" sz="quarter" idx="12"/>
          </p:nvPr>
        </p:nvSpPr>
        <p:spPr/>
        <p:txBody>
          <a:bodyPr/>
          <a:lstStyle/>
          <a:p>
            <a:fld id="{FADC81BA-88F4-4D3E-836F-300940CD2F15}" type="slidenum">
              <a:rPr lang="en-IN" smtClean="0"/>
              <a:t>‹#›</a:t>
            </a:fld>
            <a:endParaRPr lang="en-IN"/>
          </a:p>
        </p:txBody>
      </p:sp>
    </p:spTree>
    <p:extLst>
      <p:ext uri="{BB962C8B-B14F-4D97-AF65-F5344CB8AC3E}">
        <p14:creationId xmlns:p14="http://schemas.microsoft.com/office/powerpoint/2010/main" val="1783685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2455BE5-8B2F-7CA6-EE2D-E74F1DAEE3FC}"/>
              </a:ext>
            </a:extLst>
          </p:cNvPr>
          <p:cNvSpPr>
            <a:spLocks noGrp="1"/>
          </p:cNvSpPr>
          <p:nvPr>
            <p:ph type="dt" sz="half" idx="10"/>
          </p:nvPr>
        </p:nvSpPr>
        <p:spPr/>
        <p:txBody>
          <a:bodyPr/>
          <a:lstStyle/>
          <a:p>
            <a:fld id="{96ECB30D-20E3-4D69-90A6-5D00C39918FD}" type="datetimeFigureOut">
              <a:rPr lang="en-IN" smtClean="0"/>
              <a:t>12-07-2026</a:t>
            </a:fld>
            <a:endParaRPr lang="en-IN"/>
          </a:p>
        </p:txBody>
      </p:sp>
      <p:sp>
        <p:nvSpPr>
          <p:cNvPr id="3" name="Footer Placeholder 2">
            <a:extLst>
              <a:ext uri="{FF2B5EF4-FFF2-40B4-BE49-F238E27FC236}">
                <a16:creationId xmlns:a16="http://schemas.microsoft.com/office/drawing/2014/main" id="{E6A3A1AE-03BF-B155-2CEC-44CE61AD231D}"/>
              </a:ext>
            </a:extLst>
          </p:cNvPr>
          <p:cNvSpPr>
            <a:spLocks noGrp="1"/>
          </p:cNvSpPr>
          <p:nvPr>
            <p:ph type="ftr" sz="quarter" idx="11"/>
          </p:nvPr>
        </p:nvSpPr>
        <p:spPr/>
        <p:txBody>
          <a:bodyPr/>
          <a:lstStyle/>
          <a:p>
            <a:endParaRPr lang="en-IN"/>
          </a:p>
        </p:txBody>
      </p:sp>
      <p:sp>
        <p:nvSpPr>
          <p:cNvPr id="4" name="Slide Number Placeholder 3">
            <a:extLst>
              <a:ext uri="{FF2B5EF4-FFF2-40B4-BE49-F238E27FC236}">
                <a16:creationId xmlns:a16="http://schemas.microsoft.com/office/drawing/2014/main" id="{4150FC0C-EA7E-9BC7-8339-DACC428D2379}"/>
              </a:ext>
            </a:extLst>
          </p:cNvPr>
          <p:cNvSpPr>
            <a:spLocks noGrp="1"/>
          </p:cNvSpPr>
          <p:nvPr>
            <p:ph type="sldNum" sz="quarter" idx="12"/>
          </p:nvPr>
        </p:nvSpPr>
        <p:spPr/>
        <p:txBody>
          <a:bodyPr/>
          <a:lstStyle/>
          <a:p>
            <a:fld id="{FADC81BA-88F4-4D3E-836F-300940CD2F15}" type="slidenum">
              <a:rPr lang="en-IN" smtClean="0"/>
              <a:t>‹#›</a:t>
            </a:fld>
            <a:endParaRPr lang="en-IN"/>
          </a:p>
        </p:txBody>
      </p:sp>
    </p:spTree>
    <p:extLst>
      <p:ext uri="{BB962C8B-B14F-4D97-AF65-F5344CB8AC3E}">
        <p14:creationId xmlns:p14="http://schemas.microsoft.com/office/powerpoint/2010/main" val="23525096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4A98B4-1453-EDD2-5771-49D7A4B4E1F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Content Placeholder 2">
            <a:extLst>
              <a:ext uri="{FF2B5EF4-FFF2-40B4-BE49-F238E27FC236}">
                <a16:creationId xmlns:a16="http://schemas.microsoft.com/office/drawing/2014/main" id="{9F8A412F-FFF5-8E68-7DDB-137270A5D8E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 Placeholder 3">
            <a:extLst>
              <a:ext uri="{FF2B5EF4-FFF2-40B4-BE49-F238E27FC236}">
                <a16:creationId xmlns:a16="http://schemas.microsoft.com/office/drawing/2014/main" id="{7D975E1B-BF82-1804-BC76-2737669021F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AE47F85-EC92-8202-420F-D0B78A631033}"/>
              </a:ext>
            </a:extLst>
          </p:cNvPr>
          <p:cNvSpPr>
            <a:spLocks noGrp="1"/>
          </p:cNvSpPr>
          <p:nvPr>
            <p:ph type="dt" sz="half" idx="10"/>
          </p:nvPr>
        </p:nvSpPr>
        <p:spPr/>
        <p:txBody>
          <a:bodyPr/>
          <a:lstStyle/>
          <a:p>
            <a:fld id="{96ECB30D-20E3-4D69-90A6-5D00C39918FD}" type="datetimeFigureOut">
              <a:rPr lang="en-IN" smtClean="0"/>
              <a:t>12-07-2026</a:t>
            </a:fld>
            <a:endParaRPr lang="en-IN"/>
          </a:p>
        </p:txBody>
      </p:sp>
      <p:sp>
        <p:nvSpPr>
          <p:cNvPr id="6" name="Footer Placeholder 5">
            <a:extLst>
              <a:ext uri="{FF2B5EF4-FFF2-40B4-BE49-F238E27FC236}">
                <a16:creationId xmlns:a16="http://schemas.microsoft.com/office/drawing/2014/main" id="{7772676E-3FCB-57DE-7CCE-BF2D89A218B3}"/>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C4B94F36-1511-38CE-B29C-8BC15B45768A}"/>
              </a:ext>
            </a:extLst>
          </p:cNvPr>
          <p:cNvSpPr>
            <a:spLocks noGrp="1"/>
          </p:cNvSpPr>
          <p:nvPr>
            <p:ph type="sldNum" sz="quarter" idx="12"/>
          </p:nvPr>
        </p:nvSpPr>
        <p:spPr/>
        <p:txBody>
          <a:bodyPr/>
          <a:lstStyle/>
          <a:p>
            <a:fld id="{FADC81BA-88F4-4D3E-836F-300940CD2F15}" type="slidenum">
              <a:rPr lang="en-IN" smtClean="0"/>
              <a:t>‹#›</a:t>
            </a:fld>
            <a:endParaRPr lang="en-IN"/>
          </a:p>
        </p:txBody>
      </p:sp>
    </p:spTree>
    <p:extLst>
      <p:ext uri="{BB962C8B-B14F-4D97-AF65-F5344CB8AC3E}">
        <p14:creationId xmlns:p14="http://schemas.microsoft.com/office/powerpoint/2010/main" val="19939337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3EBF59-235A-0B0E-D3AC-357A106DB96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Picture Placeholder 2">
            <a:extLst>
              <a:ext uri="{FF2B5EF4-FFF2-40B4-BE49-F238E27FC236}">
                <a16:creationId xmlns:a16="http://schemas.microsoft.com/office/drawing/2014/main" id="{DE2BB59D-444F-82CA-4D0C-A0904980C46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N"/>
          </a:p>
        </p:txBody>
      </p:sp>
      <p:sp>
        <p:nvSpPr>
          <p:cNvPr id="4" name="Text Placeholder 3">
            <a:extLst>
              <a:ext uri="{FF2B5EF4-FFF2-40B4-BE49-F238E27FC236}">
                <a16:creationId xmlns:a16="http://schemas.microsoft.com/office/drawing/2014/main" id="{8D4743CB-4F53-57E1-2B31-67918D4D2EC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B0A990D-C5FA-FCB1-4D25-5B0C07615B74}"/>
              </a:ext>
            </a:extLst>
          </p:cNvPr>
          <p:cNvSpPr>
            <a:spLocks noGrp="1"/>
          </p:cNvSpPr>
          <p:nvPr>
            <p:ph type="dt" sz="half" idx="10"/>
          </p:nvPr>
        </p:nvSpPr>
        <p:spPr/>
        <p:txBody>
          <a:bodyPr/>
          <a:lstStyle/>
          <a:p>
            <a:fld id="{96ECB30D-20E3-4D69-90A6-5D00C39918FD}" type="datetimeFigureOut">
              <a:rPr lang="en-IN" smtClean="0"/>
              <a:t>12-07-2026</a:t>
            </a:fld>
            <a:endParaRPr lang="en-IN"/>
          </a:p>
        </p:txBody>
      </p:sp>
      <p:sp>
        <p:nvSpPr>
          <p:cNvPr id="6" name="Footer Placeholder 5">
            <a:extLst>
              <a:ext uri="{FF2B5EF4-FFF2-40B4-BE49-F238E27FC236}">
                <a16:creationId xmlns:a16="http://schemas.microsoft.com/office/drawing/2014/main" id="{71AD7A7C-80A6-3450-3EFC-BE6E775C1E94}"/>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7C910A76-867E-06D8-5C61-779AAC5D0291}"/>
              </a:ext>
            </a:extLst>
          </p:cNvPr>
          <p:cNvSpPr>
            <a:spLocks noGrp="1"/>
          </p:cNvSpPr>
          <p:nvPr>
            <p:ph type="sldNum" sz="quarter" idx="12"/>
          </p:nvPr>
        </p:nvSpPr>
        <p:spPr/>
        <p:txBody>
          <a:bodyPr/>
          <a:lstStyle/>
          <a:p>
            <a:fld id="{FADC81BA-88F4-4D3E-836F-300940CD2F15}" type="slidenum">
              <a:rPr lang="en-IN" smtClean="0"/>
              <a:t>‹#›</a:t>
            </a:fld>
            <a:endParaRPr lang="en-IN"/>
          </a:p>
        </p:txBody>
      </p:sp>
    </p:spTree>
    <p:extLst>
      <p:ext uri="{BB962C8B-B14F-4D97-AF65-F5344CB8AC3E}">
        <p14:creationId xmlns:p14="http://schemas.microsoft.com/office/powerpoint/2010/main" val="17835453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04E6D1-6004-06C5-6F07-8AA526B0A9DD}"/>
              </a:ext>
            </a:extLst>
          </p:cNvPr>
          <p:cNvSpPr>
            <a:spLocks noGrp="1"/>
          </p:cNvSpPr>
          <p:nvPr>
            <p:ph type="title"/>
          </p:nvPr>
        </p:nvSpPr>
        <p:spPr/>
        <p:txBody>
          <a:bodyPr/>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5C930DF9-DB64-E5AF-3B55-AADABC40DE9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6B459DC0-53AD-F33F-69AD-988FBA271DEC}"/>
              </a:ext>
            </a:extLst>
          </p:cNvPr>
          <p:cNvSpPr>
            <a:spLocks noGrp="1"/>
          </p:cNvSpPr>
          <p:nvPr>
            <p:ph type="dt" sz="half" idx="10"/>
          </p:nvPr>
        </p:nvSpPr>
        <p:spPr/>
        <p:txBody>
          <a:bodyPr/>
          <a:lstStyle/>
          <a:p>
            <a:fld id="{96ECB30D-20E3-4D69-90A6-5D00C39918FD}" type="datetimeFigureOut">
              <a:rPr lang="en-IN" smtClean="0"/>
              <a:t>12-07-2026</a:t>
            </a:fld>
            <a:endParaRPr lang="en-IN"/>
          </a:p>
        </p:txBody>
      </p:sp>
      <p:sp>
        <p:nvSpPr>
          <p:cNvPr id="5" name="Footer Placeholder 4">
            <a:extLst>
              <a:ext uri="{FF2B5EF4-FFF2-40B4-BE49-F238E27FC236}">
                <a16:creationId xmlns:a16="http://schemas.microsoft.com/office/drawing/2014/main" id="{2436E813-63E7-3EB7-655E-F980908A4D8D}"/>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27DFA7BD-0908-1AB5-4052-C1D3D54EDB07}"/>
              </a:ext>
            </a:extLst>
          </p:cNvPr>
          <p:cNvSpPr>
            <a:spLocks noGrp="1"/>
          </p:cNvSpPr>
          <p:nvPr>
            <p:ph type="sldNum" sz="quarter" idx="12"/>
          </p:nvPr>
        </p:nvSpPr>
        <p:spPr/>
        <p:txBody>
          <a:bodyPr/>
          <a:lstStyle/>
          <a:p>
            <a:fld id="{FADC81BA-88F4-4D3E-836F-300940CD2F15}" type="slidenum">
              <a:rPr lang="en-IN" smtClean="0"/>
              <a:t>‹#›</a:t>
            </a:fld>
            <a:endParaRPr lang="en-IN"/>
          </a:p>
        </p:txBody>
      </p:sp>
    </p:spTree>
    <p:extLst>
      <p:ext uri="{BB962C8B-B14F-4D97-AF65-F5344CB8AC3E}">
        <p14:creationId xmlns:p14="http://schemas.microsoft.com/office/powerpoint/2010/main" val="7260131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0BBBD55-3986-3FF9-02D2-B9C6B7E265B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43AE5CE9-95AF-621F-E714-62ED505E345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9B943619-5468-2685-12E7-D5BFF3998F86}"/>
              </a:ext>
            </a:extLst>
          </p:cNvPr>
          <p:cNvSpPr>
            <a:spLocks noGrp="1"/>
          </p:cNvSpPr>
          <p:nvPr>
            <p:ph type="dt" sz="half" idx="10"/>
          </p:nvPr>
        </p:nvSpPr>
        <p:spPr/>
        <p:txBody>
          <a:bodyPr/>
          <a:lstStyle/>
          <a:p>
            <a:fld id="{96ECB30D-20E3-4D69-90A6-5D00C39918FD}" type="datetimeFigureOut">
              <a:rPr lang="en-IN" smtClean="0"/>
              <a:t>12-07-2026</a:t>
            </a:fld>
            <a:endParaRPr lang="en-IN"/>
          </a:p>
        </p:txBody>
      </p:sp>
      <p:sp>
        <p:nvSpPr>
          <p:cNvPr id="5" name="Footer Placeholder 4">
            <a:extLst>
              <a:ext uri="{FF2B5EF4-FFF2-40B4-BE49-F238E27FC236}">
                <a16:creationId xmlns:a16="http://schemas.microsoft.com/office/drawing/2014/main" id="{A19FA6B4-8D2B-7AB0-C09B-2973B4EC274D}"/>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F41C673D-FAA1-DC83-7574-8500E0C744BA}"/>
              </a:ext>
            </a:extLst>
          </p:cNvPr>
          <p:cNvSpPr>
            <a:spLocks noGrp="1"/>
          </p:cNvSpPr>
          <p:nvPr>
            <p:ph type="sldNum" sz="quarter" idx="12"/>
          </p:nvPr>
        </p:nvSpPr>
        <p:spPr/>
        <p:txBody>
          <a:bodyPr/>
          <a:lstStyle/>
          <a:p>
            <a:fld id="{FADC81BA-88F4-4D3E-836F-300940CD2F15}" type="slidenum">
              <a:rPr lang="en-IN" smtClean="0"/>
              <a:t>‹#›</a:t>
            </a:fld>
            <a:endParaRPr lang="en-IN"/>
          </a:p>
        </p:txBody>
      </p:sp>
    </p:spTree>
    <p:extLst>
      <p:ext uri="{BB962C8B-B14F-4D97-AF65-F5344CB8AC3E}">
        <p14:creationId xmlns:p14="http://schemas.microsoft.com/office/powerpoint/2010/main" val="25347505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23B9BBF-023A-1C43-ED45-0B48DEBDDD9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241511DE-BBC2-9660-E368-62A43F6AA99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FF7D5F3A-E8C2-9895-3FBA-28B15464B05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6ECB30D-20E3-4D69-90A6-5D00C39918FD}" type="datetimeFigureOut">
              <a:rPr lang="en-IN" smtClean="0"/>
              <a:t>12-07-2026</a:t>
            </a:fld>
            <a:endParaRPr lang="en-IN"/>
          </a:p>
        </p:txBody>
      </p:sp>
      <p:sp>
        <p:nvSpPr>
          <p:cNvPr id="5" name="Footer Placeholder 4">
            <a:extLst>
              <a:ext uri="{FF2B5EF4-FFF2-40B4-BE49-F238E27FC236}">
                <a16:creationId xmlns:a16="http://schemas.microsoft.com/office/drawing/2014/main" id="{1C8F5897-C375-ED04-CB87-491FBCD0FF9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N"/>
          </a:p>
        </p:txBody>
      </p:sp>
      <p:sp>
        <p:nvSpPr>
          <p:cNvPr id="6" name="Slide Number Placeholder 5">
            <a:extLst>
              <a:ext uri="{FF2B5EF4-FFF2-40B4-BE49-F238E27FC236}">
                <a16:creationId xmlns:a16="http://schemas.microsoft.com/office/drawing/2014/main" id="{26A9BC75-0F3C-F56F-68E3-BA0A563D8D7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ADC81BA-88F4-4D3E-836F-300940CD2F15}" type="slidenum">
              <a:rPr lang="en-IN" smtClean="0"/>
              <a:t>‹#›</a:t>
            </a:fld>
            <a:endParaRPr lang="en-IN"/>
          </a:p>
        </p:txBody>
      </p:sp>
    </p:spTree>
    <p:extLst>
      <p:ext uri="{BB962C8B-B14F-4D97-AF65-F5344CB8AC3E}">
        <p14:creationId xmlns:p14="http://schemas.microsoft.com/office/powerpoint/2010/main" val="27988039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microsoft.com/office/2018/10/relationships/comments" Target="../comments/modernComment_101_498C6AA0.xml"/><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5.jpeg"/><Relationship Id="rId7" Type="http://schemas.openxmlformats.org/officeDocument/2006/relationships/diagramColors" Target="../diagrams/colors1.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6.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89B7BFD-8F45-4093-AD9C-91B15B0503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BDEB5F14-5014-49D1-B590-9E2B7721C0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Oval 12">
            <a:extLst>
              <a:ext uri="{FF2B5EF4-FFF2-40B4-BE49-F238E27FC236}">
                <a16:creationId xmlns:a16="http://schemas.microsoft.com/office/drawing/2014/main" id="{3D2B953D-3D65-4BA7-80E6-1393907906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60604" y="147284"/>
            <a:ext cx="4314573" cy="4314573"/>
          </a:xfrm>
          <a:prstGeom prst="ellipse">
            <a:avLst/>
          </a:prstGeom>
          <a:solidFill>
            <a:schemeClr val="tx1"/>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Graphic 212">
            <a:extLst>
              <a:ext uri="{FF2B5EF4-FFF2-40B4-BE49-F238E27FC236}">
                <a16:creationId xmlns:a16="http://schemas.microsoft.com/office/drawing/2014/main" id="{4CA0A0B8-0ABD-4C1D-8BDE-4D94C94FDA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605044" y="541947"/>
            <a:ext cx="413564" cy="413564"/>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rgbClr val="FFFF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17" name="Graphic 212">
            <a:extLst>
              <a:ext uri="{FF2B5EF4-FFF2-40B4-BE49-F238E27FC236}">
                <a16:creationId xmlns:a16="http://schemas.microsoft.com/office/drawing/2014/main" id="{FF2923AC-40BC-4610-B6BD-AECABAF6DF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605044" y="541947"/>
            <a:ext cx="413564" cy="413564"/>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chemeClr val="accent2">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9" name="Group 18">
            <a:extLst>
              <a:ext uri="{FF2B5EF4-FFF2-40B4-BE49-F238E27FC236}">
                <a16:creationId xmlns:a16="http://schemas.microsoft.com/office/drawing/2014/main" id="{18A188E6-9899-40AA-9648-7B9BEAF5263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881974" y="1174396"/>
            <a:ext cx="5290997" cy="5290997"/>
            <a:chOff x="1881974" y="1174396"/>
            <a:chExt cx="5290997" cy="5290997"/>
          </a:xfrm>
        </p:grpSpPr>
        <p:sp>
          <p:nvSpPr>
            <p:cNvPr id="20" name="Oval 19">
              <a:extLst>
                <a:ext uri="{FF2B5EF4-FFF2-40B4-BE49-F238E27FC236}">
                  <a16:creationId xmlns:a16="http://schemas.microsoft.com/office/drawing/2014/main" id="{F10D3957-AAB5-4037-A58C-20FF0E226B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881974" y="1174396"/>
              <a:ext cx="5290997" cy="5290997"/>
            </a:xfrm>
            <a:prstGeom prst="ellipse">
              <a:avLst/>
            </a:prstGeom>
            <a:solidFill>
              <a:srgbClr val="FFFF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Oval 20">
              <a:extLst>
                <a:ext uri="{FF2B5EF4-FFF2-40B4-BE49-F238E27FC236}">
                  <a16:creationId xmlns:a16="http://schemas.microsoft.com/office/drawing/2014/main" id="{B4478242-FDA7-48D1-A53E-3E0EDB2A71E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881974" y="1174396"/>
              <a:ext cx="5290997" cy="5290997"/>
            </a:xfrm>
            <a:prstGeom prst="ellipse">
              <a:avLst/>
            </a:prstGeom>
            <a:solidFill>
              <a:schemeClr val="accent2">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3" name="Oval 22">
            <a:extLst>
              <a:ext uri="{FF2B5EF4-FFF2-40B4-BE49-F238E27FC236}">
                <a16:creationId xmlns:a16="http://schemas.microsoft.com/office/drawing/2014/main" id="{F47059C0-3CD3-44C5-9FBC-C5CEA6D94E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12254" y="1065353"/>
            <a:ext cx="5290997" cy="5290997"/>
          </a:xfrm>
          <a:prstGeom prst="ellipse">
            <a:avLst/>
          </a:prstGeom>
          <a:solidFill>
            <a:schemeClr val="tx1"/>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FF8F76D-DA87-CF53-9906-D99D1A2AF378}"/>
              </a:ext>
            </a:extLst>
          </p:cNvPr>
          <p:cNvSpPr>
            <a:spLocks noGrp="1"/>
          </p:cNvSpPr>
          <p:nvPr>
            <p:ph type="ctrTitle"/>
          </p:nvPr>
        </p:nvSpPr>
        <p:spPr>
          <a:xfrm>
            <a:off x="2342763" y="1893347"/>
            <a:ext cx="4079551" cy="2877632"/>
          </a:xfrm>
        </p:spPr>
        <p:txBody>
          <a:bodyPr>
            <a:normAutofit/>
          </a:bodyPr>
          <a:lstStyle/>
          <a:p>
            <a:r>
              <a:rPr lang="en-IN" sz="4600" b="1">
                <a:solidFill>
                  <a:schemeClr val="bg1"/>
                </a:solidFill>
              </a:rPr>
              <a:t>LCLM4004</a:t>
            </a:r>
            <a:br>
              <a:rPr lang="en-IN" sz="4600">
                <a:solidFill>
                  <a:schemeClr val="bg1"/>
                </a:solidFill>
              </a:rPr>
            </a:br>
            <a:r>
              <a:rPr lang="en-IN" sz="4600" b="1">
                <a:solidFill>
                  <a:schemeClr val="bg1"/>
                </a:solidFill>
              </a:rPr>
              <a:t>Problem Solving and Decision Making</a:t>
            </a:r>
            <a:endParaRPr lang="en-IN" sz="4600">
              <a:solidFill>
                <a:schemeClr val="bg1"/>
              </a:solidFill>
            </a:endParaRPr>
          </a:p>
        </p:txBody>
      </p:sp>
      <p:sp>
        <p:nvSpPr>
          <p:cNvPr id="3" name="Subtitle 2">
            <a:extLst>
              <a:ext uri="{FF2B5EF4-FFF2-40B4-BE49-F238E27FC236}">
                <a16:creationId xmlns:a16="http://schemas.microsoft.com/office/drawing/2014/main" id="{E85A554A-1C72-6841-FD67-2AE954B4CE63}"/>
              </a:ext>
            </a:extLst>
          </p:cNvPr>
          <p:cNvSpPr>
            <a:spLocks noGrp="1"/>
          </p:cNvSpPr>
          <p:nvPr>
            <p:ph type="subTitle" idx="1"/>
          </p:nvPr>
        </p:nvSpPr>
        <p:spPr>
          <a:xfrm>
            <a:off x="2342763" y="4863054"/>
            <a:ext cx="4079551" cy="1398850"/>
          </a:xfrm>
        </p:spPr>
        <p:txBody>
          <a:bodyPr>
            <a:normAutofit/>
          </a:bodyPr>
          <a:lstStyle/>
          <a:p>
            <a:r>
              <a:rPr lang="en-IN" sz="1100" b="1" dirty="0">
                <a:solidFill>
                  <a:schemeClr val="bg1"/>
                </a:solidFill>
              </a:rPr>
              <a:t>Student Name: Zoran-George NACA</a:t>
            </a:r>
            <a:endParaRPr lang="en-IN" sz="1100" dirty="0">
              <a:solidFill>
                <a:schemeClr val="bg1"/>
              </a:solidFill>
            </a:endParaRPr>
          </a:p>
          <a:p>
            <a:r>
              <a:rPr lang="en-IN" sz="1100" b="1" dirty="0">
                <a:solidFill>
                  <a:schemeClr val="bg1"/>
                </a:solidFill>
              </a:rPr>
              <a:t>Student ID:2527910</a:t>
            </a:r>
            <a:endParaRPr lang="en-IN" sz="1100" dirty="0">
              <a:solidFill>
                <a:schemeClr val="bg1"/>
              </a:solidFill>
            </a:endParaRPr>
          </a:p>
          <a:p>
            <a:r>
              <a:rPr lang="en-IN" sz="1100" b="1" dirty="0">
                <a:solidFill>
                  <a:schemeClr val="bg1"/>
                </a:solidFill>
              </a:rPr>
              <a:t>Date:12/07/2026</a:t>
            </a:r>
          </a:p>
          <a:p>
            <a:r>
              <a:rPr lang="en-IN" sz="1100" b="1">
                <a:solidFill>
                  <a:schemeClr val="bg1"/>
                </a:solidFill>
              </a:rPr>
              <a:t>LECTURER:CHARLES OBINWA</a:t>
            </a:r>
            <a:endParaRPr lang="en-IN" sz="1100" dirty="0">
              <a:solidFill>
                <a:schemeClr val="bg1"/>
              </a:solidFill>
            </a:endParaRPr>
          </a:p>
        </p:txBody>
      </p:sp>
      <p:grpSp>
        <p:nvGrpSpPr>
          <p:cNvPr id="25" name="Group 24">
            <a:extLst>
              <a:ext uri="{FF2B5EF4-FFF2-40B4-BE49-F238E27FC236}">
                <a16:creationId xmlns:a16="http://schemas.microsoft.com/office/drawing/2014/main" id="{78A6A50F-EF16-474F-9BD1-2D663EBEA2F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65353"/>
            <a:ext cx="1861854" cy="717514"/>
            <a:chOff x="0" y="1065353"/>
            <a:chExt cx="1861854" cy="717514"/>
          </a:xfrm>
          <a:solidFill>
            <a:schemeClr val="bg1"/>
          </a:solidFill>
        </p:grpSpPr>
        <p:sp>
          <p:nvSpPr>
            <p:cNvPr id="26" name="Freeform: Shape 25">
              <a:extLst>
                <a:ext uri="{FF2B5EF4-FFF2-40B4-BE49-F238E27FC236}">
                  <a16:creationId xmlns:a16="http://schemas.microsoft.com/office/drawing/2014/main" id="{1AA37927-0235-4A56-8680-D7B3671601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1065353"/>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7963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283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7963"/>
                  </a:lnTo>
                  <a:lnTo>
                    <a:pt x="1613277" y="39017"/>
                  </a:lnTo>
                  <a:lnTo>
                    <a:pt x="1374516" y="277779"/>
                  </a:lnTo>
                  <a:lnTo>
                    <a:pt x="1135754" y="39017"/>
                  </a:lnTo>
                  <a:lnTo>
                    <a:pt x="896745" y="277779"/>
                  </a:lnTo>
                  <a:lnTo>
                    <a:pt x="657984" y="39017"/>
                  </a:lnTo>
                  <a:lnTo>
                    <a:pt x="419222" y="277779"/>
                  </a:lnTo>
                  <a:lnTo>
                    <a:pt x="180458" y="39017"/>
                  </a:lnTo>
                  <a:lnTo>
                    <a:pt x="0" y="219283"/>
                  </a:lnTo>
                  <a:lnTo>
                    <a:pt x="0" y="180458"/>
                  </a:lnTo>
                  <a:close/>
                </a:path>
              </a:pathLst>
            </a:custGeom>
            <a:grpFill/>
            <a:ln w="9525" cap="flat">
              <a:noFill/>
              <a:prstDash val="solid"/>
              <a:miter/>
            </a:ln>
          </p:spPr>
          <p:txBody>
            <a:bodyPr wrap="square" rtlCol="0" anchor="ctr">
              <a:noAutofit/>
            </a:bodyPr>
            <a:lstStyle/>
            <a:p>
              <a:endParaRPr lang="en-US"/>
            </a:p>
          </p:txBody>
        </p:sp>
        <p:sp>
          <p:nvSpPr>
            <p:cNvPr id="27" name="Freeform: Shape 26">
              <a:extLst>
                <a:ext uri="{FF2B5EF4-FFF2-40B4-BE49-F238E27FC236}">
                  <a16:creationId xmlns:a16="http://schemas.microsoft.com/office/drawing/2014/main" id="{0D5F1B50-7A4C-4505-93E5-35FB751467C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1505088"/>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8208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475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8208"/>
                  </a:lnTo>
                  <a:lnTo>
                    <a:pt x="1613277" y="39017"/>
                  </a:lnTo>
                  <a:lnTo>
                    <a:pt x="1374516" y="277779"/>
                  </a:lnTo>
                  <a:lnTo>
                    <a:pt x="1135754" y="39017"/>
                  </a:lnTo>
                  <a:lnTo>
                    <a:pt x="896745" y="277779"/>
                  </a:lnTo>
                  <a:lnTo>
                    <a:pt x="657984" y="39017"/>
                  </a:lnTo>
                  <a:lnTo>
                    <a:pt x="419222" y="277779"/>
                  </a:lnTo>
                  <a:lnTo>
                    <a:pt x="180458" y="39017"/>
                  </a:lnTo>
                  <a:lnTo>
                    <a:pt x="0" y="219475"/>
                  </a:lnTo>
                  <a:lnTo>
                    <a:pt x="0" y="180458"/>
                  </a:lnTo>
                  <a:close/>
                </a:path>
              </a:pathLst>
            </a:custGeom>
            <a:grpFill/>
            <a:ln w="9525" cap="flat">
              <a:noFill/>
              <a:prstDash val="solid"/>
              <a:miter/>
            </a:ln>
          </p:spPr>
          <p:txBody>
            <a:bodyPr wrap="square" rtlCol="0" anchor="ctr">
              <a:noAutofit/>
            </a:bodyPr>
            <a:lstStyle/>
            <a:p>
              <a:endParaRPr lang="en-US"/>
            </a:p>
          </p:txBody>
        </p:sp>
      </p:grpSp>
      <p:pic>
        <p:nvPicPr>
          <p:cNvPr id="4" name="Picture 3">
            <a:extLst>
              <a:ext uri="{FF2B5EF4-FFF2-40B4-BE49-F238E27FC236}">
                <a16:creationId xmlns:a16="http://schemas.microsoft.com/office/drawing/2014/main" id="{FDE0F024-9CEB-D6F7-09C1-198CEDE65F43}"/>
              </a:ext>
            </a:extLst>
          </p:cNvPr>
          <p:cNvPicPr>
            <a:picLocks noChangeAspect="1"/>
          </p:cNvPicPr>
          <p:nvPr/>
        </p:nvPicPr>
        <p:blipFill>
          <a:blip r:embed="rId2"/>
          <a:stretch>
            <a:fillRect/>
          </a:stretch>
        </p:blipFill>
        <p:spPr>
          <a:xfrm>
            <a:off x="7337500" y="1806641"/>
            <a:ext cx="2560781" cy="995859"/>
          </a:xfrm>
          <a:prstGeom prst="rect">
            <a:avLst/>
          </a:prstGeom>
        </p:spPr>
      </p:pic>
      <p:grpSp>
        <p:nvGrpSpPr>
          <p:cNvPr id="29" name="Graphic 185">
            <a:extLst>
              <a:ext uri="{FF2B5EF4-FFF2-40B4-BE49-F238E27FC236}">
                <a16:creationId xmlns:a16="http://schemas.microsoft.com/office/drawing/2014/main" id="{4717BE92-F93B-41D0-A644-64F6E524C7D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776418" y="4140693"/>
            <a:ext cx="1054466" cy="469689"/>
            <a:chOff x="9841624" y="4115729"/>
            <a:chExt cx="602169" cy="268223"/>
          </a:xfrm>
          <a:solidFill>
            <a:schemeClr val="bg1"/>
          </a:solidFill>
        </p:grpSpPr>
        <p:sp>
          <p:nvSpPr>
            <p:cNvPr id="30" name="Freeform: Shape 29">
              <a:extLst>
                <a:ext uri="{FF2B5EF4-FFF2-40B4-BE49-F238E27FC236}">
                  <a16:creationId xmlns:a16="http://schemas.microsoft.com/office/drawing/2014/main" id="{5CA26306-9FAA-4D01-957F-3E9B25A2574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841624"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31" name="Freeform: Shape 30">
              <a:extLst>
                <a:ext uri="{FF2B5EF4-FFF2-40B4-BE49-F238E27FC236}">
                  <a16:creationId xmlns:a16="http://schemas.microsoft.com/office/drawing/2014/main" id="{0A458C4D-E6E4-42CA-BC7C-301BFBAA70C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941445"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32" name="Freeform: Shape 31">
              <a:extLst>
                <a:ext uri="{FF2B5EF4-FFF2-40B4-BE49-F238E27FC236}">
                  <a16:creationId xmlns:a16="http://schemas.microsoft.com/office/drawing/2014/main" id="{0CDA802E-5743-4261-84A2-D9D8F19A37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041267"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33" name="Freeform: Shape 32">
              <a:extLst>
                <a:ext uri="{FF2B5EF4-FFF2-40B4-BE49-F238E27FC236}">
                  <a16:creationId xmlns:a16="http://schemas.microsoft.com/office/drawing/2014/main" id="{8FCFC560-017D-4F70-ADE9-00A770915F9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141090"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34" name="Freeform: Shape 33">
              <a:extLst>
                <a:ext uri="{FF2B5EF4-FFF2-40B4-BE49-F238E27FC236}">
                  <a16:creationId xmlns:a16="http://schemas.microsoft.com/office/drawing/2014/main" id="{365F55DD-D975-452E-9674-461DBDBDEC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40911"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grpSp>
      <p:sp>
        <p:nvSpPr>
          <p:cNvPr id="36" name="Oval 35">
            <a:extLst>
              <a:ext uri="{FF2B5EF4-FFF2-40B4-BE49-F238E27FC236}">
                <a16:creationId xmlns:a16="http://schemas.microsoft.com/office/drawing/2014/main" id="{D245B05D-DA60-40E2-8A0A-B078C91D70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85735" y="4917084"/>
            <a:ext cx="319941" cy="319941"/>
          </a:xfrm>
          <a:prstGeom prst="ellipse">
            <a:avLst/>
          </a:prstGeom>
          <a:solidFill>
            <a:srgbClr val="FFFF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38" name="Oval 37">
            <a:extLst>
              <a:ext uri="{FF2B5EF4-FFF2-40B4-BE49-F238E27FC236}">
                <a16:creationId xmlns:a16="http://schemas.microsoft.com/office/drawing/2014/main" id="{401FD61C-FC3A-43C0-9641-28B0C1A542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85735" y="4917084"/>
            <a:ext cx="319941" cy="319941"/>
          </a:xfrm>
          <a:prstGeom prst="ellipse">
            <a:avLst/>
          </a:prstGeom>
          <a:solidFill>
            <a:schemeClr val="accent6">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304240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19501E-AF2C-4725-B84B-C5C2A7FC5AA7}"/>
              </a:ext>
            </a:extLst>
          </p:cNvPr>
          <p:cNvSpPr>
            <a:spLocks noGrp="1"/>
          </p:cNvSpPr>
          <p:nvPr>
            <p:ph type="title"/>
          </p:nvPr>
        </p:nvSpPr>
        <p:spPr>
          <a:xfrm>
            <a:off x="903025" y="1"/>
            <a:ext cx="7777988" cy="876692"/>
          </a:xfrm>
        </p:spPr>
        <p:txBody>
          <a:bodyPr anchor="b">
            <a:normAutofit/>
          </a:bodyPr>
          <a:lstStyle/>
          <a:p>
            <a:r>
              <a:rPr lang="en-GB" sz="3200" b="1" dirty="0">
                <a:latin typeface="Arial" panose="020B0604020202020204" pitchFamily="34" charset="0"/>
                <a:cs typeface="Arial" panose="020B0604020202020204" pitchFamily="34" charset="0"/>
              </a:rPr>
              <a:t>Introduction and Case Study Overview</a:t>
            </a:r>
            <a:endParaRPr lang="en-IN" sz="3200" b="1"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B8B1B04E-B574-8B2C-9B56-F899E6D44FC7}"/>
              </a:ext>
            </a:extLst>
          </p:cNvPr>
          <p:cNvSpPr>
            <a:spLocks noGrp="1"/>
          </p:cNvSpPr>
          <p:nvPr>
            <p:ph idx="1"/>
          </p:nvPr>
        </p:nvSpPr>
        <p:spPr>
          <a:xfrm>
            <a:off x="876692" y="1816209"/>
            <a:ext cx="7642275" cy="4816085"/>
          </a:xfrm>
        </p:spPr>
        <p:txBody>
          <a:bodyPr anchor="t">
            <a:normAutofit/>
          </a:bodyPr>
          <a:lstStyle/>
          <a:p>
            <a:pPr lvl="0"/>
            <a:r>
              <a:rPr lang="en-IN" sz="2000" dirty="0">
                <a:latin typeface="Arial" panose="020B0604020202020204" pitchFamily="34" charset="0"/>
                <a:cs typeface="Arial" panose="020B0604020202020204" pitchFamily="34" charset="0"/>
              </a:rPr>
              <a:t>Basil's Bakery, Coventry's premier independent artisan bakery since 2015.</a:t>
            </a:r>
          </a:p>
          <a:p>
            <a:pPr lvl="0"/>
            <a:r>
              <a:rPr lang="en-IN" sz="2000" dirty="0">
                <a:latin typeface="Arial" panose="020B0604020202020204" pitchFamily="34" charset="0"/>
                <a:cs typeface="Arial" panose="020B0604020202020204" pitchFamily="34" charset="0"/>
              </a:rPr>
              <a:t>Discuss the bakery's emphasis on fresh, organic cakes, breads and pastries.</a:t>
            </a:r>
          </a:p>
          <a:p>
            <a:pPr lvl="0"/>
            <a:r>
              <a:rPr lang="en-IN" sz="2000" dirty="0">
                <a:latin typeface="Arial" panose="020B0604020202020204" pitchFamily="34" charset="0"/>
                <a:cs typeface="Arial" panose="020B0604020202020204" pitchFamily="34" charset="0"/>
              </a:rPr>
              <a:t>Emphasise the loss of customers and sales since the outbreak of COVID-19.</a:t>
            </a:r>
          </a:p>
          <a:p>
            <a:pPr lvl="0"/>
            <a:r>
              <a:rPr lang="en-IN" sz="2000" dirty="0">
                <a:latin typeface="Arial" panose="020B0604020202020204" pitchFamily="34" charset="0"/>
                <a:cs typeface="Arial" panose="020B0604020202020204" pitchFamily="34" charset="0"/>
              </a:rPr>
              <a:t>Recognise the purpose of analysing factors that impact business performance.</a:t>
            </a:r>
          </a:p>
          <a:p>
            <a:pPr lvl="0"/>
            <a:r>
              <a:rPr lang="en-IN" sz="2000" dirty="0">
                <a:latin typeface="Arial" panose="020B0604020202020204" pitchFamily="34" charset="0"/>
                <a:cs typeface="Arial" panose="020B0604020202020204" pitchFamily="34" charset="0"/>
              </a:rPr>
              <a:t>Describe how these tools can be used to define business issues and facilitate decision making.</a:t>
            </a:r>
          </a:p>
          <a:p>
            <a:endParaRPr lang="en-IN" sz="1700" dirty="0"/>
          </a:p>
        </p:txBody>
      </p:sp>
      <p:pic>
        <p:nvPicPr>
          <p:cNvPr id="5" name="Picture 4" descr="A display of stack of bread">
            <a:extLst>
              <a:ext uri="{FF2B5EF4-FFF2-40B4-BE49-F238E27FC236}">
                <a16:creationId xmlns:a16="http://schemas.microsoft.com/office/drawing/2014/main" id="{A14E9D93-093D-934A-2DFA-2FD7198CBE6D}"/>
              </a:ext>
            </a:extLst>
          </p:cNvPr>
          <p:cNvPicPr>
            <a:picLocks noChangeAspect="1"/>
          </p:cNvPicPr>
          <p:nvPr/>
        </p:nvPicPr>
        <p:blipFill>
          <a:blip r:embed="rId4"/>
          <a:srcRect l="24143" r="16523" b="-1"/>
          <a:stretch>
            <a:fillRect/>
          </a:stretch>
        </p:blipFill>
        <p:spPr>
          <a:xfrm>
            <a:off x="9111343" y="10"/>
            <a:ext cx="3080656" cy="6857990"/>
          </a:xfrm>
          <a:prstGeom prst="rect">
            <a:avLst/>
          </a:prstGeom>
        </p:spPr>
      </p:pic>
      <p:sp>
        <p:nvSpPr>
          <p:cNvPr id="18" name="Rectangle 17">
            <a:extLst>
              <a:ext uri="{FF2B5EF4-FFF2-40B4-BE49-F238E27FC236}">
                <a16:creationId xmlns:a16="http://schemas.microsoft.com/office/drawing/2014/main" id="{AE3A741D-C19B-960A-5803-1C58871478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8369424" y="3028872"/>
            <a:ext cx="1559464" cy="6106313"/>
          </a:xfrm>
          <a:prstGeom prst="rect">
            <a:avLst/>
          </a:prstGeom>
          <a:gradFill>
            <a:gsLst>
              <a:gs pos="0">
                <a:schemeClr val="accent5">
                  <a:alpha val="77000"/>
                </a:schemeClr>
              </a:gs>
              <a:gs pos="57000">
                <a:schemeClr val="accent5">
                  <a:lumMod val="60000"/>
                  <a:lumOff val="40000"/>
                  <a:alpha val="0"/>
                </a:schemeClr>
              </a:gs>
            </a:gsLst>
            <a:lin ang="11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9C3A50E9-9119-7BC3-083B-2D84CCC78E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15441" y="-3760"/>
            <a:ext cx="2176557" cy="6857999"/>
          </a:xfrm>
          <a:prstGeom prst="rect">
            <a:avLst/>
          </a:prstGeom>
          <a:gradFill flip="none" rotWithShape="1">
            <a:gsLst>
              <a:gs pos="0">
                <a:schemeClr val="accent2"/>
              </a:gs>
              <a:gs pos="40000">
                <a:schemeClr val="accent2">
                  <a:alpha val="0"/>
                </a:schemeClr>
              </a:gs>
            </a:gsLst>
            <a:lin ang="11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DC39DE25-0E4E-0AA7-0932-1D78C23727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6096000" y="5502302"/>
            <a:ext cx="6106314" cy="1359456"/>
          </a:xfrm>
          <a:prstGeom prst="rect">
            <a:avLst/>
          </a:prstGeom>
          <a:gradFill flip="none" rotWithShape="1">
            <a:gsLst>
              <a:gs pos="0">
                <a:schemeClr val="accent2">
                  <a:alpha val="89000"/>
                </a:schemeClr>
              </a:gs>
              <a:gs pos="38000">
                <a:schemeClr val="accent5">
                  <a:lumMod val="60000"/>
                  <a:lumOff val="40000"/>
                  <a:alpha val="0"/>
                </a:schemeClr>
              </a:gs>
            </a:gsLst>
            <a:lin ang="4200000" scaled="0"/>
            <a:tileRect/>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4" name="Rectangle 23">
            <a:extLst>
              <a:ext uri="{FF2B5EF4-FFF2-40B4-BE49-F238E27FC236}">
                <a16:creationId xmlns:a16="http://schemas.microsoft.com/office/drawing/2014/main" id="{8D6EA299-0840-6DEA-E670-C49AEBC87E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9026892" y="2939627"/>
            <a:ext cx="3162908" cy="3914612"/>
          </a:xfrm>
          <a:prstGeom prst="rect">
            <a:avLst/>
          </a:prstGeom>
          <a:gradFill flip="none" rotWithShape="1">
            <a:gsLst>
              <a:gs pos="0">
                <a:schemeClr val="accent5">
                  <a:lumMod val="60000"/>
                  <a:lumOff val="40000"/>
                </a:schemeClr>
              </a:gs>
              <a:gs pos="51000">
                <a:schemeClr val="accent5">
                  <a:lumMod val="60000"/>
                  <a:lumOff val="40000"/>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Tree>
    <p:extLst>
      <p:ext uri="{BB962C8B-B14F-4D97-AF65-F5344CB8AC3E}">
        <p14:creationId xmlns:p14="http://schemas.microsoft.com/office/powerpoint/2010/main" val="1233939104"/>
      </p:ext>
    </p:extLst>
  </p:cSld>
  <p:clrMapOvr>
    <a:masterClrMapping/>
  </p:clrMapOvr>
  <p:extLst>
    <p:ext uri="{6950BFC3-D8DA-4A85-94F7-54DA5524770B}">
      <p188:commentRel xmlns:p188="http://schemas.microsoft.com/office/powerpoint/2018/8/main" r:id="rId3"/>
    </p:ext>
  </p:extLs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261649E-0CD3-E6D2-07E6-6B3C374F7021}"/>
              </a:ext>
            </a:extLst>
          </p:cNvPr>
          <p:cNvSpPr>
            <a:spLocks noGrp="1"/>
          </p:cNvSpPr>
          <p:nvPr>
            <p:ph type="title"/>
          </p:nvPr>
        </p:nvSpPr>
        <p:spPr>
          <a:xfrm>
            <a:off x="585216" y="119126"/>
            <a:ext cx="11018520" cy="720629"/>
          </a:xfrm>
        </p:spPr>
        <p:txBody>
          <a:bodyPr anchor="b">
            <a:normAutofit fontScale="90000"/>
          </a:bodyPr>
          <a:lstStyle/>
          <a:p>
            <a:r>
              <a:rPr lang="en-GB" sz="5400" b="1" dirty="0">
                <a:latin typeface="Arial" panose="020B0604020202020204" pitchFamily="34" charset="0"/>
                <a:cs typeface="Arial" panose="020B0604020202020204" pitchFamily="34" charset="0"/>
              </a:rPr>
              <a:t>Evaluation of Analytical Tools</a:t>
            </a:r>
            <a:endParaRPr lang="en-IN" sz="5400" b="1" dirty="0">
              <a:latin typeface="Arial" panose="020B0604020202020204" pitchFamily="34" charset="0"/>
              <a:cs typeface="Arial" panose="020B0604020202020204" pitchFamily="34" charset="0"/>
            </a:endParaRPr>
          </a:p>
        </p:txBody>
      </p:sp>
      <p:sp>
        <p:nvSpPr>
          <p:cNvPr id="25"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788DFCA8-F078-4D16-E429-6F1B3591FABE}"/>
              </a:ext>
            </a:extLst>
          </p:cNvPr>
          <p:cNvSpPr>
            <a:spLocks noGrp="1"/>
          </p:cNvSpPr>
          <p:nvPr>
            <p:ph idx="1"/>
          </p:nvPr>
        </p:nvSpPr>
        <p:spPr>
          <a:xfrm>
            <a:off x="477348" y="1317120"/>
            <a:ext cx="8333772" cy="5421754"/>
          </a:xfrm>
        </p:spPr>
        <p:txBody>
          <a:bodyPr anchor="t">
            <a:normAutofit/>
          </a:bodyPr>
          <a:lstStyle/>
          <a:p>
            <a:pPr marL="0" indent="0">
              <a:buNone/>
            </a:pPr>
            <a:r>
              <a:rPr lang="en-IN" sz="2000" b="1" dirty="0">
                <a:latin typeface="Arial" panose="020B0604020202020204" pitchFamily="34" charset="0"/>
                <a:cs typeface="Arial" panose="020B0604020202020204" pitchFamily="34" charset="0"/>
              </a:rPr>
              <a:t>Benefits and Limitations</a:t>
            </a:r>
            <a:endParaRPr lang="en-IN" sz="2000" dirty="0">
              <a:latin typeface="Arial" panose="020B0604020202020204" pitchFamily="34" charset="0"/>
              <a:cs typeface="Arial" panose="020B0604020202020204" pitchFamily="34" charset="0"/>
            </a:endParaRPr>
          </a:p>
          <a:p>
            <a:pPr marL="0" indent="0">
              <a:buNone/>
            </a:pPr>
            <a:r>
              <a:rPr lang="en-IN" sz="2000" b="1" dirty="0">
                <a:latin typeface="Arial" panose="020B0604020202020204" pitchFamily="34" charset="0"/>
                <a:cs typeface="Arial" panose="020B0604020202020204" pitchFamily="34" charset="0"/>
              </a:rPr>
              <a:t>Benefits</a:t>
            </a:r>
            <a:endParaRPr lang="en-IN" sz="2000" dirty="0">
              <a:latin typeface="Arial" panose="020B0604020202020204" pitchFamily="34" charset="0"/>
              <a:cs typeface="Arial" panose="020B0604020202020204" pitchFamily="34" charset="0"/>
            </a:endParaRPr>
          </a:p>
          <a:p>
            <a:pPr lvl="0"/>
            <a:r>
              <a:rPr lang="en-IN" sz="2000" dirty="0">
                <a:latin typeface="Arial" panose="020B0604020202020204" pitchFamily="34" charset="0"/>
                <a:cs typeface="Arial" panose="020B0604020202020204" pitchFamily="34" charset="0"/>
              </a:rPr>
              <a:t>This is the structured knowledge of business problems that 5W2H offers.</a:t>
            </a:r>
          </a:p>
          <a:p>
            <a:pPr lvl="0"/>
            <a:r>
              <a:rPr lang="en-IN" sz="2000" dirty="0">
                <a:latin typeface="Arial" panose="020B0604020202020204" pitchFamily="34" charset="0"/>
                <a:cs typeface="Arial" panose="020B0604020202020204" pitchFamily="34" charset="0"/>
              </a:rPr>
              <a:t>PESTEL is a list of external environmental factors that are significant.</a:t>
            </a:r>
          </a:p>
          <a:p>
            <a:pPr lvl="0"/>
            <a:r>
              <a:rPr lang="en-IN" sz="2000" dirty="0">
                <a:latin typeface="Arial" panose="020B0604020202020204" pitchFamily="34" charset="0"/>
                <a:cs typeface="Arial" panose="020B0604020202020204" pitchFamily="34" charset="0"/>
              </a:rPr>
              <a:t>Problem Tree outlines the root causes of a problem in sales performance (</a:t>
            </a:r>
            <a:r>
              <a:rPr lang="en-GB" sz="2000" dirty="0">
                <a:latin typeface="Arial" panose="020B0604020202020204" pitchFamily="34" charset="0"/>
                <a:cs typeface="Arial" panose="020B0604020202020204" pitchFamily="34" charset="0"/>
              </a:rPr>
              <a:t>Bagwell, 2023). </a:t>
            </a:r>
            <a:endParaRPr lang="en-IN" sz="2000" dirty="0">
              <a:latin typeface="Arial" panose="020B0604020202020204" pitchFamily="34" charset="0"/>
              <a:cs typeface="Arial" panose="020B0604020202020204" pitchFamily="34" charset="0"/>
            </a:endParaRPr>
          </a:p>
          <a:p>
            <a:pPr lvl="0"/>
            <a:r>
              <a:rPr lang="en-IN" sz="2000" dirty="0">
                <a:latin typeface="Arial" panose="020B0604020202020204" pitchFamily="34" charset="0"/>
                <a:cs typeface="Arial" panose="020B0604020202020204" pitchFamily="34" charset="0"/>
              </a:rPr>
              <a:t>Models enhance Strategic Planning and Decision Making.</a:t>
            </a:r>
          </a:p>
          <a:p>
            <a:pPr marL="0" indent="0">
              <a:buNone/>
            </a:pPr>
            <a:r>
              <a:rPr lang="en-IN" sz="2000" b="1" dirty="0">
                <a:latin typeface="Arial" panose="020B0604020202020204" pitchFamily="34" charset="0"/>
                <a:cs typeface="Arial" panose="020B0604020202020204" pitchFamily="34" charset="0"/>
              </a:rPr>
              <a:t>Limitations</a:t>
            </a:r>
            <a:endParaRPr lang="en-IN" sz="2000" dirty="0">
              <a:latin typeface="Arial" panose="020B0604020202020204" pitchFamily="34" charset="0"/>
              <a:cs typeface="Arial" panose="020B0604020202020204" pitchFamily="34" charset="0"/>
            </a:endParaRPr>
          </a:p>
          <a:p>
            <a:pPr lvl="0"/>
            <a:r>
              <a:rPr lang="en-IN" sz="2000" dirty="0">
                <a:latin typeface="Arial" panose="020B0604020202020204" pitchFamily="34" charset="0"/>
                <a:cs typeface="Arial" panose="020B0604020202020204" pitchFamily="34" charset="0"/>
              </a:rPr>
              <a:t>PESTEL is not used to assess the internal operations of the business.</a:t>
            </a:r>
          </a:p>
          <a:p>
            <a:pPr lvl="0"/>
            <a:r>
              <a:rPr lang="en-IN" sz="2000" dirty="0">
                <a:latin typeface="Arial" panose="020B0604020202020204" pitchFamily="34" charset="0"/>
                <a:cs typeface="Arial" panose="020B0604020202020204" pitchFamily="34" charset="0"/>
              </a:rPr>
              <a:t>A Fishbone Diagram is not suitable for setting priorities for the importance of individual causes.</a:t>
            </a:r>
          </a:p>
          <a:p>
            <a:pPr lvl="0"/>
            <a:r>
              <a:rPr lang="en-IN" sz="2000" dirty="0">
                <a:latin typeface="Arial" panose="020B0604020202020204" pitchFamily="34" charset="0"/>
                <a:cs typeface="Arial" panose="020B0604020202020204" pitchFamily="34" charset="0"/>
              </a:rPr>
              <a:t>5W2H relies on accurate and complete business information.</a:t>
            </a:r>
          </a:p>
          <a:p>
            <a:endParaRPr lang="en-IN" sz="1500" dirty="0"/>
          </a:p>
        </p:txBody>
      </p:sp>
      <p:pic>
        <p:nvPicPr>
          <p:cNvPr id="5" name="Picture 4" descr="Cross section of young plant and roots">
            <a:extLst>
              <a:ext uri="{FF2B5EF4-FFF2-40B4-BE49-F238E27FC236}">
                <a16:creationId xmlns:a16="http://schemas.microsoft.com/office/drawing/2014/main" id="{81267CA8-E8C8-3B2F-D8EC-01E1D4014A18}"/>
              </a:ext>
            </a:extLst>
          </p:cNvPr>
          <p:cNvPicPr>
            <a:picLocks noChangeAspect="1"/>
          </p:cNvPicPr>
          <p:nvPr/>
        </p:nvPicPr>
        <p:blipFill>
          <a:blip r:embed="rId3"/>
          <a:srcRect l="31214" r="-3" b="-3"/>
          <a:stretch>
            <a:fillRect/>
          </a:stretch>
        </p:blipFill>
        <p:spPr>
          <a:xfrm>
            <a:off x="8811120" y="2742158"/>
            <a:ext cx="2808388" cy="2778966"/>
          </a:xfrm>
          <a:prstGeom prst="rect">
            <a:avLst/>
          </a:prstGeom>
        </p:spPr>
      </p:pic>
    </p:spTree>
    <p:extLst>
      <p:ext uri="{BB962C8B-B14F-4D97-AF65-F5344CB8AC3E}">
        <p14:creationId xmlns:p14="http://schemas.microsoft.com/office/powerpoint/2010/main" val="36452385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9" name="Rectangle 28">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D276AFC-F865-3D39-5BF4-747BEBCE89D9}"/>
              </a:ext>
            </a:extLst>
          </p:cNvPr>
          <p:cNvSpPr>
            <a:spLocks noGrp="1"/>
          </p:cNvSpPr>
          <p:nvPr>
            <p:ph type="title"/>
          </p:nvPr>
        </p:nvSpPr>
        <p:spPr>
          <a:xfrm>
            <a:off x="572493" y="238539"/>
            <a:ext cx="11018520" cy="1434415"/>
          </a:xfrm>
        </p:spPr>
        <p:txBody>
          <a:bodyPr anchor="b">
            <a:normAutofit/>
          </a:bodyPr>
          <a:lstStyle/>
          <a:p>
            <a:r>
              <a:rPr lang="en-IN" sz="5400" b="1" i="1" dirty="0"/>
              <a:t>Nature and Scope of the Issues</a:t>
            </a:r>
            <a:endParaRPr lang="en-IN" sz="5400" i="1" dirty="0"/>
          </a:p>
        </p:txBody>
      </p:sp>
      <p:sp>
        <p:nvSpPr>
          <p:cNvPr id="31"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C18D726-6AA8-D6D7-1542-2180A9C2D907}"/>
              </a:ext>
            </a:extLst>
          </p:cNvPr>
          <p:cNvSpPr>
            <a:spLocks noGrp="1"/>
          </p:cNvSpPr>
          <p:nvPr>
            <p:ph idx="1"/>
          </p:nvPr>
        </p:nvSpPr>
        <p:spPr>
          <a:xfrm>
            <a:off x="572493" y="2071316"/>
            <a:ext cx="6713552" cy="4119172"/>
          </a:xfrm>
        </p:spPr>
        <p:txBody>
          <a:bodyPr anchor="t">
            <a:normAutofit/>
          </a:bodyPr>
          <a:lstStyle/>
          <a:p>
            <a:pPr lvl="0"/>
            <a:r>
              <a:rPr lang="en-IN" sz="2200" dirty="0">
                <a:latin typeface="Arial" panose="020B0604020202020204" pitchFamily="34" charset="0"/>
                <a:cs typeface="Arial" panose="020B0604020202020204" pitchFamily="34" charset="0"/>
              </a:rPr>
              <a:t>Despite the economic recovery, sales are still about 25% off 2019 levels.</a:t>
            </a:r>
          </a:p>
          <a:p>
            <a:pPr lvl="0"/>
            <a:r>
              <a:rPr lang="en-IN" sz="2200" dirty="0">
                <a:latin typeface="Arial" panose="020B0604020202020204" pitchFamily="34" charset="0"/>
                <a:cs typeface="Arial" panose="020B0604020202020204" pitchFamily="34" charset="0"/>
              </a:rPr>
              <a:t>Decrease in customer visits as a result of fewer visitors to shopping centres.</a:t>
            </a:r>
          </a:p>
          <a:p>
            <a:pPr lvl="0"/>
            <a:r>
              <a:rPr lang="en-IN" sz="2200" dirty="0">
                <a:latin typeface="Arial" panose="020B0604020202020204" pitchFamily="34" charset="0"/>
                <a:cs typeface="Arial" panose="020B0604020202020204" pitchFamily="34" charset="0"/>
              </a:rPr>
              <a:t>Closure of nearby retail stores has decreased passing trade.</a:t>
            </a:r>
          </a:p>
          <a:p>
            <a:pPr lvl="0"/>
            <a:r>
              <a:rPr lang="en-IN" sz="2200" dirty="0">
                <a:latin typeface="Arial" panose="020B0604020202020204" pitchFamily="34" charset="0"/>
                <a:cs typeface="Arial" panose="020B0604020202020204" pitchFamily="34" charset="0"/>
              </a:rPr>
              <a:t>Customers place orders for delivery or pre-order merchandise that is not available (</a:t>
            </a:r>
            <a:r>
              <a:rPr lang="en-GB" sz="2200" dirty="0">
                <a:latin typeface="Arial" panose="020B0604020202020204" pitchFamily="34" charset="0"/>
                <a:cs typeface="Arial" panose="020B0604020202020204" pitchFamily="34" charset="0"/>
              </a:rPr>
              <a:t>Abdullah, Halem and Ku </a:t>
            </a:r>
            <a:r>
              <a:rPr lang="en-GB" sz="2200" dirty="0" err="1">
                <a:latin typeface="Arial" panose="020B0604020202020204" pitchFamily="34" charset="0"/>
                <a:cs typeface="Arial" panose="020B0604020202020204" pitchFamily="34" charset="0"/>
              </a:rPr>
              <a:t>Harmi</a:t>
            </a:r>
            <a:r>
              <a:rPr lang="en-GB" sz="2200" dirty="0">
                <a:latin typeface="Arial" panose="020B0604020202020204" pitchFamily="34" charset="0"/>
                <a:cs typeface="Arial" panose="020B0604020202020204" pitchFamily="34" charset="0"/>
              </a:rPr>
              <a:t>, 2023). </a:t>
            </a:r>
            <a:endParaRPr lang="en-IN" sz="2200" dirty="0">
              <a:latin typeface="Arial" panose="020B0604020202020204" pitchFamily="34" charset="0"/>
              <a:cs typeface="Arial" panose="020B0604020202020204" pitchFamily="34" charset="0"/>
            </a:endParaRPr>
          </a:p>
          <a:p>
            <a:pPr lvl="0"/>
            <a:r>
              <a:rPr lang="en-IN" sz="2200" dirty="0">
                <a:latin typeface="Arial" panose="020B0604020202020204" pitchFamily="34" charset="0"/>
                <a:cs typeface="Arial" panose="020B0604020202020204" pitchFamily="34" charset="0"/>
              </a:rPr>
              <a:t>The current business model is becoming less financially sustainable.</a:t>
            </a:r>
          </a:p>
          <a:p>
            <a:endParaRPr lang="en-IN" sz="2200" dirty="0"/>
          </a:p>
        </p:txBody>
      </p:sp>
      <p:pic>
        <p:nvPicPr>
          <p:cNvPr id="11" name="Picture 10" descr="Rows of shopping trolleys">
            <a:extLst>
              <a:ext uri="{FF2B5EF4-FFF2-40B4-BE49-F238E27FC236}">
                <a16:creationId xmlns:a16="http://schemas.microsoft.com/office/drawing/2014/main" id="{8CBB2A5D-3BCD-5AAA-2992-2F606608A46F}"/>
              </a:ext>
            </a:extLst>
          </p:cNvPr>
          <p:cNvPicPr>
            <a:picLocks noChangeAspect="1"/>
          </p:cNvPicPr>
          <p:nvPr/>
        </p:nvPicPr>
        <p:blipFill>
          <a:blip r:embed="rId3"/>
          <a:srcRect l="22563" r="11294" b="-3"/>
          <a:stretch>
            <a:fillRect/>
          </a:stretch>
        </p:blipFill>
        <p:spPr>
          <a:xfrm>
            <a:off x="7675658" y="2093976"/>
            <a:ext cx="3941064" cy="4096512"/>
          </a:xfrm>
          <a:prstGeom prst="rect">
            <a:avLst/>
          </a:prstGeom>
        </p:spPr>
      </p:pic>
    </p:spTree>
    <p:extLst>
      <p:ext uri="{BB962C8B-B14F-4D97-AF65-F5344CB8AC3E}">
        <p14:creationId xmlns:p14="http://schemas.microsoft.com/office/powerpoint/2010/main" val="27690005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1AC7F0AA-31BA-D8AF-0F06-7CC8C7B0077A}"/>
              </a:ext>
            </a:extLst>
          </p:cNvPr>
          <p:cNvPicPr>
            <a:picLocks noChangeAspect="1"/>
          </p:cNvPicPr>
          <p:nvPr/>
        </p:nvPicPr>
        <p:blipFill>
          <a:blip r:embed="rId3">
            <a:duotone>
              <a:schemeClr val="bg2">
                <a:shade val="45000"/>
                <a:satMod val="135000"/>
              </a:schemeClr>
              <a:prstClr val="white"/>
            </a:duotone>
          </a:blip>
          <a:srcRect t="23278" r="9085" b="-7"/>
          <a:stretch>
            <a:fillRect/>
          </a:stretch>
        </p:blipFill>
        <p:spPr>
          <a:xfrm>
            <a:off x="20" y="10"/>
            <a:ext cx="12191980" cy="6857990"/>
          </a:xfrm>
          <a:prstGeom prst="rect">
            <a:avLst/>
          </a:prstGeom>
        </p:spPr>
      </p:pic>
      <p:sp>
        <p:nvSpPr>
          <p:cNvPr id="10" name="Rectangle 9">
            <a:extLst>
              <a:ext uri="{FF2B5EF4-FFF2-40B4-BE49-F238E27FC236}">
                <a16:creationId xmlns:a16="http://schemas.microsoft.com/office/drawing/2014/main" id="{B50AB553-2A96-4A92-96F2-93548E096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74CE678-8DE8-DFF4-744A-960A3D825D7D}"/>
              </a:ext>
            </a:extLst>
          </p:cNvPr>
          <p:cNvSpPr>
            <a:spLocks noGrp="1"/>
          </p:cNvSpPr>
          <p:nvPr>
            <p:ph type="title"/>
          </p:nvPr>
        </p:nvSpPr>
        <p:spPr>
          <a:xfrm>
            <a:off x="838200" y="365125"/>
            <a:ext cx="10515600" cy="1325563"/>
          </a:xfrm>
        </p:spPr>
        <p:txBody>
          <a:bodyPr>
            <a:normAutofit/>
          </a:bodyPr>
          <a:lstStyle/>
          <a:p>
            <a:r>
              <a:rPr lang="en-GB" b="1" i="1" dirty="0"/>
              <a:t>5W2H Analysis</a:t>
            </a:r>
            <a:endParaRPr lang="en-IN" b="1" i="1"/>
          </a:p>
        </p:txBody>
      </p:sp>
      <p:graphicFrame>
        <p:nvGraphicFramePr>
          <p:cNvPr id="5" name="Content Placeholder 2">
            <a:extLst>
              <a:ext uri="{FF2B5EF4-FFF2-40B4-BE49-F238E27FC236}">
                <a16:creationId xmlns:a16="http://schemas.microsoft.com/office/drawing/2014/main" id="{CD6838AB-7C4B-287A-F5C3-EB9D6905643B}"/>
              </a:ext>
            </a:extLst>
          </p:cNvPr>
          <p:cNvGraphicFramePr>
            <a:graphicFrameLocks noGrp="1"/>
          </p:cNvGraphicFramePr>
          <p:nvPr>
            <p:ph idx="1"/>
            <p:extLst>
              <p:ext uri="{D42A27DB-BD31-4B8C-83A1-F6EECF244321}">
                <p14:modId xmlns:p14="http://schemas.microsoft.com/office/powerpoint/2010/main" val="2301190277"/>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5645926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FB196A-284C-E6C2-C267-6D54EC9F9C0A}"/>
              </a:ext>
            </a:extLst>
          </p:cNvPr>
          <p:cNvSpPr>
            <a:spLocks noGrp="1"/>
          </p:cNvSpPr>
          <p:nvPr>
            <p:ph type="title"/>
          </p:nvPr>
        </p:nvSpPr>
        <p:spPr>
          <a:xfrm>
            <a:off x="838200" y="365125"/>
            <a:ext cx="5611761" cy="1325563"/>
          </a:xfrm>
        </p:spPr>
        <p:txBody>
          <a:bodyPr/>
          <a:lstStyle/>
          <a:p>
            <a:pPr algn="ctr"/>
            <a:r>
              <a:rPr lang="en-GB" b="1" i="1" dirty="0"/>
              <a:t>PESTEL Analysis</a:t>
            </a:r>
            <a:endParaRPr lang="en-IN" b="1" i="1" dirty="0"/>
          </a:p>
        </p:txBody>
      </p:sp>
      <p:graphicFrame>
        <p:nvGraphicFramePr>
          <p:cNvPr id="5" name="Content Placeholder 2">
            <a:extLst>
              <a:ext uri="{FF2B5EF4-FFF2-40B4-BE49-F238E27FC236}">
                <a16:creationId xmlns:a16="http://schemas.microsoft.com/office/drawing/2014/main" id="{81CE5642-7C21-ADAA-9E70-B531BCF67B54}"/>
              </a:ext>
            </a:extLst>
          </p:cNvPr>
          <p:cNvGraphicFramePr>
            <a:graphicFrameLocks noGrp="1"/>
          </p:cNvGraphicFramePr>
          <p:nvPr>
            <p:ph idx="1"/>
            <p:extLst>
              <p:ext uri="{D42A27DB-BD31-4B8C-83A1-F6EECF244321}">
                <p14:modId xmlns:p14="http://schemas.microsoft.com/office/powerpoint/2010/main" val="662407649"/>
              </p:ext>
            </p:extLst>
          </p:nvPr>
        </p:nvGraphicFramePr>
        <p:xfrm>
          <a:off x="370390" y="1354238"/>
          <a:ext cx="7888707" cy="494823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4" name="Picture 3">
            <a:extLst>
              <a:ext uri="{FF2B5EF4-FFF2-40B4-BE49-F238E27FC236}">
                <a16:creationId xmlns:a16="http://schemas.microsoft.com/office/drawing/2014/main" id="{CA6307FD-D7F5-222B-D3ED-3212C9C98682}"/>
              </a:ext>
            </a:extLst>
          </p:cNvPr>
          <p:cNvPicPr>
            <a:picLocks noChangeAspect="1"/>
          </p:cNvPicPr>
          <p:nvPr/>
        </p:nvPicPr>
        <p:blipFill>
          <a:blip r:embed="rId8"/>
          <a:stretch>
            <a:fillRect/>
          </a:stretch>
        </p:blipFill>
        <p:spPr>
          <a:xfrm>
            <a:off x="8259097" y="1690688"/>
            <a:ext cx="3455002" cy="2781688"/>
          </a:xfrm>
          <a:prstGeom prst="rect">
            <a:avLst/>
          </a:prstGeom>
        </p:spPr>
      </p:pic>
    </p:spTree>
    <p:extLst>
      <p:ext uri="{BB962C8B-B14F-4D97-AF65-F5344CB8AC3E}">
        <p14:creationId xmlns:p14="http://schemas.microsoft.com/office/powerpoint/2010/main" val="6163182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517A47C-B2E5-4B79-8061-D74B1311A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Freeform: Shape 10">
            <a:extLst>
              <a:ext uri="{FF2B5EF4-FFF2-40B4-BE49-F238E27FC236}">
                <a16:creationId xmlns:a16="http://schemas.microsoft.com/office/drawing/2014/main" id="{C505E780-2083-4CB5-A42A-5E0E2908EC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818889" cy="6858000"/>
          </a:xfrm>
          <a:custGeom>
            <a:avLst/>
            <a:gdLst>
              <a:gd name="connsiteX0" fmla="*/ 0 w 4818889"/>
              <a:gd name="connsiteY0" fmla="*/ 0 h 6858000"/>
              <a:gd name="connsiteX1" fmla="*/ 3605911 w 4818889"/>
              <a:gd name="connsiteY1" fmla="*/ 0 h 6858000"/>
              <a:gd name="connsiteX2" fmla="*/ 3668894 w 4818889"/>
              <a:gd name="connsiteY2" fmla="*/ 69271 h 6858000"/>
              <a:gd name="connsiteX3" fmla="*/ 4818889 w 4818889"/>
              <a:gd name="connsiteY3" fmla="*/ 3429000 h 6858000"/>
              <a:gd name="connsiteX4" fmla="*/ 3668894 w 4818889"/>
              <a:gd name="connsiteY4" fmla="*/ 6788730 h 6858000"/>
              <a:gd name="connsiteX5" fmla="*/ 3605911 w 4818889"/>
              <a:gd name="connsiteY5" fmla="*/ 6858000 h 6858000"/>
              <a:gd name="connsiteX6" fmla="*/ 0 w 4818889"/>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18889" h="6858000">
                <a:moveTo>
                  <a:pt x="0" y="0"/>
                </a:moveTo>
                <a:lnTo>
                  <a:pt x="3605911" y="0"/>
                </a:lnTo>
                <a:lnTo>
                  <a:pt x="3668894" y="69271"/>
                </a:lnTo>
                <a:cubicBezTo>
                  <a:pt x="4379420" y="929100"/>
                  <a:pt x="4818889" y="2116944"/>
                  <a:pt x="4818889" y="3429000"/>
                </a:cubicBezTo>
                <a:cubicBezTo>
                  <a:pt x="4818889" y="4741056"/>
                  <a:pt x="4379420" y="5928900"/>
                  <a:pt x="3668894" y="6788730"/>
                </a:cubicBezTo>
                <a:lnTo>
                  <a:pt x="3605911" y="6858000"/>
                </a:lnTo>
                <a:lnTo>
                  <a:pt x="0" y="6858000"/>
                </a:lnTo>
                <a:close/>
              </a:path>
            </a:pathLst>
          </a:custGeom>
          <a:ln w="9525">
            <a:solidFill>
              <a:srgbClr val="EFEFEF"/>
            </a:solidFill>
          </a:ln>
          <a:effectLst>
            <a:outerShdw blurRad="88900" dist="38100" algn="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3" name="Freeform: Shape 12">
            <a:extLst>
              <a:ext uri="{FF2B5EF4-FFF2-40B4-BE49-F238E27FC236}">
                <a16:creationId xmlns:a16="http://schemas.microsoft.com/office/drawing/2014/main" id="{D2C0AE1C-0118-41AE-8A10-7CDCBF10E9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811477" cy="6858000"/>
          </a:xfrm>
          <a:custGeom>
            <a:avLst/>
            <a:gdLst>
              <a:gd name="connsiteX0" fmla="*/ 0 w 4811477"/>
              <a:gd name="connsiteY0" fmla="*/ 0 h 6858000"/>
              <a:gd name="connsiteX1" fmla="*/ 3598499 w 4811477"/>
              <a:gd name="connsiteY1" fmla="*/ 0 h 6858000"/>
              <a:gd name="connsiteX2" fmla="*/ 3661482 w 4811477"/>
              <a:gd name="connsiteY2" fmla="*/ 69271 h 6858000"/>
              <a:gd name="connsiteX3" fmla="*/ 4811477 w 4811477"/>
              <a:gd name="connsiteY3" fmla="*/ 3429000 h 6858000"/>
              <a:gd name="connsiteX4" fmla="*/ 3661482 w 4811477"/>
              <a:gd name="connsiteY4" fmla="*/ 6788730 h 6858000"/>
              <a:gd name="connsiteX5" fmla="*/ 3598499 w 4811477"/>
              <a:gd name="connsiteY5" fmla="*/ 6858000 h 6858000"/>
              <a:gd name="connsiteX6" fmla="*/ 0 w 481147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11477" h="6858000">
                <a:moveTo>
                  <a:pt x="0" y="0"/>
                </a:moveTo>
                <a:lnTo>
                  <a:pt x="3598499" y="0"/>
                </a:lnTo>
                <a:lnTo>
                  <a:pt x="3661482" y="69271"/>
                </a:lnTo>
                <a:cubicBezTo>
                  <a:pt x="4372008" y="929100"/>
                  <a:pt x="4811477" y="2116944"/>
                  <a:pt x="4811477" y="3429000"/>
                </a:cubicBezTo>
                <a:cubicBezTo>
                  <a:pt x="4811477" y="4741056"/>
                  <a:pt x="4372008" y="5928900"/>
                  <a:pt x="3661482" y="6788730"/>
                </a:cubicBezTo>
                <a:lnTo>
                  <a:pt x="3598499"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7701FFD2-A948-F93C-4559-26560483AFDC}"/>
              </a:ext>
            </a:extLst>
          </p:cNvPr>
          <p:cNvSpPr>
            <a:spLocks noGrp="1"/>
          </p:cNvSpPr>
          <p:nvPr>
            <p:ph type="title"/>
          </p:nvPr>
        </p:nvSpPr>
        <p:spPr>
          <a:xfrm>
            <a:off x="326823" y="69907"/>
            <a:ext cx="11251719" cy="1074682"/>
          </a:xfrm>
        </p:spPr>
        <p:txBody>
          <a:bodyPr>
            <a:normAutofit/>
          </a:bodyPr>
          <a:lstStyle/>
          <a:p>
            <a:r>
              <a:rPr lang="en-IN" sz="4000" b="1" i="1" dirty="0"/>
              <a:t>Fishbone (Cause-and-Effect) Analysis</a:t>
            </a:r>
            <a:endParaRPr lang="en-IN" sz="4000" i="1" dirty="0"/>
          </a:p>
        </p:txBody>
      </p:sp>
      <p:sp>
        <p:nvSpPr>
          <p:cNvPr id="15" name="Rectangle 14">
            <a:extLst>
              <a:ext uri="{FF2B5EF4-FFF2-40B4-BE49-F238E27FC236}">
                <a16:creationId xmlns:a16="http://schemas.microsoft.com/office/drawing/2014/main" id="{463EEC44-1BA3-44ED-81FC-A644B04B2A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081528"/>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pic>
        <p:nvPicPr>
          <p:cNvPr id="4" name="Picture 3">
            <a:extLst>
              <a:ext uri="{FF2B5EF4-FFF2-40B4-BE49-F238E27FC236}">
                <a16:creationId xmlns:a16="http://schemas.microsoft.com/office/drawing/2014/main" id="{84B0FD74-14D7-DA6A-E12C-B19EA9715DDE}"/>
              </a:ext>
            </a:extLst>
          </p:cNvPr>
          <p:cNvPicPr>
            <a:picLocks noChangeAspect="1"/>
          </p:cNvPicPr>
          <p:nvPr/>
        </p:nvPicPr>
        <p:blipFill>
          <a:blip r:embed="rId3"/>
          <a:stretch>
            <a:fillRect/>
          </a:stretch>
        </p:blipFill>
        <p:spPr>
          <a:xfrm>
            <a:off x="454838" y="995651"/>
            <a:ext cx="11123704" cy="5353205"/>
          </a:xfrm>
          <a:prstGeom prst="rect">
            <a:avLst/>
          </a:prstGeom>
        </p:spPr>
      </p:pic>
      <p:sp>
        <p:nvSpPr>
          <p:cNvPr id="3" name="TextBox 2">
            <a:extLst>
              <a:ext uri="{FF2B5EF4-FFF2-40B4-BE49-F238E27FC236}">
                <a16:creationId xmlns:a16="http://schemas.microsoft.com/office/drawing/2014/main" id="{E2DF92F7-7D0D-BC80-4A49-DC7A413EB6E9}"/>
              </a:ext>
            </a:extLst>
          </p:cNvPr>
          <p:cNvSpPr txBox="1"/>
          <p:nvPr/>
        </p:nvSpPr>
        <p:spPr>
          <a:xfrm>
            <a:off x="3113314" y="6418762"/>
            <a:ext cx="2182457" cy="369332"/>
          </a:xfrm>
          <a:prstGeom prst="rect">
            <a:avLst/>
          </a:prstGeom>
          <a:noFill/>
        </p:spPr>
        <p:txBody>
          <a:bodyPr wrap="none" rtlCol="0">
            <a:spAutoFit/>
          </a:bodyPr>
          <a:lstStyle/>
          <a:p>
            <a:pPr lvl="0"/>
            <a:r>
              <a:rPr lang="en-GB"/>
              <a:t>Virginio et al., 2022). </a:t>
            </a:r>
          </a:p>
        </p:txBody>
      </p:sp>
      <p:sp>
        <p:nvSpPr>
          <p:cNvPr id="7" name="Content Placeholder 6">
            <a:extLst>
              <a:ext uri="{FF2B5EF4-FFF2-40B4-BE49-F238E27FC236}">
                <a16:creationId xmlns:a16="http://schemas.microsoft.com/office/drawing/2014/main" id="{713AB28B-0DD2-83B8-9310-D42D40CE58A1}"/>
              </a:ext>
            </a:extLst>
          </p:cNvPr>
          <p:cNvSpPr>
            <a:spLocks noGrp="1"/>
          </p:cNvSpPr>
          <p:nvPr>
            <p:ph idx="1"/>
          </p:nvPr>
        </p:nvSpPr>
        <p:spPr>
          <a:xfrm>
            <a:off x="128016" y="1825625"/>
            <a:ext cx="11225784" cy="4351338"/>
          </a:xfrm>
        </p:spPr>
        <p:txBody>
          <a:bodyPr/>
          <a:lstStyle/>
          <a:p>
            <a:r>
              <a:rPr lang="en-GB" dirty="0"/>
              <a:t>.</a:t>
            </a:r>
          </a:p>
        </p:txBody>
      </p:sp>
    </p:spTree>
    <p:extLst>
      <p:ext uri="{BB962C8B-B14F-4D97-AF65-F5344CB8AC3E}">
        <p14:creationId xmlns:p14="http://schemas.microsoft.com/office/powerpoint/2010/main" val="39397134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22EF7F2-7A03-9187-1915-541763C4E542}"/>
              </a:ext>
            </a:extLst>
          </p:cNvPr>
          <p:cNvSpPr>
            <a:spLocks noGrp="1"/>
          </p:cNvSpPr>
          <p:nvPr>
            <p:ph type="title"/>
          </p:nvPr>
        </p:nvSpPr>
        <p:spPr>
          <a:xfrm>
            <a:off x="640080" y="325369"/>
            <a:ext cx="4368602" cy="1956841"/>
          </a:xfrm>
        </p:spPr>
        <p:txBody>
          <a:bodyPr anchor="b">
            <a:normAutofit/>
          </a:bodyPr>
          <a:lstStyle/>
          <a:p>
            <a:r>
              <a:rPr lang="en-IN" sz="5400" b="1" i="1"/>
              <a:t>Conclusion</a:t>
            </a:r>
            <a:endParaRPr lang="en-IN" sz="5400" i="1"/>
          </a:p>
        </p:txBody>
      </p:sp>
      <p:sp>
        <p:nvSpPr>
          <p:cNvPr id="16"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sX0" fmla="*/ 0 w 3474720"/>
              <a:gd name="csY0" fmla="*/ 0 h 18288"/>
              <a:gd name="csX1" fmla="*/ 694944 w 3474720"/>
              <a:gd name="csY1" fmla="*/ 0 h 18288"/>
              <a:gd name="csX2" fmla="*/ 1355141 w 3474720"/>
              <a:gd name="csY2" fmla="*/ 0 h 18288"/>
              <a:gd name="csX3" fmla="*/ 2015338 w 3474720"/>
              <a:gd name="csY3" fmla="*/ 0 h 18288"/>
              <a:gd name="csX4" fmla="*/ 2779776 w 3474720"/>
              <a:gd name="csY4" fmla="*/ 0 h 18288"/>
              <a:gd name="csX5" fmla="*/ 3474720 w 3474720"/>
              <a:gd name="csY5" fmla="*/ 0 h 18288"/>
              <a:gd name="csX6" fmla="*/ 3474720 w 3474720"/>
              <a:gd name="csY6" fmla="*/ 18288 h 18288"/>
              <a:gd name="csX7" fmla="*/ 2779776 w 3474720"/>
              <a:gd name="csY7" fmla="*/ 18288 h 18288"/>
              <a:gd name="csX8" fmla="*/ 2189074 w 3474720"/>
              <a:gd name="csY8" fmla="*/ 18288 h 18288"/>
              <a:gd name="csX9" fmla="*/ 1528877 w 3474720"/>
              <a:gd name="csY9" fmla="*/ 18288 h 18288"/>
              <a:gd name="csX10" fmla="*/ 868680 w 3474720"/>
              <a:gd name="csY10" fmla="*/ 18288 h 18288"/>
              <a:gd name="csX11" fmla="*/ 0 w 3474720"/>
              <a:gd name="csY11" fmla="*/ 18288 h 18288"/>
              <a:gd name="csX12" fmla="*/ 0 w 3474720"/>
              <a:gd name="csY12"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C8AD2822-966F-89CC-820D-74D390C8828B}"/>
              </a:ext>
            </a:extLst>
          </p:cNvPr>
          <p:cNvSpPr>
            <a:spLocks noGrp="1"/>
          </p:cNvSpPr>
          <p:nvPr>
            <p:ph idx="1"/>
          </p:nvPr>
        </p:nvSpPr>
        <p:spPr>
          <a:xfrm>
            <a:off x="640080" y="2872899"/>
            <a:ext cx="4243589" cy="3320668"/>
          </a:xfrm>
        </p:spPr>
        <p:txBody>
          <a:bodyPr>
            <a:normAutofit/>
          </a:bodyPr>
          <a:lstStyle/>
          <a:p>
            <a:pPr lvl="0"/>
            <a:r>
              <a:rPr lang="en-GB" sz="1400"/>
              <a:t>The 5W2H model was able to clearly define the nature, causes and overall impact of the business problem.</a:t>
            </a:r>
            <a:endParaRPr lang="en-IN" sz="1400"/>
          </a:p>
          <a:p>
            <a:pPr lvl="0"/>
            <a:r>
              <a:rPr lang="en-GB" sz="1400"/>
              <a:t>The PESTEL analysis revealed that external factors like inflation, remote working and technological changes are having a significant impact on business performance.</a:t>
            </a:r>
            <a:endParaRPr lang="en-IN" sz="1400"/>
          </a:p>
          <a:p>
            <a:pPr lvl="0"/>
            <a:r>
              <a:rPr lang="en-GB" sz="1400"/>
              <a:t>The Fishbone Diagram identified root causes that were driving declining sales, such as low digital services, operational issues and higher costs.</a:t>
            </a:r>
            <a:endParaRPr lang="en-IN" sz="1400"/>
          </a:p>
          <a:p>
            <a:r>
              <a:rPr lang="en-GB" sz="1400"/>
              <a:t>An online ordering system, delivery, digital marketing and customer loyalty strategies can increase competitiveness and customer satisfaction.</a:t>
            </a:r>
            <a:endParaRPr lang="en-IN" sz="1400"/>
          </a:p>
        </p:txBody>
      </p:sp>
      <p:pic>
        <p:nvPicPr>
          <p:cNvPr id="5" name="Picture 4">
            <a:extLst>
              <a:ext uri="{FF2B5EF4-FFF2-40B4-BE49-F238E27FC236}">
                <a16:creationId xmlns:a16="http://schemas.microsoft.com/office/drawing/2014/main" id="{BD3FAF67-50F5-7682-71AE-C7B61DA8B7F6}"/>
              </a:ext>
            </a:extLst>
          </p:cNvPr>
          <p:cNvPicPr>
            <a:picLocks noChangeAspect="1"/>
          </p:cNvPicPr>
          <p:nvPr/>
        </p:nvPicPr>
        <p:blipFill>
          <a:blip r:embed="rId3"/>
          <a:srcRect l="15265" r="28314"/>
          <a:stretch>
            <a:fillRect/>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23568744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1" name="Rectangle 10">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9BFD1EE-B02F-4C26-E056-A3F74B52F36F}"/>
              </a:ext>
            </a:extLst>
          </p:cNvPr>
          <p:cNvSpPr>
            <a:spLocks noGrp="1"/>
          </p:cNvSpPr>
          <p:nvPr>
            <p:ph type="title"/>
          </p:nvPr>
        </p:nvSpPr>
        <p:spPr>
          <a:xfrm>
            <a:off x="1043631" y="809898"/>
            <a:ext cx="9942716" cy="1554480"/>
          </a:xfrm>
        </p:spPr>
        <p:txBody>
          <a:bodyPr anchor="ctr">
            <a:normAutofit/>
          </a:bodyPr>
          <a:lstStyle/>
          <a:p>
            <a:r>
              <a:rPr lang="en-IN" sz="4800" b="1" i="1" dirty="0"/>
              <a:t>References </a:t>
            </a:r>
            <a:endParaRPr lang="en-IN" sz="4800" i="1" dirty="0"/>
          </a:p>
        </p:txBody>
      </p:sp>
      <p:sp>
        <p:nvSpPr>
          <p:cNvPr id="3" name="Content Placeholder 2">
            <a:extLst>
              <a:ext uri="{FF2B5EF4-FFF2-40B4-BE49-F238E27FC236}">
                <a16:creationId xmlns:a16="http://schemas.microsoft.com/office/drawing/2014/main" id="{6B347E75-D7EB-2F2A-1057-9C3208EEB0D5}"/>
              </a:ext>
            </a:extLst>
          </p:cNvPr>
          <p:cNvSpPr>
            <a:spLocks noGrp="1"/>
          </p:cNvSpPr>
          <p:nvPr>
            <p:ph idx="1"/>
          </p:nvPr>
        </p:nvSpPr>
        <p:spPr>
          <a:xfrm>
            <a:off x="1045028" y="3017521"/>
            <a:ext cx="9941319" cy="3556895"/>
          </a:xfrm>
        </p:spPr>
        <p:txBody>
          <a:bodyPr anchor="ctr">
            <a:normAutofit/>
          </a:bodyPr>
          <a:lstStyle/>
          <a:p>
            <a:r>
              <a:rPr lang="en-GB" sz="1400" dirty="0">
                <a:latin typeface="Arial" panose="020B0604020202020204" pitchFamily="34" charset="0"/>
                <a:cs typeface="Arial" panose="020B0604020202020204" pitchFamily="34" charset="0"/>
              </a:rPr>
              <a:t>Abdullah, F.N., Halem, F.N. and Ku </a:t>
            </a:r>
            <a:r>
              <a:rPr lang="en-GB" sz="1400" dirty="0" err="1">
                <a:latin typeface="Arial" panose="020B0604020202020204" pitchFamily="34" charset="0"/>
                <a:cs typeface="Arial" panose="020B0604020202020204" pitchFamily="34" charset="0"/>
              </a:rPr>
              <a:t>Harmi</a:t>
            </a:r>
            <a:r>
              <a:rPr lang="en-GB" sz="1400" dirty="0">
                <a:latin typeface="Arial" panose="020B0604020202020204" pitchFamily="34" charset="0"/>
                <a:cs typeface="Arial" panose="020B0604020202020204" pitchFamily="34" charset="0"/>
              </a:rPr>
              <a:t>, K.H., (2023). Pavlova cake bakery.</a:t>
            </a:r>
            <a:endParaRPr lang="en-IN" sz="1400" dirty="0">
              <a:latin typeface="Arial" panose="020B0604020202020204" pitchFamily="34" charset="0"/>
              <a:cs typeface="Arial" panose="020B0604020202020204" pitchFamily="34" charset="0"/>
            </a:endParaRPr>
          </a:p>
          <a:p>
            <a:r>
              <a:rPr lang="en-GB" sz="1400" dirty="0">
                <a:latin typeface="Arial" panose="020B0604020202020204" pitchFamily="34" charset="0"/>
                <a:cs typeface="Arial" panose="020B0604020202020204" pitchFamily="34" charset="0"/>
              </a:rPr>
              <a:t>Bagwell, T.J., (2023). Marketing strategies to improve the sales of bakery products of small-medium enterprise (SMEs) in Malaysia. </a:t>
            </a:r>
            <a:r>
              <a:rPr lang="en-GB" sz="1400" i="1" dirty="0">
                <a:latin typeface="Arial" panose="020B0604020202020204" pitchFamily="34" charset="0"/>
                <a:cs typeface="Arial" panose="020B0604020202020204" pitchFamily="34" charset="0"/>
              </a:rPr>
              <a:t>International Food Research Journal</a:t>
            </a:r>
            <a:r>
              <a:rPr lang="en-GB" sz="1400" dirty="0">
                <a:latin typeface="Arial" panose="020B0604020202020204" pitchFamily="34" charset="0"/>
                <a:cs typeface="Arial" panose="020B0604020202020204" pitchFamily="34" charset="0"/>
              </a:rPr>
              <a:t>, </a:t>
            </a:r>
            <a:r>
              <a:rPr lang="en-GB" sz="1400" i="1" dirty="0">
                <a:latin typeface="Arial" panose="020B0604020202020204" pitchFamily="34" charset="0"/>
                <a:cs typeface="Arial" panose="020B0604020202020204" pitchFamily="34" charset="0"/>
              </a:rPr>
              <a:t>21</a:t>
            </a:r>
            <a:r>
              <a:rPr lang="en-GB" sz="1400" dirty="0">
                <a:latin typeface="Arial" panose="020B0604020202020204" pitchFamily="34" charset="0"/>
                <a:cs typeface="Arial" panose="020B0604020202020204" pitchFamily="34" charset="0"/>
              </a:rPr>
              <a:t>(6), pp.2101-2107.</a:t>
            </a:r>
            <a:endParaRPr lang="en-IN" sz="1400" dirty="0">
              <a:latin typeface="Arial" panose="020B0604020202020204" pitchFamily="34" charset="0"/>
              <a:cs typeface="Arial" panose="020B0604020202020204" pitchFamily="34" charset="0"/>
            </a:endParaRPr>
          </a:p>
          <a:p>
            <a:r>
              <a:rPr lang="en-GB" sz="1400" dirty="0">
                <a:latin typeface="Arial" panose="020B0604020202020204" pitchFamily="34" charset="0"/>
                <a:cs typeface="Arial" panose="020B0604020202020204" pitchFamily="34" charset="0"/>
              </a:rPr>
              <a:t>Jeba, R.H., </a:t>
            </a:r>
            <a:r>
              <a:rPr lang="en-GB" sz="1400" dirty="0" err="1">
                <a:latin typeface="Arial" panose="020B0604020202020204" pitchFamily="34" charset="0"/>
                <a:cs typeface="Arial" panose="020B0604020202020204" pitchFamily="34" charset="0"/>
              </a:rPr>
              <a:t>Hemada</a:t>
            </a:r>
            <a:r>
              <a:rPr lang="en-GB" sz="1400" dirty="0">
                <a:latin typeface="Arial" panose="020B0604020202020204" pitchFamily="34" charset="0"/>
                <a:cs typeface="Arial" panose="020B0604020202020204" pitchFamily="34" charset="0"/>
              </a:rPr>
              <a:t>, H.M., Shehata, A.N. and Mansour, M.E.S., (2025). Quality Evaluation, Nutrition Values, and Shelf-life Stability of Bakery Products Supplemented With Dried Olive Mill Wastewater. </a:t>
            </a:r>
            <a:r>
              <a:rPr lang="en-GB" sz="1400" i="1" dirty="0">
                <a:latin typeface="Arial" panose="020B0604020202020204" pitchFamily="34" charset="0"/>
                <a:cs typeface="Arial" panose="020B0604020202020204" pitchFamily="34" charset="0"/>
              </a:rPr>
              <a:t>Egyptian Journal of Food Science</a:t>
            </a:r>
            <a:r>
              <a:rPr lang="en-GB" sz="1400" dirty="0">
                <a:latin typeface="Arial" panose="020B0604020202020204" pitchFamily="34" charset="0"/>
                <a:cs typeface="Arial" panose="020B0604020202020204" pitchFamily="34" charset="0"/>
              </a:rPr>
              <a:t>, </a:t>
            </a:r>
            <a:r>
              <a:rPr lang="en-GB" sz="1400" i="1" dirty="0">
                <a:latin typeface="Arial" panose="020B0604020202020204" pitchFamily="34" charset="0"/>
                <a:cs typeface="Arial" panose="020B0604020202020204" pitchFamily="34" charset="0"/>
              </a:rPr>
              <a:t>53</a:t>
            </a:r>
            <a:r>
              <a:rPr lang="en-GB" sz="1400" dirty="0">
                <a:latin typeface="Arial" panose="020B0604020202020204" pitchFamily="34" charset="0"/>
                <a:cs typeface="Arial" panose="020B0604020202020204" pitchFamily="34" charset="0"/>
              </a:rPr>
              <a:t>(1), pp.13-33.</a:t>
            </a:r>
            <a:endParaRPr lang="en-IN" sz="1400" dirty="0">
              <a:latin typeface="Arial" panose="020B0604020202020204" pitchFamily="34" charset="0"/>
              <a:cs typeface="Arial" panose="020B0604020202020204" pitchFamily="34" charset="0"/>
            </a:endParaRPr>
          </a:p>
          <a:p>
            <a:r>
              <a:rPr lang="en-GB" sz="1400" dirty="0">
                <a:latin typeface="Arial" panose="020B0604020202020204" pitchFamily="34" charset="0"/>
                <a:cs typeface="Arial" panose="020B0604020202020204" pitchFamily="34" charset="0"/>
              </a:rPr>
              <a:t>Mbogo, D. and Waithaka, P., (2024). Market Penetration Strategy And Performance Of Bakeries In Nairobi City County. </a:t>
            </a:r>
            <a:r>
              <a:rPr lang="en-GB" sz="1400" i="1" dirty="0">
                <a:latin typeface="Arial" panose="020B0604020202020204" pitchFamily="34" charset="0"/>
                <a:cs typeface="Arial" panose="020B0604020202020204" pitchFamily="34" charset="0"/>
              </a:rPr>
              <a:t>The Strategic Journal of Business &amp; Change Management</a:t>
            </a:r>
            <a:r>
              <a:rPr lang="en-GB" sz="1400" dirty="0">
                <a:latin typeface="Arial" panose="020B0604020202020204" pitchFamily="34" charset="0"/>
                <a:cs typeface="Arial" panose="020B0604020202020204" pitchFamily="34" charset="0"/>
              </a:rPr>
              <a:t>, </a:t>
            </a:r>
            <a:r>
              <a:rPr lang="en-GB" sz="1400" i="1" dirty="0">
                <a:latin typeface="Arial" panose="020B0604020202020204" pitchFamily="34" charset="0"/>
                <a:cs typeface="Arial" panose="020B0604020202020204" pitchFamily="34" charset="0"/>
              </a:rPr>
              <a:t>11</a:t>
            </a:r>
            <a:r>
              <a:rPr lang="en-GB" sz="1400" dirty="0">
                <a:latin typeface="Arial" panose="020B0604020202020204" pitchFamily="34" charset="0"/>
                <a:cs typeface="Arial" panose="020B0604020202020204" pitchFamily="34" charset="0"/>
              </a:rPr>
              <a:t>(4), pp.1279-1295.</a:t>
            </a:r>
            <a:endParaRPr lang="en-IN" sz="1400" dirty="0">
              <a:latin typeface="Arial" panose="020B0604020202020204" pitchFamily="34" charset="0"/>
              <a:cs typeface="Arial" panose="020B0604020202020204" pitchFamily="34" charset="0"/>
            </a:endParaRPr>
          </a:p>
          <a:p>
            <a:r>
              <a:rPr lang="en-GB" sz="1400" dirty="0" err="1">
                <a:latin typeface="Arial" panose="020B0604020202020204" pitchFamily="34" charset="0"/>
                <a:cs typeface="Arial" panose="020B0604020202020204" pitchFamily="34" charset="0"/>
              </a:rPr>
              <a:t>Nazry</a:t>
            </a:r>
            <a:r>
              <a:rPr lang="en-GB" sz="1400" dirty="0">
                <a:latin typeface="Arial" panose="020B0604020202020204" pitchFamily="34" charset="0"/>
                <a:cs typeface="Arial" panose="020B0604020202020204" pitchFamily="34" charset="0"/>
              </a:rPr>
              <a:t>, N.A. and Nawi, N.M., (2024). ATC Bakery Online Booking System. </a:t>
            </a:r>
            <a:r>
              <a:rPr lang="en-GB" sz="1400" i="1" dirty="0">
                <a:latin typeface="Arial" panose="020B0604020202020204" pitchFamily="34" charset="0"/>
                <a:cs typeface="Arial" panose="020B0604020202020204" pitchFamily="34" charset="0"/>
              </a:rPr>
              <a:t>Applied Information Technology And Computer Science</a:t>
            </a:r>
            <a:r>
              <a:rPr lang="en-GB" sz="1400" dirty="0">
                <a:latin typeface="Arial" panose="020B0604020202020204" pitchFamily="34" charset="0"/>
                <a:cs typeface="Arial" panose="020B0604020202020204" pitchFamily="34" charset="0"/>
              </a:rPr>
              <a:t>, </a:t>
            </a:r>
            <a:r>
              <a:rPr lang="en-GB" sz="1400" i="1" dirty="0">
                <a:latin typeface="Arial" panose="020B0604020202020204" pitchFamily="34" charset="0"/>
                <a:cs typeface="Arial" panose="020B0604020202020204" pitchFamily="34" charset="0"/>
              </a:rPr>
              <a:t>5</a:t>
            </a:r>
            <a:r>
              <a:rPr lang="en-GB" sz="1400" dirty="0">
                <a:latin typeface="Arial" panose="020B0604020202020204" pitchFamily="34" charset="0"/>
                <a:cs typeface="Arial" panose="020B0604020202020204" pitchFamily="34" charset="0"/>
              </a:rPr>
              <a:t>(2), pp.1420-1429.</a:t>
            </a:r>
            <a:endParaRPr lang="en-IN" sz="1400" dirty="0">
              <a:latin typeface="Arial" panose="020B0604020202020204" pitchFamily="34" charset="0"/>
              <a:cs typeface="Arial" panose="020B0604020202020204" pitchFamily="34" charset="0"/>
            </a:endParaRPr>
          </a:p>
          <a:p>
            <a:r>
              <a:rPr lang="en-GB" sz="1400" dirty="0">
                <a:latin typeface="Arial" panose="020B0604020202020204" pitchFamily="34" charset="0"/>
                <a:cs typeface="Arial" panose="020B0604020202020204" pitchFamily="34" charset="0"/>
              </a:rPr>
              <a:t>Virginio, C.D., Garcia, C., Cruz, A., Galon, A., Hizon, J.S., Garcia-</a:t>
            </a:r>
            <a:r>
              <a:rPr lang="en-GB" sz="1400" dirty="0" err="1">
                <a:latin typeface="Arial" panose="020B0604020202020204" pitchFamily="34" charset="0"/>
                <a:cs typeface="Arial" panose="020B0604020202020204" pitchFamily="34" charset="0"/>
              </a:rPr>
              <a:t>Vigonte</a:t>
            </a:r>
            <a:r>
              <a:rPr lang="en-GB" sz="1400" dirty="0">
                <a:latin typeface="Arial" panose="020B0604020202020204" pitchFamily="34" charset="0"/>
                <a:cs typeface="Arial" panose="020B0604020202020204" pitchFamily="34" charset="0"/>
              </a:rPr>
              <a:t>, F. and Malang, B., (2022). Overcoming Challenges in the Quality Service and Production of a Bakery Business: A Literature Review. </a:t>
            </a:r>
            <a:r>
              <a:rPr lang="en-GB" sz="1400" i="1" dirty="0">
                <a:latin typeface="Arial" panose="020B0604020202020204" pitchFamily="34" charset="0"/>
                <a:cs typeface="Arial" panose="020B0604020202020204" pitchFamily="34" charset="0"/>
              </a:rPr>
              <a:t>Available at SSRN 4031633</a:t>
            </a:r>
            <a:r>
              <a:rPr lang="en-GB" sz="1400" dirty="0">
                <a:latin typeface="Arial" panose="020B0604020202020204" pitchFamily="34" charset="0"/>
                <a:cs typeface="Arial" panose="020B0604020202020204" pitchFamily="34" charset="0"/>
              </a:rPr>
              <a:t>.</a:t>
            </a:r>
            <a:endParaRPr lang="en-IN" sz="1400" dirty="0">
              <a:latin typeface="Arial" panose="020B0604020202020204" pitchFamily="34" charset="0"/>
              <a:cs typeface="Arial" panose="020B0604020202020204" pitchFamily="34" charset="0"/>
            </a:endParaRPr>
          </a:p>
          <a:p>
            <a:endParaRPr lang="en-IN" sz="1300" dirty="0"/>
          </a:p>
        </p:txBody>
      </p:sp>
      <p:cxnSp>
        <p:nvCxnSpPr>
          <p:cNvPr id="17" name="Straight Connector 16">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9912888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23E21010F4412842A7801E7AF9F0F67E" ma:contentTypeVersion="5" ma:contentTypeDescription="Create a new document." ma:contentTypeScope="" ma:versionID="da9254e9187a34179bb273060cc9b02d">
  <xsd:schema xmlns:xsd="http://www.w3.org/2001/XMLSchema" xmlns:xs="http://www.w3.org/2001/XMLSchema" xmlns:p="http://schemas.microsoft.com/office/2006/metadata/properties" xmlns:ns3="6f5c9bb2-abcb-45ef-a70c-8db46bf99631" targetNamespace="http://schemas.microsoft.com/office/2006/metadata/properties" ma:root="true" ma:fieldsID="92b6c4d0414784ef4788d34d130e463b" ns3:_="">
    <xsd:import namespace="6f5c9bb2-abcb-45ef-a70c-8db46bf99631"/>
    <xsd:element name="properties">
      <xsd:complexType>
        <xsd:sequence>
          <xsd:element name="documentManagement">
            <xsd:complexType>
              <xsd:all>
                <xsd:element ref="ns3:MediaServiceDateTaken" minOccurs="0"/>
                <xsd:element ref="ns3:MediaServiceMetadata" minOccurs="0"/>
                <xsd:element ref="ns3:MediaServiceFastMetadata" minOccurs="0"/>
                <xsd:element ref="ns3:MediaServiceSearchProperties"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f5c9bb2-abcb-45ef-a70c-8db46bf99631"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_activity" ma:index="12" nillable="true" ma:displayName="_activity" ma:hidden="true" ma:internalName="_activity">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6f5c9bb2-abcb-45ef-a70c-8db46bf99631" xsi:nil="true"/>
  </documentManagement>
</p:properties>
</file>

<file path=customXml/itemProps1.xml><?xml version="1.0" encoding="utf-8"?>
<ds:datastoreItem xmlns:ds="http://schemas.openxmlformats.org/officeDocument/2006/customXml" ds:itemID="{26AC1C41-587C-4332-BBCD-A4D8D26A205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f5c9bb2-abcb-45ef-a70c-8db46bf9963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4C7D23C7-E459-4C02-9647-89C8EAD6FA7B}">
  <ds:schemaRefs>
    <ds:schemaRef ds:uri="http://schemas.microsoft.com/sharepoint/v3/contenttype/forms"/>
  </ds:schemaRefs>
</ds:datastoreItem>
</file>

<file path=customXml/itemProps3.xml><?xml version="1.0" encoding="utf-8"?>
<ds:datastoreItem xmlns:ds="http://schemas.openxmlformats.org/officeDocument/2006/customXml" ds:itemID="{0CBE5CE4-FE84-4ED2-BF8C-00FFE0BA7557}">
  <ds:schemaRefs>
    <ds:schemaRef ds:uri="http://purl.org/dc/terms/"/>
    <ds:schemaRef ds:uri="http://www.w3.org/XML/1998/namespace"/>
    <ds:schemaRef ds:uri="http://schemas.microsoft.com/office/infopath/2007/PartnerControls"/>
    <ds:schemaRef ds:uri="http://schemas.microsoft.com/office/2006/metadata/properties"/>
    <ds:schemaRef ds:uri="http://purl.org/dc/dcmitype/"/>
    <ds:schemaRef ds:uri="http://schemas.microsoft.com/office/2006/documentManagement/types"/>
    <ds:schemaRef ds:uri="http://schemas.openxmlformats.org/package/2006/metadata/core-properties"/>
    <ds:schemaRef ds:uri="6f5c9bb2-abcb-45ef-a70c-8db46bf99631"/>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0</TotalTime>
  <Words>1449</Words>
  <Application>Microsoft Office PowerPoint</Application>
  <PresentationFormat>Widescreen</PresentationFormat>
  <Paragraphs>74</Paragraphs>
  <Slides>9</Slides>
  <Notes>7</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Arial</vt:lpstr>
      <vt:lpstr>Calibri</vt:lpstr>
      <vt:lpstr>Calibri Light</vt:lpstr>
      <vt:lpstr>Office Theme</vt:lpstr>
      <vt:lpstr>LCLM4004 Problem Solving and Decision Making</vt:lpstr>
      <vt:lpstr>Introduction and Case Study Overview</vt:lpstr>
      <vt:lpstr>Evaluation of Analytical Tools</vt:lpstr>
      <vt:lpstr>Nature and Scope of the Issues</vt:lpstr>
      <vt:lpstr>5W2H Analysis</vt:lpstr>
      <vt:lpstr>PESTEL Analysis</vt:lpstr>
      <vt:lpstr>Fishbone (Cause-and-Effect) Analysis</vt:lpstr>
      <vt:lpstr>Conclusion</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2026-07-03T07:29:41Z</dcterms:created>
  <dcterms:modified xsi:type="dcterms:W3CDTF">2026-07-12T18:24:55Z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0x01010023E21010F4412842A7801E7AF9F0F67E</vt:lpwstr>
  </property>
</Properties>
</file>