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404" r:id="rId3"/>
    <p:sldId id="354" r:id="rId4"/>
    <p:sldId id="405" r:id="rId5"/>
    <p:sldId id="40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994"/>
  </p:normalViewPr>
  <p:slideViewPr>
    <p:cSldViewPr snapToGrid="0" snapToObjects="1">
      <p:cViewPr varScale="1">
        <p:scale>
          <a:sx n="117" d="100"/>
          <a:sy n="117" d="100"/>
        </p:scale>
        <p:origin x="36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6B2263-17C0-434F-BE78-3B10B0EA2873}" type="datetimeFigureOut">
              <a:rPr lang="en-US" smtClean="0"/>
              <a:t>3/3/23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D9124-CABA-E34A-ADDF-F1D6D48F3A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26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We’re going to go through an example,  I have uploaded the question into the chat.  We are going to prepare the following monthly budget information for each product for the months of April, May and June 2015</a:t>
            </a:r>
          </a:p>
          <a:p>
            <a:endParaRPr lang="en-GB" dirty="0"/>
          </a:p>
          <a:p>
            <a:pPr marL="228600" indent="-228600">
              <a:buAutoNum type="arabicPeriod"/>
            </a:pPr>
            <a:r>
              <a:rPr lang="en-GB" dirty="0"/>
              <a:t>The sales budget in units and in terms of revenue</a:t>
            </a:r>
          </a:p>
          <a:p>
            <a:pPr marL="228600" indent="-228600">
              <a:buAutoNum type="arabicPeriod"/>
            </a:pPr>
            <a:r>
              <a:rPr lang="en-GB" dirty="0"/>
              <a:t>The production budget in units.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163914-19EC-47EF-AA41-CC1606C5D9B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916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 the screen is the sales budget in units and in terms of revenue.    This has been split to highlight the two products.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163914-19EC-47EF-AA41-CC1606C5D9B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732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46137-7564-914F-9B68-9E5B73F51A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27B3E6-B5EA-1B4C-8F36-29B74EEA95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7DD4E-1F91-1347-B96F-6DFAB9DB8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D03A8-A2D5-9144-ACF2-CAADF211C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F2391-E2DB-4441-9124-8D681D8F6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976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D5D66-517E-7249-8361-02D23B135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2E285-89A8-C042-A7F5-3D41343DC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C31EC6-9D14-324E-9CE3-F536EBC32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61210-A425-CD4D-AE40-935C4817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EE96B6-AFB6-4140-82BE-27BC0F6D0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458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77C01-FA63-2A4B-93FB-3DB41531F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311141-18AA-CF4A-895A-4791800B4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8B5FB4-6B14-4E40-9879-A6A3DA4DD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81F7B-C6E0-CF4E-A964-D7992CD78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7F1493-4B1B-8C4C-AA8A-B7C14F8A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120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CAA0D-5960-4944-8757-5363B1FF6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FF66E1-57AC-4347-A314-9990D214F5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598822-CC8C-E041-A2DF-BA808C7E4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170216-713B-8B4E-B066-2905DACA8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B17632-CB55-4D4E-A33F-C39C14346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85682-380B-2543-AFCC-FB96768A5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954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61B44-93ED-7749-A29D-8866C18EB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B65D3-15AC-844D-B187-D607B7A8E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E952BD-E6BD-F743-817A-47CC3A3048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8634BD-0881-B54A-B854-41B885BD62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087556-5F43-3346-B8BA-838D6B7CDD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BEF09B-9DCC-5D46-BC1C-93A39C2B5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BF1642-5C2B-D24D-ACAD-B12BDBD6C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DE03CF-00CA-3D43-93EE-FE19573C3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0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5BA19-B303-DF41-A557-D83368D23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8BDB65-1A70-2B47-AA74-6E1348327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44DA51-6E81-8F4F-9C80-1C508551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BE0CEA-E650-0347-BFA4-40C2CD1BA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769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78A526-1D37-0040-A9A8-D835FF6B9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511638-7203-9845-8B00-E6D7EFDBD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3F20A-D8BB-394E-9EA9-9CFC2960E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371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5A568-07E8-E94F-95F5-0DC9838E4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9649B-21D0-A846-BA17-4855DE67C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443E1-B864-8047-A348-3889026A5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E3AC78-0DBE-244A-B818-2DFCF956E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359CD4-A7F7-8647-A62E-86A05BAA2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DA40B3-85B3-EE41-8803-5F7E74085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894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8DC28-EAD0-4545-89C4-FA0B6C67A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9C2453-130F-4040-ADF3-9EEAC11F34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7F2A95-65F9-5148-B64A-5679B4762D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1E233C-C407-6743-8862-ED464A001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F4A30-8F4B-F548-A4B7-9B9F7D437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5D0DAF-963B-A149-9AC6-C496D95BF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90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1CAD1-F144-E244-98EF-F93515D14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8F2BD-F3E1-7341-A2EE-8E99D880F2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22359-7A92-BC48-9FFF-0B6E88C8A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442E3-314F-9349-9E59-5E08A5699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16732-EF25-934F-92C5-55DDA56E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302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61A87F-3B11-AC43-A20D-3B44FD91B3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07D0C1-B673-1744-87AF-11F492B1E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F5E06-46E1-4D4F-9717-F40C52EB3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2F04C-2B66-334B-8EED-74FE548D7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B3836-5BEA-D142-80A2-5E37AB56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259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B48D01-0630-4E4E-95FC-3C4318D87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B71E1-3BF7-D14C-8886-F3BB3AEBD4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28602-B1B7-EB4F-BB45-F7EE9B271D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2E1F0-3560-4440-8430-3EE1F69DFADF}" type="datetimeFigureOut">
              <a:rPr lang="en-US" smtClean="0"/>
              <a:t>3/3/23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9C0BCF-E7E4-B447-A7B6-995D6E4044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94E1D-8816-A345-9344-FF51483176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2BD97-2AF0-9545-8A96-A13A1DDF2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81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04A91-3658-CF4A-9E80-647C592C04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Q1 Wood Plc Solution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6F72A7-EBF9-1F4C-87E0-42916930C9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49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Task I: WOOD Plc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250" dirty="0"/>
          </a:p>
          <a:p>
            <a:r>
              <a:rPr lang="en-GB" sz="2250" dirty="0"/>
              <a:t>Prepare the following monthly budget information </a:t>
            </a:r>
            <a:r>
              <a:rPr lang="en-GB" sz="2250" i="1" dirty="0"/>
              <a:t>for each product </a:t>
            </a:r>
            <a:r>
              <a:rPr lang="en-GB" sz="2250" dirty="0"/>
              <a:t>for the months of April, May and June 2015:</a:t>
            </a:r>
          </a:p>
          <a:p>
            <a:pPr lvl="0"/>
            <a:endParaRPr lang="en-GB" sz="2250" dirty="0"/>
          </a:p>
          <a:p>
            <a:pPr lvl="0"/>
            <a:r>
              <a:rPr lang="en-GB" sz="2250" dirty="0"/>
              <a:t>1. The sales budget in units and in terms of revenue; </a:t>
            </a:r>
          </a:p>
          <a:p>
            <a:pPr lvl="0"/>
            <a:r>
              <a:rPr lang="en-GB" sz="2250" dirty="0"/>
              <a:t>2. The production budget (in units).</a:t>
            </a:r>
          </a:p>
        </p:txBody>
      </p:sp>
    </p:spTree>
    <p:extLst>
      <p:ext uri="{BB962C8B-B14F-4D97-AF65-F5344CB8AC3E}">
        <p14:creationId xmlns:p14="http://schemas.microsoft.com/office/powerpoint/2010/main" val="721770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374898" y="3656521"/>
          <a:ext cx="7683504" cy="19691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0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1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1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54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Month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Units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Selling price per unit £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Revenue £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   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April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30,000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1,800,000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30,900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60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1,854,000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31,827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1,909,620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92,727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5,563,620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374900" y="1233170"/>
          <a:ext cx="7683502" cy="20282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0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1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1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89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Month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Units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Selling price per unit £                         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Revenue      £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April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40,000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44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1,760,000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41,200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44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1,812,800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42,436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44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1,867,184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123,636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5,439,984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977900" y="-1118671"/>
            <a:ext cx="584134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hangingPunct="0"/>
            <a:r>
              <a:rPr lang="en-GB" altLang="zh-CN" sz="90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1</a:t>
            </a:r>
            <a:endParaRPr lang="en-GB" altLang="zh-CN" sz="900"/>
          </a:p>
          <a:p>
            <a:pPr defTabSz="685800" eaLnBrk="0" hangingPunct="0"/>
            <a:r>
              <a:rPr lang="en-GB" altLang="zh-CN" sz="90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2</a:t>
            </a:r>
            <a:endParaRPr lang="en-GB" altLang="zh-CN" sz="1350"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74898" y="3348359"/>
            <a:ext cx="1148712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1</a:t>
            </a:r>
            <a:endParaRPr lang="en-GB" sz="1200" b="1" dirty="0">
              <a:solidFill>
                <a:srgbClr val="0070C0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74898" y="925104"/>
            <a:ext cx="1148712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2</a:t>
            </a:r>
            <a:endParaRPr lang="en-GB" sz="1200" b="1" dirty="0">
              <a:solidFill>
                <a:srgbClr val="0070C0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16006" y="929013"/>
            <a:ext cx="5085688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sales budget in units and in terms of revenue:</a:t>
            </a:r>
            <a:endParaRPr lang="en-GB" sz="1200" b="1" dirty="0">
              <a:solidFill>
                <a:srgbClr val="FF0000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69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Product 1:</a:t>
            </a:r>
            <a:br>
              <a:rPr lang="en-GB" dirty="0"/>
            </a:br>
            <a:r>
              <a:rPr lang="en-GB" dirty="0"/>
              <a:t>production budget in units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533650" y="2314579"/>
          <a:ext cx="6572250" cy="2855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92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1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4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34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dirty="0">
                          <a:effectLst/>
                        </a:rPr>
                        <a:t> 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>
                          <a:effectLst/>
                        </a:rPr>
                        <a:t>Units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April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Closing inventory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6,180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6,365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6,556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Sales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30,000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30,900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31,827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36,180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37,265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38,383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Less: opening inventory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(0)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(6,180)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(6,365)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Production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36,180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31,085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32,018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490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Product 2:</a:t>
            </a:r>
            <a:br>
              <a:rPr lang="en-GB" dirty="0"/>
            </a:br>
            <a:r>
              <a:rPr lang="en-GB" dirty="0"/>
              <a:t>production budget in units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533650" y="2314579"/>
          <a:ext cx="6572250" cy="2855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92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1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4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34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dirty="0">
                          <a:effectLst/>
                        </a:rPr>
                        <a:t> 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>
                          <a:effectLst/>
                        </a:rPr>
                        <a:t>Units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April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Closing inventory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8,240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  <a:latin typeface="+mn-lt"/>
                          <a:ea typeface="+mn-ea"/>
                          <a:cs typeface="+mn-cs"/>
                        </a:rPr>
                        <a:t>8,487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  <a:latin typeface="+mn-lt"/>
                          <a:ea typeface="+mn-ea"/>
                          <a:cs typeface="+mn-cs"/>
                        </a:rPr>
                        <a:t>8,742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Sales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40,000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41,200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42,436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48,240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49,687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  <a:latin typeface="+mn-lt"/>
                          <a:ea typeface="+mn-ea"/>
                          <a:cs typeface="+mn-cs"/>
                        </a:rPr>
                        <a:t>51,178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Less: opening inventory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(0)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(8,240)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(8,487)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Production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48,240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41,447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42,691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5803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301</Words>
  <Application>Microsoft Macintosh PowerPoint</Application>
  <PresentationFormat>Widescreen</PresentationFormat>
  <Paragraphs>120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Q1 Wood Plc Solution</vt:lpstr>
      <vt:lpstr>Task I: WOOD Plc</vt:lpstr>
      <vt:lpstr>PowerPoint Presentation</vt:lpstr>
      <vt:lpstr>Product 1: production budget in units</vt:lpstr>
      <vt:lpstr>Product 2: production budget in units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Q1 Wood Plc Solution</dc:title>
  <dc:creator>Marie Pitson</dc:creator>
  <cp:lastModifiedBy>Marie Pitson</cp:lastModifiedBy>
  <cp:revision>1</cp:revision>
  <dcterms:created xsi:type="dcterms:W3CDTF">2023-03-03T07:40:58Z</dcterms:created>
  <dcterms:modified xsi:type="dcterms:W3CDTF">2023-03-03T07:42:20Z</dcterms:modified>
</cp:coreProperties>
</file>