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4.xml" ContentType="application/vnd.openxmlformats-officedocument.presentationml.notesSlide+xml"/>
  <Override PartName="/ppt/tags/tag9.xml" ContentType="application/vnd.openxmlformats-officedocument.presentationml.tags+xml"/>
  <Override PartName="/ppt/notesSlides/notesSlide5.xml" ContentType="application/vnd.openxmlformats-officedocument.presentationml.notesSlide+xml"/>
  <Override PartName="/ppt/tags/tag10.xml" ContentType="application/vnd.openxmlformats-officedocument.presentationml.tags+xml"/>
  <Override PartName="/ppt/notesSlides/notesSlide6.xml" ContentType="application/vnd.openxmlformats-officedocument.presentationml.notesSlide+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6.xml" ContentType="application/vnd.openxmlformats-officedocument.presentationml.tags+xml"/>
  <Override PartName="/ppt/notesSlides/notesSlide20.xml" ContentType="application/vnd.openxmlformats-officedocument.presentationml.notesSlide+xml"/>
  <Override PartName="/ppt/tags/tag17.xml" ContentType="application/vnd.openxmlformats-officedocument.presentationml.tags+xml"/>
  <Override PartName="/ppt/notesSlides/notesSlide21.xml" ContentType="application/vnd.openxmlformats-officedocument.presentationml.notesSlide+xml"/>
  <Override PartName="/ppt/tags/tag18.xml" ContentType="application/vnd.openxmlformats-officedocument.presentationml.tags+xml"/>
  <Override PartName="/ppt/notesSlides/notesSlide22.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21.xml" ContentType="application/vnd.openxmlformats-officedocument.presentationml.tags+xml"/>
  <Override PartName="/ppt/notesSlides/notesSlide26.xml" ContentType="application/vnd.openxmlformats-officedocument.presentationml.notesSlide+xml"/>
  <Override PartName="/ppt/tags/tag22.xml" ContentType="application/vnd.openxmlformats-officedocument.presentationml.tags+xml"/>
  <Override PartName="/ppt/notesSlides/notesSlide27.xml" ContentType="application/vnd.openxmlformats-officedocument.presentationml.notesSlide+xml"/>
  <Override PartName="/ppt/tags/tag23.xml" ContentType="application/vnd.openxmlformats-officedocument.presentationml.tags+xml"/>
  <Override PartName="/ppt/tags/tag24.xml" ContentType="application/vnd.openxmlformats-officedocument.presentationml.tags+xml"/>
  <Override PartName="/ppt/notesSlides/notesSlide28.xml" ContentType="application/vnd.openxmlformats-officedocument.presentationml.notesSlide+xml"/>
  <Override PartName="/ppt/tags/tag25.xml" ContentType="application/vnd.openxmlformats-officedocument.presentationml.tags+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0"/>
  </p:notesMasterIdLst>
  <p:sldIdLst>
    <p:sldId id="256" r:id="rId7"/>
    <p:sldId id="417" r:id="rId8"/>
    <p:sldId id="451" r:id="rId9"/>
    <p:sldId id="563" r:id="rId10"/>
    <p:sldId id="641" r:id="rId11"/>
    <p:sldId id="452" r:id="rId12"/>
    <p:sldId id="648" r:id="rId13"/>
    <p:sldId id="650" r:id="rId14"/>
    <p:sldId id="651" r:id="rId15"/>
    <p:sldId id="631" r:id="rId16"/>
    <p:sldId id="632" r:id="rId17"/>
    <p:sldId id="284" r:id="rId18"/>
    <p:sldId id="633" r:id="rId19"/>
    <p:sldId id="666" r:id="rId20"/>
    <p:sldId id="664" r:id="rId21"/>
    <p:sldId id="806" r:id="rId22"/>
    <p:sldId id="809" r:id="rId23"/>
    <p:sldId id="814" r:id="rId24"/>
    <p:sldId id="807" r:id="rId25"/>
    <p:sldId id="808" r:id="rId26"/>
    <p:sldId id="637" r:id="rId27"/>
    <p:sldId id="669" r:id="rId28"/>
    <p:sldId id="673" r:id="rId29"/>
    <p:sldId id="655" r:id="rId30"/>
    <p:sldId id="645" r:id="rId31"/>
    <p:sldId id="557" r:id="rId32"/>
    <p:sldId id="672" r:id="rId33"/>
    <p:sldId id="434" r:id="rId34"/>
    <p:sldId id="435" r:id="rId35"/>
    <p:sldId id="436" r:id="rId36"/>
    <p:sldId id="674" r:id="rId37"/>
    <p:sldId id="671" r:id="rId38"/>
    <p:sldId id="661" r:id="rId39"/>
    <p:sldId id="662" r:id="rId40"/>
    <p:sldId id="638" r:id="rId41"/>
    <p:sldId id="281" r:id="rId42"/>
    <p:sldId id="287" r:id="rId43"/>
    <p:sldId id="639" r:id="rId44"/>
    <p:sldId id="269" r:id="rId45"/>
    <p:sldId id="658" r:id="rId46"/>
    <p:sldId id="657" r:id="rId47"/>
    <p:sldId id="634" r:id="rId48"/>
    <p:sldId id="659" r:id="rId49"/>
    <p:sldId id="812" r:id="rId50"/>
    <p:sldId id="656" r:id="rId51"/>
    <p:sldId id="811" r:id="rId52"/>
    <p:sldId id="805" r:id="rId53"/>
    <p:sldId id="813" r:id="rId54"/>
    <p:sldId id="642" r:id="rId55"/>
    <p:sldId id="643" r:id="rId56"/>
    <p:sldId id="644" r:id="rId57"/>
    <p:sldId id="803" r:id="rId58"/>
    <p:sldId id="640"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90987" autoAdjust="0"/>
  </p:normalViewPr>
  <p:slideViewPr>
    <p:cSldViewPr snapToGrid="0" snapToObjects="1">
      <p:cViewPr varScale="1">
        <p:scale>
          <a:sx n="90" d="100"/>
          <a:sy n="90" d="100"/>
        </p:scale>
        <p:origin x="76"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985FD5-4078-45CF-930F-9D0BEE637336}"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90AF95-E41D-4C6E-9E41-C24B1A6EF768}" type="slidenum">
              <a:rPr lang="en-GB" smtClean="0"/>
              <a:t>‹#›</a:t>
            </a:fld>
            <a:endParaRPr lang="en-GB"/>
          </a:p>
        </p:txBody>
      </p:sp>
    </p:spTree>
    <p:extLst>
      <p:ext uri="{BB962C8B-B14F-4D97-AF65-F5344CB8AC3E}">
        <p14:creationId xmlns:p14="http://schemas.microsoft.com/office/powerpoint/2010/main" val="451518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552854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330657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433738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05535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514292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9F059A-160F-ADAA-A63B-6173A271E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262781-6AAE-5633-FABC-16B3A7AAC2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19D00E-7AC0-BAC2-00F1-CCB95471C2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823D55-F85D-16A5-41BD-A76FFA713477}"/>
              </a:ext>
            </a:extLst>
          </p:cNvPr>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426899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AC81AA-E05A-F4BD-6876-0FC201EEA1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3CD6AE-AFA9-5692-EC62-7641C55438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A1E7D-F133-E4FB-1D08-A47DEF6D3B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DBC6E3F-F08A-F841-9A62-83DA6A284240}"/>
              </a:ext>
            </a:extLst>
          </p:cNvPr>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8423372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C8E61-C047-92EE-C011-D018D0ABD8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B3F702-9DF2-7373-92B4-7954D65979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37AAB0-A240-E384-10CD-37AE01B3FE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33F6404-EE03-C1C9-C731-2FB8BED45BED}"/>
              </a:ext>
            </a:extLst>
          </p:cNvPr>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362565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992413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2756459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5B4E8-AD2B-B14C-2C0F-5336960010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8FB6E6-8FA8-FA72-FB58-852E552FC4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98256C-7192-4608-A6E9-2C3128BE25A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3175BB1-3593-47D0-7CA4-1A54DD96328C}"/>
              </a:ext>
            </a:extLst>
          </p:cNvPr>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18289868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24</a:t>
            </a:fld>
            <a:endParaRPr lang="en-GB"/>
          </a:p>
        </p:txBody>
      </p:sp>
    </p:spTree>
    <p:extLst>
      <p:ext uri="{BB962C8B-B14F-4D97-AF65-F5344CB8AC3E}">
        <p14:creationId xmlns:p14="http://schemas.microsoft.com/office/powerpoint/2010/main" val="25019880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779365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34530049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27</a:t>
            </a:fld>
            <a:endParaRPr lang="en-GB"/>
          </a:p>
        </p:txBody>
      </p:sp>
    </p:spTree>
    <p:extLst>
      <p:ext uri="{BB962C8B-B14F-4D97-AF65-F5344CB8AC3E}">
        <p14:creationId xmlns:p14="http://schemas.microsoft.com/office/powerpoint/2010/main" val="15564273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28</a:t>
            </a:fld>
            <a:endParaRPr lang="en-GB"/>
          </a:p>
        </p:txBody>
      </p:sp>
    </p:spTree>
    <p:extLst>
      <p:ext uri="{BB962C8B-B14F-4D97-AF65-F5344CB8AC3E}">
        <p14:creationId xmlns:p14="http://schemas.microsoft.com/office/powerpoint/2010/main" val="7036542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29</a:t>
            </a:fld>
            <a:endParaRPr lang="en-GB"/>
          </a:p>
        </p:txBody>
      </p:sp>
    </p:spTree>
    <p:extLst>
      <p:ext uri="{BB962C8B-B14F-4D97-AF65-F5344CB8AC3E}">
        <p14:creationId xmlns:p14="http://schemas.microsoft.com/office/powerpoint/2010/main" val="144306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30</a:t>
            </a:fld>
            <a:endParaRPr lang="en-GB"/>
          </a:p>
        </p:txBody>
      </p:sp>
    </p:spTree>
    <p:extLst>
      <p:ext uri="{BB962C8B-B14F-4D97-AF65-F5344CB8AC3E}">
        <p14:creationId xmlns:p14="http://schemas.microsoft.com/office/powerpoint/2010/main" val="24429868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D06B6-9A6F-0923-E75D-262D39CD6C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056427-D872-FBD3-7BFD-F41F43F638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24481A-7932-81E1-64E7-095492FAF2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D2377E2-41C9-2B08-1586-F81E939E3E68}"/>
              </a:ext>
            </a:extLst>
          </p:cNvPr>
          <p:cNvSpPr>
            <a:spLocks noGrp="1"/>
          </p:cNvSpPr>
          <p:nvPr>
            <p:ph type="sldNum" sz="quarter" idx="5"/>
          </p:nvPr>
        </p:nvSpPr>
        <p:spPr/>
        <p:txBody>
          <a:bodyPr/>
          <a:lstStyle/>
          <a:p>
            <a:fld id="{5E7823DC-7A90-4827-B80E-C4D9CE3AE295}" type="slidenum">
              <a:rPr lang="en-GB" smtClean="0"/>
              <a:t>31</a:t>
            </a:fld>
            <a:endParaRPr lang="en-GB"/>
          </a:p>
        </p:txBody>
      </p:sp>
    </p:spTree>
    <p:extLst>
      <p:ext uri="{BB962C8B-B14F-4D97-AF65-F5344CB8AC3E}">
        <p14:creationId xmlns:p14="http://schemas.microsoft.com/office/powerpoint/2010/main" val="8574317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10825182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4016200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39</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214430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73E22D7-0F5B-42D9-AF91-6EBDB952DE9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4463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F5874-3508-C787-4457-F6797FE0C3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6FA0C-9041-54D3-A8E1-CE8F99525D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DEA6E1-6332-58E6-ADBD-195E77B3C4C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956E6CD-6F56-411E-D4BA-6109FE4FF45A}"/>
              </a:ext>
            </a:extLst>
          </p:cNvPr>
          <p:cNvSpPr>
            <a:spLocks noGrp="1"/>
          </p:cNvSpPr>
          <p:nvPr>
            <p:ph type="sldNum" sz="quarter" idx="5"/>
          </p:nvPr>
        </p:nvSpPr>
        <p:spPr/>
        <p:txBody>
          <a:bodyPr/>
          <a:lstStyle/>
          <a:p>
            <a:fld id="{3A90AF95-E41D-4C6E-9E41-C24B1A6EF768}" type="slidenum">
              <a:rPr lang="en-GB" smtClean="0"/>
              <a:t>48</a:t>
            </a:fld>
            <a:endParaRPr lang="en-GB"/>
          </a:p>
        </p:txBody>
      </p:sp>
    </p:spTree>
    <p:extLst>
      <p:ext uri="{BB962C8B-B14F-4D97-AF65-F5344CB8AC3E}">
        <p14:creationId xmlns:p14="http://schemas.microsoft.com/office/powerpoint/2010/main" val="13936580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33055692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19864485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311677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327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8868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3093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9.xml"/><Relationship Id="rId1" Type="http://schemas.openxmlformats.org/officeDocument/2006/relationships/tags" Target="../tags/tag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9.xml"/><Relationship Id="rId1" Type="http://schemas.openxmlformats.org/officeDocument/2006/relationships/tags" Target="../tags/tag5.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slideLayout" Target="../slideLayouts/slideLayout8.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9.xml"/><Relationship Id="rId1" Type="http://schemas.openxmlformats.org/officeDocument/2006/relationships/tags" Target="../tags/tag8.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8.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8.xml"/><Relationship Id="rId1" Type="http://schemas.openxmlformats.org/officeDocument/2006/relationships/tags" Target="../tags/tag11.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8.xml"/><Relationship Id="rId1" Type="http://schemas.openxmlformats.org/officeDocument/2006/relationships/tags" Target="../tags/tag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8.xml"/><Relationship Id="rId1" Type="http://schemas.openxmlformats.org/officeDocument/2006/relationships/tags" Target="../tags/tag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8.xml"/><Relationship Id="rId1" Type="http://schemas.openxmlformats.org/officeDocument/2006/relationships/tags" Target="../tags/tag14.xml"/><Relationship Id="rId4" Type="http://schemas.openxmlformats.org/officeDocument/2006/relationships/hyperlink" Target="https://www.youtube.com/watch?v=y7jCmfIy7jk" TargetMode="Externa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8.xml"/><Relationship Id="rId1" Type="http://schemas.openxmlformats.org/officeDocument/2006/relationships/tags" Target="../tags/tag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8.xml"/><Relationship Id="rId1" Type="http://schemas.openxmlformats.org/officeDocument/2006/relationships/tags" Target="../tags/tag16.xml"/><Relationship Id="rId4" Type="http://schemas.openxmlformats.org/officeDocument/2006/relationships/hyperlink" Target="https://www.youtube.com/watch?v=y7jCmfIy7jk" TargetMode="Externa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8.xml"/><Relationship Id="rId1" Type="http://schemas.openxmlformats.org/officeDocument/2006/relationships/tags" Target="../tags/tag17.xml"/><Relationship Id="rId4" Type="http://schemas.openxmlformats.org/officeDocument/2006/relationships/hyperlink" Target="https://www.youtube.com/watch?v=y7jCmfIy7jk"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8.xml"/><Relationship Id="rId1" Type="http://schemas.openxmlformats.org/officeDocument/2006/relationships/tags" Target="../tags/tag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19.xml"/></Relationships>
</file>

<file path=ppt/slides/_rels/slide39.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notesSlide" Target="../notesSlides/notesSlide23.xml"/><Relationship Id="rId7" Type="http://schemas.openxmlformats.org/officeDocument/2006/relationships/image" Target="../media/image16.svg"/><Relationship Id="rId2" Type="http://schemas.openxmlformats.org/officeDocument/2006/relationships/slideLayout" Target="../slideLayouts/slideLayout8.xml"/><Relationship Id="rId1" Type="http://schemas.openxmlformats.org/officeDocument/2006/relationships/tags" Target="../tags/tag20.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 Id="rId9" Type="http://schemas.openxmlformats.org/officeDocument/2006/relationships/image" Target="../media/image18.svg"/></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166FXhGd9T4" TargetMode="External"/><Relationship Id="rId2" Type="http://schemas.openxmlformats.org/officeDocument/2006/relationships/notesSlide" Target="../notesSlides/notesSlide24.xml"/><Relationship Id="rId1" Type="http://schemas.openxmlformats.org/officeDocument/2006/relationships/slideLayout" Target="../slideLayouts/slideLayout8.xml"/><Relationship Id="rId5" Type="http://schemas.openxmlformats.org/officeDocument/2006/relationships/hyperlink" Target="https://www.youtube.com/watch?v=eALzUfkQJRU" TargetMode="External"/><Relationship Id="rId4" Type="http://schemas.openxmlformats.org/officeDocument/2006/relationships/hyperlink" Target="https://www.youtube.com/watch?v=YNkws0x0W0o"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8.xml"/><Relationship Id="rId1" Type="http://schemas.openxmlformats.org/officeDocument/2006/relationships/tags" Target="../tags/tag2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image" Target="../media/image20.jpeg"/><Relationship Id="rId1" Type="http://schemas.openxmlformats.org/officeDocument/2006/relationships/slideLayout" Target="../slideLayouts/slideLayout8.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3" Type="http://schemas.openxmlformats.org/officeDocument/2006/relationships/hyperlink" Target="https://forms.office.com/e/5zFXxX6ete" TargetMode="External"/><Relationship Id="rId2" Type="http://schemas.openxmlformats.org/officeDocument/2006/relationships/notesSlide" Target="../notesSlides/notesSlide26.xml"/><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8.xml"/><Relationship Id="rId1" Type="http://schemas.openxmlformats.org/officeDocument/2006/relationships/tags" Target="../tags/tag22.xml"/><Relationship Id="rId4" Type="http://schemas.openxmlformats.org/officeDocument/2006/relationships/image" Target="../media/image28.jpeg"/></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8.xml"/><Relationship Id="rId1" Type="http://schemas.openxmlformats.org/officeDocument/2006/relationships/tags" Target="../tags/tag23.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8.xml"/><Relationship Id="rId1" Type="http://schemas.openxmlformats.org/officeDocument/2006/relationships/tags" Target="../tags/tag24.xml"/></Relationships>
</file>

<file path=ppt/slides/_rels/slide5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8.xml"/><Relationship Id="rId1" Type="http://schemas.openxmlformats.org/officeDocument/2006/relationships/tags" Target="../tags/tag25.xml"/><Relationship Id="rId5" Type="http://schemas.openxmlformats.org/officeDocument/2006/relationships/hyperlink" Target="https://www.niehs.nih.gov/research/resources/bioethics/whatis" TargetMode="External"/><Relationship Id="rId4" Type="http://schemas.openxmlformats.org/officeDocument/2006/relationships/hyperlink" Target="https://www.scribbr.com/research-process/research-propos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676FF17-C450-52BC-8CE4-C2DB935BC0D2}"/>
              </a:ext>
            </a:extLst>
          </p:cNvPr>
          <p:cNvSpPr>
            <a:spLocks noGrp="1"/>
          </p:cNvSpPr>
          <p:nvPr/>
        </p:nvSpPr>
        <p:spPr>
          <a:xfrm>
            <a:off x="1812814" y="2635102"/>
            <a:ext cx="7985125" cy="212725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eaLnBrk="1" hangingPunct="1"/>
            <a:br>
              <a:rPr lang="en-GB" altLang="en-US" sz="3000" b="1" dirty="0">
                <a:solidFill>
                  <a:schemeClr val="bg1"/>
                </a:solidFill>
                <a:latin typeface="Arial" panose="020B0604020202020204" pitchFamily="34" charset="0"/>
                <a:cs typeface="Arial" panose="020B0604020202020204" pitchFamily="34" charset="0"/>
              </a:rPr>
            </a:br>
            <a:r>
              <a:rPr lang="en-GB" altLang="en-US" b="1" dirty="0">
                <a:solidFill>
                  <a:schemeClr val="bg1"/>
                </a:solidFill>
                <a:latin typeface="Arial" panose="020B0604020202020204" pitchFamily="34" charset="0"/>
                <a:cs typeface="Arial" panose="020B0604020202020204" pitchFamily="34" charset="0"/>
              </a:rPr>
              <a:t>Practice-based Research</a:t>
            </a:r>
            <a:br>
              <a:rPr lang="en-GB" altLang="en-US" sz="3000" b="1" dirty="0">
                <a:solidFill>
                  <a:schemeClr val="bg1"/>
                </a:solidFill>
                <a:latin typeface="Arial" panose="020B0604020202020204" pitchFamily="34" charset="0"/>
                <a:cs typeface="Arial" panose="020B0604020202020204" pitchFamily="34" charset="0"/>
              </a:rPr>
            </a:br>
            <a:br>
              <a:rPr lang="en-GB" altLang="en-US" sz="3000" b="1" dirty="0">
                <a:solidFill>
                  <a:schemeClr val="bg1"/>
                </a:solidFill>
                <a:latin typeface="Arial" panose="020B0604020202020204" pitchFamily="34" charset="0"/>
                <a:cs typeface="Arial" panose="020B0604020202020204" pitchFamily="34" charset="0"/>
              </a:rPr>
            </a:br>
            <a:endParaRPr lang="en-GB" altLang="en-US" sz="3000" b="1" dirty="0">
              <a:solidFill>
                <a:schemeClr val="bg1"/>
              </a:solidFill>
              <a:latin typeface="Arial" panose="020B0604020202020204" pitchFamily="34" charset="0"/>
              <a:cs typeface="Arial" panose="020B0604020202020204" pitchFamily="34" charset="0"/>
            </a:endParaRPr>
          </a:p>
          <a:p>
            <a:pPr eaLnBrk="1" hangingPunct="1"/>
            <a:r>
              <a:rPr lang="en-GB" altLang="en-US" sz="3000" b="1" i="1" dirty="0">
                <a:solidFill>
                  <a:schemeClr val="bg1"/>
                </a:solidFill>
                <a:latin typeface="Arial" panose="020B0604020202020204" pitchFamily="34" charset="0"/>
                <a:cs typeface="Arial" panose="020B0604020202020204" pitchFamily="34" charset="0"/>
              </a:rPr>
              <a:t>Assignment Workshop</a:t>
            </a:r>
          </a:p>
          <a:p>
            <a:pPr eaLnBrk="1" hangingPunct="1"/>
            <a:r>
              <a:rPr lang="en-GB" altLang="en-US" sz="3000" b="1" i="1" dirty="0">
                <a:solidFill>
                  <a:schemeClr val="bg1"/>
                </a:solidFill>
                <a:latin typeface="Arial" panose="020B0604020202020204" pitchFamily="34" charset="0"/>
                <a:cs typeface="Arial" panose="020B0604020202020204" pitchFamily="34" charset="0"/>
              </a:rPr>
              <a:t>&amp;</a:t>
            </a:r>
          </a:p>
          <a:p>
            <a:pPr eaLnBrk="1" hangingPunct="1"/>
            <a:r>
              <a:rPr lang="en-GB" altLang="en-US" sz="3000" b="1" i="1" dirty="0">
                <a:solidFill>
                  <a:schemeClr val="bg1"/>
                </a:solidFill>
                <a:latin typeface="Arial" panose="020B0604020202020204" pitchFamily="34" charset="0"/>
                <a:cs typeface="Arial" panose="020B0604020202020204" pitchFamily="34" charset="0"/>
              </a:rPr>
              <a:t>Ethical Considerations in Research</a:t>
            </a:r>
          </a:p>
          <a:p>
            <a:pPr eaLnBrk="1" hangingPunct="1"/>
            <a:r>
              <a:rPr lang="en-GB" altLang="en-US" sz="3000" b="1" dirty="0">
                <a:solidFill>
                  <a:schemeClr val="bg1"/>
                </a:solidFill>
                <a:latin typeface="Arial" panose="020B0604020202020204" pitchFamily="34" charset="0"/>
                <a:cs typeface="Arial" panose="020B0604020202020204" pitchFamily="34" charset="0"/>
              </a:rPr>
              <a:t>LCHS7008</a:t>
            </a:r>
          </a:p>
          <a:p>
            <a:pPr eaLnBrk="1" hangingPunct="1"/>
            <a:endParaRPr lang="en-GB" altLang="en-US" sz="3000" b="1" dirty="0">
              <a:solidFill>
                <a:schemeClr val="bg1"/>
              </a:solidFill>
              <a:latin typeface="Arial" panose="020B0604020202020204" pitchFamily="34" charset="0"/>
              <a:cs typeface="Arial" panose="020B0604020202020204" pitchFamily="34" charset="0"/>
            </a:endParaRPr>
          </a:p>
          <a:p>
            <a:pPr eaLnBrk="1" hangingPunct="1"/>
            <a:r>
              <a:rPr lang="en-GB" altLang="en-US" sz="3000" b="1" dirty="0">
                <a:solidFill>
                  <a:schemeClr val="bg1"/>
                </a:solidFill>
                <a:latin typeface="Arial" panose="020B0604020202020204" pitchFamily="34" charset="0"/>
                <a:cs typeface="Arial" panose="020B0604020202020204" pitchFamily="34" charset="0"/>
              </a:rPr>
              <a:t>Week 3</a:t>
            </a:r>
          </a:p>
          <a:p>
            <a:pPr eaLnBrk="1" hangingPunct="1"/>
            <a:r>
              <a:rPr lang="en-GB" altLang="en-US" sz="3000" b="1" dirty="0">
                <a:solidFill>
                  <a:schemeClr val="bg1"/>
                </a:solidFill>
                <a:latin typeface="Arial" panose="020B0604020202020204" pitchFamily="34" charset="0"/>
                <a:cs typeface="Arial" panose="020B0604020202020204" pitchFamily="34" charset="0"/>
              </a:rPr>
              <a:t>​</a:t>
            </a:r>
          </a:p>
          <a:p>
            <a:pPr eaLnBrk="1" hangingPunct="1"/>
            <a:endParaRPr lang="en-GB" altLang="en-US" sz="3000" b="1" dirty="0">
              <a:solidFill>
                <a:schemeClr val="bg1"/>
              </a:solidFill>
              <a:latin typeface="Arial" panose="020B0604020202020204" pitchFamily="34" charset="0"/>
              <a:cs typeface="Arial" panose="020B0604020202020204" pitchFamily="34" charset="0"/>
            </a:endParaRPr>
          </a:p>
          <a:p>
            <a:pPr eaLnBrk="1" hangingPunct="1"/>
            <a:r>
              <a:rPr lang="en-GB" altLang="en-US" sz="3000" b="1" dirty="0">
                <a:solidFill>
                  <a:schemeClr val="bg1"/>
                </a:solidFill>
                <a:latin typeface="Arial" panose="020B0604020202020204" pitchFamily="34" charset="0"/>
                <a:cs typeface="Arial" panose="020B0604020202020204" pitchFamily="34" charset="0"/>
              </a:rPr>
              <a:t>​</a:t>
            </a:r>
            <a:br>
              <a:rPr lang="en-GB" altLang="en-US" sz="3000" b="1" dirty="0">
                <a:latin typeface="Arial" panose="020B0604020202020204" pitchFamily="34" charset="0"/>
                <a:cs typeface="Arial" panose="020B0604020202020204" pitchFamily="34" charset="0"/>
              </a:rPr>
            </a:br>
            <a:br>
              <a:rPr lang="en-GB" altLang="en-US" sz="3000" dirty="0">
                <a:latin typeface="Arial" panose="020B0604020202020204" pitchFamily="34" charset="0"/>
                <a:cs typeface="Arial" panose="020B0604020202020204" pitchFamily="34" charset="0"/>
              </a:rPr>
            </a:br>
            <a:endParaRPr lang="en-GB" altLang="en-US"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1B42591-8360-528E-4A12-BD1F591D01DE}"/>
              </a:ext>
            </a:extLst>
          </p:cNvPr>
          <p:cNvSpPr>
            <a:spLocks noGrp="1"/>
          </p:cNvSpPr>
          <p:nvPr>
            <p:ph type="title"/>
          </p:nvPr>
        </p:nvSpPr>
        <p:spPr>
          <a:xfrm>
            <a:off x="2152650" y="188914"/>
            <a:ext cx="7886700" cy="993775"/>
          </a:xfrm>
          <a:noFill/>
        </p:spPr>
        <p:txBody>
          <a:bodyPr anchorCtr="1"/>
          <a:lstStyle/>
          <a:p>
            <a:r>
              <a:rPr lang="en-GB" altLang="en-US"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71FEC261-668B-F004-C286-EB0DC030ADA6}"/>
              </a:ext>
            </a:extLst>
          </p:cNvPr>
          <p:cNvSpPr txBox="1">
            <a:spLocks noGrp="1"/>
          </p:cNvSpPr>
          <p:nvPr>
            <p:ph idx="1"/>
          </p:nvPr>
        </p:nvSpPr>
        <p:spPr>
          <a:xfrm>
            <a:off x="1847851" y="1341439"/>
            <a:ext cx="8569325" cy="4319587"/>
          </a:xfrm>
        </p:spPr>
        <p:txBody>
          <a:bodyPr>
            <a:normAutofit fontScale="32500" lnSpcReduction="20000"/>
          </a:bodyPr>
          <a:lstStyle/>
          <a:p>
            <a:pPr marL="0" indent="0">
              <a:lnSpc>
                <a:spcPct val="120000"/>
              </a:lnSpc>
              <a:buNone/>
              <a:defRPr/>
            </a:pPr>
            <a:r>
              <a:rPr lang="en-GB" sz="5500" dirty="0">
                <a:latin typeface="Arial" panose="020B0604020202020204" pitchFamily="34" charset="0"/>
                <a:cs typeface="Arial" panose="020B0604020202020204" pitchFamily="34" charset="0"/>
              </a:rPr>
              <a:t>On successful completion of the module, you will be able to:</a:t>
            </a:r>
            <a:endParaRPr lang="en-GB" dirty="0">
              <a:latin typeface="Arial" panose="020B0604020202020204" pitchFamily="34" charset="0"/>
              <a:cs typeface="Arial" panose="020B0604020202020204" pitchFamily="34" charset="0"/>
            </a:endParaRPr>
          </a:p>
          <a:p>
            <a:pPr marL="685800" indent="-685800">
              <a:lnSpc>
                <a:spcPct val="120000"/>
              </a:lnSpc>
              <a:buFont typeface="Wingdings" panose="05000000000000000000" pitchFamily="2" charset="2"/>
              <a:buChar char="Ø"/>
              <a:defRPr/>
            </a:pPr>
            <a:r>
              <a:rPr lang="en-GB" sz="5500" dirty="0">
                <a:latin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marL="685800" indent="-685800">
              <a:lnSpc>
                <a:spcPct val="120000"/>
              </a:lnSpc>
              <a:buFont typeface="Wingdings" panose="05000000000000000000" pitchFamily="2" charset="2"/>
              <a:buChar char="Ø"/>
              <a:defRPr/>
            </a:pPr>
            <a:r>
              <a:rPr lang="en-GB" sz="5500" dirty="0">
                <a:latin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marL="685800" indent="-685800">
              <a:lnSpc>
                <a:spcPct val="120000"/>
              </a:lnSpc>
              <a:buFont typeface="Wingdings" panose="05000000000000000000" pitchFamily="2" charset="2"/>
              <a:buChar char="Ø"/>
              <a:defRPr/>
            </a:pPr>
            <a:r>
              <a:rPr lang="en-GB" sz="5500" dirty="0">
                <a:latin typeface="Arial" panose="020B0604020202020204" pitchFamily="34" charset="0"/>
                <a:cs typeface="Arial" panose="020B0604020202020204" pitchFamily="34" charset="0"/>
              </a:rPr>
              <a:t>Critically analyse the data collection and findings from quantitative, qualitative or mixed methods research.</a:t>
            </a:r>
          </a:p>
          <a:p>
            <a:pPr marL="685800" indent="-685800">
              <a:lnSpc>
                <a:spcPct val="120000"/>
              </a:lnSpc>
              <a:buFont typeface="Wingdings" panose="05000000000000000000" pitchFamily="2" charset="2"/>
              <a:buChar char="Ø"/>
              <a:defRPr/>
            </a:pPr>
            <a:r>
              <a:rPr lang="en-GB" sz="5500" dirty="0">
                <a:latin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a:xfrm>
            <a:off x="1208824" y="0"/>
            <a:ext cx="11481847" cy="1325563"/>
          </a:xfrm>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a:xfrm>
            <a:off x="702340" y="2046769"/>
            <a:ext cx="10972800" cy="3917032"/>
          </a:xfrm>
        </p:spPr>
        <p:txBody>
          <a:bodyPr>
            <a:normAutofit/>
          </a:bodyPr>
          <a:lstStyle/>
          <a:p>
            <a:pPr marL="0" indent="0">
              <a:buNone/>
            </a:pPr>
            <a:r>
              <a:rPr lang="en-GB" dirty="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 term Research Proposal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Components of a Research proposal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How to write a Research proposal</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 principles of Ethical Considerations in Research</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2643876" y="1214755"/>
            <a:ext cx="6904248" cy="2383035"/>
          </a:xfrm>
        </p:spPr>
        <p:txBody>
          <a:bodyPr anchor="b">
            <a:normAutofit/>
          </a:bodyPr>
          <a:lstStyle/>
          <a:p>
            <a:pPr algn="ctr"/>
            <a:r>
              <a:rPr lang="en-GB" b="1" i="1" dirty="0">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06835" y="3669560"/>
            <a:ext cx="1461166" cy="1683411"/>
          </a:xfrm>
          <a:prstGeom prst="rect">
            <a:avLst/>
          </a:prstGeom>
        </p:spPr>
      </p:pic>
      <p:sp>
        <p:nvSpPr>
          <p:cNvPr id="3" name="Rectangle 2">
            <a:extLst>
              <a:ext uri="{FF2B5EF4-FFF2-40B4-BE49-F238E27FC236}">
                <a16:creationId xmlns:a16="http://schemas.microsoft.com/office/drawing/2014/main" id="{B4C5590C-FA35-4A03-AD3C-F6FEF3A2287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2179F-144D-1E16-8797-EAD13BC00E3E}"/>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Poster Presentation – A1</a:t>
            </a:r>
          </a:p>
        </p:txBody>
      </p:sp>
      <p:sp>
        <p:nvSpPr>
          <p:cNvPr id="3" name="Content Placeholder 2">
            <a:extLst>
              <a:ext uri="{FF2B5EF4-FFF2-40B4-BE49-F238E27FC236}">
                <a16:creationId xmlns:a16="http://schemas.microsoft.com/office/drawing/2014/main" id="{0EAAC423-973D-782A-978D-407C850EBE1A}"/>
              </a:ext>
            </a:extLst>
          </p:cNvPr>
          <p:cNvSpPr>
            <a:spLocks noGrp="1"/>
          </p:cNvSpPr>
          <p:nvPr>
            <p:ph idx="1"/>
          </p:nvPr>
        </p:nvSpPr>
        <p:spPr>
          <a:xfrm>
            <a:off x="609600" y="2110564"/>
            <a:ext cx="10972800" cy="3917032"/>
          </a:xfrm>
        </p:spPr>
        <p:txBody>
          <a:bodyPr>
            <a:normAutofit/>
          </a:bodyPr>
          <a:lstStyle/>
          <a:p>
            <a:r>
              <a:rPr lang="en-GB" sz="3800" dirty="0">
                <a:latin typeface="Arial" panose="020B0604020202020204" pitchFamily="34" charset="0"/>
                <a:cs typeface="Arial" panose="020B0604020202020204" pitchFamily="34" charset="0"/>
              </a:rPr>
              <a:t>Your task is to </a:t>
            </a:r>
            <a:r>
              <a:rPr lang="en-GB" sz="3800" b="1" dirty="0">
                <a:latin typeface="Arial" panose="020B0604020202020204" pitchFamily="34" charset="0"/>
                <a:cs typeface="Arial" panose="020B0604020202020204" pitchFamily="34" charset="0"/>
              </a:rPr>
              <a:t>individually</a:t>
            </a:r>
            <a:r>
              <a:rPr lang="en-GB" sz="3800" dirty="0">
                <a:latin typeface="Arial" panose="020B0604020202020204" pitchFamily="34" charset="0"/>
                <a:cs typeface="Arial" panose="020B0604020202020204" pitchFamily="34" charset="0"/>
              </a:rPr>
              <a:t> develop and present an </a:t>
            </a:r>
            <a:r>
              <a:rPr lang="en-GB" sz="3800" b="1" dirty="0">
                <a:latin typeface="Arial" panose="020B0604020202020204" pitchFamily="34" charset="0"/>
                <a:cs typeface="Arial" panose="020B0604020202020204" pitchFamily="34" charset="0"/>
              </a:rPr>
              <a:t>academic poster </a:t>
            </a:r>
            <a:r>
              <a:rPr lang="en-GB" sz="3800" dirty="0">
                <a:latin typeface="Arial" panose="020B0604020202020204" pitchFamily="34" charset="0"/>
                <a:cs typeface="Arial" panose="020B0604020202020204" pitchFamily="34" charset="0"/>
              </a:rPr>
              <a:t>that captures the critical elements of your research proposal.  </a:t>
            </a:r>
          </a:p>
          <a:p>
            <a:endParaRPr lang="en-GB" sz="3800" dirty="0">
              <a:latin typeface="Arial" panose="020B0604020202020204" pitchFamily="34" charset="0"/>
              <a:cs typeface="Arial" panose="020B0604020202020204" pitchFamily="34" charset="0"/>
            </a:endParaRPr>
          </a:p>
          <a:p>
            <a:endParaRPr lang="en-GB" sz="38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B0A9462D-6190-4327-9296-232E28310409}"/>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7064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E4D-C992-19F3-EB9E-9889C3EDAA62}"/>
              </a:ext>
            </a:extLst>
          </p:cNvPr>
          <p:cNvSpPr>
            <a:spLocks noGrp="1"/>
          </p:cNvSpPr>
          <p:nvPr>
            <p:ph type="title"/>
          </p:nvPr>
        </p:nvSpPr>
        <p:spPr/>
        <p:txBody>
          <a:bodyPr/>
          <a:lstStyle/>
          <a:p>
            <a:r>
              <a:rPr lang="en-GB" b="1" dirty="0">
                <a:solidFill>
                  <a:srgbClr val="222222"/>
                </a:solidFill>
                <a:latin typeface="Arial" panose="020B0604020202020204" pitchFamily="34" charset="0"/>
                <a:cs typeface="Arial" panose="020B0604020202020204" pitchFamily="34" charset="0"/>
              </a:rPr>
              <a:t>R</a:t>
            </a:r>
            <a:r>
              <a:rPr lang="en-GB" b="1" i="0" dirty="0">
                <a:solidFill>
                  <a:srgbClr val="222222"/>
                </a:solidFill>
                <a:effectLst/>
                <a:latin typeface="Arial" panose="020B0604020202020204" pitchFamily="34" charset="0"/>
                <a:cs typeface="Arial" panose="020B0604020202020204" pitchFamily="34" charset="0"/>
              </a:rPr>
              <a:t>esearch Proposal – A2</a:t>
            </a:r>
            <a:r>
              <a:rPr lang="en-GB" b="0" i="0" dirty="0">
                <a:solidFill>
                  <a:srgbClr val="222222"/>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79E7BA-C70F-6CFE-4852-AD81265AB553}"/>
              </a:ext>
            </a:extLst>
          </p:cNvPr>
          <p:cNvSpPr>
            <a:spLocks noGrp="1"/>
          </p:cNvSpPr>
          <p:nvPr>
            <p:ph idx="1"/>
          </p:nvPr>
        </p:nvSpPr>
        <p:spPr/>
        <p:txBody>
          <a:bodyPr>
            <a:normAutofit lnSpcReduction="10000"/>
          </a:bodyPr>
          <a:lstStyle/>
          <a:p>
            <a:r>
              <a:rPr lang="en-GB" b="1" i="0" dirty="0">
                <a:solidFill>
                  <a:srgbClr val="222222"/>
                </a:solidFill>
                <a:effectLst/>
                <a:latin typeface="Arial" panose="020B0604020202020204" pitchFamily="34" charset="0"/>
                <a:cs typeface="Arial" panose="020B0604020202020204" pitchFamily="34" charset="0"/>
              </a:rPr>
              <a:t>A research proposal</a:t>
            </a:r>
            <a:r>
              <a:rPr lang="en-GB" b="0" i="0" dirty="0">
                <a:solidFill>
                  <a:srgbClr val="222222"/>
                </a:solidFill>
                <a:effectLst/>
                <a:latin typeface="Arial" panose="020B0604020202020204" pitchFamily="34" charset="0"/>
                <a:cs typeface="Arial" panose="020B0604020202020204" pitchFamily="34" charset="0"/>
              </a:rPr>
              <a:t> is a concise and coherent summary of your proposed research. </a:t>
            </a:r>
          </a:p>
          <a:p>
            <a:r>
              <a:rPr lang="en-GB" b="0" i="0" dirty="0">
                <a:solidFill>
                  <a:srgbClr val="222222"/>
                </a:solidFill>
                <a:effectLst/>
                <a:latin typeface="Arial" panose="020B0604020202020204" pitchFamily="34" charset="0"/>
                <a:cs typeface="Arial" panose="020B0604020202020204" pitchFamily="34" charset="0"/>
              </a:rPr>
              <a:t>It sets out the central issues or questions that you intend to address. </a:t>
            </a:r>
          </a:p>
          <a:p>
            <a:r>
              <a:rPr lang="en-GB" b="0" i="0" dirty="0">
                <a:solidFill>
                  <a:srgbClr val="222222"/>
                </a:solidFill>
                <a:effectLst/>
                <a:latin typeface="Arial" panose="020B0604020202020204" pitchFamily="34" charset="0"/>
                <a:cs typeface="Arial" panose="020B0604020202020204" pitchFamily="34" charset="0"/>
              </a:rPr>
              <a:t>It outlines the general area of study within which your research falls, referring to the current state of knowledge and any recent debates on the topic. </a:t>
            </a:r>
          </a:p>
          <a:p>
            <a:r>
              <a:rPr lang="en-GB" b="0" i="0" dirty="0">
                <a:solidFill>
                  <a:srgbClr val="222222"/>
                </a:solidFill>
                <a:effectLst/>
                <a:latin typeface="Arial" panose="020B0604020202020204" pitchFamily="34" charset="0"/>
                <a:cs typeface="Arial" panose="020B0604020202020204" pitchFamily="34" charset="0"/>
              </a:rPr>
              <a:t>It also demonstrates the originality of your proposed research.</a:t>
            </a:r>
          </a:p>
          <a:p>
            <a:r>
              <a:rPr lang="en-GB" sz="3200" dirty="0">
                <a:latin typeface="Arial" panose="020B0604020202020204" pitchFamily="34" charset="0"/>
                <a:cs typeface="Arial" panose="020B0604020202020204" pitchFamily="34" charset="0"/>
              </a:rPr>
              <a:t>It is an essential part of the research process</a:t>
            </a:r>
          </a:p>
          <a:p>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253D676F-03D1-4D1C-9B46-5684317608AF}"/>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2218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2643876" y="1214755"/>
            <a:ext cx="6904248" cy="2383035"/>
          </a:xfrm>
        </p:spPr>
        <p:txBody>
          <a:bodyPr anchor="b">
            <a:normAutofit/>
          </a:bodyPr>
          <a:lstStyle/>
          <a:p>
            <a:pPr algn="ctr"/>
            <a:r>
              <a:rPr lang="en-GB" b="1" i="1" dirty="0">
                <a:solidFill>
                  <a:schemeClr val="tx1"/>
                </a:solidFill>
              </a:rPr>
              <a:t>Why do we write a research proposals?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06835" y="3669560"/>
            <a:ext cx="1461166" cy="1683411"/>
          </a:xfrm>
          <a:prstGeom prst="rect">
            <a:avLst/>
          </a:prstGeom>
        </p:spPr>
      </p:pic>
      <p:sp>
        <p:nvSpPr>
          <p:cNvPr id="3" name="Rectangle 2">
            <a:extLst>
              <a:ext uri="{FF2B5EF4-FFF2-40B4-BE49-F238E27FC236}">
                <a16:creationId xmlns:a16="http://schemas.microsoft.com/office/drawing/2014/main" id="{EA752D74-10CD-49B1-8E7F-5098AA15B7B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5278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7C54-2CF6-5826-D61F-6610DFB5181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Reason for writing a proposal</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6B68118-9183-CE39-F1D2-F7B19C843155}"/>
              </a:ext>
            </a:extLst>
          </p:cNvPr>
          <p:cNvSpPr>
            <a:spLocks noGrp="1"/>
          </p:cNvSpPr>
          <p:nvPr>
            <p:ph idx="1"/>
          </p:nvPr>
        </p:nvSpPr>
        <p:spPr>
          <a:xfrm>
            <a:off x="616688" y="1417639"/>
            <a:ext cx="9594112" cy="4099595"/>
          </a:xfrm>
        </p:spPr>
        <p:txBody>
          <a:bodyPr>
            <a:normAutofit/>
          </a:bodyPr>
          <a:lstStyle/>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A research proposals allows your supervisor or tutor to ensure that you understand: </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	    - what will be researched. </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               - why it is relevant to do this research. </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               - how you will carry out the research. </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               - when you will carry out the research</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               - who you will involve in your sample. </a:t>
            </a:r>
          </a:p>
          <a:p>
            <a:pPr marL="0" indent="0">
              <a:lnSpc>
                <a:spcPct val="110000"/>
              </a:lnSpc>
              <a:spcBef>
                <a:spcPts val="900"/>
              </a:spcBef>
              <a:buClr>
                <a:prstClr val="black">
                  <a:lumMod val="85000"/>
                  <a:lumOff val="15000"/>
                </a:prstClr>
              </a:buClr>
              <a:buNone/>
              <a:defRPr/>
            </a:pPr>
            <a:r>
              <a:rPr lang="en-GB" sz="2400" dirty="0">
                <a:solidFill>
                  <a:prstClr val="black"/>
                </a:solidFill>
                <a:latin typeface="Arial" panose="020B0604020202020204" pitchFamily="34" charset="0"/>
                <a:cs typeface="Arial" panose="020B0604020202020204" pitchFamily="34" charset="0"/>
              </a:rPr>
              <a:t>A proposal also needs to show you are ethical in your data collection. </a:t>
            </a:r>
          </a:p>
          <a:p>
            <a:pPr marL="0" indent="0">
              <a:lnSpc>
                <a:spcPct val="110000"/>
              </a:lnSpc>
              <a:spcBef>
                <a:spcPts val="900"/>
              </a:spcBef>
              <a:buClr>
                <a:prstClr val="black">
                  <a:lumMod val="85000"/>
                  <a:lumOff val="15000"/>
                </a:prstClr>
              </a:buClr>
              <a:buNone/>
              <a:defRPr/>
            </a:pPr>
            <a:endParaRPr lang="en-GB" sz="2400" dirty="0">
              <a:solidFill>
                <a:prstClr val="black"/>
              </a:solidFill>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17C30B63-E1CF-1D31-0719-32B44DC37D71}"/>
              </a:ext>
            </a:extLst>
          </p:cNvPr>
          <p:cNvSpPr txBox="1"/>
          <p:nvPr/>
        </p:nvSpPr>
        <p:spPr>
          <a:xfrm>
            <a:off x="8649378" y="5332568"/>
            <a:ext cx="3456384" cy="369332"/>
          </a:xfrm>
          <a:prstGeom prst="rect">
            <a:avLst/>
          </a:prstGeom>
          <a:noFill/>
        </p:spPr>
        <p:txBody>
          <a:bodyPr wrap="square">
            <a:spAutoFit/>
          </a:bodyPr>
          <a:lstStyle/>
          <a:p>
            <a:r>
              <a:rPr lang="en-GB" dirty="0"/>
              <a:t>(</a:t>
            </a:r>
            <a:r>
              <a:rPr lang="en-GB" altLang="en-US" dirty="0"/>
              <a:t>Schneider and Fuller, 2018, p6)</a:t>
            </a:r>
            <a:endParaRPr lang="en-GB" dirty="0"/>
          </a:p>
        </p:txBody>
      </p:sp>
      <p:sp>
        <p:nvSpPr>
          <p:cNvPr id="5" name="Rectangle 4">
            <a:extLst>
              <a:ext uri="{FF2B5EF4-FFF2-40B4-BE49-F238E27FC236}">
                <a16:creationId xmlns:a16="http://schemas.microsoft.com/office/drawing/2014/main" id="{78717C6A-0753-465D-925B-B5B43D7DAB5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78606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ABAD4268-0D0C-0D7E-0A75-87FDB5A48200}"/>
              </a:ext>
            </a:extLst>
          </p:cNvPr>
          <p:cNvPicPr>
            <a:picLocks noChangeAspect="1"/>
          </p:cNvPicPr>
          <p:nvPr/>
        </p:nvPicPr>
        <p:blipFill>
          <a:blip r:embed="rId3"/>
          <a:stretch>
            <a:fillRect/>
          </a:stretch>
        </p:blipFill>
        <p:spPr>
          <a:xfrm>
            <a:off x="3719736" y="1567584"/>
            <a:ext cx="5364596" cy="3924647"/>
          </a:xfrm>
          <a:prstGeom prst="rect">
            <a:avLst/>
          </a:prstGeom>
          <a:noFill/>
        </p:spPr>
      </p:pic>
      <p:sp>
        <p:nvSpPr>
          <p:cNvPr id="5" name="Rectangle 4">
            <a:extLst>
              <a:ext uri="{FF2B5EF4-FFF2-40B4-BE49-F238E27FC236}">
                <a16:creationId xmlns:a16="http://schemas.microsoft.com/office/drawing/2014/main" id="{4598CCB9-0FD3-4D2F-BBA4-4765502BA66C}"/>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156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2643876" y="1214755"/>
            <a:ext cx="6904248" cy="2383035"/>
          </a:xfrm>
        </p:spPr>
        <p:txBody>
          <a:bodyPr anchor="b">
            <a:normAutofit/>
          </a:bodyPr>
          <a:lstStyle/>
          <a:p>
            <a:pPr algn="ctr"/>
            <a:r>
              <a:rPr lang="en-GB" b="1" i="1" dirty="0">
                <a:solidFill>
                  <a:schemeClr val="tx1"/>
                </a:solidFill>
              </a:rPr>
              <a:t>How long is a research proposal?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06835" y="3669560"/>
            <a:ext cx="1461166" cy="1683411"/>
          </a:xfrm>
          <a:prstGeom prst="rect">
            <a:avLst/>
          </a:prstGeom>
        </p:spPr>
      </p:pic>
      <p:sp>
        <p:nvSpPr>
          <p:cNvPr id="3" name="Rectangle 2">
            <a:extLst>
              <a:ext uri="{FF2B5EF4-FFF2-40B4-BE49-F238E27FC236}">
                <a16:creationId xmlns:a16="http://schemas.microsoft.com/office/drawing/2014/main" id="{F633C166-EBFB-4C59-AEBD-257461358AE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51740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27D-56F8-5414-DA8B-3A9FC65D0D6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Length of the Proposal</a:t>
            </a:r>
          </a:p>
        </p:txBody>
      </p:sp>
      <p:sp>
        <p:nvSpPr>
          <p:cNvPr id="3" name="Content Placeholder 2">
            <a:extLst>
              <a:ext uri="{FF2B5EF4-FFF2-40B4-BE49-F238E27FC236}">
                <a16:creationId xmlns:a16="http://schemas.microsoft.com/office/drawing/2014/main" id="{1CF0ECDA-8CE5-C8CF-93E2-C244ADEA7B63}"/>
              </a:ext>
            </a:extLst>
          </p:cNvPr>
          <p:cNvSpPr>
            <a:spLocks noGrp="1"/>
          </p:cNvSpPr>
          <p:nvPr>
            <p:ph idx="1"/>
          </p:nvPr>
        </p:nvSpPr>
        <p:spPr>
          <a:xfrm>
            <a:off x="1534633" y="2181448"/>
            <a:ext cx="8507288" cy="3917032"/>
          </a:xfrm>
        </p:spPr>
        <p:txBody>
          <a:bodyPr/>
          <a:lstStyle/>
          <a:p>
            <a:r>
              <a:rPr lang="en-GB" dirty="0"/>
              <a:t>A standard research proposal should be between </a:t>
            </a:r>
          </a:p>
          <a:p>
            <a:pPr marL="0" indent="0">
              <a:buNone/>
            </a:pPr>
            <a:r>
              <a:rPr lang="en-GB" dirty="0"/>
              <a:t>                 </a:t>
            </a:r>
          </a:p>
          <a:p>
            <a:pPr marL="0" indent="0">
              <a:buNone/>
            </a:pPr>
            <a:r>
              <a:rPr lang="en-GB" dirty="0"/>
              <a:t>                    </a:t>
            </a:r>
            <a:r>
              <a:rPr lang="en-GB" b="1" dirty="0"/>
              <a:t>1500-3000 words</a:t>
            </a:r>
          </a:p>
          <a:p>
            <a:r>
              <a:rPr lang="en-GB" b="1" dirty="0"/>
              <a:t>Note: </a:t>
            </a:r>
            <a:r>
              <a:rPr lang="en-GB" dirty="0"/>
              <a:t>This word counts can vary in some cases and institutions</a:t>
            </a:r>
          </a:p>
        </p:txBody>
      </p:sp>
      <p:sp>
        <p:nvSpPr>
          <p:cNvPr id="4" name="Rectangle 3">
            <a:extLst>
              <a:ext uri="{FF2B5EF4-FFF2-40B4-BE49-F238E27FC236}">
                <a16:creationId xmlns:a16="http://schemas.microsoft.com/office/drawing/2014/main" id="{A165C814-BBD4-47A9-AFCA-84900D0691B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19703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7731-CEF8-48D8-8FC9-FC53DEECEC1F}"/>
              </a:ext>
            </a:extLst>
          </p:cNvPr>
          <p:cNvSpPr>
            <a:spLocks noGrp="1"/>
          </p:cNvSpPr>
          <p:nvPr>
            <p:ph type="title"/>
          </p:nvPr>
        </p:nvSpPr>
        <p:spPr>
          <a:xfrm>
            <a:off x="559981" y="220366"/>
            <a:ext cx="11171275" cy="994172"/>
          </a:xfrm>
        </p:spPr>
        <p:txBody>
          <a:bodyPr>
            <a:normAutofit fontScale="90000"/>
          </a:bodyPr>
          <a:lstStyle/>
          <a:p>
            <a:r>
              <a:rPr lang="en-GB" b="1" dirty="0">
                <a:latin typeface="Arial" panose="020B0604020202020204" pitchFamily="34" charset="0"/>
                <a:cs typeface="Arial" panose="020B0604020202020204" pitchFamily="34" charset="0"/>
              </a:rPr>
              <a:t>Research starts with a Research Proposal </a:t>
            </a:r>
          </a:p>
        </p:txBody>
      </p:sp>
      <p:sp>
        <p:nvSpPr>
          <p:cNvPr id="3" name="Content Placeholder 2">
            <a:extLst>
              <a:ext uri="{FF2B5EF4-FFF2-40B4-BE49-F238E27FC236}">
                <a16:creationId xmlns:a16="http://schemas.microsoft.com/office/drawing/2014/main" id="{E08B8AEF-ED91-417F-8148-0AA8B82FB184}"/>
              </a:ext>
            </a:extLst>
          </p:cNvPr>
          <p:cNvSpPr>
            <a:spLocks noGrp="1"/>
          </p:cNvSpPr>
          <p:nvPr>
            <p:ph idx="1"/>
          </p:nvPr>
        </p:nvSpPr>
        <p:spPr>
          <a:xfrm>
            <a:off x="1091609" y="1282335"/>
            <a:ext cx="9074667" cy="3605156"/>
          </a:xfrm>
        </p:spPr>
        <p:txBody>
          <a:bodyPr vert="horz" lIns="68580" tIns="34290" rIns="68580" bIns="34290" rtlCol="0" anchor="t">
            <a:noAutofit/>
          </a:bodyPr>
          <a:lstStyle/>
          <a:p>
            <a:pPr marL="0" indent="0">
              <a:buNone/>
            </a:pPr>
            <a:r>
              <a:rPr lang="en-GB" sz="2000" dirty="0">
                <a:latin typeface="Arial" panose="020B0604020202020204" pitchFamily="34" charset="0"/>
                <a:cs typeface="Arial" panose="020B0604020202020204" pitchFamily="34" charset="0"/>
              </a:rPr>
              <a:t>A typical Research Proposal must include:</a:t>
            </a:r>
          </a:p>
          <a:p>
            <a:pPr marL="0" indent="0">
              <a:buNone/>
            </a:pP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Topic </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Introduction/Background </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Brief review of literature and rationale </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Research aims &amp; objectives </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Research Question or hypotheses</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Research methodology </a:t>
            </a:r>
          </a:p>
          <a:p>
            <a:pPr>
              <a:buFont typeface="Wingdings" panose="05000000000000000000" pitchFamily="2" charset="2"/>
              <a:buChar char="§"/>
            </a:pPr>
            <a:r>
              <a:rPr lang="en-GB" sz="2000" dirty="0">
                <a:latin typeface="Arial" panose="020B0604020202020204" pitchFamily="34" charset="0"/>
                <a:ea typeface="+mn-lt"/>
                <a:cs typeface="Arial" panose="020B0604020202020204" pitchFamily="34" charset="0"/>
              </a:rPr>
              <a:t>Ethical consideration</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Include a time schedule of various stages </a:t>
            </a:r>
          </a:p>
          <a:p>
            <a:pPr>
              <a:buFont typeface="Wingdings" panose="05000000000000000000" pitchFamily="2" charset="2"/>
              <a:buChar char="§"/>
            </a:pPr>
            <a:r>
              <a:rPr lang="en-GB" sz="2000" dirty="0">
                <a:latin typeface="Arial" panose="020B0604020202020204" pitchFamily="34" charset="0"/>
                <a:cs typeface="Arial" panose="020B0604020202020204" pitchFamily="34" charset="0"/>
              </a:rPr>
              <a:t>Reference list </a:t>
            </a:r>
          </a:p>
        </p:txBody>
      </p:sp>
    </p:spTree>
    <p:extLst>
      <p:ext uri="{BB962C8B-B14F-4D97-AF65-F5344CB8AC3E}">
        <p14:creationId xmlns:p14="http://schemas.microsoft.com/office/powerpoint/2010/main" val="2050919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3DD49-E326-A498-DD1D-01E296A49D1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1.Title/Topic of Study</a:t>
            </a:r>
          </a:p>
        </p:txBody>
      </p:sp>
      <p:sp>
        <p:nvSpPr>
          <p:cNvPr id="3" name="Content Placeholder 2">
            <a:extLst>
              <a:ext uri="{FF2B5EF4-FFF2-40B4-BE49-F238E27FC236}">
                <a16:creationId xmlns:a16="http://schemas.microsoft.com/office/drawing/2014/main" id="{89E1F080-3A15-11DE-B9FB-A6E39CEC695C}"/>
              </a:ext>
            </a:extLst>
          </p:cNvPr>
          <p:cNvSpPr>
            <a:spLocks noGrp="1"/>
          </p:cNvSpPr>
          <p:nvPr>
            <p:ph idx="1"/>
          </p:nvPr>
        </p:nvSpPr>
        <p:spPr/>
        <p:txBody>
          <a:bodyPr>
            <a:normAutofit/>
          </a:bodyPr>
          <a:lstStyle/>
          <a:p>
            <a:pPr algn="l"/>
            <a:r>
              <a:rPr lang="en-GB" b="0" i="0" dirty="0">
                <a:effectLst/>
                <a:latin typeface="Arial" panose="020B0604020202020204" pitchFamily="34" charset="0"/>
                <a:cs typeface="Arial" panose="020B0604020202020204" pitchFamily="34" charset="0"/>
              </a:rPr>
              <a:t>Your title should give a clear indication of your proposed research approach or key question.</a:t>
            </a:r>
          </a:p>
          <a:p>
            <a:pPr algn="l"/>
            <a:r>
              <a:rPr lang="en-GB" dirty="0">
                <a:latin typeface="Arial" panose="020B0604020202020204" pitchFamily="34" charset="0"/>
                <a:cs typeface="Arial" panose="020B0604020202020204" pitchFamily="34" charset="0"/>
              </a:rPr>
              <a:t>It should be specific </a:t>
            </a:r>
          </a:p>
          <a:p>
            <a:pPr algn="l"/>
            <a:endParaRPr lang="en-GB" b="0" i="0" dirty="0">
              <a:effectLst/>
              <a:latin typeface="Arial" panose="020B0604020202020204" pitchFamily="34" charset="0"/>
              <a:cs typeface="Arial" panose="020B0604020202020204" pitchFamily="34" charset="0"/>
            </a:endParaRPr>
          </a:p>
          <a:p>
            <a:pPr algn="l"/>
            <a:endParaRPr lang="en-GB" b="0" i="0" dirty="0">
              <a:effectLst/>
              <a:latin typeface="Arial" panose="020B0604020202020204" pitchFamily="34" charset="0"/>
              <a:cs typeface="Arial" panose="020B0604020202020204" pitchFamily="34" charset="0"/>
            </a:endParaRPr>
          </a:p>
          <a:p>
            <a:pPr marL="0" indent="0">
              <a:buNone/>
            </a:pPr>
            <a:endParaRPr lang="en-GB" b="0" i="0" dirty="0">
              <a:effectLst/>
              <a:latin typeface="Arial" panose="020B0604020202020204" pitchFamily="34" charset="0"/>
              <a:cs typeface="Arial" panose="020B0604020202020204" pitchFamily="34" charset="0"/>
            </a:endParaRPr>
          </a:p>
          <a:p>
            <a:endParaRPr lang="en-GB" dirty="0"/>
          </a:p>
        </p:txBody>
      </p:sp>
      <p:sp>
        <p:nvSpPr>
          <p:cNvPr id="4" name="Rectangle 3">
            <a:extLst>
              <a:ext uri="{FF2B5EF4-FFF2-40B4-BE49-F238E27FC236}">
                <a16:creationId xmlns:a16="http://schemas.microsoft.com/office/drawing/2014/main" id="{64034D45-5CF3-4A20-A00C-7C78DFE74D51}"/>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605517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E91D8-898E-74AD-0BC1-4B26FC5D859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Title/Topic of Study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E28C78-CA12-6BE7-ABF1-A210977D2B83}"/>
              </a:ext>
            </a:extLst>
          </p:cNvPr>
          <p:cNvSpPr>
            <a:spLocks noGrp="1"/>
          </p:cNvSpPr>
          <p:nvPr>
            <p:ph idx="1"/>
          </p:nvPr>
        </p:nvSpPr>
        <p:spPr>
          <a:xfrm>
            <a:off x="1981200" y="1600201"/>
            <a:ext cx="8229600" cy="4061047"/>
          </a:xfrm>
        </p:spPr>
        <p:txBody>
          <a:bodyPr>
            <a:normAutofit fontScale="92500" lnSpcReduction="10000"/>
          </a:bodyPr>
          <a:lstStyle/>
          <a:p>
            <a:pPr marL="0" indent="0">
              <a:buNone/>
            </a:pPr>
            <a:r>
              <a:rPr lang="en-GB" sz="3000" b="1" dirty="0">
                <a:latin typeface="Arial" panose="020B0604020202020204" pitchFamily="34" charset="0"/>
                <a:cs typeface="Arial" panose="020B0604020202020204" pitchFamily="34" charset="0"/>
              </a:rPr>
              <a:t>For example</a:t>
            </a:r>
          </a:p>
          <a:p>
            <a:pPr algn="l"/>
            <a:r>
              <a:rPr lang="en-GB" sz="3000" dirty="0">
                <a:latin typeface="Arial" panose="020B0604020202020204" pitchFamily="34" charset="0"/>
                <a:cs typeface="Arial" panose="020B0604020202020204" pitchFamily="34" charset="0"/>
              </a:rPr>
              <a:t>The effects of smoking on respiration</a:t>
            </a:r>
          </a:p>
          <a:p>
            <a:pPr algn="l"/>
            <a:r>
              <a:rPr lang="en-GB" sz="3000" dirty="0">
                <a:latin typeface="Arial" panose="020B0604020202020204" pitchFamily="34" charset="0"/>
                <a:cs typeface="Arial" panose="020B0604020202020204" pitchFamily="34" charset="0"/>
              </a:rPr>
              <a:t>The effects of smoking on respiration in older people</a:t>
            </a:r>
          </a:p>
          <a:p>
            <a:pPr algn="l"/>
            <a:r>
              <a:rPr lang="en-GB" sz="3000" dirty="0">
                <a:latin typeface="Arial" panose="020B0604020202020204" pitchFamily="34" charset="0"/>
                <a:cs typeface="Arial" panose="020B0604020202020204" pitchFamily="34" charset="0"/>
              </a:rPr>
              <a:t>The effects of smoking on respiration in older people with chronic bronchitis.</a:t>
            </a:r>
          </a:p>
          <a:p>
            <a:pPr algn="l"/>
            <a:r>
              <a:rPr lang="en-GB" sz="3000" dirty="0">
                <a:latin typeface="Arial" panose="020B0604020202020204" pitchFamily="34" charset="0"/>
                <a:cs typeface="Arial" panose="020B0604020202020204" pitchFamily="34" charset="0"/>
              </a:rPr>
              <a:t>The effects of smoking  on respiration in older people (aged &gt; 45) with chronic bronchitis.</a:t>
            </a:r>
          </a:p>
          <a:p>
            <a:pPr marL="0" indent="0" algn="ctr">
              <a:buNone/>
            </a:pPr>
            <a:r>
              <a:rPr lang="en-GB" sz="3000" b="1" i="1" dirty="0">
                <a:latin typeface="Arial" panose="020B0604020202020204" pitchFamily="34" charset="0"/>
                <a:cs typeface="Arial" panose="020B0604020202020204" pitchFamily="34" charset="0"/>
              </a:rPr>
              <a:t>Note: increasing specificity is the goal</a:t>
            </a:r>
          </a:p>
          <a:p>
            <a:endParaRPr lang="en-GB" dirty="0"/>
          </a:p>
        </p:txBody>
      </p:sp>
    </p:spTree>
    <p:extLst>
      <p:ext uri="{BB962C8B-B14F-4D97-AF65-F5344CB8AC3E}">
        <p14:creationId xmlns:p14="http://schemas.microsoft.com/office/powerpoint/2010/main" val="2520894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0AFD7-0273-19A7-684D-6561FDA58A3E}"/>
              </a:ext>
            </a:extLst>
          </p:cNvPr>
          <p:cNvSpPr>
            <a:spLocks noGrp="1"/>
          </p:cNvSpPr>
          <p:nvPr>
            <p:ph type="title"/>
          </p:nvPr>
        </p:nvSpPr>
        <p:spPr/>
        <p:txBody>
          <a:bodyPr>
            <a:normAutofit/>
          </a:bodyPr>
          <a:lstStyle/>
          <a:p>
            <a:r>
              <a:rPr lang="en-GB" b="1" i="0" dirty="0">
                <a:effectLst/>
                <a:latin typeface="Arial" panose="020B0604020202020204" pitchFamily="34" charset="0"/>
                <a:cs typeface="Arial" panose="020B0604020202020204" pitchFamily="34" charset="0"/>
              </a:rPr>
              <a:t>2.Introduction/Background</a:t>
            </a:r>
            <a:endParaRPr lang="en-GB" dirty="0"/>
          </a:p>
        </p:txBody>
      </p:sp>
      <p:sp>
        <p:nvSpPr>
          <p:cNvPr id="3" name="Content Placeholder 2">
            <a:extLst>
              <a:ext uri="{FF2B5EF4-FFF2-40B4-BE49-F238E27FC236}">
                <a16:creationId xmlns:a16="http://schemas.microsoft.com/office/drawing/2014/main" id="{B8A56762-D0F1-7888-8682-A14623EF4881}"/>
              </a:ext>
            </a:extLst>
          </p:cNvPr>
          <p:cNvSpPr>
            <a:spLocks noGrp="1"/>
          </p:cNvSpPr>
          <p:nvPr>
            <p:ph idx="1"/>
          </p:nvPr>
        </p:nvSpPr>
        <p:spPr/>
        <p:txBody>
          <a:bodyPr/>
          <a:lstStyle/>
          <a:p>
            <a:pPr algn="l"/>
            <a:r>
              <a:rPr lang="en-GB" b="0" i="0" dirty="0">
                <a:effectLst/>
                <a:latin typeface="Arial" panose="020B0604020202020204" pitchFamily="34" charset="0"/>
                <a:cs typeface="Arial" panose="020B0604020202020204" pitchFamily="34" charset="0"/>
              </a:rPr>
              <a:t>You should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 background and issues of your proposed research</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short/brief literature review</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 summary of key debates and developments in the field</a:t>
            </a:r>
          </a:p>
          <a:p>
            <a:endParaRPr lang="en-GB" dirty="0"/>
          </a:p>
        </p:txBody>
      </p:sp>
    </p:spTree>
    <p:extLst>
      <p:ext uri="{BB962C8B-B14F-4D97-AF65-F5344CB8AC3E}">
        <p14:creationId xmlns:p14="http://schemas.microsoft.com/office/powerpoint/2010/main" val="3084083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606689-BB2E-766C-66DB-80C10E1361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804E64-7604-CB1B-6D8B-E3947683740D}"/>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Formulate your Research Question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256EC1-EA3D-3184-DB62-958AC821F293}"/>
              </a:ext>
            </a:extLst>
          </p:cNvPr>
          <p:cNvSpPr>
            <a:spLocks noGrp="1"/>
          </p:cNvSpPr>
          <p:nvPr>
            <p:ph idx="1"/>
          </p:nvPr>
        </p:nvSpPr>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should formulate this clearly, giving an explanation as to what problems and issues are to be explored and why they are worth exploring.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research aims and question can be stated at the end of the introduction </a:t>
            </a:r>
          </a:p>
        </p:txBody>
      </p:sp>
      <p:sp>
        <p:nvSpPr>
          <p:cNvPr id="4" name="Rectangle 3">
            <a:extLst>
              <a:ext uri="{FF2B5EF4-FFF2-40B4-BE49-F238E27FC236}">
                <a16:creationId xmlns:a16="http://schemas.microsoft.com/office/drawing/2014/main" id="{AC367BEF-44FF-5570-A1BC-016C6C04E04F}"/>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260911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2B882-8629-7253-B16C-941BE7F1A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F85581-CB19-1D6F-5900-D342C4EADEAE}"/>
              </a:ext>
            </a:extLst>
          </p:cNvPr>
          <p:cNvSpPr>
            <a:spLocks noGrp="1"/>
          </p:cNvSpPr>
          <p:nvPr>
            <p:ph type="title"/>
          </p:nvPr>
        </p:nvSpPr>
        <p:spPr>
          <a:xfrm>
            <a:off x="609600" y="-60178"/>
            <a:ext cx="11481847" cy="1325563"/>
          </a:xfrm>
        </p:spPr>
        <p:txBody>
          <a:bodyPr>
            <a:normAutofit/>
          </a:bodyPr>
          <a:lstStyle/>
          <a:p>
            <a:r>
              <a:rPr lang="en-GB" b="1" dirty="0">
                <a:latin typeface="Arial" panose="020B0604020202020204" pitchFamily="34" charset="0"/>
                <a:cs typeface="Arial" panose="020B0604020202020204" pitchFamily="34" charset="0"/>
              </a:rPr>
              <a:t>3. Research Aims and Questions</a:t>
            </a:r>
          </a:p>
        </p:txBody>
      </p:sp>
      <p:sp>
        <p:nvSpPr>
          <p:cNvPr id="3" name="Content Placeholder 2">
            <a:extLst>
              <a:ext uri="{FF2B5EF4-FFF2-40B4-BE49-F238E27FC236}">
                <a16:creationId xmlns:a16="http://schemas.microsoft.com/office/drawing/2014/main" id="{1171B411-12A6-EC99-DA1D-2AE9F236494E}"/>
              </a:ext>
            </a:extLst>
          </p:cNvPr>
          <p:cNvSpPr>
            <a:spLocks noGrp="1"/>
          </p:cNvSpPr>
          <p:nvPr>
            <p:ph idx="1"/>
          </p:nvPr>
        </p:nvSpPr>
        <p:spPr/>
        <p:txBody>
          <a:bodyPr>
            <a:normAutofit/>
          </a:bodyPr>
          <a:lstStyle/>
          <a:p>
            <a:pPr algn="l"/>
            <a:r>
              <a:rPr lang="en-GB" dirty="0">
                <a:solidFill>
                  <a:srgbClr val="222222"/>
                </a:solidFill>
                <a:latin typeface="Arial" panose="020B0604020202020204" pitchFamily="34" charset="0"/>
                <a:cs typeface="Arial" panose="020B0604020202020204" pitchFamily="34" charset="0"/>
              </a:rPr>
              <a:t>Set out the central aims and questions that will guide your research. </a:t>
            </a:r>
          </a:p>
          <a:p>
            <a:pPr algn="l"/>
            <a:r>
              <a:rPr lang="en-GB" dirty="0">
                <a:solidFill>
                  <a:srgbClr val="222222"/>
                </a:solidFill>
                <a:latin typeface="Arial" panose="020B0604020202020204" pitchFamily="34" charset="0"/>
                <a:cs typeface="Arial" panose="020B0604020202020204" pitchFamily="34" charset="0"/>
              </a:rPr>
              <a:t>You first should take time to reflect on the key questions that you are seeking to answer.</a:t>
            </a:r>
          </a:p>
          <a:p>
            <a:pPr algn="l"/>
            <a:r>
              <a:rPr lang="en-GB" dirty="0">
                <a:solidFill>
                  <a:srgbClr val="222222"/>
                </a:solidFill>
                <a:latin typeface="Arial" panose="020B0604020202020204" pitchFamily="34" charset="0"/>
                <a:cs typeface="Arial" panose="020B0604020202020204" pitchFamily="34" charset="0"/>
              </a:rPr>
              <a:t>Many research proposals are too broad, so reflecting on your key research questions is a good way to make sure that your project is sufficiently narrow and feasible (i.e. one that is likely to be completed within the normal period for a Master degree programme).</a:t>
            </a:r>
          </a:p>
          <a:p>
            <a:endParaRPr lang="en-GB" dirty="0"/>
          </a:p>
        </p:txBody>
      </p:sp>
      <p:sp>
        <p:nvSpPr>
          <p:cNvPr id="4" name="Rectangle 3">
            <a:extLst>
              <a:ext uri="{FF2B5EF4-FFF2-40B4-BE49-F238E27FC236}">
                <a16:creationId xmlns:a16="http://schemas.microsoft.com/office/drawing/2014/main" id="{655E6FE1-D483-8D50-05B9-6738ABC677F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76463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348E9-A574-4685-00C0-1443714CF4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414F93-EA07-D771-200B-9988D6C526D7}"/>
              </a:ext>
            </a:extLst>
          </p:cNvPr>
          <p:cNvSpPr>
            <a:spLocks noGrp="1"/>
          </p:cNvSpPr>
          <p:nvPr>
            <p:ph type="title"/>
          </p:nvPr>
        </p:nvSpPr>
        <p:spPr>
          <a:xfrm>
            <a:off x="355076" y="-230298"/>
            <a:ext cx="11481847"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Detailed Aim and Objectives</a:t>
            </a:r>
          </a:p>
        </p:txBody>
      </p:sp>
      <p:sp>
        <p:nvSpPr>
          <p:cNvPr id="3" name="Content Placeholder 2">
            <a:extLst>
              <a:ext uri="{FF2B5EF4-FFF2-40B4-BE49-F238E27FC236}">
                <a16:creationId xmlns:a16="http://schemas.microsoft.com/office/drawing/2014/main" id="{E135B14E-B260-BBE8-2DFD-6E666B138DA5}"/>
              </a:ext>
            </a:extLst>
          </p:cNvPr>
          <p:cNvSpPr>
            <a:spLocks noGrp="1"/>
          </p:cNvSpPr>
          <p:nvPr>
            <p:ph idx="1"/>
          </p:nvPr>
        </p:nvSpPr>
        <p:spPr>
          <a:xfrm>
            <a:off x="304799" y="1026044"/>
            <a:ext cx="11481847" cy="4630478"/>
          </a:xfrm>
        </p:spPr>
        <p:txBody>
          <a:bodyPr>
            <a:normAutofit lnSpcReduction="10000"/>
          </a:bodyPr>
          <a:lstStyle/>
          <a:p>
            <a:endParaRPr lang="en-GB" dirty="0"/>
          </a:p>
          <a:p>
            <a:r>
              <a:rPr lang="en-GB" sz="3300" dirty="0"/>
              <a:t>Use 1 full and detailed sentence to describe the </a:t>
            </a:r>
            <a:r>
              <a:rPr lang="en-GB" sz="3300" u="sng" dirty="0"/>
              <a:t>aim</a:t>
            </a:r>
            <a:r>
              <a:rPr lang="en-GB" sz="3300" dirty="0"/>
              <a:t> of your research</a:t>
            </a:r>
          </a:p>
          <a:p>
            <a:pPr lvl="1"/>
            <a:r>
              <a:rPr lang="en-GB" sz="3300" dirty="0"/>
              <a:t>Start with (e.g., the aim of this study is…, this study aims to…,)</a:t>
            </a:r>
          </a:p>
          <a:p>
            <a:pPr lvl="1"/>
            <a:endParaRPr lang="en-GB" sz="3300" dirty="0"/>
          </a:p>
          <a:p>
            <a:r>
              <a:rPr lang="en-GB" sz="3300" dirty="0"/>
              <a:t>Formulate 3- 4 </a:t>
            </a:r>
            <a:r>
              <a:rPr lang="en-GB" sz="3300" u="sng" dirty="0"/>
              <a:t>objectives</a:t>
            </a:r>
            <a:r>
              <a:rPr lang="en-GB" sz="3300" dirty="0"/>
              <a:t> </a:t>
            </a:r>
          </a:p>
          <a:p>
            <a:pPr lvl="1"/>
            <a:r>
              <a:rPr lang="en-GB" sz="3300" dirty="0"/>
              <a:t>Must include research verbs (e.g., examine, assess, evaluate, recommend,….)</a:t>
            </a:r>
          </a:p>
          <a:p>
            <a:pPr marL="457200" lvl="1" indent="0">
              <a:buNone/>
            </a:pPr>
            <a:endParaRPr lang="en-GB" sz="3300" dirty="0"/>
          </a:p>
          <a:p>
            <a:pPr marL="0" indent="0">
              <a:buNone/>
            </a:pPr>
            <a:r>
              <a:rPr lang="en-GB" b="1" dirty="0">
                <a:solidFill>
                  <a:srgbClr val="FF0000"/>
                </a:solidFill>
              </a:rPr>
              <a:t>Discuss all this information with your supervisor first before your final step</a:t>
            </a:r>
          </a:p>
          <a:p>
            <a:endParaRPr lang="en-GB" dirty="0"/>
          </a:p>
          <a:p>
            <a:endParaRPr lang="en-GB" dirty="0"/>
          </a:p>
        </p:txBody>
      </p:sp>
    </p:spTree>
    <p:extLst>
      <p:ext uri="{BB962C8B-B14F-4D97-AF65-F5344CB8AC3E}">
        <p14:creationId xmlns:p14="http://schemas.microsoft.com/office/powerpoint/2010/main" val="1665498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0EDBA-C4D6-9FAD-E10C-5B94A2558B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5A5D3-6BBF-E63D-9A1A-DD21DC4E56D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Examples: Aims/Objective/Hypothesis</a:t>
            </a:r>
          </a:p>
        </p:txBody>
      </p:sp>
      <p:sp>
        <p:nvSpPr>
          <p:cNvPr id="3" name="Content Placeholder 2">
            <a:extLst>
              <a:ext uri="{FF2B5EF4-FFF2-40B4-BE49-F238E27FC236}">
                <a16:creationId xmlns:a16="http://schemas.microsoft.com/office/drawing/2014/main" id="{99A71482-16A2-CBDA-3816-CFF37F2AAB91}"/>
              </a:ext>
            </a:extLst>
          </p:cNvPr>
          <p:cNvSpPr>
            <a:spLocks noGrp="1"/>
          </p:cNvSpPr>
          <p:nvPr>
            <p:ph idx="1"/>
          </p:nvPr>
        </p:nvSpPr>
        <p:spPr>
          <a:xfrm>
            <a:off x="694661" y="1821676"/>
            <a:ext cx="9324753" cy="4243609"/>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General and broad statement about what you intend to study</a:t>
            </a:r>
          </a:p>
          <a:p>
            <a:r>
              <a:rPr lang="en-GB" dirty="0">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To examine the determinants and impacts of vegetable consumption on the incidence and mortality of depression in older people.</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a:t>
            </a:r>
            <a:r>
              <a:rPr lang="en-GB" dirty="0">
                <a:latin typeface="Arial" panose="020B0604020202020204" pitchFamily="34" charset="0"/>
                <a:cs typeface="Arial" panose="020B0604020202020204" pitchFamily="34" charset="0"/>
              </a:rPr>
              <a:t> More specifically what you intend to study that is specific steps to achieve your broad aim</a:t>
            </a:r>
          </a:p>
          <a:p>
            <a:r>
              <a:rPr lang="en-GB" dirty="0">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To </a:t>
            </a:r>
            <a:r>
              <a:rPr lang="en-GB" i="1" dirty="0">
                <a:solidFill>
                  <a:schemeClr val="accent1"/>
                </a:solidFill>
                <a:latin typeface="Arial" panose="020B0604020202020204" pitchFamily="34" charset="0"/>
                <a:cs typeface="Arial" panose="020B0604020202020204" pitchFamily="34" charset="0"/>
              </a:rPr>
              <a:t>examine</a:t>
            </a:r>
            <a:r>
              <a:rPr lang="en-GB" dirty="0">
                <a:solidFill>
                  <a:schemeClr val="accent1"/>
                </a:solidFill>
                <a:latin typeface="Arial" panose="020B0604020202020204" pitchFamily="34" charset="0"/>
                <a:cs typeface="Arial" panose="020B0604020202020204" pitchFamily="34" charset="0"/>
              </a:rPr>
              <a:t> the determinants of vegetable consumption in older people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To</a:t>
            </a:r>
            <a:r>
              <a:rPr lang="en-GB" i="1" dirty="0">
                <a:solidFill>
                  <a:schemeClr val="accent1"/>
                </a:solidFill>
                <a:latin typeface="Arial" panose="020B0604020202020204" pitchFamily="34" charset="0"/>
                <a:cs typeface="Arial" panose="020B0604020202020204" pitchFamily="34" charset="0"/>
              </a:rPr>
              <a:t> evaluate</a:t>
            </a:r>
            <a:r>
              <a:rPr lang="en-GB" dirty="0">
                <a:solidFill>
                  <a:schemeClr val="accent1"/>
                </a:solidFill>
                <a:latin typeface="Arial" panose="020B0604020202020204" pitchFamily="34" charset="0"/>
                <a:cs typeface="Arial" panose="020B0604020202020204" pitchFamily="34" charset="0"/>
              </a:rPr>
              <a:t> the impact of vegetable consumption on the incidence of depression in older people.”</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Hypothesis:</a:t>
            </a:r>
            <a:r>
              <a:rPr lang="en-GB" dirty="0">
                <a:latin typeface="Arial" panose="020B0604020202020204" pitchFamily="34" charset="0"/>
                <a:cs typeface="Arial" panose="020B0604020202020204" pitchFamily="34" charset="0"/>
              </a:rPr>
              <a:t> Only required in experiments (a statement of prediction)</a:t>
            </a:r>
          </a:p>
          <a:p>
            <a:r>
              <a:rPr lang="en-GB" dirty="0">
                <a:latin typeface="Arial" panose="020B0604020202020204" pitchFamily="34" charset="0"/>
                <a:cs typeface="Arial" panose="020B0604020202020204" pitchFamily="34" charset="0"/>
              </a:rPr>
              <a:t>“</a:t>
            </a:r>
            <a:r>
              <a:rPr lang="en-GB" dirty="0">
                <a:solidFill>
                  <a:schemeClr val="accent1"/>
                </a:solidFill>
                <a:latin typeface="Arial" panose="020B0604020202020204" pitchFamily="34" charset="0"/>
                <a:cs typeface="Arial" panose="020B0604020202020204" pitchFamily="34" charset="0"/>
              </a:rPr>
              <a:t>The daily use of nicotine through smoking cause lung cancer in men aged 40 &gt; years living in England</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207497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6D539-FEE4-80E7-85F9-98A5B520B5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27FB84-0E3C-EEE2-3082-B79B8C9B4B8A}"/>
              </a:ext>
            </a:extLst>
          </p:cNvPr>
          <p:cNvSpPr>
            <a:spLocks noGrp="1"/>
          </p:cNvSpPr>
          <p:nvPr>
            <p:ph type="title"/>
          </p:nvPr>
        </p:nvSpPr>
        <p:spPr/>
        <p:txBody>
          <a:bodyPr>
            <a:normAutofit/>
          </a:bodyPr>
          <a:lstStyle/>
          <a:p>
            <a:r>
              <a:rPr lang="en-GB" b="1" dirty="0"/>
              <a:t> </a:t>
            </a:r>
            <a:r>
              <a:rPr lang="en-GB" b="1" dirty="0">
                <a:latin typeface="Arial" panose="020B0604020202020204" pitchFamily="34" charset="0"/>
                <a:cs typeface="Arial" panose="020B0604020202020204" pitchFamily="34" charset="0"/>
              </a:rPr>
              <a:t>Example of Aim and objectives</a:t>
            </a:r>
          </a:p>
        </p:txBody>
      </p:sp>
      <p:sp>
        <p:nvSpPr>
          <p:cNvPr id="3" name="Content Placeholder 2">
            <a:extLst>
              <a:ext uri="{FF2B5EF4-FFF2-40B4-BE49-F238E27FC236}">
                <a16:creationId xmlns:a16="http://schemas.microsoft.com/office/drawing/2014/main" id="{C0B06320-D8B4-C722-E8B5-13AE7A031AE4}"/>
              </a:ext>
            </a:extLst>
          </p:cNvPr>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Aim</a:t>
            </a:r>
            <a:r>
              <a:rPr lang="en-GB" dirty="0">
                <a:latin typeface="Arial" panose="020B0604020202020204" pitchFamily="34" charset="0"/>
                <a:cs typeface="Arial" panose="020B0604020202020204" pitchFamily="34" charset="0"/>
              </a:rPr>
              <a:t>: </a:t>
            </a:r>
          </a:p>
          <a:p>
            <a:r>
              <a:rPr lang="en-GB" sz="2600" dirty="0">
                <a:solidFill>
                  <a:schemeClr val="accent1"/>
                </a:solidFill>
                <a:latin typeface="Arial" panose="020B0604020202020204" pitchFamily="34" charset="0"/>
                <a:cs typeface="Arial" panose="020B0604020202020204" pitchFamily="34" charset="0"/>
              </a:rPr>
              <a:t>To explore the evidence base of health visiting (HV) practice in England.</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Objectives:</a:t>
            </a:r>
          </a:p>
          <a:p>
            <a:r>
              <a:rPr lang="en-GB" sz="2400" dirty="0">
                <a:solidFill>
                  <a:schemeClr val="accent1"/>
                </a:solidFill>
                <a:latin typeface="Arial" panose="020B0604020202020204" pitchFamily="34" charset="0"/>
                <a:cs typeface="Arial" panose="020B0604020202020204" pitchFamily="34" charset="0"/>
              </a:rPr>
              <a:t>To examine aspects of health visiting practice which are based on research evidence and those which are not </a:t>
            </a:r>
          </a:p>
          <a:p>
            <a:r>
              <a:rPr lang="en-GB" sz="2400" dirty="0">
                <a:solidFill>
                  <a:schemeClr val="accent1"/>
                </a:solidFill>
                <a:latin typeface="Arial" panose="020B0604020202020204" pitchFamily="34" charset="0"/>
                <a:cs typeface="Arial" panose="020B0604020202020204" pitchFamily="34" charset="0"/>
              </a:rPr>
              <a:t>To identify other sources of knowledge which are accessed in decision making by HV’s</a:t>
            </a:r>
          </a:p>
          <a:p>
            <a:r>
              <a:rPr lang="en-GB" sz="2400" dirty="0">
                <a:solidFill>
                  <a:schemeClr val="accent1"/>
                </a:solidFill>
                <a:latin typeface="Arial" panose="020B0604020202020204" pitchFamily="34" charset="0"/>
                <a:cs typeface="Arial" panose="020B0604020202020204" pitchFamily="34" charset="0"/>
              </a:rPr>
              <a:t>To describe HV’s attitudes towards the use of research evidence.</a:t>
            </a:r>
          </a:p>
          <a:p>
            <a:endParaRPr lang="en-GB" dirty="0"/>
          </a:p>
        </p:txBody>
      </p:sp>
    </p:spTree>
    <p:extLst>
      <p:ext uri="{BB962C8B-B14F-4D97-AF65-F5344CB8AC3E}">
        <p14:creationId xmlns:p14="http://schemas.microsoft.com/office/powerpoint/2010/main" val="3938723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753FC-1FFD-72E0-358E-79C139E00E2D}"/>
              </a:ext>
            </a:extLst>
          </p:cNvPr>
          <p:cNvSpPr>
            <a:spLocks noGrp="1"/>
          </p:cNvSpPr>
          <p:nvPr>
            <p:ph type="title"/>
          </p:nvPr>
        </p:nvSpPr>
        <p:spPr>
          <a:xfrm>
            <a:off x="710153" y="195004"/>
            <a:ext cx="11481847" cy="1325563"/>
          </a:xfrm>
        </p:spPr>
        <p:txBody>
          <a:bodyPr>
            <a:normAutofit/>
          </a:bodyPr>
          <a:lstStyle/>
          <a:p>
            <a:r>
              <a:rPr lang="en-GB" sz="3600" b="1" dirty="0">
                <a:latin typeface="Arial" panose="020B0604020202020204" pitchFamily="34" charset="0"/>
                <a:cs typeface="Arial" panose="020B0604020202020204" pitchFamily="34" charset="0"/>
              </a:rPr>
              <a:t>4.Rationale/Justification for Research</a:t>
            </a:r>
          </a:p>
        </p:txBody>
      </p:sp>
      <p:sp>
        <p:nvSpPr>
          <p:cNvPr id="3" name="Content Placeholder 2">
            <a:extLst>
              <a:ext uri="{FF2B5EF4-FFF2-40B4-BE49-F238E27FC236}">
                <a16:creationId xmlns:a16="http://schemas.microsoft.com/office/drawing/2014/main" id="{E8B6E4D8-5B55-84B8-EF8B-A577F1B19F60}"/>
              </a:ext>
            </a:extLst>
          </p:cNvPr>
          <p:cNvSpPr>
            <a:spLocks noGrp="1"/>
          </p:cNvSpPr>
          <p:nvPr>
            <p:ph idx="1"/>
          </p:nvPr>
        </p:nvSpPr>
        <p:spPr>
          <a:xfrm>
            <a:off x="467832" y="1997150"/>
            <a:ext cx="10972800" cy="3917032"/>
          </a:xfrm>
        </p:spPr>
        <p:txBody>
          <a:bodyPr>
            <a:normAutofit/>
          </a:bodyPr>
          <a:lstStyle/>
          <a:p>
            <a:pPr algn="l"/>
            <a:r>
              <a:rPr lang="en-GB" sz="3000" dirty="0">
                <a:solidFill>
                  <a:srgbClr val="222222"/>
                </a:solidFill>
                <a:latin typeface="Arial" panose="020B0604020202020204" pitchFamily="34" charset="0"/>
                <a:cs typeface="Arial" panose="020B0604020202020204" pitchFamily="34" charset="0"/>
              </a:rPr>
              <a:t>You should explain why your research is important</a:t>
            </a:r>
          </a:p>
          <a:p>
            <a:pPr algn="l"/>
            <a:r>
              <a:rPr lang="en-GB" sz="3000" dirty="0">
                <a:solidFill>
                  <a:srgbClr val="222222"/>
                </a:solidFill>
                <a:latin typeface="Arial" panose="020B0604020202020204" pitchFamily="34" charset="0"/>
                <a:cs typeface="Arial" panose="020B0604020202020204" pitchFamily="34" charset="0"/>
              </a:rPr>
              <a:t>For example, by explaining how your research builds on and adds to the current state of knowledge in the field or by setting out reasons why it is timely to research your proposed topic.</a:t>
            </a:r>
          </a:p>
          <a:p>
            <a:endParaRPr lang="en-GB" dirty="0"/>
          </a:p>
        </p:txBody>
      </p:sp>
      <p:sp>
        <p:nvSpPr>
          <p:cNvPr id="4" name="Rectangle 3">
            <a:extLst>
              <a:ext uri="{FF2B5EF4-FFF2-40B4-BE49-F238E27FC236}">
                <a16:creationId xmlns:a16="http://schemas.microsoft.com/office/drawing/2014/main" id="{4BD59958-EE8D-4525-BEB4-9C80702DA37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62223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ADDB8-93A5-2689-2EF8-29799B6EF578}"/>
              </a:ext>
            </a:extLst>
          </p:cNvPr>
          <p:cNvSpPr>
            <a:spLocks noGrp="1"/>
          </p:cNvSpPr>
          <p:nvPr>
            <p:ph type="title"/>
          </p:nvPr>
        </p:nvSpPr>
        <p:spPr>
          <a:xfrm>
            <a:off x="1919536" y="-162272"/>
            <a:ext cx="8229600" cy="1143000"/>
          </a:xfrm>
        </p:spPr>
        <p:txBody>
          <a:bodyPr/>
          <a:lstStyle/>
          <a:p>
            <a:r>
              <a:rPr lang="en-GB" b="1" dirty="0">
                <a:latin typeface="Arial" panose="020B0604020202020204" pitchFamily="34" charset="0"/>
                <a:cs typeface="Arial" panose="020B0604020202020204" pitchFamily="34" charset="0"/>
              </a:rPr>
              <a:t>5. Proposed Methodology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84B3DB-B6DE-5C3C-AF3C-4F7C28338CA3}"/>
              </a:ext>
            </a:extLst>
          </p:cNvPr>
          <p:cNvSpPr>
            <a:spLocks noGrp="1"/>
          </p:cNvSpPr>
          <p:nvPr>
            <p:ph idx="1"/>
          </p:nvPr>
        </p:nvSpPr>
        <p:spPr>
          <a:xfrm>
            <a:off x="715925" y="803519"/>
            <a:ext cx="10043935" cy="5040560"/>
          </a:xfrm>
        </p:spPr>
        <p:txBody>
          <a:bodyPr>
            <a:normAutofit fontScale="92500" lnSpcReduction="10000"/>
          </a:bodyPr>
          <a:lstStyle/>
          <a:p>
            <a:pPr marL="0" indent="0">
              <a:buNone/>
            </a:pPr>
            <a:r>
              <a:rPr lang="en-GB" sz="2900" b="1" dirty="0">
                <a:latin typeface="Arial" panose="020B0604020202020204" pitchFamily="34" charset="0"/>
                <a:cs typeface="Arial" panose="020B0604020202020204" pitchFamily="34" charset="0"/>
              </a:rPr>
              <a:t>You must discuss</a:t>
            </a:r>
          </a:p>
          <a:p>
            <a:r>
              <a:rPr lang="en-GB" sz="2900" dirty="0">
                <a:latin typeface="Arial" panose="020B0604020202020204" pitchFamily="34" charset="0"/>
                <a:cs typeface="Arial" panose="020B0604020202020204" pitchFamily="34" charset="0"/>
              </a:rPr>
              <a:t>Best approaches (qualitative/quantitative/mixed)</a:t>
            </a:r>
          </a:p>
          <a:p>
            <a:r>
              <a:rPr lang="en-GB" sz="2900" dirty="0">
                <a:latin typeface="Arial" panose="020B0604020202020204" pitchFamily="34" charset="0"/>
                <a:cs typeface="Arial" panose="020B0604020202020204" pitchFamily="34" charset="0"/>
              </a:rPr>
              <a:t>The approaches philosophical viewpoint </a:t>
            </a:r>
          </a:p>
          <a:p>
            <a:r>
              <a:rPr lang="en-GB" sz="2900" dirty="0">
                <a:latin typeface="Arial" panose="020B0604020202020204" pitchFamily="34" charset="0"/>
                <a:cs typeface="Arial" panose="020B0604020202020204" pitchFamily="34" charset="0"/>
              </a:rPr>
              <a:t>Alternative/adequate paradigms/worldviews</a:t>
            </a:r>
          </a:p>
          <a:p>
            <a:r>
              <a:rPr lang="en-GB" sz="2900" dirty="0">
                <a:latin typeface="Arial" panose="020B0604020202020204" pitchFamily="34" charset="0"/>
                <a:cs typeface="Arial" panose="020B0604020202020204" pitchFamily="34" charset="0"/>
              </a:rPr>
              <a:t>A discussion of advantages as well as limits of particular approaches and methods</a:t>
            </a:r>
          </a:p>
          <a:p>
            <a:endParaRPr lang="en-GB" sz="2900" dirty="0">
              <a:latin typeface="Arial" panose="020B0604020202020204" pitchFamily="34" charset="0"/>
              <a:cs typeface="Arial" panose="020B0604020202020204" pitchFamily="34" charset="0"/>
            </a:endParaRPr>
          </a:p>
          <a:p>
            <a:pPr marL="0" indent="0">
              <a:buNone/>
            </a:pPr>
            <a:r>
              <a:rPr lang="en-GB" sz="2900" b="1" dirty="0">
                <a:latin typeface="Arial" panose="020B0604020202020204" pitchFamily="34" charset="0"/>
                <a:cs typeface="Arial" panose="020B0604020202020204" pitchFamily="34" charset="0"/>
              </a:rPr>
              <a:t>Participants (sample): </a:t>
            </a:r>
          </a:p>
          <a:p>
            <a:r>
              <a:rPr lang="en-GB" sz="2900" dirty="0">
                <a:latin typeface="Arial" panose="020B0604020202020204" pitchFamily="34" charset="0"/>
                <a:cs typeface="Arial" panose="020B0604020202020204" pitchFamily="34" charset="0"/>
              </a:rPr>
              <a:t>You must indicates the number of participants (N). </a:t>
            </a:r>
          </a:p>
          <a:p>
            <a:r>
              <a:rPr lang="en-GB" sz="2900" dirty="0">
                <a:latin typeface="Arial" panose="020B0604020202020204" pitchFamily="34" charset="0"/>
                <a:cs typeface="Arial" panose="020B0604020202020204" pitchFamily="34" charset="0"/>
              </a:rPr>
              <a:t>How N was selected and </a:t>
            </a:r>
          </a:p>
          <a:p>
            <a:r>
              <a:rPr lang="en-GB" sz="2900" dirty="0">
                <a:latin typeface="Arial" panose="020B0604020202020204" pitchFamily="34" charset="0"/>
                <a:cs typeface="Arial" panose="020B0604020202020204" pitchFamily="34" charset="0"/>
              </a:rPr>
              <a:t>provide inclusion/exclusion criteria</a:t>
            </a:r>
          </a:p>
          <a:p>
            <a:endParaRPr lang="en-GB" sz="2900" dirty="0">
              <a:latin typeface="Arial" panose="020B0604020202020204" pitchFamily="34" charset="0"/>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1962523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89FDB-A0E5-F3A7-B3BA-E4C183D6ED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0F63AB-ED6B-2280-4EDD-254C0845A3A0}"/>
              </a:ext>
            </a:extLst>
          </p:cNvPr>
          <p:cNvSpPr>
            <a:spLocks noGrp="1"/>
          </p:cNvSpPr>
          <p:nvPr>
            <p:ph type="title"/>
          </p:nvPr>
        </p:nvSpPr>
        <p:spPr>
          <a:xfrm>
            <a:off x="1919536" y="-162272"/>
            <a:ext cx="8229600" cy="1143000"/>
          </a:xfrm>
        </p:spPr>
        <p:txBody>
          <a:bodyPr/>
          <a:lstStyle/>
          <a:p>
            <a:r>
              <a:rPr lang="en-GB" b="1" dirty="0">
                <a:latin typeface="Arial" panose="020B0604020202020204" pitchFamily="34" charset="0"/>
                <a:cs typeface="Arial" panose="020B0604020202020204" pitchFamily="34" charset="0"/>
              </a:rPr>
              <a:t>5. Proposed Methodology </a:t>
            </a:r>
            <a:r>
              <a:rPr lang="en-GB" sz="3700" b="1" i="1" dirty="0" err="1">
                <a:latin typeface="Arial" panose="020B0604020202020204" pitchFamily="34" charset="0"/>
                <a:cs typeface="Arial" panose="020B0604020202020204" pitchFamily="34" charset="0"/>
              </a:rPr>
              <a:t>ctd</a:t>
            </a:r>
            <a:endParaRPr lang="en-GB" sz="3700" i="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C327F1-B4C5-FC49-C99C-4959AFA37B09}"/>
              </a:ext>
            </a:extLst>
          </p:cNvPr>
          <p:cNvSpPr>
            <a:spLocks noGrp="1"/>
          </p:cNvSpPr>
          <p:nvPr>
            <p:ph idx="1"/>
          </p:nvPr>
        </p:nvSpPr>
        <p:spPr>
          <a:xfrm>
            <a:off x="411126" y="815447"/>
            <a:ext cx="10043935" cy="5040560"/>
          </a:xfrm>
        </p:spPr>
        <p:txBody>
          <a:bodyPr>
            <a:normAutofit fontScale="92500" lnSpcReduction="20000"/>
          </a:bodyPr>
          <a:lstStyle/>
          <a:p>
            <a:pPr marL="0" indent="0">
              <a:buNone/>
            </a:pPr>
            <a:r>
              <a:rPr lang="en-GB" sz="2900" b="1" dirty="0">
                <a:latin typeface="Arial" panose="020B0604020202020204" pitchFamily="34" charset="0"/>
                <a:cs typeface="Arial" panose="020B0604020202020204" pitchFamily="34" charset="0"/>
              </a:rPr>
              <a:t>You must discuss</a:t>
            </a:r>
          </a:p>
          <a:p>
            <a:pPr marL="0" indent="0">
              <a:buNone/>
            </a:pPr>
            <a:r>
              <a:rPr lang="en-GB" sz="2900" b="1" dirty="0">
                <a:latin typeface="Arial" panose="020B0604020202020204" pitchFamily="34" charset="0"/>
                <a:cs typeface="Arial" panose="020B0604020202020204" pitchFamily="34" charset="0"/>
              </a:rPr>
              <a:t>Materials and methods:</a:t>
            </a:r>
            <a:r>
              <a:rPr lang="en-GB" sz="2900" dirty="0">
                <a:latin typeface="Arial" panose="020B0604020202020204" pitchFamily="34" charset="0"/>
                <a:cs typeface="Arial" panose="020B0604020202020204" pitchFamily="34" charset="0"/>
              </a:rPr>
              <a:t> </a:t>
            </a:r>
          </a:p>
          <a:p>
            <a:r>
              <a:rPr lang="en-GB" sz="2900" dirty="0">
                <a:latin typeface="Arial" panose="020B0604020202020204" pitchFamily="34" charset="0"/>
                <a:cs typeface="Arial" panose="020B0604020202020204" pitchFamily="34" charset="0"/>
              </a:rPr>
              <a:t>You must describe the methods of data collection( i.e., questionnaires, interview schedules, participants information and consent letters)</a:t>
            </a:r>
          </a:p>
          <a:p>
            <a:pPr marL="0" indent="0">
              <a:buNone/>
            </a:pPr>
            <a:endParaRPr lang="en-GB" sz="2900" dirty="0">
              <a:latin typeface="Arial" panose="020B0604020202020204" pitchFamily="34" charset="0"/>
              <a:cs typeface="Arial" panose="020B0604020202020204" pitchFamily="34" charset="0"/>
            </a:endParaRPr>
          </a:p>
          <a:p>
            <a:pPr marL="0" indent="0">
              <a:buNone/>
            </a:pPr>
            <a:r>
              <a:rPr lang="en-GB" sz="2900" b="1" dirty="0">
                <a:latin typeface="Arial" panose="020B0604020202020204" pitchFamily="34" charset="0"/>
                <a:cs typeface="Arial" panose="020B0604020202020204" pitchFamily="34" charset="0"/>
              </a:rPr>
              <a:t>Data Analysis</a:t>
            </a:r>
            <a:r>
              <a:rPr lang="en-GB" sz="2900" dirty="0">
                <a:latin typeface="Arial" panose="020B0604020202020204" pitchFamily="34" charset="0"/>
                <a:cs typeface="Arial" panose="020B0604020202020204" pitchFamily="34" charset="0"/>
              </a:rPr>
              <a:t>: </a:t>
            </a:r>
          </a:p>
          <a:p>
            <a:r>
              <a:rPr lang="en-GB" sz="2900" dirty="0">
                <a:latin typeface="Arial" panose="020B0604020202020204" pitchFamily="34" charset="0"/>
                <a:cs typeface="Arial" panose="020B0604020202020204" pitchFamily="34" charset="0"/>
              </a:rPr>
              <a:t>The types of statistics employed within a quantitative study or the type of analysis used in qualitative study.</a:t>
            </a:r>
          </a:p>
          <a:p>
            <a:endParaRPr lang="en-GB" sz="2900" b="1" dirty="0">
              <a:latin typeface="Arial" panose="020B0604020202020204" pitchFamily="34" charset="0"/>
              <a:cs typeface="Arial" panose="020B0604020202020204" pitchFamily="34" charset="0"/>
            </a:endParaRPr>
          </a:p>
          <a:p>
            <a:pPr marL="0" indent="0">
              <a:buNone/>
            </a:pPr>
            <a:r>
              <a:rPr lang="en-GB" sz="2900" b="1" dirty="0">
                <a:latin typeface="Arial" panose="020B0604020202020204" pitchFamily="34" charset="0"/>
                <a:cs typeface="Arial" panose="020B0604020202020204" pitchFamily="34" charset="0"/>
              </a:rPr>
              <a:t>Procedure: </a:t>
            </a:r>
          </a:p>
          <a:p>
            <a:pPr marL="0" indent="0">
              <a:buNone/>
            </a:pPr>
            <a:r>
              <a:rPr lang="en-GB" sz="2900" dirty="0">
                <a:latin typeface="Arial" panose="020B0604020202020204" pitchFamily="34" charset="0"/>
                <a:cs typeface="Arial" panose="020B0604020202020204" pitchFamily="34" charset="0"/>
              </a:rPr>
              <a:t>This is the step-by-step account of how you would conduct your study.</a:t>
            </a:r>
          </a:p>
          <a:p>
            <a:pPr marL="0" indent="0">
              <a:buNone/>
            </a:pPr>
            <a:endParaRPr lang="en-GB" sz="2400" dirty="0"/>
          </a:p>
        </p:txBody>
      </p:sp>
    </p:spTree>
    <p:extLst>
      <p:ext uri="{BB962C8B-B14F-4D97-AF65-F5344CB8AC3E}">
        <p14:creationId xmlns:p14="http://schemas.microsoft.com/office/powerpoint/2010/main" val="33817307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a:xfrm>
            <a:off x="-95436" y="-95619"/>
            <a:ext cx="11481847" cy="1325563"/>
          </a:xfrm>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829339" y="1452563"/>
            <a:ext cx="10223393" cy="4032448"/>
          </a:xfrm>
        </p:spPr>
        <p:txBody>
          <a:bodyPr>
            <a:noAutofit/>
          </a:bodyPr>
          <a:lstStyle/>
          <a:p>
            <a:pPr marL="0" indent="0">
              <a:buNone/>
            </a:pPr>
            <a:r>
              <a:rPr lang="en-GB" sz="2600" dirty="0">
                <a:latin typeface="Arial" panose="020B0604020202020204" pitchFamily="34" charset="0"/>
                <a:cs typeface="Arial" panose="020B0604020202020204" pitchFamily="34" charset="0"/>
              </a:rPr>
              <a:t>Working independently look for an article related to your topic on google scholar and read the method/data analysis section. </a:t>
            </a:r>
          </a:p>
          <a:p>
            <a:pPr marL="0" indent="0">
              <a:buNone/>
            </a:pP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Find out:</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participants that took part in the study</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research design that was used</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How the data were collected and analysed. </a:t>
            </a:r>
          </a:p>
          <a:p>
            <a:pPr marL="0" indent="0">
              <a:buNone/>
            </a:pPr>
            <a:endParaRPr lang="en-GB" sz="2600" dirty="0">
              <a:latin typeface="Arial" panose="020B0604020202020204" pitchFamily="34" charset="0"/>
              <a:cs typeface="Arial" panose="020B0604020202020204" pitchFamily="34" charset="0"/>
            </a:endParaRPr>
          </a:p>
          <a:p>
            <a:pPr marL="0" indent="0" algn="ctr">
              <a:buNone/>
            </a:pPr>
            <a:r>
              <a:rPr lang="en-GB" sz="2600" b="1" dirty="0">
                <a:latin typeface="Arial" panose="020B0604020202020204" pitchFamily="34" charset="0"/>
                <a:cs typeface="Arial" panose="020B0604020202020204" pitchFamily="34" charset="0"/>
              </a:rPr>
              <a:t>Feedback your findings to the whole class</a:t>
            </a:r>
          </a:p>
          <a:p>
            <a:endParaRPr lang="en-GB" sz="2600" dirty="0">
              <a:latin typeface="Arial" panose="020B0604020202020204" pitchFamily="34" charset="0"/>
              <a:cs typeface="Arial" panose="020B0604020202020204" pitchFamily="34" charset="0"/>
              <a:hlinkClick r:id="rId4"/>
            </a:endParaRPr>
          </a:p>
          <a:p>
            <a:endParaRPr lang="en-GB" sz="2600" dirty="0">
              <a:latin typeface="Arial" panose="020B0604020202020204" pitchFamily="34" charset="0"/>
              <a:cs typeface="Arial" panose="020B0604020202020204" pitchFamily="34" charset="0"/>
              <a:hlinkClick r:id="rId4"/>
            </a:endParaRPr>
          </a:p>
          <a:p>
            <a:endParaRPr lang="en-GB" sz="2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253114" y="21357"/>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5044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253BB-9809-1F76-711D-2D50FA2333D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6. Ethical considerations </a:t>
            </a:r>
          </a:p>
        </p:txBody>
      </p:sp>
      <p:sp>
        <p:nvSpPr>
          <p:cNvPr id="3" name="Content Placeholder 2">
            <a:extLst>
              <a:ext uri="{FF2B5EF4-FFF2-40B4-BE49-F238E27FC236}">
                <a16:creationId xmlns:a16="http://schemas.microsoft.com/office/drawing/2014/main" id="{087DF895-5085-28A0-9FF9-EAE2D2B62E36}"/>
              </a:ext>
            </a:extLst>
          </p:cNvPr>
          <p:cNvSpPr>
            <a:spLocks noGrp="1"/>
          </p:cNvSpPr>
          <p:nvPr>
            <p:ph idx="1"/>
          </p:nvPr>
        </p:nvSpPr>
        <p:spPr>
          <a:xfrm>
            <a:off x="418214" y="2245243"/>
            <a:ext cx="10972800" cy="3917032"/>
          </a:xfrm>
        </p:spPr>
        <p:txBody>
          <a:bodyPr>
            <a:normAutofit/>
          </a:bodyPr>
          <a:lstStyle/>
          <a:p>
            <a:r>
              <a:rPr lang="en-GB" dirty="0">
                <a:latin typeface="Arial" panose="020B0604020202020204" pitchFamily="34" charset="0"/>
                <a:cs typeface="Arial" panose="020B0604020202020204" pitchFamily="34" charset="0"/>
              </a:rPr>
              <a:t>Main principles and knowledge of ethical issues in research must be well explained in relation to your proposed research.</a:t>
            </a:r>
          </a:p>
          <a:p>
            <a:r>
              <a:rPr lang="en-GB" dirty="0">
                <a:latin typeface="Arial" panose="020B0604020202020204" pitchFamily="34" charset="0"/>
                <a:cs typeface="Arial" panose="020B0604020202020204" pitchFamily="34" charset="0"/>
              </a:rPr>
              <a:t>Make it clear to your audience what ethical considerations are and how you will ensure that your data is collected and analysed in an ethical way. </a:t>
            </a:r>
          </a:p>
        </p:txBody>
      </p:sp>
      <p:sp>
        <p:nvSpPr>
          <p:cNvPr id="4" name="Rectangle 3">
            <a:extLst>
              <a:ext uri="{FF2B5EF4-FFF2-40B4-BE49-F238E27FC236}">
                <a16:creationId xmlns:a16="http://schemas.microsoft.com/office/drawing/2014/main" id="{F1AB4F3C-E125-4AFA-A17E-F47EDCAB0EAA}"/>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19050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2152650" y="332657"/>
            <a:ext cx="7886700" cy="99416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715926" y="1628800"/>
            <a:ext cx="8834329" cy="3744416"/>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 </a:t>
            </a:r>
            <a:r>
              <a:rPr lang="en-GB" sz="2400" b="1" dirty="0">
                <a:latin typeface="Arial" panose="020B0604020202020204" pitchFamily="34" charset="0"/>
                <a:cs typeface="Arial" panose="020B0604020202020204" pitchFamily="34" charset="0"/>
              </a:rPr>
              <a:t>research proposal</a:t>
            </a:r>
            <a:r>
              <a:rPr lang="en-GB" sz="2400" dirty="0">
                <a:latin typeface="Arial" panose="020B0604020202020204" pitchFamily="34" charset="0"/>
                <a:cs typeface="Arial" panose="020B0604020202020204" pitchFamily="34" charset="0"/>
              </a:rPr>
              <a:t> must be submitted to an institutional ethics review board (ethical committee) before starting any study involving data collection with people.</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Checks whether your research aims and research design are ethically acceptable and follow your institution’s code of conduct.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They check that your research materials and procedures are up to the code of conduct.</a:t>
            </a:r>
          </a:p>
        </p:txBody>
      </p:sp>
    </p:spTree>
    <p:extLst>
      <p:ext uri="{BB962C8B-B14F-4D97-AF65-F5344CB8AC3E}">
        <p14:creationId xmlns:p14="http://schemas.microsoft.com/office/powerpoint/2010/main" val="11250352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79829-0D0F-4770-9601-568D2AD5495C}"/>
              </a:ext>
            </a:extLst>
          </p:cNvPr>
          <p:cNvSpPr>
            <a:spLocks noGrp="1"/>
          </p:cNvSpPr>
          <p:nvPr>
            <p:ph type="title"/>
          </p:nvPr>
        </p:nvSpPr>
        <p:spPr>
          <a:xfrm>
            <a:off x="1991544" y="44624"/>
            <a:ext cx="8363272" cy="1143000"/>
          </a:xfrm>
        </p:spPr>
        <p:txBody>
          <a:bodyPr>
            <a:normAutofit fontScale="90000"/>
          </a:bodyPr>
          <a:lstStyle/>
          <a:p>
            <a:pPr algn="l"/>
            <a:r>
              <a:rPr lang="en-GB" b="1" dirty="0">
                <a:latin typeface="Arial" panose="020B0604020202020204" pitchFamily="34" charset="0"/>
                <a:cs typeface="Arial" panose="020B0604020202020204" pitchFamily="34" charset="0"/>
              </a:rPr>
              <a:t>Types of ethical issues/principles</a:t>
            </a:r>
          </a:p>
        </p:txBody>
      </p:sp>
      <p:sp>
        <p:nvSpPr>
          <p:cNvPr id="3" name="Content Placeholder 2">
            <a:extLst>
              <a:ext uri="{FF2B5EF4-FFF2-40B4-BE49-F238E27FC236}">
                <a16:creationId xmlns:a16="http://schemas.microsoft.com/office/drawing/2014/main" id="{58E56CC5-1BC7-44DE-89A1-526AD31470C9}"/>
              </a:ext>
            </a:extLst>
          </p:cNvPr>
          <p:cNvSpPr>
            <a:spLocks noGrp="1"/>
          </p:cNvSpPr>
          <p:nvPr>
            <p:ph idx="1"/>
          </p:nvPr>
        </p:nvSpPr>
        <p:spPr>
          <a:xfrm>
            <a:off x="2295526" y="1206564"/>
            <a:ext cx="7600948" cy="4310668"/>
          </a:xfrm>
        </p:spPr>
        <p:txBody>
          <a:bodyPr>
            <a:normAutofit fontScale="92500" lnSpcReduction="2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Voluntary participation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Confidentiality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Informed consent</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Potential for harm</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Anonymity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Respect for others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Integrity, fairness and open-mindedness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Results communication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misconduct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Plagiarism</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Piracy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Reputation risk</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480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EE69-17EB-46F8-96D6-CFE075A6C599}"/>
              </a:ext>
            </a:extLst>
          </p:cNvPr>
          <p:cNvSpPr>
            <a:spLocks noGrp="1"/>
          </p:cNvSpPr>
          <p:nvPr>
            <p:ph type="title"/>
          </p:nvPr>
        </p:nvSpPr>
        <p:spPr/>
        <p:txBody>
          <a:bodyPr vert="horz" lIns="68580" tIns="34290" rIns="68580" bIns="34290" rtlCol="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4721C6FE-4662-4581-BACF-4E91F417BE1E}"/>
              </a:ext>
            </a:extLst>
          </p:cNvPr>
          <p:cNvSpPr>
            <a:spLocks noGrp="1"/>
          </p:cNvSpPr>
          <p:nvPr>
            <p:ph idx="1"/>
          </p:nvPr>
        </p:nvSpPr>
        <p:spPr/>
        <p:txBody>
          <a:bodyPr vert="horz" lIns="68580" tIns="34290" rIns="68580" bIns="34290" rtlCol="0" anchor="t">
            <a:normAutofit/>
          </a:bodyPr>
          <a:lstStyle/>
          <a:p>
            <a:pPr marL="322421" algn="just">
              <a:lnSpc>
                <a:spcPct val="150000"/>
              </a:lnSpc>
            </a:pPr>
            <a:r>
              <a:rPr lang="en-GB" dirty="0">
                <a:latin typeface="Arial" panose="020B0604020202020204" pitchFamily="34" charset="0"/>
                <a:cs typeface="Arial" panose="020B0604020202020204" pitchFamily="34" charset="0"/>
              </a:rPr>
              <a:t>A group of undergraduate students planned a research project on the detection of foetal abnormalities in the second trimester, by ultrasound scanning. The students collected data from the scan room without informing the mothers.</a:t>
            </a:r>
          </a:p>
        </p:txBody>
      </p:sp>
    </p:spTree>
    <p:extLst>
      <p:ext uri="{BB962C8B-B14F-4D97-AF65-F5344CB8AC3E}">
        <p14:creationId xmlns:p14="http://schemas.microsoft.com/office/powerpoint/2010/main" val="5439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77297-B308-42E3-8A23-51437D7ECCF4}"/>
              </a:ext>
            </a:extLst>
          </p:cNvPr>
          <p:cNvSpPr>
            <a:spLocks noGrp="1"/>
          </p:cNvSpPr>
          <p:nvPr>
            <p:ph type="title"/>
          </p:nvPr>
        </p:nvSpPr>
        <p:spPr>
          <a:xfrm>
            <a:off x="2279576" y="476672"/>
            <a:ext cx="7200900" cy="742950"/>
          </a:xfrm>
        </p:spPr>
        <p:txBody>
          <a:bodyPr vert="horz" lIns="68580" tIns="34290" rIns="68580" bIns="34290" rtlCol="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6E03907E-7C57-4943-93F1-AC1F9021DA2B}"/>
              </a:ext>
            </a:extLst>
          </p:cNvPr>
          <p:cNvSpPr>
            <a:spLocks noGrp="1"/>
          </p:cNvSpPr>
          <p:nvPr>
            <p:ph idx="1"/>
          </p:nvPr>
        </p:nvSpPr>
        <p:spPr/>
        <p:txBody>
          <a:bodyPr vert="horz" lIns="68580" tIns="34290" rIns="68580" bIns="34290" rtlCol="0" anchor="t">
            <a:normAutofit/>
          </a:bodyPr>
          <a:lstStyle/>
          <a:p>
            <a:pPr marL="322421" algn="just">
              <a:lnSpc>
                <a:spcPct val="150000"/>
              </a:lnSpc>
            </a:pPr>
            <a:r>
              <a:rPr lang="en-GB" dirty="0">
                <a:latin typeface="Arial" panose="020B0604020202020204" pitchFamily="34" charset="0"/>
                <a:cs typeface="Arial" panose="020B0604020202020204" pitchFamily="34" charset="0"/>
              </a:rPr>
              <a:t>Students are required to prepare a research proposal during their undergraduate program. John developed the idea for his project and discussed with a friend. Several months later, he found that his idea had been submitted as a research proposal by his friend without his knowledge. </a:t>
            </a:r>
          </a:p>
          <a:p>
            <a:pPr marL="82391" indent="0">
              <a:buNone/>
            </a:pPr>
            <a:endParaRPr lang="en-GB" dirty="0"/>
          </a:p>
        </p:txBody>
      </p:sp>
    </p:spTree>
    <p:extLst>
      <p:ext uri="{BB962C8B-B14F-4D97-AF65-F5344CB8AC3E}">
        <p14:creationId xmlns:p14="http://schemas.microsoft.com/office/powerpoint/2010/main" val="288347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14615-5A97-4982-AD32-7628DE55A8C6}"/>
              </a:ext>
            </a:extLst>
          </p:cNvPr>
          <p:cNvSpPr>
            <a:spLocks noGrp="1"/>
          </p:cNvSpPr>
          <p:nvPr>
            <p:ph type="title"/>
          </p:nvPr>
        </p:nvSpPr>
        <p:spPr>
          <a:xfrm>
            <a:off x="1981200" y="404665"/>
            <a:ext cx="7200900" cy="728663"/>
          </a:xfrm>
        </p:spPr>
        <p:txBody>
          <a:bodyPr vert="horz" lIns="68580" tIns="34290" rIns="68580" bIns="34290" rtlCol="0" anchor="ctr">
            <a:normAutofit/>
          </a:bodyPr>
          <a:lstStyle/>
          <a:p>
            <a:pPr algn="ctr"/>
            <a:r>
              <a:rPr lang="en-GB" b="1" dirty="0">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569D2738-4F97-4367-BC91-568A4CCA6C24}"/>
              </a:ext>
            </a:extLst>
          </p:cNvPr>
          <p:cNvSpPr>
            <a:spLocks noGrp="1"/>
          </p:cNvSpPr>
          <p:nvPr>
            <p:ph idx="1"/>
          </p:nvPr>
        </p:nvSpPr>
        <p:spPr/>
        <p:txBody>
          <a:bodyPr vert="horz" lIns="68580" tIns="34290" rIns="68580" bIns="34290" rtlCol="0" anchor="t">
            <a:normAutofit/>
          </a:bodyPr>
          <a:lstStyle/>
          <a:p>
            <a:pPr marL="82391" indent="0" algn="just">
              <a:lnSpc>
                <a:spcPct val="150000"/>
              </a:lnSpc>
              <a:buNone/>
            </a:pPr>
            <a:r>
              <a:rPr lang="en-GB" dirty="0">
                <a:latin typeface="Arial" panose="020B0604020202020204" pitchFamily="34" charset="0"/>
                <a:cs typeface="Arial" panose="020B0604020202020204" pitchFamily="34" charset="0"/>
              </a:rPr>
              <a:t>Four students decide to work together on a research project during the vacation. One of the students went abroad during the vacation and did not contribute to the research. The students include all four names in presentation made at a scientific congress. </a:t>
            </a:r>
          </a:p>
          <a:p>
            <a:pPr marL="82391" indent="0">
              <a:buNone/>
            </a:pPr>
            <a:endParaRPr lang="en-GB" dirty="0"/>
          </a:p>
        </p:txBody>
      </p:sp>
    </p:spTree>
    <p:extLst>
      <p:ext uri="{BB962C8B-B14F-4D97-AF65-F5344CB8AC3E}">
        <p14:creationId xmlns:p14="http://schemas.microsoft.com/office/powerpoint/2010/main" val="305558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EDD3D-DAB3-2BDD-0BC7-456A61051D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8903EE-62C3-28A3-40AA-CDE954D32075}"/>
              </a:ext>
            </a:extLst>
          </p:cNvPr>
          <p:cNvSpPr>
            <a:spLocks noGrp="1"/>
          </p:cNvSpPr>
          <p:nvPr>
            <p:ph type="title"/>
          </p:nvPr>
        </p:nvSpPr>
        <p:spPr>
          <a:xfrm>
            <a:off x="202153" y="40088"/>
            <a:ext cx="11481847" cy="1325563"/>
          </a:xfrm>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70190655-4DA6-0DA8-8B3A-20D66A5300B3}"/>
              </a:ext>
            </a:extLst>
          </p:cNvPr>
          <p:cNvSpPr>
            <a:spLocks noGrp="1"/>
          </p:cNvSpPr>
          <p:nvPr>
            <p:ph idx="1"/>
          </p:nvPr>
        </p:nvSpPr>
        <p:spPr>
          <a:xfrm>
            <a:off x="2135560" y="1340768"/>
            <a:ext cx="8229600" cy="4032448"/>
          </a:xfrm>
        </p:spPr>
        <p:txBody>
          <a:bodyPr>
            <a:normAutofit fontScale="85000" lnSpcReduction="20000"/>
          </a:bodyPr>
          <a:lstStyle/>
          <a:p>
            <a:pPr marL="0" indent="0" algn="just">
              <a:lnSpc>
                <a:spcPct val="160000"/>
              </a:lnSpc>
              <a:buNone/>
            </a:pPr>
            <a:r>
              <a:rPr lang="en-GB" dirty="0">
                <a:latin typeface="Arial" panose="020B0604020202020204" pitchFamily="34" charset="0"/>
                <a:cs typeface="Arial" panose="020B0604020202020204" pitchFamily="34" charset="0"/>
              </a:rPr>
              <a:t>A researcher at the university has accepted the £5 million donation from a donor  to fund his research and instead the donor wants to speak to all lecturers working at the university in Biomedical Science to promote his latest flawed biomedical technology.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latin typeface="Arial" panose="020B0604020202020204" pitchFamily="34" charset="0"/>
              <a:cs typeface="Arial" panose="020B0604020202020204" pitchFamily="34" charset="0"/>
              <a:hlinkClick r:id="rId4"/>
            </a:endParaRPr>
          </a:p>
          <a:p>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85D723D3-19E4-732F-700D-A864B13E566C}"/>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471578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 </a:t>
            </a:r>
            <a:endParaRPr lang="en-GB" dirty="0"/>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1866202" y="1690688"/>
            <a:ext cx="8229600" cy="4032448"/>
          </a:xfrm>
        </p:spPr>
        <p:txBody>
          <a:bodyPr>
            <a:normAutofit/>
          </a:bodyPr>
          <a:lstStyle/>
          <a:p>
            <a:pPr marL="0" indent="0" algn="just">
              <a:lnSpc>
                <a:spcPct val="100000"/>
              </a:lnSpc>
              <a:buNone/>
            </a:pPr>
            <a:r>
              <a:rPr lang="en-GB" dirty="0">
                <a:latin typeface="Arial" panose="020B0604020202020204" pitchFamily="34" charset="0"/>
                <a:cs typeface="Arial" panose="020B0604020202020204" pitchFamily="34" charset="0"/>
              </a:rPr>
              <a:t>Working independently highlight all the ethical issues that must be considered in your research and what each entails.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ctr">
              <a:buNone/>
            </a:pPr>
            <a:r>
              <a:rPr lang="en-GB" b="1" dirty="0">
                <a:latin typeface="Arial" panose="020B0604020202020204" pitchFamily="34" charset="0"/>
                <a:cs typeface="Arial" panose="020B0604020202020204" pitchFamily="34" charset="0"/>
              </a:rPr>
              <a:t>Feedback your findings to the whole class</a:t>
            </a:r>
          </a:p>
          <a:p>
            <a:endParaRPr lang="en-GB" dirty="0">
              <a:latin typeface="Arial" panose="020B0604020202020204" pitchFamily="34" charset="0"/>
              <a:cs typeface="Arial" panose="020B0604020202020204" pitchFamily="34" charset="0"/>
              <a:hlinkClick r:id="rId4"/>
            </a:endParaRPr>
          </a:p>
          <a:p>
            <a:endParaRPr lang="en-GB" dirty="0">
              <a:hlinkClick r:id="rId4"/>
            </a:endParaRPr>
          </a:p>
          <a:p>
            <a:endParaRPr lang="en-GB" dirty="0"/>
          </a:p>
        </p:txBody>
      </p:sp>
      <p:sp>
        <p:nvSpPr>
          <p:cNvPr id="4" name="Rectangle 3">
            <a:extLst>
              <a:ext uri="{FF2B5EF4-FFF2-40B4-BE49-F238E27FC236}">
                <a16:creationId xmlns:a16="http://schemas.microsoft.com/office/drawing/2014/main" id="{0FB354CC-5124-4FA7-A1F4-B7038F9A02B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002117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EB382-D47F-3014-4FBD-400B17CB283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7. Implication of research</a:t>
            </a:r>
          </a:p>
        </p:txBody>
      </p:sp>
      <p:sp>
        <p:nvSpPr>
          <p:cNvPr id="3" name="Content Placeholder 2">
            <a:extLst>
              <a:ext uri="{FF2B5EF4-FFF2-40B4-BE49-F238E27FC236}">
                <a16:creationId xmlns:a16="http://schemas.microsoft.com/office/drawing/2014/main" id="{2D8A8B27-E749-9B99-8D16-307DA8992B3C}"/>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To conclude the proposal explore the potential implications of your research. Emphasise what you aim to contribute to knowledge and the significance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Keep this brief – don’t make assumptions because you are not actually doing the research so cannot presume what you will find</a:t>
            </a:r>
          </a:p>
        </p:txBody>
      </p:sp>
    </p:spTree>
    <p:extLst>
      <p:ext uri="{BB962C8B-B14F-4D97-AF65-F5344CB8AC3E}">
        <p14:creationId xmlns:p14="http://schemas.microsoft.com/office/powerpoint/2010/main" val="1683976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7B3D-B8EE-1824-8236-6C8CE6D1D6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B27B6CF9-AAE6-0C6D-F3B2-9EC1E48E664B}"/>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For example, your results might have implications to:</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Improve best practices/quality of care</a:t>
            </a:r>
          </a:p>
          <a:p>
            <a:r>
              <a:rPr lang="en-GB" dirty="0">
                <a:latin typeface="Arial" panose="020B0604020202020204" pitchFamily="34" charset="0"/>
                <a:cs typeface="Arial" panose="020B0604020202020204" pitchFamily="34" charset="0"/>
              </a:rPr>
              <a:t>Reduce risk</a:t>
            </a:r>
          </a:p>
          <a:p>
            <a:r>
              <a:rPr lang="en-GB" dirty="0">
                <a:latin typeface="Arial" panose="020B0604020202020204" pitchFamily="34" charset="0"/>
                <a:cs typeface="Arial" panose="020B0604020202020204" pitchFamily="34" charset="0"/>
              </a:rPr>
              <a:t>Inform policymaking decisions</a:t>
            </a:r>
          </a:p>
          <a:p>
            <a:r>
              <a:rPr lang="en-GB" dirty="0">
                <a:latin typeface="Arial" panose="020B0604020202020204" pitchFamily="34" charset="0"/>
                <a:cs typeface="Arial" panose="020B0604020202020204" pitchFamily="34" charset="0"/>
              </a:rPr>
              <a:t>Strengthen a theory or model</a:t>
            </a:r>
          </a:p>
          <a:p>
            <a:r>
              <a:rPr lang="en-GB" dirty="0">
                <a:latin typeface="Arial" panose="020B0604020202020204" pitchFamily="34" charset="0"/>
                <a:cs typeface="Arial" panose="020B0604020202020204" pitchFamily="34" charset="0"/>
              </a:rPr>
              <a:t>Change/improve poor practice</a:t>
            </a:r>
          </a:p>
          <a:p>
            <a:r>
              <a:rPr lang="en-GB" dirty="0">
                <a:latin typeface="Arial" panose="020B0604020202020204" pitchFamily="34" charset="0"/>
                <a:cs typeface="Arial" panose="020B0604020202020204" pitchFamily="34" charset="0"/>
              </a:rPr>
              <a:t>Create a basis for future research</a:t>
            </a:r>
          </a:p>
        </p:txBody>
      </p:sp>
    </p:spTree>
    <p:extLst>
      <p:ext uri="{BB962C8B-B14F-4D97-AF65-F5344CB8AC3E}">
        <p14:creationId xmlns:p14="http://schemas.microsoft.com/office/powerpoint/2010/main" val="550196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B9F80-9DBF-DC60-3A45-1A9CEA3D92B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8. Plan of Work and Time Schedule</a:t>
            </a:r>
          </a:p>
        </p:txBody>
      </p:sp>
      <p:sp>
        <p:nvSpPr>
          <p:cNvPr id="3" name="Content Placeholder 2">
            <a:extLst>
              <a:ext uri="{FF2B5EF4-FFF2-40B4-BE49-F238E27FC236}">
                <a16:creationId xmlns:a16="http://schemas.microsoft.com/office/drawing/2014/main" id="{7195690C-9266-1C64-ECEF-020F64A42555}"/>
              </a:ext>
            </a:extLst>
          </p:cNvPr>
          <p:cNvSpPr>
            <a:spLocks noGrp="1"/>
          </p:cNvSpPr>
          <p:nvPr>
            <p:ph idx="1"/>
          </p:nvPr>
        </p:nvSpPr>
        <p:spPr>
          <a:xfrm>
            <a:off x="581247" y="1869560"/>
            <a:ext cx="10653823" cy="3917032"/>
          </a:xfrm>
        </p:spPr>
        <p:txBody>
          <a:bodyPr>
            <a:normAutofit/>
          </a:bodyPr>
          <a:lstStyle/>
          <a:p>
            <a:pPr algn="l"/>
            <a:r>
              <a:rPr lang="en-GB" sz="3000" dirty="0">
                <a:latin typeface="Arial" panose="020B0604020202020204" pitchFamily="34" charset="0"/>
                <a:cs typeface="Arial" panose="020B0604020202020204" pitchFamily="34" charset="0"/>
              </a:rPr>
              <a:t>A research timeline helps to show when you plan to conduct your data collection, analysis and final report write-up. </a:t>
            </a:r>
          </a:p>
          <a:p>
            <a:pPr algn="l"/>
            <a:r>
              <a:rPr lang="en-GB" sz="3000" dirty="0">
                <a:latin typeface="Arial" panose="020B0604020202020204" pitchFamily="34" charset="0"/>
                <a:cs typeface="Arial" panose="020B0604020202020204" pitchFamily="34" charset="0"/>
              </a:rPr>
              <a:t>State what is planned for each of the weeks.</a:t>
            </a:r>
            <a:endParaRPr lang="en-GB" sz="3000" dirty="0">
              <a:solidFill>
                <a:srgbClr val="222222"/>
              </a:solidFill>
              <a:latin typeface="Arial" panose="020B0604020202020204" pitchFamily="34" charset="0"/>
              <a:cs typeface="Arial" panose="020B0604020202020204" pitchFamily="34" charset="0"/>
            </a:endParaRPr>
          </a:p>
          <a:p>
            <a:pPr algn="l"/>
            <a:r>
              <a:rPr lang="en-GB" sz="3000" dirty="0">
                <a:solidFill>
                  <a:srgbClr val="222222"/>
                </a:solidFill>
                <a:latin typeface="Arial" panose="020B0604020202020204" pitchFamily="34" charset="0"/>
                <a:cs typeface="Arial" panose="020B0604020202020204" pitchFamily="34" charset="0"/>
              </a:rPr>
              <a:t>You should include an outline of the various stages and corresponding timelines for developing and implementing the research, including writing up your report (thesis/dissertation).</a:t>
            </a:r>
          </a:p>
          <a:p>
            <a:endParaRPr lang="en-GB" dirty="0"/>
          </a:p>
        </p:txBody>
      </p:sp>
      <p:sp>
        <p:nvSpPr>
          <p:cNvPr id="4" name="Rectangle 3">
            <a:extLst>
              <a:ext uri="{FF2B5EF4-FFF2-40B4-BE49-F238E27FC236}">
                <a16:creationId xmlns:a16="http://schemas.microsoft.com/office/drawing/2014/main" id="{B505F9DF-8893-4C2B-98EB-3D0A2BC78C69}"/>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3266993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8A652-BD66-4EFA-B750-DC9725B2C381}"/>
              </a:ext>
            </a:extLst>
          </p:cNvPr>
          <p:cNvSpPr>
            <a:spLocks noGrp="1"/>
          </p:cNvSpPr>
          <p:nvPr>
            <p:ph type="title"/>
          </p:nvPr>
        </p:nvSpPr>
        <p:spPr>
          <a:xfrm>
            <a:off x="2351584" y="188640"/>
            <a:ext cx="7886700" cy="994172"/>
          </a:xfrm>
        </p:spPr>
        <p:txBody>
          <a:bodyPr/>
          <a:lstStyle/>
          <a:p>
            <a:r>
              <a:rPr lang="en-GB" b="1" dirty="0">
                <a:latin typeface="Arial" panose="020B0604020202020204" pitchFamily="34" charset="0"/>
                <a:cs typeface="Arial" panose="020B0604020202020204" pitchFamily="34" charset="0"/>
              </a:rPr>
              <a:t>Timelines</a:t>
            </a:r>
          </a:p>
        </p:txBody>
      </p:sp>
      <p:sp>
        <p:nvSpPr>
          <p:cNvPr id="3" name="Content Placeholder 2">
            <a:extLst>
              <a:ext uri="{FF2B5EF4-FFF2-40B4-BE49-F238E27FC236}">
                <a16:creationId xmlns:a16="http://schemas.microsoft.com/office/drawing/2014/main" id="{5D660E3C-9C2A-413B-AF42-C2CB6D190E5F}"/>
              </a:ext>
            </a:extLst>
          </p:cNvPr>
          <p:cNvSpPr>
            <a:spLocks noGrp="1"/>
          </p:cNvSpPr>
          <p:nvPr>
            <p:ph idx="1"/>
          </p:nvPr>
        </p:nvSpPr>
        <p:spPr>
          <a:xfrm>
            <a:off x="715926" y="1628800"/>
            <a:ext cx="9378342" cy="3263504"/>
          </a:xfrm>
        </p:spPr>
        <p:txBody>
          <a:bodyPr vert="horz" lIns="68580" tIns="34290" rIns="68580" bIns="34290" rtlCol="0" anchor="t">
            <a:normAutofit/>
          </a:bodyPr>
          <a:lstStyle/>
          <a:p>
            <a:r>
              <a:rPr lang="en-GB" dirty="0">
                <a:latin typeface="Arial" panose="020B0604020202020204" pitchFamily="34" charset="0"/>
                <a:cs typeface="Arial" panose="020B0604020202020204" pitchFamily="34" charset="0"/>
              </a:rPr>
              <a:t>List your planned activities – write down everything you need to do (turn your methodology into a step-by-step plan)</a:t>
            </a:r>
          </a:p>
          <a:p>
            <a:r>
              <a:rPr lang="en-GB" dirty="0">
                <a:latin typeface="Arial" panose="020B0604020202020204" pitchFamily="34" charset="0"/>
                <a:cs typeface="Arial" panose="020B0604020202020204" pitchFamily="34" charset="0"/>
              </a:rPr>
              <a:t>Note the time available (deadlines) - estimate a time for each item on your list </a:t>
            </a:r>
          </a:p>
          <a:p>
            <a:r>
              <a:rPr lang="en-GB" dirty="0">
                <a:latin typeface="Arial" panose="020B0604020202020204" pitchFamily="34" charset="0"/>
                <a:cs typeface="Arial" panose="020B0604020202020204" pitchFamily="34" charset="0"/>
              </a:rPr>
              <a:t>Prioritise activities </a:t>
            </a:r>
          </a:p>
          <a:p>
            <a:r>
              <a:rPr lang="en-GB" dirty="0">
                <a:latin typeface="Arial" panose="020B0604020202020204" pitchFamily="34" charset="0"/>
                <a:cs typeface="Arial" panose="020B0604020202020204" pitchFamily="34" charset="0"/>
              </a:rPr>
              <a:t>Use a GANTT chart (using Excel, Microsoft Project etc)</a:t>
            </a:r>
          </a:p>
          <a:p>
            <a:endParaRPr lang="en-GB" dirty="0">
              <a:cs typeface="Calibri"/>
            </a:endParaRPr>
          </a:p>
        </p:txBody>
      </p:sp>
    </p:spTree>
    <p:extLst>
      <p:ext uri="{BB962C8B-B14F-4D97-AF65-F5344CB8AC3E}">
        <p14:creationId xmlns:p14="http://schemas.microsoft.com/office/powerpoint/2010/main" val="9936292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D8886-B531-43A6-9B6A-A06E19861F93}"/>
              </a:ext>
            </a:extLst>
          </p:cNvPr>
          <p:cNvSpPr>
            <a:spLocks noGrp="1"/>
          </p:cNvSpPr>
          <p:nvPr>
            <p:ph type="title"/>
          </p:nvPr>
        </p:nvSpPr>
        <p:spPr>
          <a:xfrm>
            <a:off x="2352728" y="0"/>
            <a:ext cx="7886700" cy="994172"/>
          </a:xfrm>
        </p:spPr>
        <p:txBody>
          <a:bodyPr>
            <a:normAutofit/>
          </a:bodyPr>
          <a:lstStyle/>
          <a:p>
            <a:r>
              <a:rPr lang="en-GB" b="1" dirty="0">
                <a:latin typeface="Arial" panose="020B0604020202020204" pitchFamily="34" charset="0"/>
                <a:cs typeface="Arial" panose="020B0604020202020204" pitchFamily="34" charset="0"/>
              </a:rPr>
              <a:t>Gantt Chart –Example</a:t>
            </a:r>
            <a:endParaRPr lang="en-GB" sz="21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C7ABD95-EC97-E50A-3910-3EFDB4FDEEB6}"/>
              </a:ext>
            </a:extLst>
          </p:cNvPr>
          <p:cNvSpPr txBox="1"/>
          <p:nvPr/>
        </p:nvSpPr>
        <p:spPr>
          <a:xfrm>
            <a:off x="5910834" y="1873446"/>
            <a:ext cx="7886700" cy="430887"/>
          </a:xfrm>
          <a:prstGeom prst="rect">
            <a:avLst/>
          </a:prstGeom>
          <a:noFill/>
        </p:spPr>
        <p:txBody>
          <a:bodyPr wrap="square">
            <a:spAutoFit/>
          </a:bodyPr>
          <a:lstStyle/>
          <a:p>
            <a:r>
              <a:rPr lang="en-GB" sz="2200" dirty="0">
                <a:latin typeface="Arial" panose="020B0604020202020204" pitchFamily="34" charset="0"/>
                <a:cs typeface="Arial" panose="020B0604020202020204" pitchFamily="34" charset="0"/>
              </a:rPr>
              <a:t>A  tool for planning and scheduling projects </a:t>
            </a:r>
            <a:endParaRPr lang="en-GB" sz="2200" dirty="0"/>
          </a:p>
        </p:txBody>
      </p:sp>
      <p:pic>
        <p:nvPicPr>
          <p:cNvPr id="12" name="Picture 11">
            <a:extLst>
              <a:ext uri="{FF2B5EF4-FFF2-40B4-BE49-F238E27FC236}">
                <a16:creationId xmlns:a16="http://schemas.microsoft.com/office/drawing/2014/main" id="{7509D5C4-95B5-1693-B5E8-34AADB57D657}"/>
              </a:ext>
            </a:extLst>
          </p:cNvPr>
          <p:cNvPicPr>
            <a:picLocks noChangeAspect="1"/>
          </p:cNvPicPr>
          <p:nvPr/>
        </p:nvPicPr>
        <p:blipFill>
          <a:blip r:embed="rId2"/>
          <a:stretch>
            <a:fillRect/>
          </a:stretch>
        </p:blipFill>
        <p:spPr>
          <a:xfrm>
            <a:off x="432399" y="994559"/>
            <a:ext cx="5220000" cy="5602793"/>
          </a:xfrm>
          <a:prstGeom prst="rect">
            <a:avLst/>
          </a:prstGeom>
        </p:spPr>
      </p:pic>
    </p:spTree>
    <p:extLst>
      <p:ext uri="{BB962C8B-B14F-4D97-AF65-F5344CB8AC3E}">
        <p14:creationId xmlns:p14="http://schemas.microsoft.com/office/powerpoint/2010/main" val="2636004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DF0DC-0B07-D1B5-F792-264C5D57D7DE}"/>
              </a:ext>
            </a:extLst>
          </p:cNvPr>
          <p:cNvSpPr>
            <a:spLocks noGrp="1"/>
          </p:cNvSpPr>
          <p:nvPr>
            <p:ph type="title"/>
          </p:nvPr>
        </p:nvSpPr>
        <p:spPr/>
        <p:txBody>
          <a:bodyPr>
            <a:normAutofit/>
          </a:bodyPr>
          <a:lstStyle/>
          <a:p>
            <a:r>
              <a:rPr lang="en-GB" b="1" i="0" dirty="0">
                <a:solidFill>
                  <a:srgbClr val="222222"/>
                </a:solidFill>
                <a:effectLst/>
                <a:latin typeface="Arial" panose="020B0604020202020204" pitchFamily="34" charset="0"/>
                <a:cs typeface="Arial" panose="020B0604020202020204" pitchFamily="34" charset="0"/>
              </a:rPr>
              <a:t>9. References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4E6E15C-F908-7B84-9073-4E5B544BB439}"/>
              </a:ext>
            </a:extLst>
          </p:cNvPr>
          <p:cNvSpPr>
            <a:spLocks noGrp="1"/>
          </p:cNvSpPr>
          <p:nvPr>
            <p:ph idx="1"/>
          </p:nvPr>
        </p:nvSpPr>
        <p:spPr>
          <a:xfrm>
            <a:off x="503275" y="2068033"/>
            <a:ext cx="10972800" cy="3917032"/>
          </a:xfrm>
        </p:spPr>
        <p:txBody>
          <a:bodyPr/>
          <a:lstStyle/>
          <a:p>
            <a:pPr marL="0" indent="0">
              <a:buNone/>
            </a:pPr>
            <a:r>
              <a:rPr lang="en-GB" b="0" i="0" dirty="0">
                <a:solidFill>
                  <a:srgbClr val="222222"/>
                </a:solidFill>
                <a:effectLst/>
                <a:latin typeface="Arial" panose="020B0604020202020204" pitchFamily="34" charset="0"/>
                <a:cs typeface="Arial" panose="020B0604020202020204" pitchFamily="34" charset="0"/>
              </a:rPr>
              <a:t>You should include inside your poster:</a:t>
            </a:r>
          </a:p>
          <a:p>
            <a:pPr algn="l">
              <a:buFont typeface="Arial" panose="020B0604020202020204" pitchFamily="34" charset="0"/>
              <a:buChar char="•"/>
            </a:pPr>
            <a:r>
              <a:rPr lang="en-GB" b="0" i="0" dirty="0">
                <a:solidFill>
                  <a:srgbClr val="222222"/>
                </a:solidFill>
                <a:effectLst/>
                <a:latin typeface="Arial" panose="020B0604020202020204" pitchFamily="34" charset="0"/>
                <a:cs typeface="Arial" panose="020B0604020202020204" pitchFamily="34" charset="0"/>
              </a:rPr>
              <a:t>a list of references to key articles and texts discussed within your research proposal</a:t>
            </a:r>
          </a:p>
          <a:p>
            <a:pPr algn="l">
              <a:buFont typeface="Arial" panose="020B0604020202020204" pitchFamily="34" charset="0"/>
              <a:buChar char="•"/>
            </a:pPr>
            <a:r>
              <a:rPr lang="en-GB" dirty="0">
                <a:solidFill>
                  <a:srgbClr val="222222"/>
                </a:solidFill>
                <a:latin typeface="Arial" panose="020B0604020202020204" pitchFamily="34" charset="0"/>
                <a:cs typeface="Arial" panose="020B0604020202020204" pitchFamily="34" charset="0"/>
              </a:rPr>
              <a:t>Ensure you </a:t>
            </a:r>
            <a:r>
              <a:rPr lang="en-GB" b="0" i="0" dirty="0">
                <a:solidFill>
                  <a:srgbClr val="222222"/>
                </a:solidFill>
                <a:effectLst/>
                <a:latin typeface="Arial" panose="020B0604020202020204" pitchFamily="34" charset="0"/>
                <a:cs typeface="Arial" panose="020B0604020202020204" pitchFamily="34" charset="0"/>
              </a:rPr>
              <a:t>select appropriate sources  that are relevant to the proposed research.</a:t>
            </a:r>
          </a:p>
          <a:p>
            <a:endParaRPr lang="en-GB" dirty="0"/>
          </a:p>
        </p:txBody>
      </p:sp>
      <p:sp>
        <p:nvSpPr>
          <p:cNvPr id="4" name="Rectangle 3">
            <a:extLst>
              <a:ext uri="{FF2B5EF4-FFF2-40B4-BE49-F238E27FC236}">
                <a16:creationId xmlns:a16="http://schemas.microsoft.com/office/drawing/2014/main" id="{16E99C14-A92D-4F26-8FD4-50C5DBFD038F}"/>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5068691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347330" y="154458"/>
            <a:ext cx="11242158" cy="967385"/>
          </a:xfrm>
        </p:spPr>
        <p:txBody>
          <a:bodyPr>
            <a:noAutofit/>
          </a:bodyPr>
          <a:lstStyle/>
          <a:p>
            <a:pPr algn="l"/>
            <a:r>
              <a:rPr lang="en-GB" sz="3600" b="1" dirty="0">
                <a:latin typeface="Arial" panose="020B0604020202020204" pitchFamily="34" charset="0"/>
                <a:cs typeface="Arial" panose="020B0604020202020204" pitchFamily="34" charset="0"/>
              </a:rPr>
              <a:t>Research Proposal – Summary of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2405600" y="1871472"/>
            <a:ext cx="5295803" cy="489574"/>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36793" tIns="51436" rIns="96012" bIns="51436" numCol="1" spcCol="1270" anchor="ctr" anchorCtr="0">
              <a:noAutofit/>
            </a:bodyPr>
            <a:lstStyle/>
            <a:p>
              <a:pPr algn="ctr" defTabSz="600075">
                <a:lnSpc>
                  <a:spcPct val="90000"/>
                </a:lnSpc>
                <a:spcBef>
                  <a:spcPct val="0"/>
                </a:spcBef>
                <a:spcAft>
                  <a:spcPct val="35000"/>
                </a:spcAft>
              </a:pPr>
              <a:r>
                <a:rPr lang="en-GB" sz="1600" b="1" dirty="0">
                  <a:solidFill>
                    <a:schemeClr val="tx1"/>
                  </a:solidFill>
                </a:rPr>
                <a:t>Introduction/Brief Lit review</a:t>
              </a:r>
              <a:r>
                <a:rPr lang="en-GB" sz="1600" dirty="0">
                  <a:solidFill>
                    <a:schemeClr val="tx1"/>
                  </a:solidFill>
                </a:rPr>
                <a:t> and your chosen research aim, objectives and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D8384432-82F5-438E-8B2B-E9BB05EB481C}"/>
              </a:ext>
            </a:extLst>
          </p:cNvPr>
          <p:cNvGrpSpPr/>
          <p:nvPr/>
        </p:nvGrpSpPr>
        <p:grpSpPr>
          <a:xfrm>
            <a:off x="2405599" y="2504389"/>
            <a:ext cx="5260336" cy="487419"/>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336793" tIns="51435"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Rationale</a:t>
              </a:r>
              <a:r>
                <a:rPr lang="en-GB"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txBody>
            <a:bodyPr/>
            <a:lstStyle/>
            <a:p>
              <a:endParaRPr lang="en-GB"/>
            </a:p>
          </p:txBody>
        </p:sp>
      </p:grpSp>
      <p:grpSp>
        <p:nvGrpSpPr>
          <p:cNvPr id="19" name="Group 18">
            <a:extLst>
              <a:ext uri="{FF2B5EF4-FFF2-40B4-BE49-F238E27FC236}">
                <a16:creationId xmlns:a16="http://schemas.microsoft.com/office/drawing/2014/main" id="{EF9F1618-D733-4640-8CC5-C2B55072DB6D}"/>
              </a:ext>
            </a:extLst>
          </p:cNvPr>
          <p:cNvGrpSpPr/>
          <p:nvPr/>
        </p:nvGrpSpPr>
        <p:grpSpPr>
          <a:xfrm>
            <a:off x="2405599" y="3103843"/>
            <a:ext cx="5308496" cy="523037"/>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336793" tIns="51435" rIns="96012" bIns="51436" numCol="1" spcCol="1270" anchor="ctr" anchorCtr="0">
              <a:noAutofit/>
            </a:bodyPr>
            <a:lstStyle/>
            <a:p>
              <a:pPr algn="ctr" defTabSz="600075">
                <a:lnSpc>
                  <a:spcPct val="90000"/>
                </a:lnSpc>
                <a:spcBef>
                  <a:spcPct val="0"/>
                </a:spcBef>
                <a:spcAft>
                  <a:spcPct val="35000"/>
                </a:spcAft>
              </a:pPr>
              <a:r>
                <a:rPr lang="en-GB" dirty="0">
                  <a:solidFill>
                    <a:schemeClr val="tx1"/>
                  </a:solidFill>
                </a:rPr>
                <a:t>Your proposed </a:t>
              </a:r>
              <a:r>
                <a:rPr lang="en-GB" b="1" dirty="0">
                  <a:solidFill>
                    <a:schemeClr val="tx1"/>
                  </a:solidFill>
                </a:rPr>
                <a:t>method</a:t>
              </a:r>
              <a:r>
                <a:rPr lang="en-GB" dirty="0">
                  <a:solidFill>
                    <a:schemeClr val="tx1"/>
                  </a:solidFill>
                </a:rPr>
                <a:t> (</a:t>
              </a:r>
              <a:r>
                <a:rPr lang="en-GB" dirty="0">
                  <a:solidFill>
                    <a:schemeClr val="tx1"/>
                  </a:solidFill>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txBody>
            <a:bodyPr/>
            <a:lstStyle/>
            <a:p>
              <a:endParaRPr lang="en-GB"/>
            </a:p>
          </p:txBody>
        </p:sp>
      </p:grpSp>
      <p:grpSp>
        <p:nvGrpSpPr>
          <p:cNvPr id="20" name="Group 19">
            <a:extLst>
              <a:ext uri="{FF2B5EF4-FFF2-40B4-BE49-F238E27FC236}">
                <a16:creationId xmlns:a16="http://schemas.microsoft.com/office/drawing/2014/main" id="{076102DB-9CBC-4E94-A40C-640237851E3D}"/>
              </a:ext>
            </a:extLst>
          </p:cNvPr>
          <p:cNvGrpSpPr/>
          <p:nvPr/>
        </p:nvGrpSpPr>
        <p:grpSpPr>
          <a:xfrm>
            <a:off x="2405599" y="3738915"/>
            <a:ext cx="5295704" cy="520883"/>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r>
                <a:rPr lang="en-GB" b="1"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txBody>
            <a:bodyPr/>
            <a:lstStyle/>
            <a:p>
              <a:endParaRPr lang="en-GB"/>
            </a:p>
          </p:txBody>
        </p:sp>
      </p:grpSp>
      <p:grpSp>
        <p:nvGrpSpPr>
          <p:cNvPr id="21" name="Group 20">
            <a:extLst>
              <a:ext uri="{FF2B5EF4-FFF2-40B4-BE49-F238E27FC236}">
                <a16:creationId xmlns:a16="http://schemas.microsoft.com/office/drawing/2014/main" id="{81792911-CD5B-40FC-84C4-9A2E8598658F}"/>
              </a:ext>
            </a:extLst>
          </p:cNvPr>
          <p:cNvGrpSpPr/>
          <p:nvPr/>
        </p:nvGrpSpPr>
        <p:grpSpPr>
          <a:xfrm>
            <a:off x="2405599" y="4363027"/>
            <a:ext cx="5295704" cy="529687"/>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endParaRP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txBody>
            <a:bodyPr/>
            <a:lstStyle/>
            <a:p>
              <a:endParaRPr lang="en-GB"/>
            </a:p>
          </p:txBody>
        </p:sp>
      </p:grpSp>
      <p:grpSp>
        <p:nvGrpSpPr>
          <p:cNvPr id="22" name="Group 21">
            <a:extLst>
              <a:ext uri="{FF2B5EF4-FFF2-40B4-BE49-F238E27FC236}">
                <a16:creationId xmlns:a16="http://schemas.microsoft.com/office/drawing/2014/main" id="{546A9956-868E-425D-866E-038659FE8F7A}"/>
              </a:ext>
            </a:extLst>
          </p:cNvPr>
          <p:cNvGrpSpPr/>
          <p:nvPr/>
        </p:nvGrpSpPr>
        <p:grpSpPr>
          <a:xfrm>
            <a:off x="2405599" y="5038212"/>
            <a:ext cx="5308496" cy="487419"/>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336793" tIns="51436" rIns="96012" bIns="51435" numCol="1" spcCol="1270" anchor="ctr" anchorCtr="0">
              <a:noAutofit/>
            </a:bodyPr>
            <a:lstStyle/>
            <a:p>
              <a:pPr algn="ctr" defTabSz="600075">
                <a:lnSpc>
                  <a:spcPct val="90000"/>
                </a:lnSpc>
                <a:spcBef>
                  <a:spcPct val="0"/>
                </a:spcBef>
                <a:spcAft>
                  <a:spcPct val="35000"/>
                </a:spcAft>
              </a:pPr>
              <a:endParaRPr lang="en-GB" sz="1350" dirty="0">
                <a:solidFill>
                  <a:schemeClr val="tx1"/>
                </a:solidFill>
                <a:latin typeface="Arial" panose="020B0604020202020204" pitchFamily="34" charset="0"/>
                <a:cs typeface="Arial" panose="020B0604020202020204" pitchFamily="34" charset="0"/>
              </a:endParaRP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txBody>
            <a:bodyPr/>
            <a:lstStyle/>
            <a:p>
              <a:endParaRPr lang="en-GB" sz="1350" dirty="0"/>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7885386" y="1871473"/>
            <a:ext cx="2343190" cy="7155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need to include six key elements.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7909644" y="4192573"/>
            <a:ext cx="2343190" cy="11310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350" dirty="0"/>
              <a:t>Your individual presentation will also need to the title with your names and student numbers and a reference slide included inside the poster</a:t>
            </a:r>
          </a:p>
        </p:txBody>
      </p:sp>
      <p:sp>
        <p:nvSpPr>
          <p:cNvPr id="26" name="TextBox 25">
            <a:extLst>
              <a:ext uri="{FF2B5EF4-FFF2-40B4-BE49-F238E27FC236}">
                <a16:creationId xmlns:a16="http://schemas.microsoft.com/office/drawing/2014/main" id="{6134D51A-71B3-4F34-A154-DAB734DD5BFE}"/>
              </a:ext>
            </a:extLst>
          </p:cNvPr>
          <p:cNvSpPr txBox="1"/>
          <p:nvPr/>
        </p:nvSpPr>
        <p:spPr>
          <a:xfrm>
            <a:off x="3012403" y="4492179"/>
            <a:ext cx="4701692" cy="313932"/>
          </a:xfrm>
          <a:prstGeom prst="rect">
            <a:avLst/>
          </a:prstGeom>
          <a:noFill/>
        </p:spPr>
        <p:txBody>
          <a:bodyPr wrap="square">
            <a:spAutoFit/>
          </a:bodyPr>
          <a:lstStyle/>
          <a:p>
            <a:pPr algn="ctr" defTabSz="600075">
              <a:lnSpc>
                <a:spcPct val="90000"/>
              </a:lnSpc>
              <a:spcBef>
                <a:spcPct val="0"/>
              </a:spcBef>
              <a:spcAft>
                <a:spcPct val="35000"/>
              </a:spcAft>
            </a:pPr>
            <a:r>
              <a:rPr lang="en-GB" sz="1600" dirty="0"/>
              <a:t>Plan of Work and Time Schedule </a:t>
            </a:r>
            <a:r>
              <a:rPr lang="en-GB" sz="1600" b="1" dirty="0"/>
              <a:t>(Gantt Chart)</a:t>
            </a:r>
            <a:endParaRPr lang="en-GB" sz="1600" b="1" dirty="0">
              <a:cs typeface="Arial" panose="020B0604020202020204" pitchFamily="34" charset="0"/>
            </a:endParaRPr>
          </a:p>
        </p:txBody>
      </p:sp>
      <p:sp>
        <p:nvSpPr>
          <p:cNvPr id="27" name="TextBox 26">
            <a:extLst>
              <a:ext uri="{FF2B5EF4-FFF2-40B4-BE49-F238E27FC236}">
                <a16:creationId xmlns:a16="http://schemas.microsoft.com/office/drawing/2014/main" id="{4002CF3D-F39C-4638-A55C-9B8FA5B1950C}"/>
              </a:ext>
            </a:extLst>
          </p:cNvPr>
          <p:cNvSpPr txBox="1"/>
          <p:nvPr/>
        </p:nvSpPr>
        <p:spPr>
          <a:xfrm>
            <a:off x="2978371" y="5117039"/>
            <a:ext cx="4569515" cy="341632"/>
          </a:xfrm>
          <a:prstGeom prst="rect">
            <a:avLst/>
          </a:prstGeom>
          <a:noFill/>
        </p:spPr>
        <p:txBody>
          <a:bodyPr wrap="square">
            <a:spAutoFit/>
          </a:bodyPr>
          <a:lstStyle/>
          <a:p>
            <a:pPr algn="ctr" defTabSz="600075">
              <a:lnSpc>
                <a:spcPct val="90000"/>
              </a:lnSpc>
              <a:spcBef>
                <a:spcPct val="0"/>
              </a:spcBef>
              <a:spcAft>
                <a:spcPct val="35000"/>
              </a:spcAft>
            </a:pPr>
            <a:r>
              <a:rPr lang="en-GB" b="1" dirty="0"/>
              <a:t>Reference List</a:t>
            </a:r>
            <a:endParaRPr lang="en-GB"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2F818-6F47-4DB8-8E43-14F2A10893F0}"/>
              </a:ext>
            </a:extLst>
          </p:cNvPr>
          <p:cNvSpPr/>
          <p:nvPr>
            <p:custDataLst>
              <p:tags r:id="rId1"/>
            </p:custDataLst>
          </p:nvPr>
        </p:nvSpPr>
        <p:spPr>
          <a:xfrm>
            <a:off x="1989417" y="-184615"/>
            <a:ext cx="9345995"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085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fade">
                                      <p:cBhvr>
                                        <p:cTn id="4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5" grpId="0" animBg="1"/>
      <p:bldP spid="26" grpId="0"/>
      <p:bldP spid="27" grpId="0"/>
    </p:bld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6A69-5A6A-B3AD-63E9-2456E94B4ED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 Activity</a:t>
            </a:r>
          </a:p>
        </p:txBody>
      </p:sp>
      <p:sp>
        <p:nvSpPr>
          <p:cNvPr id="3" name="Content Placeholder 2">
            <a:extLst>
              <a:ext uri="{FF2B5EF4-FFF2-40B4-BE49-F238E27FC236}">
                <a16:creationId xmlns:a16="http://schemas.microsoft.com/office/drawing/2014/main" id="{2264DC82-5E6F-C278-A787-A983CD5383E7}"/>
              </a:ext>
            </a:extLst>
          </p:cNvPr>
          <p:cNvSpPr>
            <a:spLocks noGrp="1"/>
          </p:cNvSpPr>
          <p:nvPr>
            <p:ph idx="1"/>
          </p:nvPr>
        </p:nvSpPr>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Watch the videos below</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https://www.youtube.com/watch?v=166FXhGd9T4</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4"/>
              </a:rPr>
              <a:t>https://www.youtube.com/watch?v=YNkws0x0W0o</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5"/>
              </a:rPr>
              <a:t>https://www.youtube.com/watch?v=eALzUfkQJRU</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p:txBody>
      </p:sp>
    </p:spTree>
    <p:extLst>
      <p:ext uri="{BB962C8B-B14F-4D97-AF65-F5344CB8AC3E}">
        <p14:creationId xmlns:p14="http://schemas.microsoft.com/office/powerpoint/2010/main" val="20088633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8BB6F-DBC7-4725-8C96-139512D1B9D7}"/>
              </a:ext>
            </a:extLst>
          </p:cNvPr>
          <p:cNvSpPr>
            <a:spLocks noGrp="1"/>
          </p:cNvSpPr>
          <p:nvPr>
            <p:ph type="title"/>
          </p:nvPr>
        </p:nvSpPr>
        <p:spPr>
          <a:xfrm>
            <a:off x="2374605" y="168077"/>
            <a:ext cx="5804803" cy="831990"/>
          </a:xfrm>
        </p:spPr>
        <p:txBody>
          <a:bodyPr>
            <a:normAutofit/>
          </a:bodyPr>
          <a:lstStyle/>
          <a:p>
            <a:r>
              <a:rPr lang="en-GB" b="1" dirty="0">
                <a:latin typeface="Arial" panose="020B0604020202020204" pitchFamily="34" charset="0"/>
                <a:cs typeface="Arial" panose="020B0604020202020204" pitchFamily="34" charset="0"/>
              </a:rPr>
              <a:t>Research process</a:t>
            </a:r>
          </a:p>
        </p:txBody>
      </p:sp>
      <p:sp>
        <p:nvSpPr>
          <p:cNvPr id="13" name="Freeform: Shape 12">
            <a:extLst>
              <a:ext uri="{FF2B5EF4-FFF2-40B4-BE49-F238E27FC236}">
                <a16:creationId xmlns:a16="http://schemas.microsoft.com/office/drawing/2014/main" id="{A5C75AFB-3639-4EA3-AD2C-6DAC6BD3C1DB}"/>
              </a:ext>
            </a:extLst>
          </p:cNvPr>
          <p:cNvSpPr/>
          <p:nvPr/>
        </p:nvSpPr>
        <p:spPr>
          <a:xfrm>
            <a:off x="1813810" y="1720444"/>
            <a:ext cx="5220270" cy="511738"/>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78714" tIns="78714" rIns="694242"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Identify a research question</a:t>
            </a:r>
          </a:p>
        </p:txBody>
      </p:sp>
      <p:sp>
        <p:nvSpPr>
          <p:cNvPr id="14" name="Freeform: Shape 13">
            <a:extLst>
              <a:ext uri="{FF2B5EF4-FFF2-40B4-BE49-F238E27FC236}">
                <a16:creationId xmlns:a16="http://schemas.microsoft.com/office/drawing/2014/main" id="{A181B48F-9341-4800-8C9D-1D8164C29C81}"/>
              </a:ext>
            </a:extLst>
          </p:cNvPr>
          <p:cNvSpPr/>
          <p:nvPr/>
        </p:nvSpPr>
        <p:spPr>
          <a:xfrm>
            <a:off x="2188610" y="2287367"/>
            <a:ext cx="5558769" cy="449495"/>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Conduct a review of existing literature. </a:t>
            </a:r>
          </a:p>
        </p:txBody>
      </p:sp>
      <p:sp>
        <p:nvSpPr>
          <p:cNvPr id="15" name="Freeform: Shape 14">
            <a:extLst>
              <a:ext uri="{FF2B5EF4-FFF2-40B4-BE49-F238E27FC236}">
                <a16:creationId xmlns:a16="http://schemas.microsoft.com/office/drawing/2014/main" id="{3A347652-8C56-4B90-A6A7-93201FA954A0}"/>
              </a:ext>
            </a:extLst>
          </p:cNvPr>
          <p:cNvSpPr/>
          <p:nvPr/>
        </p:nvSpPr>
        <p:spPr>
          <a:xfrm>
            <a:off x="2607569" y="2860539"/>
            <a:ext cx="5899229"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Plan research method and consider ethics.  </a:t>
            </a:r>
          </a:p>
        </p:txBody>
      </p:sp>
      <p:sp>
        <p:nvSpPr>
          <p:cNvPr id="16" name="Freeform: Shape 15">
            <a:extLst>
              <a:ext uri="{FF2B5EF4-FFF2-40B4-BE49-F238E27FC236}">
                <a16:creationId xmlns:a16="http://schemas.microsoft.com/office/drawing/2014/main" id="{89A8C800-8218-4142-AD3A-7255279F7890}"/>
              </a:ext>
            </a:extLst>
          </p:cNvPr>
          <p:cNvSpPr/>
          <p:nvPr/>
        </p:nvSpPr>
        <p:spPr>
          <a:xfrm>
            <a:off x="3041606" y="3436591"/>
            <a:ext cx="5689166" cy="401813"/>
          </a:xfrm>
          <a:custGeom>
            <a:avLst/>
            <a:gdLst>
              <a:gd name="connsiteX0" fmla="*/ 0 w 8028706"/>
              <a:gd name="connsiteY0" fmla="*/ 72150 h 721497"/>
              <a:gd name="connsiteX1" fmla="*/ 72150 w 8028706"/>
              <a:gd name="connsiteY1" fmla="*/ 0 h 721497"/>
              <a:gd name="connsiteX2" fmla="*/ 7956556 w 8028706"/>
              <a:gd name="connsiteY2" fmla="*/ 0 h 721497"/>
              <a:gd name="connsiteX3" fmla="*/ 8028706 w 8028706"/>
              <a:gd name="connsiteY3" fmla="*/ 72150 h 721497"/>
              <a:gd name="connsiteX4" fmla="*/ 8028706 w 8028706"/>
              <a:gd name="connsiteY4" fmla="*/ 649347 h 721497"/>
              <a:gd name="connsiteX5" fmla="*/ 7956556 w 8028706"/>
              <a:gd name="connsiteY5" fmla="*/ 721497 h 721497"/>
              <a:gd name="connsiteX6" fmla="*/ 72150 w 8028706"/>
              <a:gd name="connsiteY6" fmla="*/ 721497 h 721497"/>
              <a:gd name="connsiteX7" fmla="*/ 0 w 8028706"/>
              <a:gd name="connsiteY7" fmla="*/ 649347 h 721497"/>
              <a:gd name="connsiteX8" fmla="*/ 0 w 8028706"/>
              <a:gd name="connsiteY8" fmla="*/ 72150 h 721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8706" h="721497">
                <a:moveTo>
                  <a:pt x="0" y="72150"/>
                </a:moveTo>
                <a:cubicBezTo>
                  <a:pt x="0" y="32303"/>
                  <a:pt x="32303" y="0"/>
                  <a:pt x="72150" y="0"/>
                </a:cubicBezTo>
                <a:lnTo>
                  <a:pt x="7956556" y="0"/>
                </a:lnTo>
                <a:cubicBezTo>
                  <a:pt x="7996403" y="0"/>
                  <a:pt x="8028706" y="32303"/>
                  <a:pt x="8028706" y="72150"/>
                </a:cubicBezTo>
                <a:lnTo>
                  <a:pt x="8028706" y="649347"/>
                </a:lnTo>
                <a:cubicBezTo>
                  <a:pt x="8028706" y="689194"/>
                  <a:pt x="7996403" y="721497"/>
                  <a:pt x="7956556" y="721497"/>
                </a:cubicBezTo>
                <a:lnTo>
                  <a:pt x="72150" y="721497"/>
                </a:lnTo>
                <a:cubicBezTo>
                  <a:pt x="32303" y="721497"/>
                  <a:pt x="0" y="689194"/>
                  <a:pt x="0" y="649347"/>
                </a:cubicBezTo>
                <a:lnTo>
                  <a:pt x="0" y="7215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78714" tIns="78714" rIns="880104" bIns="78714" numCol="1" spcCol="1270" anchor="ctr" anchorCtr="0">
            <a:noAutofit/>
          </a:bodyPr>
          <a:lstStyle/>
          <a:p>
            <a:pPr defTabSz="733425">
              <a:lnSpc>
                <a:spcPct val="90000"/>
              </a:lnSpc>
              <a:spcBef>
                <a:spcPct val="0"/>
              </a:spcBef>
              <a:spcAft>
                <a:spcPct val="35000"/>
              </a:spcAft>
            </a:pPr>
            <a:r>
              <a:rPr lang="en-GB" sz="1650" b="1" dirty="0">
                <a:solidFill>
                  <a:sysClr val="windowText" lastClr="000000"/>
                </a:solidFill>
                <a:latin typeface="Century Gothic" panose="020F0302020204030204"/>
              </a:rPr>
              <a:t>Present a proposal for approval </a:t>
            </a:r>
          </a:p>
        </p:txBody>
      </p:sp>
      <p:sp>
        <p:nvSpPr>
          <p:cNvPr id="18" name="Freeform: Shape 17">
            <a:extLst>
              <a:ext uri="{FF2B5EF4-FFF2-40B4-BE49-F238E27FC236}">
                <a16:creationId xmlns:a16="http://schemas.microsoft.com/office/drawing/2014/main" id="{0AF266BC-108D-4B84-988C-51D76CC7B535}"/>
              </a:ext>
            </a:extLst>
          </p:cNvPr>
          <p:cNvSpPr/>
          <p:nvPr/>
        </p:nvSpPr>
        <p:spPr>
          <a:xfrm>
            <a:off x="6828676" y="205278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0"/>
              <a:satOff val="0"/>
              <a:lumOff val="0"/>
              <a:alphaOff val="0"/>
            </a:schemeClr>
          </a:lnRef>
          <a:fillRef idx="1">
            <a:scrgbClr r="0" g="0" b="0"/>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19" name="Freeform: Shape 18">
            <a:extLst>
              <a:ext uri="{FF2B5EF4-FFF2-40B4-BE49-F238E27FC236}">
                <a16:creationId xmlns:a16="http://schemas.microsoft.com/office/drawing/2014/main" id="{FE02E83C-1198-47B5-BFFF-1C52124914E1}"/>
              </a:ext>
            </a:extLst>
          </p:cNvPr>
          <p:cNvSpPr/>
          <p:nvPr/>
        </p:nvSpPr>
        <p:spPr>
          <a:xfrm>
            <a:off x="7342614" y="2557695"/>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3942911"/>
              <a:satOff val="-19017"/>
              <a:lumOff val="-1645"/>
              <a:alphaOff val="0"/>
            </a:schemeClr>
          </a:lnRef>
          <a:fillRef idx="1">
            <a:scrgbClr r="0" g="0" b="0"/>
          </a:fillRef>
          <a:effectRef idx="0">
            <a:schemeClr val="accent2">
              <a:tint val="40000"/>
              <a:alpha val="90000"/>
              <a:hueOff val="3942911"/>
              <a:satOff val="-19017"/>
              <a:lumOff val="-1645"/>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sp>
        <p:nvSpPr>
          <p:cNvPr id="20" name="Freeform: Shape 19">
            <a:extLst>
              <a:ext uri="{FF2B5EF4-FFF2-40B4-BE49-F238E27FC236}">
                <a16:creationId xmlns:a16="http://schemas.microsoft.com/office/drawing/2014/main" id="{CCD7002D-EEAD-4560-8A00-799D4054F544}"/>
              </a:ext>
            </a:extLst>
          </p:cNvPr>
          <p:cNvSpPr/>
          <p:nvPr/>
        </p:nvSpPr>
        <p:spPr>
          <a:xfrm>
            <a:off x="7827678" y="3099138"/>
            <a:ext cx="351730" cy="351730"/>
          </a:xfrm>
          <a:custGeom>
            <a:avLst/>
            <a:gdLst>
              <a:gd name="connsiteX0" fmla="*/ 0 w 468973"/>
              <a:gd name="connsiteY0" fmla="*/ 257935 h 468973"/>
              <a:gd name="connsiteX1" fmla="*/ 105519 w 468973"/>
              <a:gd name="connsiteY1" fmla="*/ 257935 h 468973"/>
              <a:gd name="connsiteX2" fmla="*/ 105519 w 468973"/>
              <a:gd name="connsiteY2" fmla="*/ 0 h 468973"/>
              <a:gd name="connsiteX3" fmla="*/ 363454 w 468973"/>
              <a:gd name="connsiteY3" fmla="*/ 0 h 468973"/>
              <a:gd name="connsiteX4" fmla="*/ 363454 w 468973"/>
              <a:gd name="connsiteY4" fmla="*/ 257935 h 468973"/>
              <a:gd name="connsiteX5" fmla="*/ 468973 w 468973"/>
              <a:gd name="connsiteY5" fmla="*/ 257935 h 468973"/>
              <a:gd name="connsiteX6" fmla="*/ 234487 w 468973"/>
              <a:gd name="connsiteY6" fmla="*/ 468973 h 468973"/>
              <a:gd name="connsiteX7" fmla="*/ 0 w 468973"/>
              <a:gd name="connsiteY7" fmla="*/ 257935 h 468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73" h="468973">
                <a:moveTo>
                  <a:pt x="0" y="257935"/>
                </a:moveTo>
                <a:lnTo>
                  <a:pt x="105519" y="257935"/>
                </a:lnTo>
                <a:lnTo>
                  <a:pt x="105519" y="0"/>
                </a:lnTo>
                <a:lnTo>
                  <a:pt x="363454" y="0"/>
                </a:lnTo>
                <a:lnTo>
                  <a:pt x="363454" y="257935"/>
                </a:lnTo>
                <a:lnTo>
                  <a:pt x="468973" y="257935"/>
                </a:lnTo>
                <a:lnTo>
                  <a:pt x="234487" y="468973"/>
                </a:lnTo>
                <a:lnTo>
                  <a:pt x="0" y="257935"/>
                </a:lnTo>
                <a:close/>
              </a:path>
            </a:pathLst>
          </a:custGeom>
          <a:solidFill>
            <a:schemeClr val="tx1">
              <a:alpha val="90000"/>
            </a:schemeClr>
          </a:solidFill>
        </p:spPr>
        <p:style>
          <a:lnRef idx="2">
            <a:schemeClr val="accent2">
              <a:tint val="40000"/>
              <a:alpha val="90000"/>
              <a:hueOff val="7885822"/>
              <a:satOff val="-38033"/>
              <a:lumOff val="-3291"/>
              <a:alphaOff val="0"/>
            </a:schemeClr>
          </a:lnRef>
          <a:fillRef idx="1">
            <a:scrgbClr r="0" g="0" b="0"/>
          </a:fillRef>
          <a:effectRef idx="0">
            <a:schemeClr val="accent2">
              <a:tint val="40000"/>
              <a:alpha val="90000"/>
              <a:hueOff val="7885822"/>
              <a:satOff val="-38033"/>
              <a:lumOff val="-3291"/>
              <a:alphaOff val="0"/>
            </a:schemeClr>
          </a:effectRef>
          <a:fontRef idx="minor">
            <a:schemeClr val="dk1">
              <a:hueOff val="0"/>
              <a:satOff val="0"/>
              <a:lumOff val="0"/>
              <a:alphaOff val="0"/>
            </a:schemeClr>
          </a:fontRef>
        </p:style>
        <p:txBody>
          <a:bodyPr spcFirstLastPara="0" vert="horz" wrap="square" lIns="99142" tIns="20003" rIns="99142" bIns="107056" numCol="1" spcCol="1270" anchor="ctr" anchorCtr="0">
            <a:noAutofit/>
          </a:bodyPr>
          <a:lstStyle/>
          <a:p>
            <a:pPr algn="ctr" defTabSz="700088">
              <a:lnSpc>
                <a:spcPct val="90000"/>
              </a:lnSpc>
              <a:spcBef>
                <a:spcPct val="0"/>
              </a:spcBef>
              <a:spcAft>
                <a:spcPct val="35000"/>
              </a:spcAft>
            </a:pPr>
            <a:endParaRPr lang="en-GB" sz="1575">
              <a:solidFill>
                <a:prstClr val="black">
                  <a:hueOff val="0"/>
                  <a:satOff val="0"/>
                  <a:lumOff val="0"/>
                  <a:alphaOff val="0"/>
                </a:prstClr>
              </a:solidFill>
              <a:latin typeface="Century Gothic" panose="020F0302020204030204"/>
            </a:endParaRPr>
          </a:p>
        </p:txBody>
      </p:sp>
      <p:grpSp>
        <p:nvGrpSpPr>
          <p:cNvPr id="35" name="Group 34">
            <a:extLst>
              <a:ext uri="{FF2B5EF4-FFF2-40B4-BE49-F238E27FC236}">
                <a16:creationId xmlns:a16="http://schemas.microsoft.com/office/drawing/2014/main" id="{CC7057A2-149C-482B-8769-37740C76D208}"/>
              </a:ext>
            </a:extLst>
          </p:cNvPr>
          <p:cNvGrpSpPr/>
          <p:nvPr/>
        </p:nvGrpSpPr>
        <p:grpSpPr>
          <a:xfrm>
            <a:off x="7721258" y="1670378"/>
            <a:ext cx="2407190" cy="571324"/>
            <a:chOff x="9040766" y="1414514"/>
            <a:chExt cx="2788239" cy="897231"/>
          </a:xfrm>
        </p:grpSpPr>
        <p:sp>
          <p:nvSpPr>
            <p:cNvPr id="22" name="Right Brace 21">
              <a:extLst>
                <a:ext uri="{FF2B5EF4-FFF2-40B4-BE49-F238E27FC236}">
                  <a16:creationId xmlns:a16="http://schemas.microsoft.com/office/drawing/2014/main" id="{2B9CD6BC-5ED0-4A73-9255-800CA6D92B75}"/>
                </a:ext>
              </a:extLst>
            </p:cNvPr>
            <p:cNvSpPr/>
            <p:nvPr/>
          </p:nvSpPr>
          <p:spPr>
            <a:xfrm>
              <a:off x="9040766" y="1414514"/>
              <a:ext cx="841558" cy="882283"/>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defTabSz="685800"/>
              <a:endParaRPr lang="en-GB" sz="1350">
                <a:solidFill>
                  <a:prstClr val="black"/>
                </a:solidFill>
                <a:latin typeface="Century Gothic" panose="020F0302020204030204"/>
              </a:endParaRPr>
            </a:p>
          </p:txBody>
        </p:sp>
        <p:sp>
          <p:nvSpPr>
            <p:cNvPr id="23" name="TextBox 22">
              <a:extLst>
                <a:ext uri="{FF2B5EF4-FFF2-40B4-BE49-F238E27FC236}">
                  <a16:creationId xmlns:a16="http://schemas.microsoft.com/office/drawing/2014/main" id="{283ABC23-9D2E-49AA-B39A-292B5BC9B735}"/>
                </a:ext>
              </a:extLst>
            </p:cNvPr>
            <p:cNvSpPr txBox="1"/>
            <p:nvPr/>
          </p:nvSpPr>
          <p:spPr>
            <a:xfrm>
              <a:off x="9956039" y="1514226"/>
              <a:ext cx="1872966" cy="797519"/>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2-5 </a:t>
              </a:r>
            </a:p>
          </p:txBody>
        </p:sp>
      </p:grpSp>
      <p:grpSp>
        <p:nvGrpSpPr>
          <p:cNvPr id="34" name="Group 33">
            <a:extLst>
              <a:ext uri="{FF2B5EF4-FFF2-40B4-BE49-F238E27FC236}">
                <a16:creationId xmlns:a16="http://schemas.microsoft.com/office/drawing/2014/main" id="{8413874C-06E1-47C4-902A-DB583B613D19}"/>
              </a:ext>
            </a:extLst>
          </p:cNvPr>
          <p:cNvGrpSpPr/>
          <p:nvPr/>
        </p:nvGrpSpPr>
        <p:grpSpPr>
          <a:xfrm>
            <a:off x="8598670" y="2811620"/>
            <a:ext cx="1794056" cy="507831"/>
            <a:chOff x="9654626" y="2726427"/>
            <a:chExt cx="2392073" cy="677108"/>
          </a:xfrm>
        </p:grpSpPr>
        <p:sp>
          <p:nvSpPr>
            <p:cNvPr id="26" name="TextBox 25">
              <a:extLst>
                <a:ext uri="{FF2B5EF4-FFF2-40B4-BE49-F238E27FC236}">
                  <a16:creationId xmlns:a16="http://schemas.microsoft.com/office/drawing/2014/main" id="{195F2058-F30A-4429-979E-16475785A124}"/>
                </a:ext>
              </a:extLst>
            </p:cNvPr>
            <p:cNvSpPr txBox="1"/>
            <p:nvPr/>
          </p:nvSpPr>
          <p:spPr>
            <a:xfrm>
              <a:off x="9890699" y="2726427"/>
              <a:ext cx="2156000" cy="677108"/>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 work in </a:t>
              </a:r>
              <a:r>
                <a:rPr lang="en-GB" sz="1350" b="1" dirty="0">
                  <a:solidFill>
                    <a:prstClr val="black"/>
                  </a:solidFill>
                  <a:latin typeface="Century Gothic" panose="020F0302020204030204"/>
                </a:rPr>
                <a:t>week 7-9</a:t>
              </a:r>
            </a:p>
          </p:txBody>
        </p:sp>
        <p:cxnSp>
          <p:nvCxnSpPr>
            <p:cNvPr id="28" name="Straight Connector 27">
              <a:extLst>
                <a:ext uri="{FF2B5EF4-FFF2-40B4-BE49-F238E27FC236}">
                  <a16:creationId xmlns:a16="http://schemas.microsoft.com/office/drawing/2014/main" id="{EF07AA29-1FC3-4A25-AED4-88834E5E421B}"/>
                </a:ext>
              </a:extLst>
            </p:cNvPr>
            <p:cNvCxnSpPr>
              <a:cxnSpLocks/>
            </p:cNvCxnSpPr>
            <p:nvPr/>
          </p:nvCxnSpPr>
          <p:spPr>
            <a:xfrm flipH="1">
              <a:off x="9654626" y="3032007"/>
              <a:ext cx="234486" cy="0"/>
            </a:xfrm>
            <a:prstGeom prst="line">
              <a:avLst/>
            </a:prstGeom>
            <a:ln w="57150"/>
          </p:spPr>
          <p:style>
            <a:lnRef idx="1">
              <a:schemeClr val="accent1"/>
            </a:lnRef>
            <a:fillRef idx="0">
              <a:schemeClr val="accent1"/>
            </a:fillRef>
            <a:effectRef idx="0">
              <a:schemeClr val="accent1"/>
            </a:effectRef>
            <a:fontRef idx="minor">
              <a:schemeClr val="tx1"/>
            </a:fontRef>
          </p:style>
        </p:cxnSp>
      </p:grpSp>
      <p:grpSp>
        <p:nvGrpSpPr>
          <p:cNvPr id="50" name="Group 49">
            <a:extLst>
              <a:ext uri="{FF2B5EF4-FFF2-40B4-BE49-F238E27FC236}">
                <a16:creationId xmlns:a16="http://schemas.microsoft.com/office/drawing/2014/main" id="{42D8DA60-DEDE-4AE8-8AF4-1B1BFF29780D}"/>
              </a:ext>
            </a:extLst>
          </p:cNvPr>
          <p:cNvGrpSpPr/>
          <p:nvPr/>
        </p:nvGrpSpPr>
        <p:grpSpPr>
          <a:xfrm>
            <a:off x="8914287" y="3372635"/>
            <a:ext cx="1536058" cy="507831"/>
            <a:chOff x="9853716" y="3353836"/>
            <a:chExt cx="2048077" cy="677107"/>
          </a:xfrm>
        </p:grpSpPr>
        <p:sp>
          <p:nvSpPr>
            <p:cNvPr id="29" name="TextBox 28">
              <a:extLst>
                <a:ext uri="{FF2B5EF4-FFF2-40B4-BE49-F238E27FC236}">
                  <a16:creationId xmlns:a16="http://schemas.microsoft.com/office/drawing/2014/main" id="{0114AC98-C2FF-44A4-8662-5763FB5FBDEF}"/>
                </a:ext>
              </a:extLst>
            </p:cNvPr>
            <p:cNvSpPr txBox="1"/>
            <p:nvPr/>
          </p:nvSpPr>
          <p:spPr>
            <a:xfrm>
              <a:off x="10168527" y="3353836"/>
              <a:ext cx="1733266" cy="677107"/>
            </a:xfrm>
            <a:prstGeom prst="rect">
              <a:avLst/>
            </a:prstGeom>
            <a:noFill/>
          </p:spPr>
          <p:txBody>
            <a:bodyPr wrap="square" rtlCol="0">
              <a:spAutoFit/>
            </a:bodyPr>
            <a:lstStyle/>
            <a:p>
              <a:pPr defTabSz="685800"/>
              <a:r>
                <a:rPr lang="en-GB" sz="1350" dirty="0">
                  <a:solidFill>
                    <a:prstClr val="black"/>
                  </a:solidFill>
                  <a:latin typeface="Century Gothic" panose="020F0302020204030204"/>
                </a:rPr>
                <a:t>Independently in </a:t>
              </a:r>
              <a:r>
                <a:rPr lang="en-GB" sz="1350" b="1" dirty="0">
                  <a:solidFill>
                    <a:prstClr val="black"/>
                  </a:solidFill>
                  <a:latin typeface="Century Gothic" panose="020F0302020204030204"/>
                </a:rPr>
                <a:t>week 11</a:t>
              </a:r>
            </a:p>
          </p:txBody>
        </p:sp>
        <p:cxnSp>
          <p:nvCxnSpPr>
            <p:cNvPr id="30" name="Straight Connector 29">
              <a:extLst>
                <a:ext uri="{FF2B5EF4-FFF2-40B4-BE49-F238E27FC236}">
                  <a16:creationId xmlns:a16="http://schemas.microsoft.com/office/drawing/2014/main" id="{01424E1F-B87E-4AA0-9DB1-D84DC91E9157}"/>
                </a:ext>
              </a:extLst>
            </p:cNvPr>
            <p:cNvCxnSpPr>
              <a:cxnSpLocks/>
            </p:cNvCxnSpPr>
            <p:nvPr/>
          </p:nvCxnSpPr>
          <p:spPr>
            <a:xfrm flipH="1">
              <a:off x="9853716" y="3694269"/>
              <a:ext cx="386886" cy="0"/>
            </a:xfrm>
            <a:prstGeom prst="line">
              <a:avLst/>
            </a:prstGeom>
            <a:ln w="57150"/>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0971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5"/>
                                        </p:tgtEl>
                                        <p:attrNameLst>
                                          <p:attrName>style.visibility</p:attrName>
                                        </p:attrNameLst>
                                      </p:cBhvr>
                                      <p:to>
                                        <p:strVal val="visible"/>
                                      </p:to>
                                    </p:set>
                                    <p:animEffect transition="in" filter="fade">
                                      <p:cBhvr>
                                        <p:cTn id="20" dur="500"/>
                                        <p:tgtEl>
                                          <p:spTgt spid="3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4"/>
                                        </p:tgtEl>
                                        <p:attrNameLst>
                                          <p:attrName>style.visibility</p:attrName>
                                        </p:attrNameLst>
                                      </p:cBhvr>
                                      <p:to>
                                        <p:strVal val="visible"/>
                                      </p:to>
                                    </p:set>
                                    <p:animEffect transition="in" filter="fade">
                                      <p:cBhvr>
                                        <p:cTn id="33" dur="500"/>
                                        <p:tgtEl>
                                          <p:spTgt spid="3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Effect transition="in" filter="fade">
                                      <p:cBhvr>
                                        <p:cTn id="41" dur="500"/>
                                        <p:tgtEl>
                                          <p:spTgt spid="16"/>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50"/>
                                        </p:tgtEl>
                                        <p:attrNameLst>
                                          <p:attrName>style.visibility</p:attrName>
                                        </p:attrNameLst>
                                      </p:cBhvr>
                                      <p:to>
                                        <p:strVal val="visible"/>
                                      </p:to>
                                    </p:set>
                                    <p:animEffect transition="in" filter="fade">
                                      <p:cBhvr>
                                        <p:cTn id="46" dur="500"/>
                                        <p:tgtEl>
                                          <p:spTgt spid="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16" grpId="0" animBg="1"/>
      <p:bldP spid="18" grpId="0" animBg="1"/>
      <p:bldP spid="19" grpId="0" animBg="1"/>
      <p:bldP spid="20"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3DF63-CDDE-8880-B8E6-AE538B8F972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a:t>
            </a:r>
          </a:p>
        </p:txBody>
      </p:sp>
      <p:pic>
        <p:nvPicPr>
          <p:cNvPr id="4" name="Picture 2">
            <a:extLst>
              <a:ext uri="{FF2B5EF4-FFF2-40B4-BE49-F238E27FC236}">
                <a16:creationId xmlns:a16="http://schemas.microsoft.com/office/drawing/2014/main" id="{609D4DD5-0C16-8D34-632C-85C795DF5C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99656" y="1417638"/>
            <a:ext cx="6120680" cy="41402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a:extLst>
              <a:ext uri="{FF2B5EF4-FFF2-40B4-BE49-F238E27FC236}">
                <a16:creationId xmlns:a16="http://schemas.microsoft.com/office/drawing/2014/main" id="{DE379C7C-BF4A-ED34-31CC-16A8311314E6}"/>
              </a:ext>
            </a:extLst>
          </p:cNvPr>
          <p:cNvSpPr txBox="1"/>
          <p:nvPr/>
        </p:nvSpPr>
        <p:spPr>
          <a:xfrm>
            <a:off x="8148228" y="5188550"/>
            <a:ext cx="2314600" cy="369332"/>
          </a:xfrm>
          <a:prstGeom prst="rect">
            <a:avLst/>
          </a:prstGeom>
          <a:noFill/>
        </p:spPr>
        <p:txBody>
          <a:bodyPr wrap="square">
            <a:spAutoFit/>
          </a:bodyPr>
          <a:lstStyle/>
          <a:p>
            <a:r>
              <a:rPr lang="en-GB" dirty="0"/>
              <a:t>(Denscombe, 2012)</a:t>
            </a:r>
          </a:p>
        </p:txBody>
      </p:sp>
      <p:sp>
        <p:nvSpPr>
          <p:cNvPr id="3" name="Rectangle 2">
            <a:extLst>
              <a:ext uri="{FF2B5EF4-FFF2-40B4-BE49-F238E27FC236}">
                <a16:creationId xmlns:a16="http://schemas.microsoft.com/office/drawing/2014/main" id="{BBAF60E9-7181-40F6-9DEE-001F30509DDC}"/>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873993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D8BB6-4218-EC13-A16F-3EF9EAD64A90}"/>
              </a:ext>
            </a:extLst>
          </p:cNvPr>
          <p:cNvSpPr>
            <a:spLocks noGrp="1"/>
          </p:cNvSpPr>
          <p:nvPr>
            <p:ph type="title"/>
          </p:nvPr>
        </p:nvSpPr>
        <p:spPr>
          <a:xfrm>
            <a:off x="854405" y="15204"/>
            <a:ext cx="11481847" cy="1325563"/>
          </a:xfrm>
        </p:spPr>
        <p:txBody>
          <a:bodyPr>
            <a:normAutofit/>
          </a:bodyPr>
          <a:lstStyle/>
          <a:p>
            <a:r>
              <a:rPr lang="en-GB" sz="4000" b="1" dirty="0">
                <a:latin typeface="Arial" panose="020B0604020202020204" pitchFamily="34" charset="0"/>
                <a:cs typeface="Arial" panose="020B0604020202020204" pitchFamily="34" charset="0"/>
              </a:rPr>
              <a:t>What to do to pass this module</a:t>
            </a:r>
          </a:p>
        </p:txBody>
      </p:sp>
      <p:sp>
        <p:nvSpPr>
          <p:cNvPr id="3" name="Content Placeholder 2">
            <a:extLst>
              <a:ext uri="{FF2B5EF4-FFF2-40B4-BE49-F238E27FC236}">
                <a16:creationId xmlns:a16="http://schemas.microsoft.com/office/drawing/2014/main" id="{5E912B3A-D26F-2DDA-C763-95920C68AFF8}"/>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Identify an appropriate research topic</a:t>
            </a:r>
          </a:p>
          <a:p>
            <a:r>
              <a:rPr lang="en-GB" dirty="0">
                <a:latin typeface="Arial" panose="020B0604020202020204" pitchFamily="34" charset="0"/>
                <a:cs typeface="Arial" panose="020B0604020202020204" pitchFamily="34" charset="0"/>
              </a:rPr>
              <a:t>Demonstrate knowledge of the elements of the research process</a:t>
            </a:r>
          </a:p>
          <a:p>
            <a:r>
              <a:rPr lang="en-GB" dirty="0">
                <a:latin typeface="Arial" panose="020B0604020202020204" pitchFamily="34" charset="0"/>
                <a:cs typeface="Arial" panose="020B0604020202020204" pitchFamily="34" charset="0"/>
              </a:rPr>
              <a:t>Construct a focused public health research question</a:t>
            </a:r>
          </a:p>
          <a:p>
            <a:r>
              <a:rPr lang="en-GB" dirty="0">
                <a:latin typeface="Arial" panose="020B0604020202020204" pitchFamily="34" charset="0"/>
                <a:cs typeface="Arial" panose="020B0604020202020204" pitchFamily="34" charset="0"/>
              </a:rPr>
              <a:t>Provide a study rationale including the key possible implications of the study findings</a:t>
            </a:r>
          </a:p>
          <a:p>
            <a:r>
              <a:rPr lang="en-GB" dirty="0">
                <a:latin typeface="Arial" panose="020B0604020202020204" pitchFamily="34" charset="0"/>
                <a:cs typeface="Arial" panose="020B0604020202020204" pitchFamily="34" charset="0"/>
              </a:rPr>
              <a:t>Identify, justify and detail an appropriate study design and methodology that addresses the research question</a:t>
            </a:r>
          </a:p>
          <a:p>
            <a:r>
              <a:rPr lang="en-GB" dirty="0">
                <a:latin typeface="Arial" panose="020B0604020202020204" pitchFamily="34" charset="0"/>
                <a:cs typeface="Arial" panose="020B0604020202020204" pitchFamily="34" charset="0"/>
              </a:rPr>
              <a:t>Reflect on potential limitations and their implications</a:t>
            </a:r>
          </a:p>
          <a:p>
            <a:r>
              <a:rPr lang="en-GB" dirty="0">
                <a:latin typeface="Arial" panose="020B0604020202020204" pitchFamily="34" charset="0"/>
                <a:cs typeface="Arial" panose="020B0604020202020204" pitchFamily="34" charset="0"/>
              </a:rPr>
              <a:t>Identify research implication/impact and reflect on possible future research</a:t>
            </a:r>
          </a:p>
        </p:txBody>
      </p:sp>
    </p:spTree>
    <p:extLst>
      <p:ext uri="{BB962C8B-B14F-4D97-AF65-F5344CB8AC3E}">
        <p14:creationId xmlns:p14="http://schemas.microsoft.com/office/powerpoint/2010/main" val="2435417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CEC64-B3FB-A8D9-EF02-E9CD65A1D6C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7BAD49-F162-DC48-42F3-1AC35B1DC2DF}"/>
              </a:ext>
            </a:extLst>
          </p:cNvPr>
          <p:cNvSpPr>
            <a:spLocks noGrp="1"/>
          </p:cNvSpPr>
          <p:nvPr>
            <p:ph idx="1"/>
          </p:nvPr>
        </p:nvSpPr>
        <p:spPr/>
        <p:txBody>
          <a:bodyPr>
            <a:normAutofit/>
          </a:bodyPr>
          <a:lstStyle/>
          <a:p>
            <a:pPr marL="0" indent="0" algn="ctr">
              <a:buNone/>
            </a:pPr>
            <a:r>
              <a:rPr lang="en-GB" sz="5000" b="1" dirty="0">
                <a:latin typeface="Arial" panose="020B0604020202020204" pitchFamily="34" charset="0"/>
                <a:cs typeface="Arial" panose="020B0604020202020204" pitchFamily="34" charset="0"/>
              </a:rPr>
              <a:t>Assignment Workshop</a:t>
            </a:r>
            <a:endParaRPr lang="en-GB" sz="5000" dirty="0"/>
          </a:p>
        </p:txBody>
      </p:sp>
      <p:pic>
        <p:nvPicPr>
          <p:cNvPr id="1030" name="Picture 6" descr="Digital health">
            <a:extLst>
              <a:ext uri="{FF2B5EF4-FFF2-40B4-BE49-F238E27FC236}">
                <a16:creationId xmlns:a16="http://schemas.microsoft.com/office/drawing/2014/main" id="{09FA7837-B41F-BD1F-2711-1680F3191B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4221" y="232366"/>
            <a:ext cx="1987848" cy="125030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ublic Health MPH | Study | Imperial College London">
            <a:extLst>
              <a:ext uri="{FF2B5EF4-FFF2-40B4-BE49-F238E27FC236}">
                <a16:creationId xmlns:a16="http://schemas.microsoft.com/office/drawing/2014/main" id="{DFD934F9-CCAF-6D16-75FC-33747534AC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889" y="2512340"/>
            <a:ext cx="1801443" cy="119877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ublic health | Definition, History, &amp; Facts | Britannica">
            <a:extLst>
              <a:ext uri="{FF2B5EF4-FFF2-40B4-BE49-F238E27FC236}">
                <a16:creationId xmlns:a16="http://schemas.microsoft.com/office/drawing/2014/main" id="{53C8C7CF-C862-BCDF-7CFB-DB333A882B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4514" y="176843"/>
            <a:ext cx="1672414" cy="111291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Frontiers in Public Health">
            <a:extLst>
              <a:ext uri="{FF2B5EF4-FFF2-40B4-BE49-F238E27FC236}">
                <a16:creationId xmlns:a16="http://schemas.microsoft.com/office/drawing/2014/main" id="{904717EF-61C5-B9E3-923C-43FEC39BCA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1554" y="3242843"/>
            <a:ext cx="1672413" cy="93655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ealthcare on Wheels - Trust Rolls out Mobile Health Clinic Bringing Vital  Services to Homeless Community - South Eastern Health &amp; Social Care Trust">
            <a:extLst>
              <a:ext uri="{FF2B5EF4-FFF2-40B4-BE49-F238E27FC236}">
                <a16:creationId xmlns:a16="http://schemas.microsoft.com/office/drawing/2014/main" id="{FBD71B4C-3580-7063-CFFA-8D557792F0F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41510" y="4686931"/>
            <a:ext cx="1512776" cy="1359583"/>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Weld County Public Health Mobile Unit – Weld County">
            <a:extLst>
              <a:ext uri="{FF2B5EF4-FFF2-40B4-BE49-F238E27FC236}">
                <a16:creationId xmlns:a16="http://schemas.microsoft.com/office/drawing/2014/main" id="{E1FF57E2-588B-9BC3-7C5B-10131A6937F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9931" y="209036"/>
            <a:ext cx="1624036" cy="1080722"/>
          </a:xfrm>
          <a:prstGeom prst="rect">
            <a:avLst/>
          </a:prstGeom>
          <a:noFill/>
          <a:extLst>
            <a:ext uri="{909E8E84-426E-40DD-AFC4-6F175D3DCCD1}">
              <a14:hiddenFill xmlns:a14="http://schemas.microsoft.com/office/drawing/2010/main">
                <a:solidFill>
                  <a:srgbClr val="FFFFFF"/>
                </a:solidFill>
              </a14:hiddenFill>
            </a:ext>
          </a:extLst>
        </p:spPr>
      </p:pic>
      <p:pic>
        <p:nvPicPr>
          <p:cNvPr id="1044" name="Picture 20" descr="Public health-care workforce crisis 'totally unprecedented'">
            <a:extLst>
              <a:ext uri="{FF2B5EF4-FFF2-40B4-BE49-F238E27FC236}">
                <a16:creationId xmlns:a16="http://schemas.microsoft.com/office/drawing/2014/main" id="{A0E76DBF-7BBD-81CB-F56D-076CB643DC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82767" y="4244185"/>
            <a:ext cx="1913051" cy="1273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45712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5A45-31BC-3532-6536-D5711268C77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A2E12A75-1695-A16C-149E-49664DFAA620}"/>
              </a:ext>
            </a:extLst>
          </p:cNvPr>
          <p:cNvSpPr>
            <a:spLocks noGrp="1"/>
          </p:cNvSpPr>
          <p:nvPr>
            <p:ph idx="1"/>
          </p:nvPr>
        </p:nvSpPr>
        <p:spPr>
          <a:xfrm>
            <a:off x="1115878" y="1470484"/>
            <a:ext cx="9094922" cy="3917032"/>
          </a:xfrm>
        </p:spPr>
        <p:txBody>
          <a:bodyPr/>
          <a:lstStyle/>
          <a:p>
            <a:pPr marL="0" indent="0">
              <a:buNone/>
            </a:pPr>
            <a:r>
              <a:rPr lang="en-GB" dirty="0">
                <a:latin typeface="Arial" panose="020B0604020202020204" pitchFamily="34" charset="0"/>
                <a:cs typeface="Arial" panose="020B0604020202020204" pitchFamily="34" charset="0"/>
              </a:rPr>
              <a:t>For the remainder of the session, you will work independently to set up your Poster Presentation  template and begin developing your: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Title of the proposed research</a:t>
            </a:r>
          </a:p>
          <a:p>
            <a:r>
              <a:rPr lang="en-GB" dirty="0">
                <a:latin typeface="Arial" panose="020B0604020202020204" pitchFamily="34" charset="0"/>
                <a:cs typeface="Arial" panose="020B0604020202020204" pitchFamily="34" charset="0"/>
              </a:rPr>
              <a:t>Research question, aims and objectives</a:t>
            </a:r>
          </a:p>
          <a:p>
            <a:r>
              <a:rPr lang="en-GB" dirty="0">
                <a:latin typeface="Arial" panose="020B0604020202020204" pitchFamily="34" charset="0"/>
                <a:cs typeface="Arial" panose="020B0604020202020204" pitchFamily="34" charset="0"/>
              </a:rPr>
              <a:t>Rationale of your research – review of existing literature </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943285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B41A2-B1B4-4983-DD8A-433C2B2AEB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DF7B44-C113-805D-D1F5-91CBFE430FEB}"/>
              </a:ext>
            </a:extLst>
          </p:cNvPr>
          <p:cNvSpPr>
            <a:spLocks noGrp="1"/>
          </p:cNvSpPr>
          <p:nvPr>
            <p:ph type="title"/>
          </p:nvPr>
        </p:nvSpPr>
        <p:spPr>
          <a:xfrm>
            <a:off x="355076" y="-24698"/>
            <a:ext cx="11481847"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Select your Research Topic</a:t>
            </a:r>
          </a:p>
        </p:txBody>
      </p:sp>
      <p:sp>
        <p:nvSpPr>
          <p:cNvPr id="3" name="Content Placeholder 2">
            <a:extLst>
              <a:ext uri="{FF2B5EF4-FFF2-40B4-BE49-F238E27FC236}">
                <a16:creationId xmlns:a16="http://schemas.microsoft.com/office/drawing/2014/main" id="{94AE43BA-E78F-2478-FFB6-3ACD8FADD26E}"/>
              </a:ext>
            </a:extLst>
          </p:cNvPr>
          <p:cNvSpPr>
            <a:spLocks noGrp="1"/>
          </p:cNvSpPr>
          <p:nvPr>
            <p:ph idx="1"/>
          </p:nvPr>
        </p:nvSpPr>
        <p:spPr>
          <a:xfrm>
            <a:off x="496186" y="1210341"/>
            <a:ext cx="10972800" cy="4630478"/>
          </a:xfrm>
        </p:spPr>
        <p:txBody>
          <a:bodyPr>
            <a:normAutofit/>
          </a:bodyPr>
          <a:lstStyle/>
          <a:p>
            <a:pPr marL="514350" indent="-514350">
              <a:buFont typeface="+mj-lt"/>
              <a:buAutoNum type="arabicPeriod"/>
            </a:pPr>
            <a:endParaRPr lang="en-GB" sz="3300" dirty="0"/>
          </a:p>
          <a:p>
            <a:pPr marL="514350" indent="-514350">
              <a:buFont typeface="+mj-lt"/>
              <a:buAutoNum type="alphaUcPeriod"/>
            </a:pPr>
            <a:r>
              <a:rPr lang="en-GB" sz="3300" dirty="0"/>
              <a:t>Once your </a:t>
            </a:r>
            <a:r>
              <a:rPr lang="en-GB" sz="3300" u="sng" dirty="0"/>
              <a:t>research topic </a:t>
            </a:r>
            <a:r>
              <a:rPr lang="en-GB" sz="3300" dirty="0"/>
              <a:t>has been approved by the lecturer you can develop the next steps:</a:t>
            </a:r>
          </a:p>
          <a:p>
            <a:endParaRPr lang="en-GB" sz="3300" dirty="0"/>
          </a:p>
          <a:p>
            <a:pPr marL="0" indent="0">
              <a:buNone/>
            </a:pPr>
            <a:endParaRPr lang="en-GB" sz="3300" dirty="0"/>
          </a:p>
          <a:p>
            <a:pPr marL="514350" indent="-514350">
              <a:buFont typeface="+mj-lt"/>
              <a:buAutoNum type="alphaUcPeriod" startAt="2"/>
            </a:pPr>
            <a:r>
              <a:rPr lang="en-GB" sz="3300" dirty="0"/>
              <a:t>Finalise formulating your </a:t>
            </a:r>
            <a:r>
              <a:rPr lang="en-GB" sz="3300" u="sng" dirty="0"/>
              <a:t>research question </a:t>
            </a:r>
          </a:p>
          <a:p>
            <a:pPr lvl="1"/>
            <a:r>
              <a:rPr lang="en-GB" sz="3300" dirty="0"/>
              <a:t>Always start with a question word (e.g., when, how,..)</a:t>
            </a:r>
          </a:p>
          <a:p>
            <a:endParaRPr lang="en-GB" dirty="0"/>
          </a:p>
        </p:txBody>
      </p:sp>
    </p:spTree>
    <p:extLst>
      <p:ext uri="{BB962C8B-B14F-4D97-AF65-F5344CB8AC3E}">
        <p14:creationId xmlns:p14="http://schemas.microsoft.com/office/powerpoint/2010/main" val="858046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5784C-5BCF-940B-C56A-A04B3B044E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11BB65-23C9-9B22-0F01-C2B2A0A323F3}"/>
              </a:ext>
            </a:extLst>
          </p:cNvPr>
          <p:cNvSpPr>
            <a:spLocks noGrp="1"/>
          </p:cNvSpPr>
          <p:nvPr>
            <p:ph type="title"/>
          </p:nvPr>
        </p:nvSpPr>
        <p:spPr>
          <a:xfrm>
            <a:off x="355076" y="-81442"/>
            <a:ext cx="11481847"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Start developing your Research </a:t>
            </a:r>
          </a:p>
        </p:txBody>
      </p:sp>
      <p:sp>
        <p:nvSpPr>
          <p:cNvPr id="3" name="Content Placeholder 2">
            <a:extLst>
              <a:ext uri="{FF2B5EF4-FFF2-40B4-BE49-F238E27FC236}">
                <a16:creationId xmlns:a16="http://schemas.microsoft.com/office/drawing/2014/main" id="{7C945EDA-80F1-C212-3C92-6D667CFFB081}"/>
              </a:ext>
            </a:extLst>
          </p:cNvPr>
          <p:cNvSpPr>
            <a:spLocks noGrp="1"/>
          </p:cNvSpPr>
          <p:nvPr>
            <p:ph idx="1"/>
          </p:nvPr>
        </p:nvSpPr>
        <p:spPr/>
        <p:txBody>
          <a:bodyPr>
            <a:normAutofit fontScale="92500"/>
          </a:bodyPr>
          <a:lstStyle/>
          <a:p>
            <a:r>
              <a:rPr lang="en-GB" dirty="0"/>
              <a:t>Complete your selected topic and inform your lecturer to discuss its accuracy and to receive approval (if not already done so).</a:t>
            </a:r>
          </a:p>
          <a:p>
            <a:endParaRPr lang="en-GB" dirty="0"/>
          </a:p>
          <a:p>
            <a:r>
              <a:rPr lang="en-GB" dirty="0"/>
              <a:t>You must formulate and have </a:t>
            </a:r>
            <a:r>
              <a:rPr lang="en-GB" b="1" dirty="0"/>
              <a:t>one</a:t>
            </a:r>
            <a:r>
              <a:rPr lang="en-GB" dirty="0"/>
              <a:t> research question. </a:t>
            </a:r>
          </a:p>
          <a:p>
            <a:endParaRPr lang="en-GB" dirty="0"/>
          </a:p>
          <a:p>
            <a:r>
              <a:rPr lang="en-GB" dirty="0"/>
              <a:t>You must have </a:t>
            </a:r>
            <a:r>
              <a:rPr lang="en-GB" b="1" dirty="0"/>
              <a:t>one</a:t>
            </a:r>
            <a:r>
              <a:rPr lang="en-GB" dirty="0"/>
              <a:t> detailed sentence that captures the aim of your research.</a:t>
            </a:r>
          </a:p>
          <a:p>
            <a:endParaRPr lang="en-GB" dirty="0"/>
          </a:p>
          <a:p>
            <a:r>
              <a:rPr lang="en-GB" dirty="0"/>
              <a:t>You must have at least </a:t>
            </a:r>
            <a:r>
              <a:rPr lang="en-GB" b="1" dirty="0"/>
              <a:t>3</a:t>
            </a:r>
            <a:r>
              <a:rPr lang="en-GB" dirty="0"/>
              <a:t> objectives that support your research. </a:t>
            </a:r>
          </a:p>
        </p:txBody>
      </p:sp>
    </p:spTree>
    <p:extLst>
      <p:ext uri="{BB962C8B-B14F-4D97-AF65-F5344CB8AC3E}">
        <p14:creationId xmlns:p14="http://schemas.microsoft.com/office/powerpoint/2010/main" val="20870778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5FE69-EE7B-65D4-F1B7-372A0FE508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82B7E8-A838-E549-E1DA-075EFAB80B69}"/>
              </a:ext>
            </a:extLst>
          </p:cNvPr>
          <p:cNvSpPr>
            <a:spLocks noGrp="1"/>
          </p:cNvSpPr>
          <p:nvPr>
            <p:ph type="title"/>
          </p:nvPr>
        </p:nvSpPr>
        <p:spPr>
          <a:xfrm>
            <a:off x="355076" y="-535098"/>
            <a:ext cx="11481847"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Assignment Workshop End</a:t>
            </a:r>
          </a:p>
        </p:txBody>
      </p:sp>
      <p:sp>
        <p:nvSpPr>
          <p:cNvPr id="3" name="Content Placeholder 2">
            <a:extLst>
              <a:ext uri="{FF2B5EF4-FFF2-40B4-BE49-F238E27FC236}">
                <a16:creationId xmlns:a16="http://schemas.microsoft.com/office/drawing/2014/main" id="{74EF5D10-1A76-F12D-DA59-6BE81AD28D58}"/>
              </a:ext>
            </a:extLst>
          </p:cNvPr>
          <p:cNvSpPr>
            <a:spLocks noGrp="1"/>
          </p:cNvSpPr>
          <p:nvPr>
            <p:ph idx="1"/>
          </p:nvPr>
        </p:nvSpPr>
        <p:spPr>
          <a:xfrm>
            <a:off x="496186" y="1210341"/>
            <a:ext cx="10972800" cy="4630478"/>
          </a:xfrm>
        </p:spPr>
        <p:txBody>
          <a:bodyPr>
            <a:normAutofit fontScale="92500" lnSpcReduction="10000"/>
          </a:bodyPr>
          <a:lstStyle/>
          <a:p>
            <a:pPr marL="0" indent="0">
              <a:buNone/>
            </a:pPr>
            <a:endParaRPr lang="en-GB" dirty="0"/>
          </a:p>
          <a:p>
            <a:pPr marL="0" indent="0">
              <a:buNone/>
            </a:pPr>
            <a:r>
              <a:rPr lang="en-GB" dirty="0"/>
              <a:t>C. When you have ticked all the boxes and you are happy and confident about your research topic, question, aim and objectives </a:t>
            </a:r>
            <a:r>
              <a:rPr lang="en-GB" b="1" u="sng" dirty="0"/>
              <a:t>then</a:t>
            </a:r>
            <a:r>
              <a:rPr lang="en-GB" dirty="0"/>
              <a:t>:</a:t>
            </a:r>
          </a:p>
          <a:p>
            <a:pPr marL="0" indent="0">
              <a:buNone/>
            </a:pPr>
            <a:endParaRPr lang="en-GB" dirty="0"/>
          </a:p>
          <a:p>
            <a:pPr marL="0" indent="0">
              <a:buNone/>
            </a:pPr>
            <a:r>
              <a:rPr lang="en-GB" dirty="0"/>
              <a:t>Submit your information on the Google online form -Preparing for your Research Project </a:t>
            </a:r>
          </a:p>
          <a:p>
            <a:pPr marL="0" indent="0">
              <a:buNone/>
            </a:pPr>
            <a:r>
              <a:rPr lang="en-GB" dirty="0"/>
              <a:t>Link: </a:t>
            </a:r>
            <a:r>
              <a:rPr lang="en-GB" dirty="0">
                <a:solidFill>
                  <a:srgbClr val="FF0000"/>
                </a:solidFill>
                <a:hlinkClick r:id="rId3"/>
              </a:rPr>
              <a:t>https://forms.office.com/e/5zFXxX6ete</a:t>
            </a:r>
            <a:endParaRPr lang="en-GB" dirty="0">
              <a:solidFill>
                <a:srgbClr val="FF0000"/>
              </a:solidFill>
            </a:endParaRPr>
          </a:p>
          <a:p>
            <a:pPr marL="0" indent="0">
              <a:buNone/>
            </a:pPr>
            <a:endParaRPr lang="en-GB" dirty="0">
              <a:solidFill>
                <a:srgbClr val="FF0000"/>
              </a:solidFill>
              <a:sym typeface="Wingdings" panose="05000000000000000000" pitchFamily="2" charset="2"/>
            </a:endParaRPr>
          </a:p>
          <a:p>
            <a:pPr marL="0" indent="0">
              <a:buNone/>
            </a:pPr>
            <a:endParaRPr lang="en-GB" dirty="0">
              <a:solidFill>
                <a:srgbClr val="FF0000"/>
              </a:solidFill>
              <a:sym typeface="Wingdings" panose="05000000000000000000" pitchFamily="2" charset="2"/>
            </a:endParaRPr>
          </a:p>
          <a:p>
            <a:pPr>
              <a:buFont typeface="Wingdings" panose="05000000000000000000" pitchFamily="2" charset="2"/>
              <a:buChar char="à"/>
            </a:pPr>
            <a:r>
              <a:rPr lang="en-GB" dirty="0">
                <a:solidFill>
                  <a:srgbClr val="FF0000"/>
                </a:solidFill>
                <a:sym typeface="Wingdings" panose="05000000000000000000" pitchFamily="2" charset="2"/>
              </a:rPr>
              <a:t>Download the PowerPoint Poster example available on the module Moodle page to start developing your own Poster!</a:t>
            </a:r>
            <a:endParaRPr lang="en-GB" dirty="0"/>
          </a:p>
        </p:txBody>
      </p:sp>
      <p:pic>
        <p:nvPicPr>
          <p:cNvPr id="4" name="Picture 3">
            <a:extLst>
              <a:ext uri="{FF2B5EF4-FFF2-40B4-BE49-F238E27FC236}">
                <a16:creationId xmlns:a16="http://schemas.microsoft.com/office/drawing/2014/main" id="{B7E00563-CC39-83D9-DE4A-31A0AA569FCB}"/>
              </a:ext>
            </a:extLst>
          </p:cNvPr>
          <p:cNvPicPr>
            <a:picLocks noChangeAspect="1"/>
          </p:cNvPicPr>
          <p:nvPr/>
        </p:nvPicPr>
        <p:blipFill>
          <a:blip r:embed="rId4"/>
          <a:srcRect l="54112" t="52260" r="26320" b="26552"/>
          <a:stretch>
            <a:fillRect/>
          </a:stretch>
        </p:blipFill>
        <p:spPr>
          <a:xfrm>
            <a:off x="9528838" y="3324446"/>
            <a:ext cx="2052185" cy="1481470"/>
          </a:xfrm>
          <a:prstGeom prst="rect">
            <a:avLst/>
          </a:prstGeom>
        </p:spPr>
      </p:pic>
    </p:spTree>
    <p:extLst>
      <p:ext uri="{BB962C8B-B14F-4D97-AF65-F5344CB8AC3E}">
        <p14:creationId xmlns:p14="http://schemas.microsoft.com/office/powerpoint/2010/main" val="16320660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dirty="0"/>
              <a:t>Individual Poster Presentation on Panopto</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a:bodyPr>
          <a:lstStyle/>
          <a:p>
            <a:r>
              <a:rPr lang="en-GB" sz="3000" dirty="0">
                <a:latin typeface="Arial" panose="020B0604020202020204" pitchFamily="34" charset="0"/>
                <a:cs typeface="Arial" panose="020B0604020202020204" pitchFamily="34" charset="0"/>
              </a:rPr>
              <a:t>Presentation time: </a:t>
            </a:r>
            <a:r>
              <a:rPr lang="en-GB" sz="3000" b="1" dirty="0">
                <a:latin typeface="Arial" panose="020B0604020202020204" pitchFamily="34" charset="0"/>
                <a:cs typeface="Arial" panose="020B0604020202020204" pitchFamily="34" charset="0"/>
              </a:rPr>
              <a:t>10mins</a:t>
            </a:r>
          </a:p>
          <a:p>
            <a:endParaRPr lang="en-GB" sz="3000" b="1"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Submit Poster to Turnitin-</a:t>
            </a:r>
            <a:r>
              <a:rPr lang="en-GB" sz="3000" b="1" dirty="0">
                <a:latin typeface="Arial" panose="020B0604020202020204" pitchFamily="34" charset="0"/>
                <a:cs typeface="Arial" panose="020B0604020202020204" pitchFamily="34" charset="0"/>
              </a:rPr>
              <a:t> Monday 26</a:t>
            </a:r>
            <a:r>
              <a:rPr lang="en-GB" sz="3000" b="1" baseline="30000" dirty="0">
                <a:latin typeface="Arial" panose="020B0604020202020204" pitchFamily="34" charset="0"/>
                <a:cs typeface="Arial" panose="020B0604020202020204" pitchFamily="34" charset="0"/>
              </a:rPr>
              <a:t>th</a:t>
            </a:r>
            <a:r>
              <a:rPr lang="en-GB" sz="3000" b="1" dirty="0">
                <a:latin typeface="Arial" panose="020B0604020202020204" pitchFamily="34" charset="0"/>
                <a:cs typeface="Arial" panose="020B0604020202020204" pitchFamily="34" charset="0"/>
              </a:rPr>
              <a:t> October 2026, 2pm</a:t>
            </a:r>
          </a:p>
          <a:p>
            <a:endParaRPr lang="en-GB" sz="3000" b="1"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Submit Recorded Poster Presentation using Panopto by the </a:t>
            </a:r>
            <a:r>
              <a:rPr lang="en-GB" sz="3000" b="1" dirty="0">
                <a:latin typeface="Arial" panose="020B0604020202020204" pitchFamily="34" charset="0"/>
                <a:cs typeface="Arial" panose="020B0604020202020204" pitchFamily="34" charset="0"/>
              </a:rPr>
              <a:t>27th October 2026, 2pm</a:t>
            </a:r>
          </a:p>
          <a:p>
            <a:endParaRPr lang="en-GB" sz="3000" b="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95AEA50-0186-4D18-909E-0575A1A79D2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descr="Panopto – LCC Teaching Hub">
            <a:extLst>
              <a:ext uri="{FF2B5EF4-FFF2-40B4-BE49-F238E27FC236}">
                <a16:creationId xmlns:a16="http://schemas.microsoft.com/office/drawing/2014/main" id="{86A5406C-0915-AC7A-7679-33B3948022FB}"/>
              </a:ext>
            </a:extLst>
          </p:cNvPr>
          <p:cNvPicPr>
            <a:picLocks noChangeAspect="1"/>
          </p:cNvPicPr>
          <p:nvPr/>
        </p:nvPicPr>
        <p:blipFill>
          <a:blip r:embed="rId4"/>
          <a:stretch>
            <a:fillRect/>
          </a:stretch>
        </p:blipFill>
        <p:spPr>
          <a:xfrm>
            <a:off x="10402491" y="0"/>
            <a:ext cx="1732802" cy="965016"/>
          </a:xfrm>
          <a:prstGeom prst="rect">
            <a:avLst/>
          </a:prstGeom>
        </p:spPr>
      </p:pic>
    </p:spTree>
    <p:extLst>
      <p:ext uri="{BB962C8B-B14F-4D97-AF65-F5344CB8AC3E}">
        <p14:creationId xmlns:p14="http://schemas.microsoft.com/office/powerpoint/2010/main" val="5884682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a:xfrm>
            <a:off x="457457" y="0"/>
            <a:ext cx="11481847" cy="1325563"/>
          </a:xfrm>
        </p:spPr>
        <p:txBody>
          <a:bodyPr>
            <a:normAutofit/>
          </a:bodyPr>
          <a:lstStyle/>
          <a:p>
            <a:r>
              <a:rPr lang="en-GB" b="1" dirty="0">
                <a:solidFill>
                  <a:srgbClr val="000000"/>
                </a:solidFill>
                <a:latin typeface="Arial" panose="020B0604020202020204" pitchFamily="34" charset="0"/>
                <a:ea typeface="Times New Roman" panose="02020603050405020304" pitchFamily="18" charset="0"/>
                <a:cs typeface="Arial" panose="020B0604020202020204" pitchFamily="34" charset="0"/>
              </a:rPr>
              <a:t>General Submission Guidance </a:t>
            </a:r>
            <a:endParaRPr lang="en-GB" dirty="0">
              <a:latin typeface="Arial" panose="020B0604020202020204" pitchFamily="34" charset="0"/>
              <a:cs typeface="Arial" panose="020B0604020202020204" pitchFamily="34" charset="0"/>
            </a:endParaRPr>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985284" y="1166932"/>
            <a:ext cx="8984512" cy="4659710"/>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rtlCol="0" anchor="t" anchorCtr="0">
            <a:noAutofit/>
          </a:bodyPr>
          <a:lstStyle/>
          <a:p>
            <a:pPr algn="l" rtl="0" fontAlgn="base"/>
            <a:r>
              <a:rPr lang="en-GB" sz="1800" b="1" dirty="0">
                <a:solidFill>
                  <a:srgbClr val="000000"/>
                </a:solidFill>
                <a:highlight>
                  <a:srgbClr val="FFFFFF"/>
                </a:highlight>
                <a:latin typeface="Arial" panose="020B0604020202020204" pitchFamily="34" charset="0"/>
              </a:rPr>
              <a:t>General Submission Guidance  </a:t>
            </a:r>
            <a:r>
              <a:rPr lang="en-GB" sz="1800" dirty="0">
                <a:solidFill>
                  <a:srgbClr val="000000"/>
                </a:solidFill>
                <a:highlight>
                  <a:srgbClr val="FFFFFF"/>
                </a:highlight>
                <a:latin typeface="Arial" panose="020B0604020202020204" pitchFamily="34" charset="0"/>
              </a:rPr>
              <a:t> </a:t>
            </a:r>
            <a:endParaRPr lang="en-GB" sz="1400" dirty="0">
              <a:solidFill>
                <a:srgbClr val="000000"/>
              </a:solidFill>
              <a:highlight>
                <a:srgbClr val="FFFFFF"/>
              </a:highlight>
              <a:latin typeface="Segoe UI" panose="020B0502040204020203" pitchFamily="34" charset="0"/>
            </a:endParaRPr>
          </a:p>
          <a:p>
            <a:pPr algn="l" rtl="0" fontAlgn="base">
              <a:buFont typeface="+mj-lt"/>
              <a:buAutoNum type="arabicPeriod"/>
            </a:pPr>
            <a:r>
              <a:rPr lang="en-GB" sz="1800" dirty="0">
                <a:solidFill>
                  <a:srgbClr val="000000"/>
                </a:solidFill>
                <a:highlight>
                  <a:srgbClr val="FFFFFF"/>
                </a:highlight>
                <a:latin typeface="Times New Roman" panose="02020603050405020304" pitchFamily="18" charset="0"/>
              </a:rPr>
              <a:t>Your poster must include a title heading that clearly states your research title, your names, your student number, program and your supervisor’s name.  </a:t>
            </a:r>
          </a:p>
          <a:p>
            <a:pPr algn="l" rtl="0" fontAlgn="base">
              <a:buFont typeface="+mj-lt"/>
              <a:buAutoNum type="arabicPeriod" startAt="2"/>
            </a:pPr>
            <a:r>
              <a:rPr lang="en-GB" sz="1800" dirty="0">
                <a:solidFill>
                  <a:srgbClr val="000000"/>
                </a:solidFill>
                <a:highlight>
                  <a:srgbClr val="FFFFFF"/>
                </a:highlight>
                <a:latin typeface="Times New Roman" panose="02020603050405020304" pitchFamily="18" charset="0"/>
              </a:rPr>
              <a:t>For your poster consider a word count between 500 – 800 words. </a:t>
            </a:r>
          </a:p>
          <a:p>
            <a:pPr algn="l" rtl="0" fontAlgn="base">
              <a:buFont typeface="+mj-lt"/>
              <a:buAutoNum type="arabicPeriod" startAt="3"/>
            </a:pPr>
            <a:r>
              <a:rPr lang="en-GB" sz="1800" dirty="0">
                <a:solidFill>
                  <a:schemeClr val="bg2">
                    <a:lumMod val="90000"/>
                  </a:schemeClr>
                </a:solidFill>
                <a:highlight>
                  <a:srgbClr val="FFFFFF"/>
                </a:highlight>
                <a:latin typeface="Times New Roman" panose="02020603050405020304" pitchFamily="18" charset="0"/>
              </a:rPr>
              <a:t>For printing use </a:t>
            </a:r>
            <a:r>
              <a:rPr lang="en-GB" sz="1800" b="1" i="1" dirty="0">
                <a:solidFill>
                  <a:schemeClr val="bg2">
                    <a:lumMod val="90000"/>
                  </a:schemeClr>
                </a:solidFill>
                <a:highlight>
                  <a:srgbClr val="FFFFFF"/>
                </a:highlight>
                <a:latin typeface="Arial" panose="020B0604020202020204" pitchFamily="34" charset="0"/>
              </a:rPr>
              <a:t>A3 poster size</a:t>
            </a:r>
            <a:r>
              <a:rPr lang="en-GB" sz="1800" dirty="0">
                <a:solidFill>
                  <a:schemeClr val="bg2">
                    <a:lumMod val="90000"/>
                  </a:schemeClr>
                </a:solidFill>
                <a:highlight>
                  <a:srgbClr val="FFFFFF"/>
                </a:highlight>
                <a:latin typeface="Times New Roman" panose="02020603050405020304" pitchFamily="18" charset="0"/>
              </a:rPr>
              <a:t> (297x420mm) and you can use either Portrait or Landscape orientation. </a:t>
            </a:r>
          </a:p>
          <a:p>
            <a:pPr algn="l" rtl="0" fontAlgn="base">
              <a:buFont typeface="+mj-lt"/>
              <a:buAutoNum type="arabicPeriod" startAt="4"/>
            </a:pPr>
            <a:r>
              <a:rPr lang="en-GB" sz="1800" dirty="0">
                <a:solidFill>
                  <a:srgbClr val="000000"/>
                </a:solidFill>
                <a:highlight>
                  <a:srgbClr val="FFFFFF"/>
                </a:highlight>
                <a:latin typeface="Times New Roman" panose="02020603050405020304" pitchFamily="18" charset="0"/>
              </a:rPr>
              <a:t>All your submissions should be typed in a</a:t>
            </a:r>
            <a:r>
              <a:rPr lang="en-GB" sz="1800" b="1" i="1" dirty="0">
                <a:solidFill>
                  <a:srgbClr val="000000"/>
                </a:solidFill>
                <a:highlight>
                  <a:srgbClr val="FFFFFF"/>
                </a:highlight>
                <a:latin typeface="Arial" panose="020B0604020202020204" pitchFamily="34" charset="0"/>
              </a:rPr>
              <a:t> </a:t>
            </a:r>
            <a:r>
              <a:rPr lang="en-GB" sz="1800" dirty="0">
                <a:solidFill>
                  <a:srgbClr val="000000"/>
                </a:solidFill>
                <a:highlight>
                  <a:srgbClr val="FFFFFF"/>
                </a:highlight>
                <a:latin typeface="Times New Roman" panose="02020603050405020304" pitchFamily="18" charset="0"/>
              </a:rPr>
              <a:t>font size and style appropriate for a poster presentation.  </a:t>
            </a:r>
          </a:p>
          <a:p>
            <a:pPr algn="l" rtl="0" fontAlgn="base">
              <a:buFont typeface="+mj-lt"/>
              <a:buAutoNum type="arabicPeriod" startAt="5"/>
            </a:pPr>
            <a:r>
              <a:rPr lang="en-GB" sz="1800" dirty="0">
                <a:solidFill>
                  <a:srgbClr val="000000"/>
                </a:solidFill>
                <a:highlight>
                  <a:srgbClr val="FFFFFF"/>
                </a:highlight>
                <a:latin typeface="Times New Roman" panose="02020603050405020304" pitchFamily="18" charset="0"/>
              </a:rPr>
              <a:t>The academic poster must include a </a:t>
            </a:r>
            <a:r>
              <a:rPr lang="en-GB" sz="1800" b="1" i="1" dirty="0">
                <a:solidFill>
                  <a:srgbClr val="000000"/>
                </a:solidFill>
                <a:highlight>
                  <a:srgbClr val="FFFFFF"/>
                </a:highlight>
                <a:latin typeface="Arial" panose="020B0604020202020204" pitchFamily="34" charset="0"/>
              </a:rPr>
              <a:t>reference list</a:t>
            </a:r>
            <a:r>
              <a:rPr lang="en-GB" sz="1800" dirty="0">
                <a:solidFill>
                  <a:srgbClr val="000000"/>
                </a:solidFill>
                <a:highlight>
                  <a:srgbClr val="FFFFFF"/>
                </a:highlight>
                <a:latin typeface="Times New Roman" panose="02020603050405020304" pitchFamily="18" charset="0"/>
              </a:rPr>
              <a:t> and in text citations should be used in your poster using Harvard referencing.   </a:t>
            </a:r>
          </a:p>
          <a:p>
            <a:pPr algn="l" rtl="0" fontAlgn="base">
              <a:buFont typeface="+mj-lt"/>
              <a:buAutoNum type="arabicPeriod" startAt="6"/>
            </a:pPr>
            <a:r>
              <a:rPr lang="en-GB" sz="1800" dirty="0">
                <a:solidFill>
                  <a:srgbClr val="000000"/>
                </a:solidFill>
                <a:highlight>
                  <a:srgbClr val="FFFFFF"/>
                </a:highlight>
                <a:latin typeface="Times New Roman" panose="02020603050405020304" pitchFamily="18" charset="0"/>
              </a:rPr>
              <a:t>Ensure to make your poster </a:t>
            </a:r>
            <a:r>
              <a:rPr lang="en-GB" sz="1800" b="1" i="1" dirty="0">
                <a:solidFill>
                  <a:srgbClr val="000000"/>
                </a:solidFill>
                <a:highlight>
                  <a:srgbClr val="FFFFFF"/>
                </a:highlight>
                <a:latin typeface="Arial" panose="020B0604020202020204" pitchFamily="34" charset="0"/>
              </a:rPr>
              <a:t>engaging</a:t>
            </a:r>
            <a:r>
              <a:rPr lang="en-GB" sz="1800" dirty="0">
                <a:solidFill>
                  <a:srgbClr val="000000"/>
                </a:solidFill>
                <a:highlight>
                  <a:srgbClr val="FFFFFF"/>
                </a:highlight>
                <a:latin typeface="Times New Roman" panose="02020603050405020304" pitchFamily="18" charset="0"/>
              </a:rPr>
              <a:t> to impact on your audience by using clear text, bullet points, graphics, colour , clear headings and subheadings and font size. </a:t>
            </a:r>
          </a:p>
          <a:p>
            <a:pPr algn="l" rtl="0" fontAlgn="base">
              <a:buFont typeface="+mj-lt"/>
              <a:buAutoNum type="arabicPeriod" startAt="6"/>
            </a:pPr>
            <a:r>
              <a:rPr lang="en-GB" sz="1800" b="0" i="0" dirty="0">
                <a:solidFill>
                  <a:srgbClr val="000000"/>
                </a:solidFill>
                <a:effectLst/>
                <a:latin typeface="Times New Roman" panose="02020603050405020304" pitchFamily="18" charset="0"/>
              </a:rPr>
              <a:t>When having used an AI tool for this assignment for the purpose as indicated in the above AI grid, you must acknowledge this and use the universities AI guidance instructions available on the module Moodle page, under </a:t>
            </a:r>
            <a:r>
              <a:rPr lang="en-GB" sz="1800" b="1" i="0" dirty="0">
                <a:solidFill>
                  <a:srgbClr val="000000"/>
                </a:solidFill>
                <a:effectLst/>
                <a:latin typeface="Times New Roman" panose="02020603050405020304" pitchFamily="18" charset="0"/>
              </a:rPr>
              <a:t>the AI guidance for students tile</a:t>
            </a:r>
            <a:r>
              <a:rPr lang="en-GB" sz="1800" b="0" i="0" dirty="0">
                <a:solidFill>
                  <a:srgbClr val="000000"/>
                </a:solidFill>
                <a:effectLst/>
                <a:latin typeface="Times New Roman" panose="02020603050405020304" pitchFamily="18" charset="0"/>
              </a:rPr>
              <a:t>. </a:t>
            </a:r>
            <a:endParaRPr lang="en-GB" sz="1800" dirty="0">
              <a:solidFill>
                <a:srgbClr val="000000"/>
              </a:solidFill>
              <a:highlight>
                <a:srgbClr val="FFFFFF"/>
              </a:highlight>
              <a:latin typeface="Times New Roman" panose="02020603050405020304" pitchFamily="18" charset="0"/>
            </a:endParaRPr>
          </a:p>
          <a:p>
            <a:pPr>
              <a:spcBef>
                <a:spcPts val="500"/>
              </a:spcBef>
              <a:spcAft>
                <a:spcPts val="500"/>
              </a:spcAft>
            </a:pPr>
            <a:r>
              <a:rPr lang="en-GB" sz="2400" dirty="0">
                <a:ea typeface="Times New Roman" panose="02020603050405020304" pitchFamily="18" charset="0"/>
              </a:rPr>
              <a:t> </a:t>
            </a:r>
          </a:p>
        </p:txBody>
      </p:sp>
      <p:sp>
        <p:nvSpPr>
          <p:cNvPr id="3" name="Rectangle 2">
            <a:extLst>
              <a:ext uri="{FF2B5EF4-FFF2-40B4-BE49-F238E27FC236}">
                <a16:creationId xmlns:a16="http://schemas.microsoft.com/office/drawing/2014/main" id="{8BE3B221-C48C-473D-ACB3-A97994730ED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026832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1348-6264-9684-F0F8-532C80EDF201}"/>
              </a:ext>
            </a:extLst>
          </p:cNvPr>
          <p:cNvSpPr>
            <a:spLocks noGrp="1"/>
          </p:cNvSpPr>
          <p:nvPr>
            <p:ph type="title"/>
          </p:nvPr>
        </p:nvSpPr>
        <p:spPr/>
        <p:txBody>
          <a:bodyPr/>
          <a:lstStyle/>
          <a:p>
            <a:r>
              <a:rPr lang="en-GB" b="1" dirty="0">
                <a:solidFill>
                  <a:srgbClr val="000000"/>
                </a:solidFill>
                <a:latin typeface="Arial" panose="020B0604020202020204" pitchFamily="34" charset="0"/>
                <a:ea typeface="Times New Roman" panose="02020603050405020304" pitchFamily="18" charset="0"/>
                <a:cs typeface="Arial" panose="020B0604020202020204" pitchFamily="34" charset="0"/>
              </a:rPr>
              <a:t>General Submission Guidance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5B78A1-42F2-D35A-C500-C39B2C8287D4}"/>
              </a:ext>
            </a:extLst>
          </p:cNvPr>
          <p:cNvSpPr>
            <a:spLocks noGrp="1"/>
          </p:cNvSpPr>
          <p:nvPr>
            <p:ph idx="1"/>
          </p:nvPr>
        </p:nvSpPr>
        <p:spPr/>
        <p:txBody>
          <a:bodyPr>
            <a:normAutofit fontScale="85000" lnSpcReduction="20000"/>
          </a:bodyPr>
          <a:lstStyle/>
          <a:p>
            <a:pPr marL="342900" indent="-34290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It is essential that you follow the University’s Harvard referencing requirements. </a:t>
            </a:r>
          </a:p>
          <a:p>
            <a:pPr marL="0" indent="0">
              <a:buNone/>
            </a:pPr>
            <a:r>
              <a:rPr lang="en-GB" sz="3100" dirty="0">
                <a:latin typeface="Arial" panose="020B0604020202020204" pitchFamily="34" charset="0"/>
                <a:ea typeface="Times New Roman" panose="02020603050405020304" pitchFamily="18" charset="0"/>
                <a:cs typeface="Arial" panose="020B0604020202020204" pitchFamily="34" charset="0"/>
              </a:rPr>
              <a:t> </a:t>
            </a:r>
          </a:p>
          <a:p>
            <a:pPr marL="342900" indent="-34290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Ensure you provide a </a:t>
            </a:r>
            <a:r>
              <a:rPr lang="en-GB" sz="3100" b="1" dirty="0">
                <a:latin typeface="Arial" panose="020B0604020202020204" pitchFamily="34" charset="0"/>
                <a:ea typeface="Times New Roman" panose="02020603050405020304" pitchFamily="18" charset="0"/>
                <a:cs typeface="Arial" panose="020B0604020202020204" pitchFamily="34" charset="0"/>
              </a:rPr>
              <a:t>reference list included in </a:t>
            </a:r>
            <a:r>
              <a:rPr lang="en-GB" sz="3100" dirty="0">
                <a:latin typeface="Arial" panose="020B0604020202020204" pitchFamily="34" charset="0"/>
                <a:ea typeface="Times New Roman" panose="02020603050405020304" pitchFamily="18" charset="0"/>
                <a:cs typeface="Arial" panose="020B0604020202020204" pitchFamily="34" charset="0"/>
              </a:rPr>
              <a:t>your poster which is in alphabetical order, includes all the author details and  the date of publication. </a:t>
            </a:r>
          </a:p>
          <a:p>
            <a:pPr marL="114300" indent="0">
              <a:buNone/>
            </a:pPr>
            <a:r>
              <a:rPr lang="en-GB" sz="3100" dirty="0">
                <a:latin typeface="Arial" panose="020B0604020202020204" pitchFamily="34" charset="0"/>
                <a:ea typeface="Times New Roman" panose="02020603050405020304" pitchFamily="18" charset="0"/>
                <a:cs typeface="Arial" panose="020B0604020202020204" pitchFamily="34" charset="0"/>
              </a:rPr>
              <a:t> </a:t>
            </a:r>
          </a:p>
          <a:p>
            <a:pPr marL="342900" indent="-342900">
              <a:buFont typeface="Symbol" panose="05050102010706020507" pitchFamily="18" charset="2"/>
              <a:buChar char=""/>
            </a:pPr>
            <a:r>
              <a:rPr lang="en-GB" sz="3100" dirty="0">
                <a:latin typeface="Arial" panose="020B0604020202020204" pitchFamily="34" charset="0"/>
                <a:ea typeface="Times New Roman" panose="02020603050405020304" pitchFamily="18" charset="0"/>
                <a:cs typeface="Arial" panose="020B0604020202020204" pitchFamily="34" charset="0"/>
              </a:rPr>
              <a:t>It is important that you check your work, proofread the contents, spell check it and look at punctuation and grammar so that your assignment reads clearly.</a:t>
            </a:r>
          </a:p>
          <a:p>
            <a:pPr marL="114300" indent="0">
              <a:buNone/>
            </a:pPr>
            <a:r>
              <a:rPr lang="en-GB" sz="3100" dirty="0">
                <a:latin typeface="Arial" panose="020B0604020202020204" pitchFamily="34" charset="0"/>
                <a:ea typeface="Times New Roman" panose="02020603050405020304" pitchFamily="18" charset="0"/>
                <a:cs typeface="Arial" panose="020B0604020202020204" pitchFamily="34" charset="0"/>
              </a:rPr>
              <a:t> </a:t>
            </a:r>
          </a:p>
          <a:p>
            <a:endParaRPr lang="en-GB" dirty="0"/>
          </a:p>
        </p:txBody>
      </p:sp>
      <p:sp>
        <p:nvSpPr>
          <p:cNvPr id="4" name="Rectangle 3">
            <a:extLst>
              <a:ext uri="{FF2B5EF4-FFF2-40B4-BE49-F238E27FC236}">
                <a16:creationId xmlns:a16="http://schemas.microsoft.com/office/drawing/2014/main" id="{392FD5C2-ACE9-4AF6-9076-962115D280F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4569153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FEE-42E4-4F3A-8404-B7C89C516440}"/>
              </a:ext>
            </a:extLst>
          </p:cNvPr>
          <p:cNvSpPr>
            <a:spLocks noGrp="1"/>
          </p:cNvSpPr>
          <p:nvPr>
            <p:ph type="title"/>
          </p:nvPr>
        </p:nvSpPr>
        <p:spPr/>
        <p:txBody>
          <a:bodyPr/>
          <a:lstStyle/>
          <a:p>
            <a:r>
              <a:rPr lang="en-GB" dirty="0"/>
              <a:t>What did you learn today?</a:t>
            </a:r>
          </a:p>
        </p:txBody>
      </p:sp>
      <p:pic>
        <p:nvPicPr>
          <p:cNvPr id="3" name="Picture 2" descr="What did you learn today? | eezeeenglishzone">
            <a:extLst>
              <a:ext uri="{FF2B5EF4-FFF2-40B4-BE49-F238E27FC236}">
                <a16:creationId xmlns:a16="http://schemas.microsoft.com/office/drawing/2014/main" id="{DBCF68C8-8FD5-B084-FF7F-36763261E5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0256" y="1485000"/>
            <a:ext cx="5190688" cy="388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15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C714-2685-653A-2BAA-814B0CA5DA87}"/>
              </a:ext>
            </a:extLst>
          </p:cNvPr>
          <p:cNvSpPr>
            <a:spLocks noGrp="1"/>
          </p:cNvSpPr>
          <p:nvPr>
            <p:ph type="title"/>
          </p:nvPr>
        </p:nvSpPr>
        <p:spPr>
          <a:xfrm>
            <a:off x="270015" y="0"/>
            <a:ext cx="11481847" cy="1325563"/>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94EECBE-6351-5A10-E679-453CA46F424B}"/>
              </a:ext>
            </a:extLst>
          </p:cNvPr>
          <p:cNvSpPr>
            <a:spLocks noGrp="1"/>
          </p:cNvSpPr>
          <p:nvPr>
            <p:ph idx="1"/>
          </p:nvPr>
        </p:nvSpPr>
        <p:spPr>
          <a:xfrm>
            <a:off x="295939" y="1033655"/>
            <a:ext cx="12041929" cy="3917032"/>
          </a:xfrm>
        </p:spPr>
        <p:txBody>
          <a:bodyPr>
            <a:noAutofit/>
          </a:bodyPr>
          <a:lstStyle/>
          <a:p>
            <a:r>
              <a:rPr lang="en-GB" sz="2600" dirty="0">
                <a:latin typeface="Arial" panose="020B0604020202020204" pitchFamily="34" charset="0"/>
                <a:cs typeface="Arial" panose="020B0604020202020204" pitchFamily="34" charset="0"/>
              </a:rPr>
              <a:t>Denscombe, M. (2012) </a:t>
            </a:r>
            <a:r>
              <a:rPr lang="en-GB" sz="2600" i="1" dirty="0">
                <a:latin typeface="Arial" panose="020B0604020202020204" pitchFamily="34" charset="0"/>
                <a:cs typeface="Arial" panose="020B0604020202020204" pitchFamily="34" charset="0"/>
              </a:rPr>
              <a:t>Research Proposal: A Practical guide,</a:t>
            </a:r>
            <a:r>
              <a:rPr lang="en-GB" sz="2600" dirty="0">
                <a:latin typeface="Arial" panose="020B0604020202020204" pitchFamily="34" charset="0"/>
                <a:cs typeface="Arial" panose="020B0604020202020204" pitchFamily="34" charset="0"/>
              </a:rPr>
              <a:t> Open University Press.</a:t>
            </a:r>
          </a:p>
          <a:p>
            <a:r>
              <a:rPr lang="en-GB" sz="2600" dirty="0" err="1">
                <a:latin typeface="Arial" panose="020B0604020202020204" pitchFamily="34" charset="0"/>
                <a:cs typeface="Arial" panose="020B0604020202020204" pitchFamily="34" charset="0"/>
              </a:rPr>
              <a:t>McCombes</a:t>
            </a:r>
            <a:r>
              <a:rPr lang="en-GB" sz="2600" dirty="0">
                <a:latin typeface="Arial" panose="020B0604020202020204" pitchFamily="34" charset="0"/>
                <a:cs typeface="Arial" panose="020B0604020202020204" pitchFamily="34" charset="0"/>
              </a:rPr>
              <a:t>, S. &amp; George, T. (2022, October 12). </a:t>
            </a:r>
            <a:r>
              <a:rPr lang="en-GB" sz="2600" i="1" dirty="0">
                <a:latin typeface="Arial" panose="020B0604020202020204" pitchFamily="34" charset="0"/>
                <a:cs typeface="Arial" panose="020B0604020202020204" pitchFamily="34" charset="0"/>
              </a:rPr>
              <a:t>How to Write a Research Proposal | Examples &amp; Templates.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Scribbr</a:t>
            </a:r>
            <a:r>
              <a:rPr lang="en-GB" sz="2600" dirty="0">
                <a:latin typeface="Arial" panose="020B0604020202020204" pitchFamily="34" charset="0"/>
                <a:cs typeface="Arial" panose="020B0604020202020204" pitchFamily="34" charset="0"/>
              </a:rPr>
              <a:t>. Available at: </a:t>
            </a:r>
            <a:r>
              <a:rPr lang="en-GB" sz="2600" dirty="0">
                <a:latin typeface="Arial" panose="020B0604020202020204" pitchFamily="34" charset="0"/>
                <a:cs typeface="Arial" panose="020B0604020202020204" pitchFamily="34" charset="0"/>
                <a:hlinkClick r:id="rId4"/>
              </a:rPr>
              <a:t>https://www.scribbr.com/research-process/research-proposal/</a:t>
            </a:r>
            <a:r>
              <a:rPr lang="en-GB" sz="2600" dirty="0">
                <a:latin typeface="Arial" panose="020B0604020202020204" pitchFamily="34" charset="0"/>
                <a:cs typeface="Arial" panose="020B0604020202020204" pitchFamily="34" charset="0"/>
              </a:rPr>
              <a:t> (Accessed date December 29, 2022).</a:t>
            </a:r>
          </a:p>
          <a:p>
            <a:r>
              <a:rPr lang="en-GB" sz="2600" dirty="0">
                <a:latin typeface="Arial" panose="020B0604020202020204" pitchFamily="34" charset="0"/>
                <a:cs typeface="Arial" panose="020B0604020202020204" pitchFamily="34" charset="0"/>
              </a:rPr>
              <a:t>Resnik, D., B. (2024) What Is Ethics in Research &amp; Why Is It Important? National Institute of Environmental Health Sciences. Available at</a:t>
            </a:r>
            <a:r>
              <a:rPr lang="en-GB" sz="2600">
                <a:latin typeface="Arial" panose="020B0604020202020204" pitchFamily="34" charset="0"/>
                <a:cs typeface="Arial" panose="020B0604020202020204" pitchFamily="34" charset="0"/>
              </a:rPr>
              <a:t>: </a:t>
            </a:r>
            <a:r>
              <a:rPr lang="en-GB" sz="2600">
                <a:latin typeface="Arial" panose="020B0604020202020204" pitchFamily="34" charset="0"/>
                <a:cs typeface="Arial" panose="020B0604020202020204" pitchFamily="34" charset="0"/>
                <a:hlinkClick r:id="rId5"/>
              </a:rPr>
              <a:t>https://www.niehs.nih.gov/research/resources/bioethics/whatis</a:t>
            </a:r>
            <a:endParaRPr lang="en-GB" sz="2600">
              <a:latin typeface="Arial" panose="020B0604020202020204" pitchFamily="34" charset="0"/>
              <a:cs typeface="Arial" panose="020B0604020202020204" pitchFamily="34" charset="0"/>
            </a:endParaRPr>
          </a:p>
          <a:p>
            <a:r>
              <a:rPr lang="en-GB" sz="2600">
                <a:latin typeface="Arial" panose="020B0604020202020204" pitchFamily="34" charset="0"/>
                <a:cs typeface="Arial" panose="020B0604020202020204" pitchFamily="34" charset="0"/>
              </a:rPr>
              <a:t>Schneider</a:t>
            </a:r>
            <a:r>
              <a:rPr lang="en-GB" sz="2600" dirty="0">
                <a:latin typeface="Arial" panose="020B0604020202020204" pitchFamily="34" charset="0"/>
                <a:cs typeface="Arial" panose="020B0604020202020204" pitchFamily="34" charset="0"/>
              </a:rPr>
              <a:t>, Z.M. and Fuller, J. (2018) </a:t>
            </a:r>
            <a:r>
              <a:rPr lang="en-GB" sz="2600" i="1" dirty="0">
                <a:latin typeface="Arial" panose="020B0604020202020204" pitchFamily="34" charset="0"/>
                <a:cs typeface="Arial" panose="020B0604020202020204" pitchFamily="34" charset="0"/>
              </a:rPr>
              <a:t>Writing research proposals in the health sciences : a step-by-step guide</a:t>
            </a:r>
            <a:r>
              <a:rPr lang="en-GB" sz="2600" dirty="0">
                <a:latin typeface="Arial" panose="020B0604020202020204" pitchFamily="34" charset="0"/>
                <a:cs typeface="Arial" panose="020B0604020202020204" pitchFamily="34" charset="0"/>
              </a:rPr>
              <a:t>. London: SAGE Publications Ltd.</a:t>
            </a:r>
          </a:p>
          <a:p>
            <a:endParaRPr lang="en-GB" sz="2600" dirty="0"/>
          </a:p>
        </p:txBody>
      </p:sp>
      <p:sp>
        <p:nvSpPr>
          <p:cNvPr id="4" name="Rectangle 3">
            <a:extLst>
              <a:ext uri="{FF2B5EF4-FFF2-40B4-BE49-F238E27FC236}">
                <a16:creationId xmlns:a16="http://schemas.microsoft.com/office/drawing/2014/main" id="{57DDB0E1-5390-4A3E-B1A8-E417A9D5057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0266631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ags/tag22.xml><?xml version="1.0" encoding="utf-8"?>
<p:tagLst xmlns:a="http://schemas.openxmlformats.org/drawingml/2006/main" xmlns:r="http://schemas.openxmlformats.org/officeDocument/2006/relationships" xmlns:p="http://schemas.openxmlformats.org/presentationml/2006/main">
  <p:tag name="VEVOX.ALERT.PANEL" val="0"/>
</p:tagLst>
</file>

<file path=ppt/tags/tag23.xml><?xml version="1.0" encoding="utf-8"?>
<p:tagLst xmlns:a="http://schemas.openxmlformats.org/drawingml/2006/main" xmlns:r="http://schemas.openxmlformats.org/officeDocument/2006/relationships" xmlns:p="http://schemas.openxmlformats.org/presentationml/2006/main">
  <p:tag name="VEVOX.ALERT.PANEL" val="0"/>
</p:tagLst>
</file>

<file path=ppt/tags/tag24.xml><?xml version="1.0" encoding="utf-8"?>
<p:tagLst xmlns:a="http://schemas.openxmlformats.org/drawingml/2006/main" xmlns:r="http://schemas.openxmlformats.org/officeDocument/2006/relationships" xmlns:p="http://schemas.openxmlformats.org/presentationml/2006/main">
  <p:tag name="VEVOX.ALERT.PANEL" val="0"/>
</p:tagLst>
</file>

<file path=ppt/tags/tag25.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2792</Words>
  <Application>Microsoft Office PowerPoint</Application>
  <PresentationFormat>Widescreen</PresentationFormat>
  <Paragraphs>338</Paragraphs>
  <Slides>53</Slides>
  <Notes>29</Notes>
  <HiddenSlides>1</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53</vt:i4>
      </vt:variant>
    </vt:vector>
  </HeadingPairs>
  <TitlesOfParts>
    <vt:vector size="65" baseType="lpstr">
      <vt:lpstr>Aptos</vt:lpstr>
      <vt:lpstr>Arial</vt:lpstr>
      <vt:lpstr>Calibri</vt:lpstr>
      <vt:lpstr>Calibri Light</vt:lpstr>
      <vt:lpstr>Century Gothic</vt:lpstr>
      <vt:lpstr>Segoe UI</vt:lpstr>
      <vt:lpstr>Symbol</vt:lpstr>
      <vt:lpstr>Times New Roman</vt:lpstr>
      <vt:lpstr>Wingdings</vt:lpstr>
      <vt:lpstr>UWTSD Holding Page</vt:lpstr>
      <vt:lpstr>UWTSD Text 2</vt:lpstr>
      <vt:lpstr>UWTSD Logo Variations place image in Background</vt:lpstr>
      <vt:lpstr>PowerPoint Presentation</vt:lpstr>
      <vt:lpstr>Learning outcomes</vt:lpstr>
      <vt:lpstr>Aims of the Session</vt:lpstr>
      <vt:lpstr>What does the assessment entails?</vt:lpstr>
      <vt:lpstr>Poster Presentation – A1</vt:lpstr>
      <vt:lpstr>Research Proposal – A2 </vt:lpstr>
      <vt:lpstr>Why do we write a research proposals? </vt:lpstr>
      <vt:lpstr>Reason for writing a proposal</vt:lpstr>
      <vt:lpstr>PowerPoint Presentation</vt:lpstr>
      <vt:lpstr>How long is a research proposal?</vt:lpstr>
      <vt:lpstr>Length of the Proposal</vt:lpstr>
      <vt:lpstr>Research starts with a Research Proposal </vt:lpstr>
      <vt:lpstr>1.Title/Topic of Study</vt:lpstr>
      <vt:lpstr>Title/Topic of Study</vt:lpstr>
      <vt:lpstr>2.Introduction/Background</vt:lpstr>
      <vt:lpstr>Formulate your Research Question</vt:lpstr>
      <vt:lpstr>3. Research Aims and Questions</vt:lpstr>
      <vt:lpstr> Detailed Aim and Objectives</vt:lpstr>
      <vt:lpstr>Examples: Aims/Objective/Hypothesis</vt:lpstr>
      <vt:lpstr> Example of Aim and objectives</vt:lpstr>
      <vt:lpstr>4.Rationale/Justification for Research</vt:lpstr>
      <vt:lpstr>5. Proposed Methodology</vt:lpstr>
      <vt:lpstr>5. Proposed Methodology ctd</vt:lpstr>
      <vt:lpstr>Activity </vt:lpstr>
      <vt:lpstr>6. Ethical considerations </vt:lpstr>
      <vt:lpstr>Getting ethical approval</vt:lpstr>
      <vt:lpstr>Types of ethical issues/principles</vt:lpstr>
      <vt:lpstr>Activity </vt:lpstr>
      <vt:lpstr>Activity </vt:lpstr>
      <vt:lpstr>Activity </vt:lpstr>
      <vt:lpstr>Activity </vt:lpstr>
      <vt:lpstr>Activity </vt:lpstr>
      <vt:lpstr>7. Implication of research</vt:lpstr>
      <vt:lpstr>Implication of research</vt:lpstr>
      <vt:lpstr>8. Plan of Work and Time Schedule</vt:lpstr>
      <vt:lpstr>Timelines</vt:lpstr>
      <vt:lpstr>Gantt Chart –Example</vt:lpstr>
      <vt:lpstr>9. References</vt:lpstr>
      <vt:lpstr>Research Proposal – Summary of what to include</vt:lpstr>
      <vt:lpstr>Summary: Activity</vt:lpstr>
      <vt:lpstr>Research process</vt:lpstr>
      <vt:lpstr>Summary</vt:lpstr>
      <vt:lpstr>What to do to pass this module</vt:lpstr>
      <vt:lpstr>PowerPoint Presentation</vt:lpstr>
      <vt:lpstr>Activity</vt:lpstr>
      <vt:lpstr> Select your Research Topic</vt:lpstr>
      <vt:lpstr> Start developing your Research </vt:lpstr>
      <vt:lpstr> Assignment Workshop End</vt:lpstr>
      <vt:lpstr>Individual Poster Presentation on Panopto</vt:lpstr>
      <vt:lpstr>General Submission Guidance </vt:lpstr>
      <vt:lpstr>General Submission Guidance </vt:lpstr>
      <vt:lpstr>What did you learn today?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46</cp:revision>
  <dcterms:created xsi:type="dcterms:W3CDTF">2021-03-09T15:35:42Z</dcterms:created>
  <dcterms:modified xsi:type="dcterms:W3CDTF">2026-09-27T15:11:56Z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