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9" r:id="rId1"/>
  </p:sldMasterIdLst>
  <p:notesMasterIdLst>
    <p:notesMasterId r:id="rId28"/>
  </p:notesMasterIdLst>
  <p:sldIdLst>
    <p:sldId id="282" r:id="rId2"/>
    <p:sldId id="289" r:id="rId3"/>
    <p:sldId id="256" r:id="rId4"/>
    <p:sldId id="257" r:id="rId5"/>
    <p:sldId id="259" r:id="rId6"/>
    <p:sldId id="266" r:id="rId7"/>
    <p:sldId id="283" r:id="rId8"/>
    <p:sldId id="285" r:id="rId9"/>
    <p:sldId id="260" r:id="rId10"/>
    <p:sldId id="286" r:id="rId11"/>
    <p:sldId id="261" r:id="rId12"/>
    <p:sldId id="262" r:id="rId13"/>
    <p:sldId id="287" r:id="rId14"/>
    <p:sldId id="277" r:id="rId15"/>
    <p:sldId id="278" r:id="rId16"/>
    <p:sldId id="279" r:id="rId17"/>
    <p:sldId id="273" r:id="rId18"/>
    <p:sldId id="269" r:id="rId19"/>
    <p:sldId id="284" r:id="rId20"/>
    <p:sldId id="270" r:id="rId21"/>
    <p:sldId id="271" r:id="rId22"/>
    <p:sldId id="280" r:id="rId23"/>
    <p:sldId id="281" r:id="rId24"/>
    <p:sldId id="258" r:id="rId25"/>
    <p:sldId id="272" r:id="rId26"/>
    <p:sldId id="28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348"/>
    <p:restoredTop sz="94612"/>
  </p:normalViewPr>
  <p:slideViewPr>
    <p:cSldViewPr snapToGrid="0">
      <p:cViewPr varScale="1">
        <p:scale>
          <a:sx n="93" d="100"/>
          <a:sy n="93" d="100"/>
        </p:scale>
        <p:origin x="216" y="4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_rels/data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F3303A-BA61-4E6D-84DA-1428E0F6D252}"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5F708E8-B4E8-4982-B5C4-161F06A50613}">
      <dgm:prSet/>
      <dgm:spPr/>
      <dgm:t>
        <a:bodyPr/>
        <a:lstStyle/>
        <a:p>
          <a:r>
            <a:rPr lang="en-GB" dirty="0"/>
            <a:t>The life expectancy is increasing, and children mortality rate is low hence the need for an increase in spending more as regards health</a:t>
          </a:r>
          <a:endParaRPr lang="en-US" dirty="0"/>
        </a:p>
      </dgm:t>
    </dgm:pt>
    <dgm:pt modelId="{76BB7A29-1DB6-40B0-B44D-D86384B68CAD}" type="parTrans" cxnId="{4A208231-3866-46BF-94AA-244109D74940}">
      <dgm:prSet/>
      <dgm:spPr/>
      <dgm:t>
        <a:bodyPr/>
        <a:lstStyle/>
        <a:p>
          <a:endParaRPr lang="en-US"/>
        </a:p>
      </dgm:t>
    </dgm:pt>
    <dgm:pt modelId="{B1F4DB46-A2D0-4A63-A472-CA8826A822C3}" type="sibTrans" cxnId="{4A208231-3866-46BF-94AA-244109D74940}">
      <dgm:prSet/>
      <dgm:spPr/>
      <dgm:t>
        <a:bodyPr/>
        <a:lstStyle/>
        <a:p>
          <a:endParaRPr lang="en-US"/>
        </a:p>
      </dgm:t>
    </dgm:pt>
    <dgm:pt modelId="{EE70CBE5-EB22-4FE9-8A22-8848252A0BD7}">
      <dgm:prSet/>
      <dgm:spPr/>
      <dgm:t>
        <a:bodyPr/>
        <a:lstStyle/>
        <a:p>
          <a:r>
            <a:rPr lang="en-GB" dirty="0"/>
            <a:t>Artificial intelligence and   robotic nursing has a role to play to provide the high-quality healthcare to patients </a:t>
          </a:r>
          <a:endParaRPr lang="en-US" dirty="0"/>
        </a:p>
      </dgm:t>
    </dgm:pt>
    <dgm:pt modelId="{51F57DAE-0B8D-4ECA-8D52-224F88FF7A0A}" type="parTrans" cxnId="{E5E4B2AF-ED73-4C11-8833-617A748C5A7E}">
      <dgm:prSet/>
      <dgm:spPr/>
      <dgm:t>
        <a:bodyPr/>
        <a:lstStyle/>
        <a:p>
          <a:endParaRPr lang="en-US"/>
        </a:p>
      </dgm:t>
    </dgm:pt>
    <dgm:pt modelId="{58EDC847-46FA-465B-8F18-31821BFF95CE}" type="sibTrans" cxnId="{E5E4B2AF-ED73-4C11-8833-617A748C5A7E}">
      <dgm:prSet/>
      <dgm:spPr/>
      <dgm:t>
        <a:bodyPr/>
        <a:lstStyle/>
        <a:p>
          <a:endParaRPr lang="en-US"/>
        </a:p>
      </dgm:t>
    </dgm:pt>
    <dgm:pt modelId="{1DBB7910-9210-4BAB-B637-39186CF458D4}">
      <dgm:prSet/>
      <dgm:spPr/>
      <dgm:t>
        <a:bodyPr/>
        <a:lstStyle/>
        <a:p>
          <a:r>
            <a:rPr lang="en-GB" dirty="0"/>
            <a:t>Age divide exist among the younger generation, and the older generation as regards technology acceptance</a:t>
          </a:r>
          <a:endParaRPr lang="en-US" dirty="0"/>
        </a:p>
      </dgm:t>
    </dgm:pt>
    <dgm:pt modelId="{21A32093-7FFF-4910-BD5D-AF4D6187692D}" type="parTrans" cxnId="{0110B7AB-950A-495F-AF11-AA4516CECA3A}">
      <dgm:prSet/>
      <dgm:spPr/>
      <dgm:t>
        <a:bodyPr/>
        <a:lstStyle/>
        <a:p>
          <a:endParaRPr lang="en-US"/>
        </a:p>
      </dgm:t>
    </dgm:pt>
    <dgm:pt modelId="{12C6B89E-1EF0-487F-9EDB-E8521367CEC1}" type="sibTrans" cxnId="{0110B7AB-950A-495F-AF11-AA4516CECA3A}">
      <dgm:prSet/>
      <dgm:spPr/>
      <dgm:t>
        <a:bodyPr/>
        <a:lstStyle/>
        <a:p>
          <a:endParaRPr lang="en-US"/>
        </a:p>
      </dgm:t>
    </dgm:pt>
    <dgm:pt modelId="{131F99C3-F627-E24E-9FC3-E975AF1B3DB3}">
      <dgm:prSet/>
      <dgm:spPr/>
      <dgm:t>
        <a:bodyPr/>
        <a:lstStyle/>
        <a:p>
          <a:r>
            <a:rPr lang="en-GB" dirty="0"/>
            <a:t>Shaw and Chen (2025) explain that many nurses are leaving the profession due to the demanding nature understaffed facilities and low pay</a:t>
          </a:r>
        </a:p>
      </dgm:t>
    </dgm:pt>
    <dgm:pt modelId="{D7ED2A2F-A2C5-6A4F-A7AE-4C71132473B2}" type="parTrans" cxnId="{8D34A9BA-B390-0643-A896-3B1124E6F052}">
      <dgm:prSet/>
      <dgm:spPr/>
      <dgm:t>
        <a:bodyPr/>
        <a:lstStyle/>
        <a:p>
          <a:endParaRPr lang="en-GB"/>
        </a:p>
      </dgm:t>
    </dgm:pt>
    <dgm:pt modelId="{21AA34B8-20DE-4C48-8603-B69DD9F8E05C}" type="sibTrans" cxnId="{8D34A9BA-B390-0643-A896-3B1124E6F052}">
      <dgm:prSet/>
      <dgm:spPr/>
      <dgm:t>
        <a:bodyPr/>
        <a:lstStyle/>
        <a:p>
          <a:endParaRPr lang="en-GB"/>
        </a:p>
      </dgm:t>
    </dgm:pt>
    <dgm:pt modelId="{98CDBA8B-0F6C-464B-BB37-4C056CD935DD}">
      <dgm:prSet/>
      <dgm:spPr/>
      <dgm:t>
        <a:bodyPr/>
        <a:lstStyle/>
        <a:p>
          <a:r>
            <a:rPr lang="en-GB" dirty="0"/>
            <a:t>Krel et al (2022) highlight that Locsin's Theory which states that technology , caring and nursing have become inseparable </a:t>
          </a:r>
        </a:p>
      </dgm:t>
    </dgm:pt>
    <dgm:pt modelId="{8810B7FC-12E5-0848-A2B9-834AF10F9D4E}" type="parTrans" cxnId="{F57953BB-25E6-7548-A41F-694DCBF98F82}">
      <dgm:prSet/>
      <dgm:spPr/>
      <dgm:t>
        <a:bodyPr/>
        <a:lstStyle/>
        <a:p>
          <a:endParaRPr lang="en-GB"/>
        </a:p>
      </dgm:t>
    </dgm:pt>
    <dgm:pt modelId="{38B3A87E-6AE3-CB44-8B99-FFEE68E4004C}" type="sibTrans" cxnId="{F57953BB-25E6-7548-A41F-694DCBF98F82}">
      <dgm:prSet/>
      <dgm:spPr/>
      <dgm:t>
        <a:bodyPr/>
        <a:lstStyle/>
        <a:p>
          <a:endParaRPr lang="en-GB"/>
        </a:p>
      </dgm:t>
    </dgm:pt>
    <dgm:pt modelId="{80D893ED-620C-F747-B0AF-9D331290A240}" type="pres">
      <dgm:prSet presAssocID="{65F3303A-BA61-4E6D-84DA-1428E0F6D252}" presName="linear" presStyleCnt="0">
        <dgm:presLayoutVars>
          <dgm:animLvl val="lvl"/>
          <dgm:resizeHandles val="exact"/>
        </dgm:presLayoutVars>
      </dgm:prSet>
      <dgm:spPr/>
    </dgm:pt>
    <dgm:pt modelId="{64A5578A-A723-084C-B020-F8ED7205C7E4}" type="pres">
      <dgm:prSet presAssocID="{95F708E8-B4E8-4982-B5C4-161F06A50613}" presName="parentText" presStyleLbl="node1" presStyleIdx="0" presStyleCnt="5">
        <dgm:presLayoutVars>
          <dgm:chMax val="0"/>
          <dgm:bulletEnabled val="1"/>
        </dgm:presLayoutVars>
      </dgm:prSet>
      <dgm:spPr/>
    </dgm:pt>
    <dgm:pt modelId="{5530723C-CE52-5147-923B-9E8459BED36D}" type="pres">
      <dgm:prSet presAssocID="{B1F4DB46-A2D0-4A63-A472-CA8826A822C3}" presName="spacer" presStyleCnt="0"/>
      <dgm:spPr/>
    </dgm:pt>
    <dgm:pt modelId="{9944F04D-2118-2B4A-A3DB-6D3B180A17EE}" type="pres">
      <dgm:prSet presAssocID="{98CDBA8B-0F6C-464B-BB37-4C056CD935DD}" presName="parentText" presStyleLbl="node1" presStyleIdx="1" presStyleCnt="5">
        <dgm:presLayoutVars>
          <dgm:chMax val="0"/>
          <dgm:bulletEnabled val="1"/>
        </dgm:presLayoutVars>
      </dgm:prSet>
      <dgm:spPr/>
    </dgm:pt>
    <dgm:pt modelId="{99315A3E-8A68-3A46-9CF9-A651A91855A5}" type="pres">
      <dgm:prSet presAssocID="{38B3A87E-6AE3-CB44-8B99-FFEE68E4004C}" presName="spacer" presStyleCnt="0"/>
      <dgm:spPr/>
    </dgm:pt>
    <dgm:pt modelId="{B7AD7337-8EBE-384B-9526-312370F062D9}" type="pres">
      <dgm:prSet presAssocID="{131F99C3-F627-E24E-9FC3-E975AF1B3DB3}" presName="parentText" presStyleLbl="node1" presStyleIdx="2" presStyleCnt="5">
        <dgm:presLayoutVars>
          <dgm:chMax val="0"/>
          <dgm:bulletEnabled val="1"/>
        </dgm:presLayoutVars>
      </dgm:prSet>
      <dgm:spPr/>
    </dgm:pt>
    <dgm:pt modelId="{643B37D7-0798-0F45-802E-302D1AC7A9DF}" type="pres">
      <dgm:prSet presAssocID="{21AA34B8-20DE-4C48-8603-B69DD9F8E05C}" presName="spacer" presStyleCnt="0"/>
      <dgm:spPr/>
    </dgm:pt>
    <dgm:pt modelId="{D607D599-7E45-2848-AD54-9A5F07C4BC4B}" type="pres">
      <dgm:prSet presAssocID="{EE70CBE5-EB22-4FE9-8A22-8848252A0BD7}" presName="parentText" presStyleLbl="node1" presStyleIdx="3" presStyleCnt="5">
        <dgm:presLayoutVars>
          <dgm:chMax val="0"/>
          <dgm:bulletEnabled val="1"/>
        </dgm:presLayoutVars>
      </dgm:prSet>
      <dgm:spPr/>
    </dgm:pt>
    <dgm:pt modelId="{573DB0D7-3F0E-3548-8198-CD3727F0C7A5}" type="pres">
      <dgm:prSet presAssocID="{58EDC847-46FA-465B-8F18-31821BFF95CE}" presName="spacer" presStyleCnt="0"/>
      <dgm:spPr/>
    </dgm:pt>
    <dgm:pt modelId="{C46C7F5F-C297-BA4C-88B0-E8631D46B8BD}" type="pres">
      <dgm:prSet presAssocID="{1DBB7910-9210-4BAB-B637-39186CF458D4}" presName="parentText" presStyleLbl="node1" presStyleIdx="4" presStyleCnt="5">
        <dgm:presLayoutVars>
          <dgm:chMax val="0"/>
          <dgm:bulletEnabled val="1"/>
        </dgm:presLayoutVars>
      </dgm:prSet>
      <dgm:spPr/>
    </dgm:pt>
  </dgm:ptLst>
  <dgm:cxnLst>
    <dgm:cxn modelId="{4A208231-3866-46BF-94AA-244109D74940}" srcId="{65F3303A-BA61-4E6D-84DA-1428E0F6D252}" destId="{95F708E8-B4E8-4982-B5C4-161F06A50613}" srcOrd="0" destOrd="0" parTransId="{76BB7A29-1DB6-40B0-B44D-D86384B68CAD}" sibTransId="{B1F4DB46-A2D0-4A63-A472-CA8826A822C3}"/>
    <dgm:cxn modelId="{A4364246-DB29-3743-9C1A-6CE9205BE55A}" type="presOf" srcId="{65F3303A-BA61-4E6D-84DA-1428E0F6D252}" destId="{80D893ED-620C-F747-B0AF-9D331290A240}" srcOrd="0" destOrd="0" presId="urn:microsoft.com/office/officeart/2005/8/layout/vList2"/>
    <dgm:cxn modelId="{F8809966-4931-6642-8AC9-CEC4CFB0DB74}" type="presOf" srcId="{1DBB7910-9210-4BAB-B637-39186CF458D4}" destId="{C46C7F5F-C297-BA4C-88B0-E8631D46B8BD}" srcOrd="0" destOrd="0" presId="urn:microsoft.com/office/officeart/2005/8/layout/vList2"/>
    <dgm:cxn modelId="{CFA11F99-94C5-EC48-9B94-0147DC6772F3}" type="presOf" srcId="{131F99C3-F627-E24E-9FC3-E975AF1B3DB3}" destId="{B7AD7337-8EBE-384B-9526-312370F062D9}" srcOrd="0" destOrd="0" presId="urn:microsoft.com/office/officeart/2005/8/layout/vList2"/>
    <dgm:cxn modelId="{46B65AA4-F23D-3E43-8601-20A509FA68E3}" type="presOf" srcId="{98CDBA8B-0F6C-464B-BB37-4C056CD935DD}" destId="{9944F04D-2118-2B4A-A3DB-6D3B180A17EE}" srcOrd="0" destOrd="0" presId="urn:microsoft.com/office/officeart/2005/8/layout/vList2"/>
    <dgm:cxn modelId="{BDEB87A4-389E-184D-8062-58F3A225849E}" type="presOf" srcId="{EE70CBE5-EB22-4FE9-8A22-8848252A0BD7}" destId="{D607D599-7E45-2848-AD54-9A5F07C4BC4B}" srcOrd="0" destOrd="0" presId="urn:microsoft.com/office/officeart/2005/8/layout/vList2"/>
    <dgm:cxn modelId="{0110B7AB-950A-495F-AF11-AA4516CECA3A}" srcId="{65F3303A-BA61-4E6D-84DA-1428E0F6D252}" destId="{1DBB7910-9210-4BAB-B637-39186CF458D4}" srcOrd="4" destOrd="0" parTransId="{21A32093-7FFF-4910-BD5D-AF4D6187692D}" sibTransId="{12C6B89E-1EF0-487F-9EDB-E8521367CEC1}"/>
    <dgm:cxn modelId="{E5E4B2AF-ED73-4C11-8833-617A748C5A7E}" srcId="{65F3303A-BA61-4E6D-84DA-1428E0F6D252}" destId="{EE70CBE5-EB22-4FE9-8A22-8848252A0BD7}" srcOrd="3" destOrd="0" parTransId="{51F57DAE-0B8D-4ECA-8D52-224F88FF7A0A}" sibTransId="{58EDC847-46FA-465B-8F18-31821BFF95CE}"/>
    <dgm:cxn modelId="{8D34A9BA-B390-0643-A896-3B1124E6F052}" srcId="{65F3303A-BA61-4E6D-84DA-1428E0F6D252}" destId="{131F99C3-F627-E24E-9FC3-E975AF1B3DB3}" srcOrd="2" destOrd="0" parTransId="{D7ED2A2F-A2C5-6A4F-A7AE-4C71132473B2}" sibTransId="{21AA34B8-20DE-4C48-8603-B69DD9F8E05C}"/>
    <dgm:cxn modelId="{F57953BB-25E6-7548-A41F-694DCBF98F82}" srcId="{65F3303A-BA61-4E6D-84DA-1428E0F6D252}" destId="{98CDBA8B-0F6C-464B-BB37-4C056CD935DD}" srcOrd="1" destOrd="0" parTransId="{8810B7FC-12E5-0848-A2B9-834AF10F9D4E}" sibTransId="{38B3A87E-6AE3-CB44-8B99-FFEE68E4004C}"/>
    <dgm:cxn modelId="{CD2F9EE7-119F-3045-B8B6-15D70BC54C7B}" type="presOf" srcId="{95F708E8-B4E8-4982-B5C4-161F06A50613}" destId="{64A5578A-A723-084C-B020-F8ED7205C7E4}" srcOrd="0" destOrd="0" presId="urn:microsoft.com/office/officeart/2005/8/layout/vList2"/>
    <dgm:cxn modelId="{AD01E186-525C-A94B-90F4-C0C40A07EA0B}" type="presParOf" srcId="{80D893ED-620C-F747-B0AF-9D331290A240}" destId="{64A5578A-A723-084C-B020-F8ED7205C7E4}" srcOrd="0" destOrd="0" presId="urn:microsoft.com/office/officeart/2005/8/layout/vList2"/>
    <dgm:cxn modelId="{9A6057F0-6CCE-B444-B6BF-A9A95234E7A0}" type="presParOf" srcId="{80D893ED-620C-F747-B0AF-9D331290A240}" destId="{5530723C-CE52-5147-923B-9E8459BED36D}" srcOrd="1" destOrd="0" presId="urn:microsoft.com/office/officeart/2005/8/layout/vList2"/>
    <dgm:cxn modelId="{DE3F89D0-CF9F-E640-ADEE-141B8F84817F}" type="presParOf" srcId="{80D893ED-620C-F747-B0AF-9D331290A240}" destId="{9944F04D-2118-2B4A-A3DB-6D3B180A17EE}" srcOrd="2" destOrd="0" presId="urn:microsoft.com/office/officeart/2005/8/layout/vList2"/>
    <dgm:cxn modelId="{DFE08E17-117A-CA46-B7EC-4720F978F55D}" type="presParOf" srcId="{80D893ED-620C-F747-B0AF-9D331290A240}" destId="{99315A3E-8A68-3A46-9CF9-A651A91855A5}" srcOrd="3" destOrd="0" presId="urn:microsoft.com/office/officeart/2005/8/layout/vList2"/>
    <dgm:cxn modelId="{661AD5EE-6692-6043-83ED-AEF50E33F9F6}" type="presParOf" srcId="{80D893ED-620C-F747-B0AF-9D331290A240}" destId="{B7AD7337-8EBE-384B-9526-312370F062D9}" srcOrd="4" destOrd="0" presId="urn:microsoft.com/office/officeart/2005/8/layout/vList2"/>
    <dgm:cxn modelId="{8BFEE2E8-D638-9F49-AE4F-132AE778B5E6}" type="presParOf" srcId="{80D893ED-620C-F747-B0AF-9D331290A240}" destId="{643B37D7-0798-0F45-802E-302D1AC7A9DF}" srcOrd="5" destOrd="0" presId="urn:microsoft.com/office/officeart/2005/8/layout/vList2"/>
    <dgm:cxn modelId="{FFA650EF-F177-9E4E-B0CB-327E4606B4C1}" type="presParOf" srcId="{80D893ED-620C-F747-B0AF-9D331290A240}" destId="{D607D599-7E45-2848-AD54-9A5F07C4BC4B}" srcOrd="6" destOrd="0" presId="urn:microsoft.com/office/officeart/2005/8/layout/vList2"/>
    <dgm:cxn modelId="{10E29A5C-57F0-3348-A58F-04462E38DA50}" type="presParOf" srcId="{80D893ED-620C-F747-B0AF-9D331290A240}" destId="{573DB0D7-3F0E-3548-8198-CD3727F0C7A5}" srcOrd="7" destOrd="0" presId="urn:microsoft.com/office/officeart/2005/8/layout/vList2"/>
    <dgm:cxn modelId="{D7275C5C-EC75-8C41-9546-404C18AAF522}" type="presParOf" srcId="{80D893ED-620C-F747-B0AF-9D331290A240}" destId="{C46C7F5F-C297-BA4C-88B0-E8631D46B8BD}"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E4AF866-016F-4EB0-951F-6E1825E369CB}"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54EA9905-29A0-4C2B-BE48-CCB275582093}">
      <dgm:prSet custT="1"/>
      <dgm:spPr/>
      <dgm:t>
        <a:bodyPr/>
        <a:lstStyle/>
        <a:p>
          <a:pPr algn="just"/>
          <a:r>
            <a:rPr lang="en-US" sz="1600" dirty="0">
              <a:latin typeface="Arial" panose="020B0604020202020204" pitchFamily="34" charset="0"/>
              <a:cs typeface="Arial" panose="020B0604020202020204" pitchFamily="34" charset="0"/>
            </a:rPr>
            <a:t>By caring out structured interviews, focus groups where possible, telephone interviews with healthcare professionals who are going to be directly or indirectly working with robotic nurses if introduced.  Their opinions, views and understanding will be collected.  An interpretivism approach is what is to be used  </a:t>
          </a:r>
        </a:p>
      </dgm:t>
    </dgm:pt>
    <dgm:pt modelId="{A94EB7CC-9304-43F7-B727-FBC86C839798}" type="parTrans" cxnId="{F1B4F417-7268-498F-86DC-1B3275B8EC3F}">
      <dgm:prSet/>
      <dgm:spPr/>
      <dgm:t>
        <a:bodyPr/>
        <a:lstStyle/>
        <a:p>
          <a:endParaRPr lang="en-US"/>
        </a:p>
      </dgm:t>
    </dgm:pt>
    <dgm:pt modelId="{D0D7691F-B4CE-4017-8A16-A988B640B3D1}" type="sibTrans" cxnId="{F1B4F417-7268-498F-86DC-1B3275B8EC3F}">
      <dgm:prSet/>
      <dgm:spPr/>
      <dgm:t>
        <a:bodyPr/>
        <a:lstStyle/>
        <a:p>
          <a:endParaRPr lang="en-US"/>
        </a:p>
      </dgm:t>
    </dgm:pt>
    <dgm:pt modelId="{C2FBFE13-ED57-47FC-8C5C-C0D6C037E7D1}">
      <dgm:prSet custT="1"/>
      <dgm:spPr/>
      <dgm:t>
        <a:bodyPr/>
        <a:lstStyle/>
        <a:p>
          <a:pPr algn="just">
            <a:lnSpc>
              <a:spcPct val="100000"/>
            </a:lnSpc>
          </a:pPr>
          <a:r>
            <a:rPr lang="en-US" sz="1600" dirty="0" err="1">
              <a:latin typeface="Arial" panose="020B0604020202020204" pitchFamily="34" charset="0"/>
              <a:cs typeface="Arial" panose="020B0604020202020204" pitchFamily="34" charset="0"/>
            </a:rPr>
            <a:t>Areshtanab</a:t>
          </a:r>
          <a:r>
            <a:rPr lang="en-US" sz="1600" dirty="0">
              <a:latin typeface="Arial" panose="020B0604020202020204" pitchFamily="34" charset="0"/>
              <a:cs typeface="Arial" panose="020B0604020202020204" pitchFamily="34" charset="0"/>
            </a:rPr>
            <a:t> et al (2025) explain that technology is growing rapidly and penetrating many areas of people's lives, also the advancement of technologies are expected to enhance healthcare efficiency and reduce costs greatly.  Robots could be seen  as one of these technologies, if accepted and practical</a:t>
          </a:r>
        </a:p>
      </dgm:t>
    </dgm:pt>
    <dgm:pt modelId="{01448357-E66B-42A0-A59D-90E9B526F2D2}" type="parTrans" cxnId="{1176E340-7487-42F7-8A98-B640E520800C}">
      <dgm:prSet/>
      <dgm:spPr/>
      <dgm:t>
        <a:bodyPr/>
        <a:lstStyle/>
        <a:p>
          <a:endParaRPr lang="en-US"/>
        </a:p>
      </dgm:t>
    </dgm:pt>
    <dgm:pt modelId="{F3F319FA-0D77-4D1F-BD19-B6AB5303AD00}" type="sibTrans" cxnId="{1176E340-7487-42F7-8A98-B640E520800C}">
      <dgm:prSet/>
      <dgm:spPr/>
      <dgm:t>
        <a:bodyPr/>
        <a:lstStyle/>
        <a:p>
          <a:endParaRPr lang="en-US"/>
        </a:p>
      </dgm:t>
    </dgm:pt>
    <dgm:pt modelId="{0F9F89A0-F8E8-4138-9FCF-94F1631F9F58}">
      <dgm:prSet/>
      <dgm:spPr/>
      <dgm:t>
        <a:bodyPr/>
        <a:lstStyle/>
        <a:p>
          <a:pPr algn="just"/>
          <a:r>
            <a:rPr lang="en-US" dirty="0">
              <a:latin typeface="Arial" panose="020B0604020202020204" pitchFamily="34" charset="0"/>
              <a:cs typeface="Arial" panose="020B0604020202020204" pitchFamily="34" charset="0"/>
            </a:rPr>
            <a:t>Nguyen (2026) Stipulates the rapid introduction of technologies  in  healthcare has brought about a  fundamental shift in how patients are cared for as nurses face a profonde ontological crisis</a:t>
          </a:r>
        </a:p>
      </dgm:t>
    </dgm:pt>
    <dgm:pt modelId="{2FEE597A-483E-402B-B98A-CFB71DE4A18E}" type="parTrans" cxnId="{25973AC4-A920-48AB-BB83-F2AEDA4B0C84}">
      <dgm:prSet/>
      <dgm:spPr/>
      <dgm:t>
        <a:bodyPr/>
        <a:lstStyle/>
        <a:p>
          <a:endParaRPr lang="en-US"/>
        </a:p>
      </dgm:t>
    </dgm:pt>
    <dgm:pt modelId="{3473BAA6-9846-4263-866A-B1239CC359EA}" type="sibTrans" cxnId="{25973AC4-A920-48AB-BB83-F2AEDA4B0C84}">
      <dgm:prSet/>
      <dgm:spPr/>
      <dgm:t>
        <a:bodyPr/>
        <a:lstStyle/>
        <a:p>
          <a:endParaRPr lang="en-US"/>
        </a:p>
      </dgm:t>
    </dgm:pt>
    <dgm:pt modelId="{C746FEBE-58BC-4CB7-9666-A7518D1C44A7}" type="pres">
      <dgm:prSet presAssocID="{3E4AF866-016F-4EB0-951F-6E1825E369CB}" presName="root" presStyleCnt="0">
        <dgm:presLayoutVars>
          <dgm:dir/>
          <dgm:resizeHandles val="exact"/>
        </dgm:presLayoutVars>
      </dgm:prSet>
      <dgm:spPr/>
    </dgm:pt>
    <dgm:pt modelId="{D60CD168-2647-4429-AA21-F734A0093FEB}" type="pres">
      <dgm:prSet presAssocID="{54EA9905-29A0-4C2B-BE48-CCB275582093}" presName="compNode" presStyleCnt="0"/>
      <dgm:spPr/>
    </dgm:pt>
    <dgm:pt modelId="{96A94F52-6360-4EFF-AA63-4953095348FE}" type="pres">
      <dgm:prSet presAssocID="{54EA9905-29A0-4C2B-BE48-CCB275582093}" presName="bgRect" presStyleLbl="bgShp" presStyleIdx="0" presStyleCnt="3"/>
      <dgm:spPr/>
    </dgm:pt>
    <dgm:pt modelId="{3F090718-3FA5-47BB-9723-400A98DC40FF}" type="pres">
      <dgm:prSet presAssocID="{54EA9905-29A0-4C2B-BE48-CCB275582093}"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octor"/>
        </a:ext>
      </dgm:extLst>
    </dgm:pt>
    <dgm:pt modelId="{C723A427-2BF5-45E3-93ED-21AE1FF88C84}" type="pres">
      <dgm:prSet presAssocID="{54EA9905-29A0-4C2B-BE48-CCB275582093}" presName="spaceRect" presStyleCnt="0"/>
      <dgm:spPr/>
    </dgm:pt>
    <dgm:pt modelId="{CE884F43-C4D9-4F67-8488-87B724CE0108}" type="pres">
      <dgm:prSet presAssocID="{54EA9905-29A0-4C2B-BE48-CCB275582093}" presName="parTx" presStyleLbl="revTx" presStyleIdx="0" presStyleCnt="3">
        <dgm:presLayoutVars>
          <dgm:chMax val="0"/>
          <dgm:chPref val="0"/>
        </dgm:presLayoutVars>
      </dgm:prSet>
      <dgm:spPr/>
    </dgm:pt>
    <dgm:pt modelId="{A09B6695-9287-41F8-8991-16A6AB1F7EC2}" type="pres">
      <dgm:prSet presAssocID="{D0D7691F-B4CE-4017-8A16-A988B640B3D1}" presName="sibTrans" presStyleCnt="0"/>
      <dgm:spPr/>
    </dgm:pt>
    <dgm:pt modelId="{0EA212AC-47FB-4C9A-B8B3-8D6C1EB73A69}" type="pres">
      <dgm:prSet presAssocID="{C2FBFE13-ED57-47FC-8C5C-C0D6C037E7D1}" presName="compNode" presStyleCnt="0"/>
      <dgm:spPr/>
    </dgm:pt>
    <dgm:pt modelId="{D41E282F-2FAD-46A9-AC42-28A7BEB7E748}" type="pres">
      <dgm:prSet presAssocID="{C2FBFE13-ED57-47FC-8C5C-C0D6C037E7D1}" presName="bgRect" presStyleLbl="bgShp" presStyleIdx="1" presStyleCnt="3"/>
      <dgm:spPr/>
    </dgm:pt>
    <dgm:pt modelId="{5B1B40EB-C174-4BD1-8740-F566E649942E}" type="pres">
      <dgm:prSet presAssocID="{C2FBFE13-ED57-47FC-8C5C-C0D6C037E7D1}"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10D18A5B-4886-4F4D-85F3-11521369CD6D}" type="pres">
      <dgm:prSet presAssocID="{C2FBFE13-ED57-47FC-8C5C-C0D6C037E7D1}" presName="spaceRect" presStyleCnt="0"/>
      <dgm:spPr/>
    </dgm:pt>
    <dgm:pt modelId="{0A360B90-4227-4869-8BFD-B1CC4219A886}" type="pres">
      <dgm:prSet presAssocID="{C2FBFE13-ED57-47FC-8C5C-C0D6C037E7D1}" presName="parTx" presStyleLbl="revTx" presStyleIdx="1" presStyleCnt="3">
        <dgm:presLayoutVars>
          <dgm:chMax val="0"/>
          <dgm:chPref val="0"/>
        </dgm:presLayoutVars>
      </dgm:prSet>
      <dgm:spPr/>
    </dgm:pt>
    <dgm:pt modelId="{4FDDF000-AE25-403C-9538-682491E10EA8}" type="pres">
      <dgm:prSet presAssocID="{F3F319FA-0D77-4D1F-BD19-B6AB5303AD00}" presName="sibTrans" presStyleCnt="0"/>
      <dgm:spPr/>
    </dgm:pt>
    <dgm:pt modelId="{1E4D7801-FB08-4505-B5E0-998C32CB691B}" type="pres">
      <dgm:prSet presAssocID="{0F9F89A0-F8E8-4138-9FCF-94F1631F9F58}" presName="compNode" presStyleCnt="0"/>
      <dgm:spPr/>
    </dgm:pt>
    <dgm:pt modelId="{F806602F-E711-4EE1-883C-AF73DC0AD067}" type="pres">
      <dgm:prSet presAssocID="{0F9F89A0-F8E8-4138-9FCF-94F1631F9F58}" presName="bgRect" presStyleLbl="bgShp" presStyleIdx="2" presStyleCnt="3"/>
      <dgm:spPr/>
    </dgm:pt>
    <dgm:pt modelId="{52EFC920-A417-48B3-8DCC-B869F20A5E0C}" type="pres">
      <dgm:prSet presAssocID="{0F9F89A0-F8E8-4138-9FCF-94F1631F9F58}"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ethoscope"/>
        </a:ext>
      </dgm:extLst>
    </dgm:pt>
    <dgm:pt modelId="{D08DF8CE-D70F-4865-8500-8AEDF058AC10}" type="pres">
      <dgm:prSet presAssocID="{0F9F89A0-F8E8-4138-9FCF-94F1631F9F58}" presName="spaceRect" presStyleCnt="0"/>
      <dgm:spPr/>
    </dgm:pt>
    <dgm:pt modelId="{A2C0E6C5-5F75-4D6C-A4A6-572FEC97F90A}" type="pres">
      <dgm:prSet presAssocID="{0F9F89A0-F8E8-4138-9FCF-94F1631F9F58}" presName="parTx" presStyleLbl="revTx" presStyleIdx="2" presStyleCnt="3">
        <dgm:presLayoutVars>
          <dgm:chMax val="0"/>
          <dgm:chPref val="0"/>
        </dgm:presLayoutVars>
      </dgm:prSet>
      <dgm:spPr/>
    </dgm:pt>
  </dgm:ptLst>
  <dgm:cxnLst>
    <dgm:cxn modelId="{F1B4F417-7268-498F-86DC-1B3275B8EC3F}" srcId="{3E4AF866-016F-4EB0-951F-6E1825E369CB}" destId="{54EA9905-29A0-4C2B-BE48-CCB275582093}" srcOrd="0" destOrd="0" parTransId="{A94EB7CC-9304-43F7-B727-FBC86C839798}" sibTransId="{D0D7691F-B4CE-4017-8A16-A988B640B3D1}"/>
    <dgm:cxn modelId="{095E4A1C-0C49-2141-967D-4D9CCBEDEE5B}" type="presOf" srcId="{54EA9905-29A0-4C2B-BE48-CCB275582093}" destId="{CE884F43-C4D9-4F67-8488-87B724CE0108}" srcOrd="0" destOrd="0" presId="urn:microsoft.com/office/officeart/2018/2/layout/IconVerticalSolidList"/>
    <dgm:cxn modelId="{47381124-E190-1340-BF6A-F5B333313DD0}" type="presOf" srcId="{0F9F89A0-F8E8-4138-9FCF-94F1631F9F58}" destId="{A2C0E6C5-5F75-4D6C-A4A6-572FEC97F90A}" srcOrd="0" destOrd="0" presId="urn:microsoft.com/office/officeart/2018/2/layout/IconVerticalSolidList"/>
    <dgm:cxn modelId="{1176E340-7487-42F7-8A98-B640E520800C}" srcId="{3E4AF866-016F-4EB0-951F-6E1825E369CB}" destId="{C2FBFE13-ED57-47FC-8C5C-C0D6C037E7D1}" srcOrd="1" destOrd="0" parTransId="{01448357-E66B-42A0-A59D-90E9B526F2D2}" sibTransId="{F3F319FA-0D77-4D1F-BD19-B6AB5303AD00}"/>
    <dgm:cxn modelId="{51C2F652-6A17-DF44-A098-3E3BFC49AD39}" type="presOf" srcId="{3E4AF866-016F-4EB0-951F-6E1825E369CB}" destId="{C746FEBE-58BC-4CB7-9666-A7518D1C44A7}" srcOrd="0" destOrd="0" presId="urn:microsoft.com/office/officeart/2018/2/layout/IconVerticalSolidList"/>
    <dgm:cxn modelId="{F35FB48F-8D82-BA4B-9029-DB1421E08D2C}" type="presOf" srcId="{C2FBFE13-ED57-47FC-8C5C-C0D6C037E7D1}" destId="{0A360B90-4227-4869-8BFD-B1CC4219A886}" srcOrd="0" destOrd="0" presId="urn:microsoft.com/office/officeart/2018/2/layout/IconVerticalSolidList"/>
    <dgm:cxn modelId="{25973AC4-A920-48AB-BB83-F2AEDA4B0C84}" srcId="{3E4AF866-016F-4EB0-951F-6E1825E369CB}" destId="{0F9F89A0-F8E8-4138-9FCF-94F1631F9F58}" srcOrd="2" destOrd="0" parTransId="{2FEE597A-483E-402B-B98A-CFB71DE4A18E}" sibTransId="{3473BAA6-9846-4263-866A-B1239CC359EA}"/>
    <dgm:cxn modelId="{A54DC5B8-94FA-F441-B048-3B77D745E4DD}" type="presParOf" srcId="{C746FEBE-58BC-4CB7-9666-A7518D1C44A7}" destId="{D60CD168-2647-4429-AA21-F734A0093FEB}" srcOrd="0" destOrd="0" presId="urn:microsoft.com/office/officeart/2018/2/layout/IconVerticalSolidList"/>
    <dgm:cxn modelId="{A3BB27C6-B1EE-5941-8E7B-99E18A857D13}" type="presParOf" srcId="{D60CD168-2647-4429-AA21-F734A0093FEB}" destId="{96A94F52-6360-4EFF-AA63-4953095348FE}" srcOrd="0" destOrd="0" presId="urn:microsoft.com/office/officeart/2018/2/layout/IconVerticalSolidList"/>
    <dgm:cxn modelId="{3BC1204E-2D66-EC48-AB4B-41EC32ABEC0A}" type="presParOf" srcId="{D60CD168-2647-4429-AA21-F734A0093FEB}" destId="{3F090718-3FA5-47BB-9723-400A98DC40FF}" srcOrd="1" destOrd="0" presId="urn:microsoft.com/office/officeart/2018/2/layout/IconVerticalSolidList"/>
    <dgm:cxn modelId="{B78C0AAC-72E0-FD45-BDE9-8DEF01F74364}" type="presParOf" srcId="{D60CD168-2647-4429-AA21-F734A0093FEB}" destId="{C723A427-2BF5-45E3-93ED-21AE1FF88C84}" srcOrd="2" destOrd="0" presId="urn:microsoft.com/office/officeart/2018/2/layout/IconVerticalSolidList"/>
    <dgm:cxn modelId="{E21B5804-AF76-2F40-BA7D-9EB376491F92}" type="presParOf" srcId="{D60CD168-2647-4429-AA21-F734A0093FEB}" destId="{CE884F43-C4D9-4F67-8488-87B724CE0108}" srcOrd="3" destOrd="0" presId="urn:microsoft.com/office/officeart/2018/2/layout/IconVerticalSolidList"/>
    <dgm:cxn modelId="{AFFF7884-5523-6E4F-A371-3A05DC7171D1}" type="presParOf" srcId="{C746FEBE-58BC-4CB7-9666-A7518D1C44A7}" destId="{A09B6695-9287-41F8-8991-16A6AB1F7EC2}" srcOrd="1" destOrd="0" presId="urn:microsoft.com/office/officeart/2018/2/layout/IconVerticalSolidList"/>
    <dgm:cxn modelId="{B444AA1B-27C6-A241-869F-64FB46F21E28}" type="presParOf" srcId="{C746FEBE-58BC-4CB7-9666-A7518D1C44A7}" destId="{0EA212AC-47FB-4C9A-B8B3-8D6C1EB73A69}" srcOrd="2" destOrd="0" presId="urn:microsoft.com/office/officeart/2018/2/layout/IconVerticalSolidList"/>
    <dgm:cxn modelId="{1124E435-A949-564A-9DE8-9A8BAF9B0C80}" type="presParOf" srcId="{0EA212AC-47FB-4C9A-B8B3-8D6C1EB73A69}" destId="{D41E282F-2FAD-46A9-AC42-28A7BEB7E748}" srcOrd="0" destOrd="0" presId="urn:microsoft.com/office/officeart/2018/2/layout/IconVerticalSolidList"/>
    <dgm:cxn modelId="{B0D994A2-1B9C-D04A-937A-B76E06D07928}" type="presParOf" srcId="{0EA212AC-47FB-4C9A-B8B3-8D6C1EB73A69}" destId="{5B1B40EB-C174-4BD1-8740-F566E649942E}" srcOrd="1" destOrd="0" presId="urn:microsoft.com/office/officeart/2018/2/layout/IconVerticalSolidList"/>
    <dgm:cxn modelId="{05B3918E-94DA-164D-A04A-1AAA2DD20489}" type="presParOf" srcId="{0EA212AC-47FB-4C9A-B8B3-8D6C1EB73A69}" destId="{10D18A5B-4886-4F4D-85F3-11521369CD6D}" srcOrd="2" destOrd="0" presId="urn:microsoft.com/office/officeart/2018/2/layout/IconVerticalSolidList"/>
    <dgm:cxn modelId="{70E233D4-AF07-BF4C-8A7C-DF6D86A1EFAF}" type="presParOf" srcId="{0EA212AC-47FB-4C9A-B8B3-8D6C1EB73A69}" destId="{0A360B90-4227-4869-8BFD-B1CC4219A886}" srcOrd="3" destOrd="0" presId="urn:microsoft.com/office/officeart/2018/2/layout/IconVerticalSolidList"/>
    <dgm:cxn modelId="{2D5A6785-866C-1249-9EC3-0688038DE2F4}" type="presParOf" srcId="{C746FEBE-58BC-4CB7-9666-A7518D1C44A7}" destId="{4FDDF000-AE25-403C-9538-682491E10EA8}" srcOrd="3" destOrd="0" presId="urn:microsoft.com/office/officeart/2018/2/layout/IconVerticalSolidList"/>
    <dgm:cxn modelId="{6A31A0DC-58AF-0748-8989-C5B34344153E}" type="presParOf" srcId="{C746FEBE-58BC-4CB7-9666-A7518D1C44A7}" destId="{1E4D7801-FB08-4505-B5E0-998C32CB691B}" srcOrd="4" destOrd="0" presId="urn:microsoft.com/office/officeart/2018/2/layout/IconVerticalSolidList"/>
    <dgm:cxn modelId="{B24D0F2F-AFC5-9D41-9F32-94199C071552}" type="presParOf" srcId="{1E4D7801-FB08-4505-B5E0-998C32CB691B}" destId="{F806602F-E711-4EE1-883C-AF73DC0AD067}" srcOrd="0" destOrd="0" presId="urn:microsoft.com/office/officeart/2018/2/layout/IconVerticalSolidList"/>
    <dgm:cxn modelId="{8DBCCD23-DC2B-534A-95FA-1CF564AB7B2A}" type="presParOf" srcId="{1E4D7801-FB08-4505-B5E0-998C32CB691B}" destId="{52EFC920-A417-48B3-8DCC-B869F20A5E0C}" srcOrd="1" destOrd="0" presId="urn:microsoft.com/office/officeart/2018/2/layout/IconVerticalSolidList"/>
    <dgm:cxn modelId="{7D28D294-443A-4041-90D4-4B8CCDAEE56C}" type="presParOf" srcId="{1E4D7801-FB08-4505-B5E0-998C32CB691B}" destId="{D08DF8CE-D70F-4865-8500-8AEDF058AC10}" srcOrd="2" destOrd="0" presId="urn:microsoft.com/office/officeart/2018/2/layout/IconVerticalSolidList"/>
    <dgm:cxn modelId="{1B6E2333-424F-EF4B-ACDE-E808C6C78648}" type="presParOf" srcId="{1E4D7801-FB08-4505-B5E0-998C32CB691B}" destId="{A2C0E6C5-5F75-4D6C-A4A6-572FEC97F90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F6FC5E3-73F8-4E67-9562-AA907A4151D7}" type="doc">
      <dgm:prSet loTypeId="urn:microsoft.com/office/officeart/2005/8/layout/process4" loCatId="process" qsTypeId="urn:microsoft.com/office/officeart/2005/8/quickstyle/simple1" qsCatId="simple" csTypeId="urn:microsoft.com/office/officeart/2005/8/colors/colorful2" csCatId="colorful" phldr="1"/>
      <dgm:spPr/>
      <dgm:t>
        <a:bodyPr/>
        <a:lstStyle/>
        <a:p>
          <a:endParaRPr lang="en-US"/>
        </a:p>
      </dgm:t>
    </dgm:pt>
    <dgm:pt modelId="{EBD9F56F-8F13-4DEF-A55A-7003AED851B0}">
      <dgm:prSet/>
      <dgm:spPr/>
      <dgm:t>
        <a:bodyPr/>
        <a:lstStyle/>
        <a:p>
          <a:pPr algn="just"/>
          <a:r>
            <a:rPr lang="en-US" dirty="0">
              <a:latin typeface="Arial" panose="020B0604020202020204" pitchFamily="34" charset="0"/>
              <a:cs typeface="Arial" panose="020B0604020202020204" pitchFamily="34" charset="0"/>
            </a:rPr>
            <a:t>It is a known fact that there is a shortage of staff nurses, and it is even going to get worse over the coming years as fewer people entering the profession.  Shaw and Chen (2025) agree with this line of that and highlight that less people are coming into the nursing workforce to meet the needs of the aging population.   </a:t>
          </a:r>
        </a:p>
      </dgm:t>
    </dgm:pt>
    <dgm:pt modelId="{0D292842-7AAD-426D-9542-B0245159B549}" type="parTrans" cxnId="{005441D2-3218-4152-98FD-9A9DD1D901DB}">
      <dgm:prSet/>
      <dgm:spPr/>
      <dgm:t>
        <a:bodyPr/>
        <a:lstStyle/>
        <a:p>
          <a:endParaRPr lang="en-US"/>
        </a:p>
      </dgm:t>
    </dgm:pt>
    <dgm:pt modelId="{F56F4174-2680-4D34-9285-82801A01677C}" type="sibTrans" cxnId="{005441D2-3218-4152-98FD-9A9DD1D901DB}">
      <dgm:prSet/>
      <dgm:spPr/>
      <dgm:t>
        <a:bodyPr/>
        <a:lstStyle/>
        <a:p>
          <a:endParaRPr lang="en-US"/>
        </a:p>
      </dgm:t>
    </dgm:pt>
    <dgm:pt modelId="{0695AD6F-45F5-472B-8F94-7519DF85F509}">
      <dgm:prSet/>
      <dgm:spPr/>
      <dgm:t>
        <a:bodyPr/>
        <a:lstStyle/>
        <a:p>
          <a:pPr algn="just"/>
          <a:r>
            <a:rPr lang="en-US" dirty="0">
              <a:latin typeface="Arial" panose="020B0604020202020204" pitchFamily="34" charset="0"/>
              <a:cs typeface="Arial" panose="020B0604020202020204" pitchFamily="34" charset="0"/>
            </a:rPr>
            <a:t>It is expected that robots and  the artificial industry will play a vital role in the field of nursing and their role might broaden However there are some areas of nursing that robots will not be able to carry out due to the invasiveness of nursing care (Ibuki et al, 2023).</a:t>
          </a:r>
        </a:p>
      </dgm:t>
    </dgm:pt>
    <dgm:pt modelId="{B3CA62CB-3E65-49D3-9EC9-1F2AF197C423}" type="parTrans" cxnId="{5567F474-AB3D-48AB-AF87-BFB4CF16743F}">
      <dgm:prSet/>
      <dgm:spPr/>
      <dgm:t>
        <a:bodyPr/>
        <a:lstStyle/>
        <a:p>
          <a:endParaRPr lang="en-US"/>
        </a:p>
      </dgm:t>
    </dgm:pt>
    <dgm:pt modelId="{243F4742-A85E-4827-A25A-521B68605BF4}" type="sibTrans" cxnId="{5567F474-AB3D-48AB-AF87-BFB4CF16743F}">
      <dgm:prSet/>
      <dgm:spPr/>
      <dgm:t>
        <a:bodyPr/>
        <a:lstStyle/>
        <a:p>
          <a:endParaRPr lang="en-US"/>
        </a:p>
      </dgm:t>
    </dgm:pt>
    <dgm:pt modelId="{8CAB4B16-94DA-0C47-BD53-23C411383AE3}">
      <dgm:prSet/>
      <dgm:spPr/>
      <dgm:t>
        <a:bodyPr/>
        <a:lstStyle/>
        <a:p>
          <a:pPr algn="just"/>
          <a:r>
            <a:rPr lang="en-US" dirty="0"/>
            <a:t>There is a lower infant mortality rate in the United Kingdom which  puts a strain on the limited resources the National Health Service </a:t>
          </a:r>
        </a:p>
      </dgm:t>
    </dgm:pt>
    <dgm:pt modelId="{BF83E8E3-C38F-814A-BAAA-0339C33C3392}" type="parTrans" cxnId="{9EB51E84-B881-0541-8066-0417E8ABEAF7}">
      <dgm:prSet/>
      <dgm:spPr/>
      <dgm:t>
        <a:bodyPr/>
        <a:lstStyle/>
        <a:p>
          <a:endParaRPr lang="en-GB"/>
        </a:p>
      </dgm:t>
    </dgm:pt>
    <dgm:pt modelId="{E0C59034-69CF-554F-A8F5-31B3CB7CB003}" type="sibTrans" cxnId="{9EB51E84-B881-0541-8066-0417E8ABEAF7}">
      <dgm:prSet/>
      <dgm:spPr/>
      <dgm:t>
        <a:bodyPr/>
        <a:lstStyle/>
        <a:p>
          <a:endParaRPr lang="en-GB"/>
        </a:p>
      </dgm:t>
    </dgm:pt>
    <dgm:pt modelId="{9D45E7EB-D743-5D4A-9EE9-6932443E00C9}" type="pres">
      <dgm:prSet presAssocID="{2F6FC5E3-73F8-4E67-9562-AA907A4151D7}" presName="Name0" presStyleCnt="0">
        <dgm:presLayoutVars>
          <dgm:dir/>
          <dgm:animLvl val="lvl"/>
          <dgm:resizeHandles val="exact"/>
        </dgm:presLayoutVars>
      </dgm:prSet>
      <dgm:spPr/>
    </dgm:pt>
    <dgm:pt modelId="{B5FB1AC8-4B95-264E-B7BF-612794ABBA10}" type="pres">
      <dgm:prSet presAssocID="{0695AD6F-45F5-472B-8F94-7519DF85F509}" presName="boxAndChildren" presStyleCnt="0"/>
      <dgm:spPr/>
    </dgm:pt>
    <dgm:pt modelId="{82212E93-24F5-6545-8D83-72EF3DBF27AB}" type="pres">
      <dgm:prSet presAssocID="{0695AD6F-45F5-472B-8F94-7519DF85F509}" presName="parentTextBox" presStyleLbl="node1" presStyleIdx="0" presStyleCnt="3"/>
      <dgm:spPr/>
    </dgm:pt>
    <dgm:pt modelId="{7A2D2A50-2226-3C4C-9B3A-BF865A024E20}" type="pres">
      <dgm:prSet presAssocID="{E0C59034-69CF-554F-A8F5-31B3CB7CB003}" presName="sp" presStyleCnt="0"/>
      <dgm:spPr/>
    </dgm:pt>
    <dgm:pt modelId="{E1734DF9-9637-C146-9565-886329DFC654}" type="pres">
      <dgm:prSet presAssocID="{8CAB4B16-94DA-0C47-BD53-23C411383AE3}" presName="arrowAndChildren" presStyleCnt="0"/>
      <dgm:spPr/>
    </dgm:pt>
    <dgm:pt modelId="{40F16039-285F-9C4D-8E52-10D311F4998E}" type="pres">
      <dgm:prSet presAssocID="{8CAB4B16-94DA-0C47-BD53-23C411383AE3}" presName="parentTextArrow" presStyleLbl="node1" presStyleIdx="1" presStyleCnt="3"/>
      <dgm:spPr/>
    </dgm:pt>
    <dgm:pt modelId="{5C194795-1980-344E-9363-AA0E58699571}" type="pres">
      <dgm:prSet presAssocID="{F56F4174-2680-4D34-9285-82801A01677C}" presName="sp" presStyleCnt="0"/>
      <dgm:spPr/>
    </dgm:pt>
    <dgm:pt modelId="{3FB3ACB0-5D41-BE47-BA3A-F35051B76C7F}" type="pres">
      <dgm:prSet presAssocID="{EBD9F56F-8F13-4DEF-A55A-7003AED851B0}" presName="arrowAndChildren" presStyleCnt="0"/>
      <dgm:spPr/>
    </dgm:pt>
    <dgm:pt modelId="{B8F620A2-53CF-334F-9BB3-25AB8774FC12}" type="pres">
      <dgm:prSet presAssocID="{EBD9F56F-8F13-4DEF-A55A-7003AED851B0}" presName="parentTextArrow" presStyleLbl="node1" presStyleIdx="2" presStyleCnt="3"/>
      <dgm:spPr/>
    </dgm:pt>
  </dgm:ptLst>
  <dgm:cxnLst>
    <dgm:cxn modelId="{2459D52D-77A5-354E-A39D-3D4EFB34987C}" type="presOf" srcId="{2F6FC5E3-73F8-4E67-9562-AA907A4151D7}" destId="{9D45E7EB-D743-5D4A-9EE9-6932443E00C9}" srcOrd="0" destOrd="0" presId="urn:microsoft.com/office/officeart/2005/8/layout/process4"/>
    <dgm:cxn modelId="{B2434965-442D-414F-9A3D-02AC6E174007}" type="presOf" srcId="{0695AD6F-45F5-472B-8F94-7519DF85F509}" destId="{82212E93-24F5-6545-8D83-72EF3DBF27AB}" srcOrd="0" destOrd="0" presId="urn:microsoft.com/office/officeart/2005/8/layout/process4"/>
    <dgm:cxn modelId="{5567F474-AB3D-48AB-AF87-BFB4CF16743F}" srcId="{2F6FC5E3-73F8-4E67-9562-AA907A4151D7}" destId="{0695AD6F-45F5-472B-8F94-7519DF85F509}" srcOrd="2" destOrd="0" parTransId="{B3CA62CB-3E65-49D3-9EC9-1F2AF197C423}" sibTransId="{243F4742-A85E-4827-A25A-521B68605BF4}"/>
    <dgm:cxn modelId="{9EB51E84-B881-0541-8066-0417E8ABEAF7}" srcId="{2F6FC5E3-73F8-4E67-9562-AA907A4151D7}" destId="{8CAB4B16-94DA-0C47-BD53-23C411383AE3}" srcOrd="1" destOrd="0" parTransId="{BF83E8E3-C38F-814A-BAAA-0339C33C3392}" sibTransId="{E0C59034-69CF-554F-A8F5-31B3CB7CB003}"/>
    <dgm:cxn modelId="{C07838BC-2FA6-954A-A315-045F0CEA6D94}" type="presOf" srcId="{EBD9F56F-8F13-4DEF-A55A-7003AED851B0}" destId="{B8F620A2-53CF-334F-9BB3-25AB8774FC12}" srcOrd="0" destOrd="0" presId="urn:microsoft.com/office/officeart/2005/8/layout/process4"/>
    <dgm:cxn modelId="{005441D2-3218-4152-98FD-9A9DD1D901DB}" srcId="{2F6FC5E3-73F8-4E67-9562-AA907A4151D7}" destId="{EBD9F56F-8F13-4DEF-A55A-7003AED851B0}" srcOrd="0" destOrd="0" parTransId="{0D292842-7AAD-426D-9542-B0245159B549}" sibTransId="{F56F4174-2680-4D34-9285-82801A01677C}"/>
    <dgm:cxn modelId="{221457F9-FA9E-B347-B7CF-3D9DB4A81CAD}" type="presOf" srcId="{8CAB4B16-94DA-0C47-BD53-23C411383AE3}" destId="{40F16039-285F-9C4D-8E52-10D311F4998E}" srcOrd="0" destOrd="0" presId="urn:microsoft.com/office/officeart/2005/8/layout/process4"/>
    <dgm:cxn modelId="{CB039E7D-6A6E-8746-8E87-D7D8B9D5962A}" type="presParOf" srcId="{9D45E7EB-D743-5D4A-9EE9-6932443E00C9}" destId="{B5FB1AC8-4B95-264E-B7BF-612794ABBA10}" srcOrd="0" destOrd="0" presId="urn:microsoft.com/office/officeart/2005/8/layout/process4"/>
    <dgm:cxn modelId="{0CDEE35B-36A0-EE44-B497-8AADE34AFFE9}" type="presParOf" srcId="{B5FB1AC8-4B95-264E-B7BF-612794ABBA10}" destId="{82212E93-24F5-6545-8D83-72EF3DBF27AB}" srcOrd="0" destOrd="0" presId="urn:microsoft.com/office/officeart/2005/8/layout/process4"/>
    <dgm:cxn modelId="{BFAADA47-DBAA-1941-A80D-E4BA005F9ABA}" type="presParOf" srcId="{9D45E7EB-D743-5D4A-9EE9-6932443E00C9}" destId="{7A2D2A50-2226-3C4C-9B3A-BF865A024E20}" srcOrd="1" destOrd="0" presId="urn:microsoft.com/office/officeart/2005/8/layout/process4"/>
    <dgm:cxn modelId="{F9B32212-C442-ED48-8EFF-C4D2564B8F4E}" type="presParOf" srcId="{9D45E7EB-D743-5D4A-9EE9-6932443E00C9}" destId="{E1734DF9-9637-C146-9565-886329DFC654}" srcOrd="2" destOrd="0" presId="urn:microsoft.com/office/officeart/2005/8/layout/process4"/>
    <dgm:cxn modelId="{41354AD0-5E73-E840-8696-51FA0E884458}" type="presParOf" srcId="{E1734DF9-9637-C146-9565-886329DFC654}" destId="{40F16039-285F-9C4D-8E52-10D311F4998E}" srcOrd="0" destOrd="0" presId="urn:microsoft.com/office/officeart/2005/8/layout/process4"/>
    <dgm:cxn modelId="{39150D00-781E-C644-886C-01667E6049DC}" type="presParOf" srcId="{9D45E7EB-D743-5D4A-9EE9-6932443E00C9}" destId="{5C194795-1980-344E-9363-AA0E58699571}" srcOrd="3" destOrd="0" presId="urn:microsoft.com/office/officeart/2005/8/layout/process4"/>
    <dgm:cxn modelId="{81079FCA-AA07-4345-BD7E-FDDBFFE4430D}" type="presParOf" srcId="{9D45E7EB-D743-5D4A-9EE9-6932443E00C9}" destId="{3FB3ACB0-5D41-BE47-BA3A-F35051B76C7F}" srcOrd="4" destOrd="0" presId="urn:microsoft.com/office/officeart/2005/8/layout/process4"/>
    <dgm:cxn modelId="{66181694-84F2-304C-AB00-88F1AF205EFA}" type="presParOf" srcId="{3FB3ACB0-5D41-BE47-BA3A-F35051B76C7F}" destId="{B8F620A2-53CF-334F-9BB3-25AB8774FC12}"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8AECA56-B6E8-4516-B856-2E514E8398A1}"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BB9A5C6A-DDCF-4201-8D9D-8DCD532F02C8}">
      <dgm:prSet custT="1"/>
      <dgm:spPr/>
      <dgm:t>
        <a:bodyPr/>
        <a:lstStyle/>
        <a:p>
          <a:r>
            <a:rPr lang="en-US" sz="2000" b="1" dirty="0">
              <a:latin typeface="Arial" panose="020B0604020202020204" pitchFamily="34" charset="0"/>
              <a:cs typeface="Arial" panose="020B0604020202020204" pitchFamily="34" charset="0"/>
            </a:rPr>
            <a:t>With any research there will be challenges and limitations</a:t>
          </a:r>
        </a:p>
      </dgm:t>
    </dgm:pt>
    <dgm:pt modelId="{07A9B8CC-B390-4A75-A954-5324E3ED8552}" type="parTrans" cxnId="{717928D3-057D-49E6-82D7-FFEFB04886AF}">
      <dgm:prSet/>
      <dgm:spPr/>
      <dgm:t>
        <a:bodyPr/>
        <a:lstStyle/>
        <a:p>
          <a:endParaRPr lang="en-US"/>
        </a:p>
      </dgm:t>
    </dgm:pt>
    <dgm:pt modelId="{A61D2C9E-4DE7-423A-8D61-F1E977BECCF9}" type="sibTrans" cxnId="{717928D3-057D-49E6-82D7-FFEFB04886AF}">
      <dgm:prSet phldrT="01" phldr="0"/>
      <dgm:spPr/>
      <dgm:t>
        <a:bodyPr/>
        <a:lstStyle/>
        <a:p>
          <a:r>
            <a:rPr lang="en-US"/>
            <a:t>01</a:t>
          </a:r>
        </a:p>
      </dgm:t>
    </dgm:pt>
    <dgm:pt modelId="{4796BF77-55E4-4D14-99A5-2084D6FCBFFF}">
      <dgm:prSet/>
      <dgm:spPr/>
      <dgm:t>
        <a:bodyPr/>
        <a:lstStyle/>
        <a:p>
          <a:pPr algn="just"/>
          <a:r>
            <a:rPr lang="en-US" b="1" dirty="0">
              <a:latin typeface="Arial" panose="020B0604020202020204" pitchFamily="34" charset="0"/>
              <a:cs typeface="Arial" panose="020B0604020202020204" pitchFamily="34" charset="0"/>
            </a:rPr>
            <a:t>Some of the staff nurses may not answer the questions honestly for example the staff nurses may not want to express their true feelings or resentment to robotic nursing</a:t>
          </a:r>
        </a:p>
      </dgm:t>
    </dgm:pt>
    <dgm:pt modelId="{07358E5F-8D06-4AA6-AC29-269F8F3345C3}" type="parTrans" cxnId="{0F690CD4-3971-46E0-A73E-F7270DEF79EF}">
      <dgm:prSet/>
      <dgm:spPr/>
      <dgm:t>
        <a:bodyPr/>
        <a:lstStyle/>
        <a:p>
          <a:endParaRPr lang="en-US"/>
        </a:p>
      </dgm:t>
    </dgm:pt>
    <dgm:pt modelId="{608A2BE3-578C-4EE0-B2F6-4C10917F4697}" type="sibTrans" cxnId="{0F690CD4-3971-46E0-A73E-F7270DEF79EF}">
      <dgm:prSet phldrT="02" phldr="0"/>
      <dgm:spPr/>
      <dgm:t>
        <a:bodyPr/>
        <a:lstStyle/>
        <a:p>
          <a:r>
            <a:rPr lang="en-US"/>
            <a:t>02</a:t>
          </a:r>
          <a:endParaRPr lang="en-US" dirty="0"/>
        </a:p>
      </dgm:t>
    </dgm:pt>
    <dgm:pt modelId="{7B7E7F83-472E-4932-8708-8B1BB6B9498B}">
      <dgm:prSet custT="1"/>
      <dgm:spPr/>
      <dgm:t>
        <a:bodyPr/>
        <a:lstStyle/>
        <a:p>
          <a:pPr algn="just"/>
          <a:r>
            <a:rPr lang="en-US" sz="2000" dirty="0">
              <a:latin typeface="Arial" panose="020B0604020202020204" pitchFamily="34" charset="0"/>
              <a:cs typeface="Arial" panose="020B0604020202020204" pitchFamily="34" charset="0"/>
            </a:rPr>
            <a:t>Been a staff nurse myself  I have to make sure that I reduce my bias from the research I am conducting and let the empirical evidence speak for itself</a:t>
          </a:r>
        </a:p>
      </dgm:t>
    </dgm:pt>
    <dgm:pt modelId="{7E203D05-FE86-4721-B71D-18BE64718883}" type="parTrans" cxnId="{ED969C58-3026-4F9E-81D9-1FF960819191}">
      <dgm:prSet/>
      <dgm:spPr/>
      <dgm:t>
        <a:bodyPr/>
        <a:lstStyle/>
        <a:p>
          <a:endParaRPr lang="en-US"/>
        </a:p>
      </dgm:t>
    </dgm:pt>
    <dgm:pt modelId="{A7EBFA8B-AF7E-43E3-8701-3534B722C256}" type="sibTrans" cxnId="{ED969C58-3026-4F9E-81D9-1FF960819191}">
      <dgm:prSet phldrT="03" phldr="0"/>
      <dgm:spPr/>
      <dgm:t>
        <a:bodyPr/>
        <a:lstStyle/>
        <a:p>
          <a:r>
            <a:rPr lang="en-US"/>
            <a:t>03</a:t>
          </a:r>
        </a:p>
      </dgm:t>
    </dgm:pt>
    <dgm:pt modelId="{D9C3DCB5-E701-40D7-BAA4-47E83B808007}">
      <dgm:prSet custT="1"/>
      <dgm:spPr/>
      <dgm:t>
        <a:bodyPr/>
        <a:lstStyle/>
        <a:p>
          <a:pPr algn="just"/>
          <a:r>
            <a:rPr lang="en-US" sz="1800" b="1" dirty="0">
              <a:latin typeface="Arial" panose="020B0604020202020204" pitchFamily="34" charset="0"/>
              <a:cs typeface="Arial" panose="020B0604020202020204" pitchFamily="34" charset="0"/>
            </a:rPr>
            <a:t>Some staff nurses may refuse to take part in the research as they are allowed to withdraw from the research at any point in time</a:t>
          </a:r>
        </a:p>
      </dgm:t>
    </dgm:pt>
    <dgm:pt modelId="{BBFC6722-2292-4FA7-A882-C8C7E194C0D4}" type="parTrans" cxnId="{970C3189-DDF9-427B-AE03-7F74833C42E7}">
      <dgm:prSet/>
      <dgm:spPr/>
      <dgm:t>
        <a:bodyPr/>
        <a:lstStyle/>
        <a:p>
          <a:endParaRPr lang="en-US"/>
        </a:p>
      </dgm:t>
    </dgm:pt>
    <dgm:pt modelId="{48280414-583C-41D6-86F3-E28570A852C3}" type="sibTrans" cxnId="{970C3189-DDF9-427B-AE03-7F74833C42E7}">
      <dgm:prSet phldrT="04" phldr="0"/>
      <dgm:spPr/>
      <dgm:t>
        <a:bodyPr/>
        <a:lstStyle/>
        <a:p>
          <a:endParaRPr lang="en-US"/>
        </a:p>
      </dgm:t>
    </dgm:pt>
    <dgm:pt modelId="{43F4D979-8664-0447-96DA-7F0CCFE8D273}" type="pres">
      <dgm:prSet presAssocID="{B8AECA56-B6E8-4516-B856-2E514E8398A1}" presName="outerComposite" presStyleCnt="0">
        <dgm:presLayoutVars>
          <dgm:chMax val="5"/>
          <dgm:dir/>
          <dgm:resizeHandles val="exact"/>
        </dgm:presLayoutVars>
      </dgm:prSet>
      <dgm:spPr/>
    </dgm:pt>
    <dgm:pt modelId="{8E68BB4C-8EFB-824D-AE38-19DFF1D0C311}" type="pres">
      <dgm:prSet presAssocID="{B8AECA56-B6E8-4516-B856-2E514E8398A1}" presName="dummyMaxCanvas" presStyleCnt="0">
        <dgm:presLayoutVars/>
      </dgm:prSet>
      <dgm:spPr/>
    </dgm:pt>
    <dgm:pt modelId="{FF301348-8D7F-E44F-81FE-732D7A576666}" type="pres">
      <dgm:prSet presAssocID="{B8AECA56-B6E8-4516-B856-2E514E8398A1}" presName="FourNodes_1" presStyleLbl="node1" presStyleIdx="0" presStyleCnt="4">
        <dgm:presLayoutVars>
          <dgm:bulletEnabled val="1"/>
        </dgm:presLayoutVars>
      </dgm:prSet>
      <dgm:spPr/>
    </dgm:pt>
    <dgm:pt modelId="{599A0A58-703B-9244-A5FC-F3F730A55D78}" type="pres">
      <dgm:prSet presAssocID="{B8AECA56-B6E8-4516-B856-2E514E8398A1}" presName="FourNodes_2" presStyleLbl="node1" presStyleIdx="1" presStyleCnt="4">
        <dgm:presLayoutVars>
          <dgm:bulletEnabled val="1"/>
        </dgm:presLayoutVars>
      </dgm:prSet>
      <dgm:spPr/>
    </dgm:pt>
    <dgm:pt modelId="{B7792A83-39C8-E24E-AEDC-95E40551F75F}" type="pres">
      <dgm:prSet presAssocID="{B8AECA56-B6E8-4516-B856-2E514E8398A1}" presName="FourNodes_3" presStyleLbl="node1" presStyleIdx="2" presStyleCnt="4">
        <dgm:presLayoutVars>
          <dgm:bulletEnabled val="1"/>
        </dgm:presLayoutVars>
      </dgm:prSet>
      <dgm:spPr/>
    </dgm:pt>
    <dgm:pt modelId="{BAB87CBF-E43E-C44C-B5B8-3EC899C6CE81}" type="pres">
      <dgm:prSet presAssocID="{B8AECA56-B6E8-4516-B856-2E514E8398A1}" presName="FourNodes_4" presStyleLbl="node1" presStyleIdx="3" presStyleCnt="4">
        <dgm:presLayoutVars>
          <dgm:bulletEnabled val="1"/>
        </dgm:presLayoutVars>
      </dgm:prSet>
      <dgm:spPr/>
    </dgm:pt>
    <dgm:pt modelId="{C372B9AF-25B2-E94A-A08F-41785783E9E0}" type="pres">
      <dgm:prSet presAssocID="{B8AECA56-B6E8-4516-B856-2E514E8398A1}" presName="FourConn_1-2" presStyleLbl="fgAccFollowNode1" presStyleIdx="0" presStyleCnt="3">
        <dgm:presLayoutVars>
          <dgm:bulletEnabled val="1"/>
        </dgm:presLayoutVars>
      </dgm:prSet>
      <dgm:spPr/>
    </dgm:pt>
    <dgm:pt modelId="{341EAE0C-3D15-344A-858E-3026C3566907}" type="pres">
      <dgm:prSet presAssocID="{B8AECA56-B6E8-4516-B856-2E514E8398A1}" presName="FourConn_2-3" presStyleLbl="fgAccFollowNode1" presStyleIdx="1" presStyleCnt="3">
        <dgm:presLayoutVars>
          <dgm:bulletEnabled val="1"/>
        </dgm:presLayoutVars>
      </dgm:prSet>
      <dgm:spPr/>
    </dgm:pt>
    <dgm:pt modelId="{6C362830-0543-EF48-9D63-4061B20CC131}" type="pres">
      <dgm:prSet presAssocID="{B8AECA56-B6E8-4516-B856-2E514E8398A1}" presName="FourConn_3-4" presStyleLbl="fgAccFollowNode1" presStyleIdx="2" presStyleCnt="3">
        <dgm:presLayoutVars>
          <dgm:bulletEnabled val="1"/>
        </dgm:presLayoutVars>
      </dgm:prSet>
      <dgm:spPr/>
    </dgm:pt>
    <dgm:pt modelId="{628632E3-ED57-1F4A-8AB0-05D2AA728DA0}" type="pres">
      <dgm:prSet presAssocID="{B8AECA56-B6E8-4516-B856-2E514E8398A1}" presName="FourNodes_1_text" presStyleLbl="node1" presStyleIdx="3" presStyleCnt="4">
        <dgm:presLayoutVars>
          <dgm:bulletEnabled val="1"/>
        </dgm:presLayoutVars>
      </dgm:prSet>
      <dgm:spPr/>
    </dgm:pt>
    <dgm:pt modelId="{874E0AF0-EC64-2A41-8C5C-2F920B5B0CE5}" type="pres">
      <dgm:prSet presAssocID="{B8AECA56-B6E8-4516-B856-2E514E8398A1}" presName="FourNodes_2_text" presStyleLbl="node1" presStyleIdx="3" presStyleCnt="4">
        <dgm:presLayoutVars>
          <dgm:bulletEnabled val="1"/>
        </dgm:presLayoutVars>
      </dgm:prSet>
      <dgm:spPr/>
    </dgm:pt>
    <dgm:pt modelId="{BEF133DF-4435-3946-B35D-399D828CBA65}" type="pres">
      <dgm:prSet presAssocID="{B8AECA56-B6E8-4516-B856-2E514E8398A1}" presName="FourNodes_3_text" presStyleLbl="node1" presStyleIdx="3" presStyleCnt="4">
        <dgm:presLayoutVars>
          <dgm:bulletEnabled val="1"/>
        </dgm:presLayoutVars>
      </dgm:prSet>
      <dgm:spPr/>
    </dgm:pt>
    <dgm:pt modelId="{E8E8D9D0-D9C1-C04E-AFAC-2A3AC176C5F8}" type="pres">
      <dgm:prSet presAssocID="{B8AECA56-B6E8-4516-B856-2E514E8398A1}" presName="FourNodes_4_text" presStyleLbl="node1" presStyleIdx="3" presStyleCnt="4">
        <dgm:presLayoutVars>
          <dgm:bulletEnabled val="1"/>
        </dgm:presLayoutVars>
      </dgm:prSet>
      <dgm:spPr/>
    </dgm:pt>
  </dgm:ptLst>
  <dgm:cxnLst>
    <dgm:cxn modelId="{723AE411-C760-2840-89CF-AA7C57F7F366}" type="presOf" srcId="{7B7E7F83-472E-4932-8708-8B1BB6B9498B}" destId="{BEF133DF-4435-3946-B35D-399D828CBA65}" srcOrd="1" destOrd="0" presId="urn:microsoft.com/office/officeart/2005/8/layout/vProcess5"/>
    <dgm:cxn modelId="{224F4C1D-22C4-774B-96B9-CBE67B9AC9F3}" type="presOf" srcId="{4796BF77-55E4-4D14-99A5-2084D6FCBFFF}" destId="{599A0A58-703B-9244-A5FC-F3F730A55D78}" srcOrd="0" destOrd="0" presId="urn:microsoft.com/office/officeart/2005/8/layout/vProcess5"/>
    <dgm:cxn modelId="{1F055E23-5C35-344F-9432-B07200A71703}" type="presOf" srcId="{4796BF77-55E4-4D14-99A5-2084D6FCBFFF}" destId="{874E0AF0-EC64-2A41-8C5C-2F920B5B0CE5}" srcOrd="1" destOrd="0" presId="urn:microsoft.com/office/officeart/2005/8/layout/vProcess5"/>
    <dgm:cxn modelId="{03EC6529-9738-CE40-808A-A4047DDAB05F}" type="presOf" srcId="{608A2BE3-578C-4EE0-B2F6-4C10917F4697}" destId="{341EAE0C-3D15-344A-858E-3026C3566907}" srcOrd="0" destOrd="0" presId="urn:microsoft.com/office/officeart/2005/8/layout/vProcess5"/>
    <dgm:cxn modelId="{ED969C58-3026-4F9E-81D9-1FF960819191}" srcId="{B8AECA56-B6E8-4516-B856-2E514E8398A1}" destId="{7B7E7F83-472E-4932-8708-8B1BB6B9498B}" srcOrd="2" destOrd="0" parTransId="{7E203D05-FE86-4721-B71D-18BE64718883}" sibTransId="{A7EBFA8B-AF7E-43E3-8701-3534B722C256}"/>
    <dgm:cxn modelId="{0FF3EC70-3A3F-734E-BEB3-284123E115A0}" type="presOf" srcId="{BB9A5C6A-DDCF-4201-8D9D-8DCD532F02C8}" destId="{628632E3-ED57-1F4A-8AB0-05D2AA728DA0}" srcOrd="1" destOrd="0" presId="urn:microsoft.com/office/officeart/2005/8/layout/vProcess5"/>
    <dgm:cxn modelId="{D880907D-21AF-4043-8F36-27E8552EE3BB}" type="presOf" srcId="{7B7E7F83-472E-4932-8708-8B1BB6B9498B}" destId="{B7792A83-39C8-E24E-AEDC-95E40551F75F}" srcOrd="0" destOrd="0" presId="urn:microsoft.com/office/officeart/2005/8/layout/vProcess5"/>
    <dgm:cxn modelId="{970C3189-DDF9-427B-AE03-7F74833C42E7}" srcId="{B8AECA56-B6E8-4516-B856-2E514E8398A1}" destId="{D9C3DCB5-E701-40D7-BAA4-47E83B808007}" srcOrd="3" destOrd="0" parTransId="{BBFC6722-2292-4FA7-A882-C8C7E194C0D4}" sibTransId="{48280414-583C-41D6-86F3-E28570A852C3}"/>
    <dgm:cxn modelId="{4C95D4A6-6A39-9C46-9E74-841A50E73DAB}" type="presOf" srcId="{B8AECA56-B6E8-4516-B856-2E514E8398A1}" destId="{43F4D979-8664-0447-96DA-7F0CCFE8D273}" srcOrd="0" destOrd="0" presId="urn:microsoft.com/office/officeart/2005/8/layout/vProcess5"/>
    <dgm:cxn modelId="{AE3226AC-1487-1B40-86F1-60706BA47992}" type="presOf" srcId="{A61D2C9E-4DE7-423A-8D61-F1E977BECCF9}" destId="{C372B9AF-25B2-E94A-A08F-41785783E9E0}" srcOrd="0" destOrd="0" presId="urn:microsoft.com/office/officeart/2005/8/layout/vProcess5"/>
    <dgm:cxn modelId="{676D05D2-AFCB-9543-B2F4-A710C0568CAB}" type="presOf" srcId="{BB9A5C6A-DDCF-4201-8D9D-8DCD532F02C8}" destId="{FF301348-8D7F-E44F-81FE-732D7A576666}" srcOrd="0" destOrd="0" presId="urn:microsoft.com/office/officeart/2005/8/layout/vProcess5"/>
    <dgm:cxn modelId="{717928D3-057D-49E6-82D7-FFEFB04886AF}" srcId="{B8AECA56-B6E8-4516-B856-2E514E8398A1}" destId="{BB9A5C6A-DDCF-4201-8D9D-8DCD532F02C8}" srcOrd="0" destOrd="0" parTransId="{07A9B8CC-B390-4A75-A954-5324E3ED8552}" sibTransId="{A61D2C9E-4DE7-423A-8D61-F1E977BECCF9}"/>
    <dgm:cxn modelId="{0F690CD4-3971-46E0-A73E-F7270DEF79EF}" srcId="{B8AECA56-B6E8-4516-B856-2E514E8398A1}" destId="{4796BF77-55E4-4D14-99A5-2084D6FCBFFF}" srcOrd="1" destOrd="0" parTransId="{07358E5F-8D06-4AA6-AC29-269F8F3345C3}" sibTransId="{608A2BE3-578C-4EE0-B2F6-4C10917F4697}"/>
    <dgm:cxn modelId="{34146ADF-ED2F-7B45-AD5D-7D28689BC435}" type="presOf" srcId="{D9C3DCB5-E701-40D7-BAA4-47E83B808007}" destId="{E8E8D9D0-D9C1-C04E-AFAC-2A3AC176C5F8}" srcOrd="1" destOrd="0" presId="urn:microsoft.com/office/officeart/2005/8/layout/vProcess5"/>
    <dgm:cxn modelId="{B7F7FBDF-BE5E-8F43-B71F-233CB9CF5C92}" type="presOf" srcId="{A7EBFA8B-AF7E-43E3-8701-3534B722C256}" destId="{6C362830-0543-EF48-9D63-4061B20CC131}" srcOrd="0" destOrd="0" presId="urn:microsoft.com/office/officeart/2005/8/layout/vProcess5"/>
    <dgm:cxn modelId="{302B44EC-6D0F-064A-8B03-6799FEC37B5A}" type="presOf" srcId="{D9C3DCB5-E701-40D7-BAA4-47E83B808007}" destId="{BAB87CBF-E43E-C44C-B5B8-3EC899C6CE81}" srcOrd="0" destOrd="0" presId="urn:microsoft.com/office/officeart/2005/8/layout/vProcess5"/>
    <dgm:cxn modelId="{49E57CE3-1865-A340-99FB-7F3CD31CB613}" type="presParOf" srcId="{43F4D979-8664-0447-96DA-7F0CCFE8D273}" destId="{8E68BB4C-8EFB-824D-AE38-19DFF1D0C311}" srcOrd="0" destOrd="0" presId="urn:microsoft.com/office/officeart/2005/8/layout/vProcess5"/>
    <dgm:cxn modelId="{79276619-DF6F-E041-BC61-36DEB70B436F}" type="presParOf" srcId="{43F4D979-8664-0447-96DA-7F0CCFE8D273}" destId="{FF301348-8D7F-E44F-81FE-732D7A576666}" srcOrd="1" destOrd="0" presId="urn:microsoft.com/office/officeart/2005/8/layout/vProcess5"/>
    <dgm:cxn modelId="{4FBD7A2B-ED92-BA4B-BE00-9D400C060B90}" type="presParOf" srcId="{43F4D979-8664-0447-96DA-7F0CCFE8D273}" destId="{599A0A58-703B-9244-A5FC-F3F730A55D78}" srcOrd="2" destOrd="0" presId="urn:microsoft.com/office/officeart/2005/8/layout/vProcess5"/>
    <dgm:cxn modelId="{F8D0BCD9-2EDC-E342-A890-C97D2BF9C093}" type="presParOf" srcId="{43F4D979-8664-0447-96DA-7F0CCFE8D273}" destId="{B7792A83-39C8-E24E-AEDC-95E40551F75F}" srcOrd="3" destOrd="0" presId="urn:microsoft.com/office/officeart/2005/8/layout/vProcess5"/>
    <dgm:cxn modelId="{9C546CF4-A093-844D-92BE-98D9B4B2B437}" type="presParOf" srcId="{43F4D979-8664-0447-96DA-7F0CCFE8D273}" destId="{BAB87CBF-E43E-C44C-B5B8-3EC899C6CE81}" srcOrd="4" destOrd="0" presId="urn:microsoft.com/office/officeart/2005/8/layout/vProcess5"/>
    <dgm:cxn modelId="{DA80F000-E701-B04F-A026-8477AEF27650}" type="presParOf" srcId="{43F4D979-8664-0447-96DA-7F0CCFE8D273}" destId="{C372B9AF-25B2-E94A-A08F-41785783E9E0}" srcOrd="5" destOrd="0" presId="urn:microsoft.com/office/officeart/2005/8/layout/vProcess5"/>
    <dgm:cxn modelId="{8993760D-41BF-7A46-A1B4-523427C49964}" type="presParOf" srcId="{43F4D979-8664-0447-96DA-7F0CCFE8D273}" destId="{341EAE0C-3D15-344A-858E-3026C3566907}" srcOrd="6" destOrd="0" presId="urn:microsoft.com/office/officeart/2005/8/layout/vProcess5"/>
    <dgm:cxn modelId="{F353D8D2-7D9F-4A42-8715-072C8B4C45A5}" type="presParOf" srcId="{43F4D979-8664-0447-96DA-7F0CCFE8D273}" destId="{6C362830-0543-EF48-9D63-4061B20CC131}" srcOrd="7" destOrd="0" presId="urn:microsoft.com/office/officeart/2005/8/layout/vProcess5"/>
    <dgm:cxn modelId="{CB217C10-7F59-B845-80E5-BC279245B5AA}" type="presParOf" srcId="{43F4D979-8664-0447-96DA-7F0CCFE8D273}" destId="{628632E3-ED57-1F4A-8AB0-05D2AA728DA0}" srcOrd="8" destOrd="0" presId="urn:microsoft.com/office/officeart/2005/8/layout/vProcess5"/>
    <dgm:cxn modelId="{9BD94A70-3F1B-7A4E-9509-90C1C85C1FAD}" type="presParOf" srcId="{43F4D979-8664-0447-96DA-7F0CCFE8D273}" destId="{874E0AF0-EC64-2A41-8C5C-2F920B5B0CE5}" srcOrd="9" destOrd="0" presId="urn:microsoft.com/office/officeart/2005/8/layout/vProcess5"/>
    <dgm:cxn modelId="{18C3130F-B0A4-DB4B-8DC2-9587F272EC91}" type="presParOf" srcId="{43F4D979-8664-0447-96DA-7F0CCFE8D273}" destId="{BEF133DF-4435-3946-B35D-399D828CBA65}" srcOrd="10" destOrd="0" presId="urn:microsoft.com/office/officeart/2005/8/layout/vProcess5"/>
    <dgm:cxn modelId="{4121A585-05E1-DC45-B904-D28B750497FF}" type="presParOf" srcId="{43F4D979-8664-0447-96DA-7F0CCFE8D273}" destId="{E8E8D9D0-D9C1-C04E-AFAC-2A3AC176C5F8}"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A5578A-A723-084C-B020-F8ED7205C7E4}">
      <dsp:nvSpPr>
        <dsp:cNvPr id="0" name=""/>
        <dsp:cNvSpPr/>
      </dsp:nvSpPr>
      <dsp:spPr>
        <a:xfrm>
          <a:off x="0" y="767060"/>
          <a:ext cx="7216416" cy="6762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The life expectancy is increasing, and children mortality rate is low hence the need for an increase in spending more as regards health</a:t>
          </a:r>
          <a:endParaRPr lang="en-US" sz="1700" kern="1200" dirty="0"/>
        </a:p>
      </dsp:txBody>
      <dsp:txXfrm>
        <a:off x="33012" y="800072"/>
        <a:ext cx="7150392" cy="610236"/>
      </dsp:txXfrm>
    </dsp:sp>
    <dsp:sp modelId="{9944F04D-2118-2B4A-A3DB-6D3B180A17EE}">
      <dsp:nvSpPr>
        <dsp:cNvPr id="0" name=""/>
        <dsp:cNvSpPr/>
      </dsp:nvSpPr>
      <dsp:spPr>
        <a:xfrm>
          <a:off x="0" y="1492280"/>
          <a:ext cx="7216416" cy="676260"/>
        </a:xfrm>
        <a:prstGeom prst="roundRect">
          <a:avLst/>
        </a:prstGeom>
        <a:solidFill>
          <a:schemeClr val="accent2">
            <a:hueOff val="1768024"/>
            <a:satOff val="-6660"/>
            <a:lumOff val="558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Krel et al (2022) highlight that Locsin's Theory which states that technology , caring and nursing have become inseparable </a:t>
          </a:r>
        </a:p>
      </dsp:txBody>
      <dsp:txXfrm>
        <a:off x="33012" y="1525292"/>
        <a:ext cx="7150392" cy="610236"/>
      </dsp:txXfrm>
    </dsp:sp>
    <dsp:sp modelId="{B7AD7337-8EBE-384B-9526-312370F062D9}">
      <dsp:nvSpPr>
        <dsp:cNvPr id="0" name=""/>
        <dsp:cNvSpPr/>
      </dsp:nvSpPr>
      <dsp:spPr>
        <a:xfrm>
          <a:off x="0" y="2217500"/>
          <a:ext cx="7216416" cy="676260"/>
        </a:xfrm>
        <a:prstGeom prst="roundRect">
          <a:avLst/>
        </a:prstGeom>
        <a:solidFill>
          <a:schemeClr val="accent2">
            <a:hueOff val="3536049"/>
            <a:satOff val="-13319"/>
            <a:lumOff val="1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Shaw and Chen (2025) explain that many nurses are leaving the profession due to the demanding nature understaffed facilities and low pay</a:t>
          </a:r>
        </a:p>
      </dsp:txBody>
      <dsp:txXfrm>
        <a:off x="33012" y="2250512"/>
        <a:ext cx="7150392" cy="610236"/>
      </dsp:txXfrm>
    </dsp:sp>
    <dsp:sp modelId="{D607D599-7E45-2848-AD54-9A5F07C4BC4B}">
      <dsp:nvSpPr>
        <dsp:cNvPr id="0" name=""/>
        <dsp:cNvSpPr/>
      </dsp:nvSpPr>
      <dsp:spPr>
        <a:xfrm>
          <a:off x="0" y="2942720"/>
          <a:ext cx="7216416" cy="676260"/>
        </a:xfrm>
        <a:prstGeom prst="roundRect">
          <a:avLst/>
        </a:prstGeom>
        <a:solidFill>
          <a:schemeClr val="accent2">
            <a:hueOff val="5304073"/>
            <a:satOff val="-19979"/>
            <a:lumOff val="16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Artificial intelligence and   robotic nursing has a role to play to provide the high-quality healthcare to patients </a:t>
          </a:r>
          <a:endParaRPr lang="en-US" sz="1700" kern="1200" dirty="0"/>
        </a:p>
      </dsp:txBody>
      <dsp:txXfrm>
        <a:off x="33012" y="2975732"/>
        <a:ext cx="7150392" cy="610236"/>
      </dsp:txXfrm>
    </dsp:sp>
    <dsp:sp modelId="{C46C7F5F-C297-BA4C-88B0-E8631D46B8BD}">
      <dsp:nvSpPr>
        <dsp:cNvPr id="0" name=""/>
        <dsp:cNvSpPr/>
      </dsp:nvSpPr>
      <dsp:spPr>
        <a:xfrm>
          <a:off x="0" y="3667940"/>
          <a:ext cx="7216416" cy="676260"/>
        </a:xfrm>
        <a:prstGeom prst="roundRect">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Age divide exist among the younger generation, and the older generation as regards technology acceptance</a:t>
          </a:r>
          <a:endParaRPr lang="en-US" sz="1700" kern="1200" dirty="0"/>
        </a:p>
      </dsp:txBody>
      <dsp:txXfrm>
        <a:off x="33012" y="3700952"/>
        <a:ext cx="7150392" cy="6102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A94F52-6360-4EFF-AA63-4953095348FE}">
      <dsp:nvSpPr>
        <dsp:cNvPr id="0" name=""/>
        <dsp:cNvSpPr/>
      </dsp:nvSpPr>
      <dsp:spPr>
        <a:xfrm>
          <a:off x="0" y="4921"/>
          <a:ext cx="6479357" cy="12542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090718-3FA5-47BB-9723-400A98DC40FF}">
      <dsp:nvSpPr>
        <dsp:cNvPr id="0" name=""/>
        <dsp:cNvSpPr/>
      </dsp:nvSpPr>
      <dsp:spPr>
        <a:xfrm>
          <a:off x="379399" y="287119"/>
          <a:ext cx="690491" cy="6898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884F43-C4D9-4F67-8488-87B724CE0108}">
      <dsp:nvSpPr>
        <dsp:cNvPr id="0" name=""/>
        <dsp:cNvSpPr/>
      </dsp:nvSpPr>
      <dsp:spPr>
        <a:xfrm>
          <a:off x="1449290" y="4921"/>
          <a:ext cx="4678362" cy="14501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478" tIns="153478" rIns="153478" bIns="153478" numCol="1" spcCol="1270" anchor="ctr" anchorCtr="0">
          <a:noAutofit/>
        </a:bodyPr>
        <a:lstStyle/>
        <a:p>
          <a:pPr marL="0" lvl="0" indent="0" algn="just" defTabSz="711200">
            <a:lnSpc>
              <a:spcPct val="90000"/>
            </a:lnSpc>
            <a:spcBef>
              <a:spcPct val="0"/>
            </a:spcBef>
            <a:spcAft>
              <a:spcPct val="35000"/>
            </a:spcAft>
            <a:buNone/>
          </a:pPr>
          <a:r>
            <a:rPr lang="en-US" sz="1600" kern="1200" dirty="0">
              <a:latin typeface="Arial" panose="020B0604020202020204" pitchFamily="34" charset="0"/>
              <a:cs typeface="Arial" panose="020B0604020202020204" pitchFamily="34" charset="0"/>
            </a:rPr>
            <a:t>By caring out structured interviews, focus groups where possible, telephone interviews with healthcare professionals who are going to be directly or indirectly working with robotic nurses if introduced.  Their opinions, views and understanding will be collected.  An interpretivism approach is what is to be used  </a:t>
          </a:r>
        </a:p>
      </dsp:txBody>
      <dsp:txXfrm>
        <a:off x="1449290" y="4921"/>
        <a:ext cx="4678362" cy="1450183"/>
      </dsp:txXfrm>
    </dsp:sp>
    <dsp:sp modelId="{D41E282F-2FAD-46A9-AC42-28A7BEB7E748}">
      <dsp:nvSpPr>
        <dsp:cNvPr id="0" name=""/>
        <dsp:cNvSpPr/>
      </dsp:nvSpPr>
      <dsp:spPr>
        <a:xfrm>
          <a:off x="0" y="1738067"/>
          <a:ext cx="6479357" cy="12542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1B40EB-C174-4BD1-8740-F566E649942E}">
      <dsp:nvSpPr>
        <dsp:cNvPr id="0" name=""/>
        <dsp:cNvSpPr/>
      </dsp:nvSpPr>
      <dsp:spPr>
        <a:xfrm>
          <a:off x="379399" y="2020265"/>
          <a:ext cx="690491" cy="6898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360B90-4227-4869-8BFD-B1CC4219A886}">
      <dsp:nvSpPr>
        <dsp:cNvPr id="0" name=""/>
        <dsp:cNvSpPr/>
      </dsp:nvSpPr>
      <dsp:spPr>
        <a:xfrm>
          <a:off x="1449290" y="1738067"/>
          <a:ext cx="4678362" cy="14501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478" tIns="153478" rIns="153478" bIns="153478" numCol="1" spcCol="1270" anchor="ctr" anchorCtr="0">
          <a:noAutofit/>
        </a:bodyPr>
        <a:lstStyle/>
        <a:p>
          <a:pPr marL="0" lvl="0" indent="0" algn="just" defTabSz="711200">
            <a:lnSpc>
              <a:spcPct val="100000"/>
            </a:lnSpc>
            <a:spcBef>
              <a:spcPct val="0"/>
            </a:spcBef>
            <a:spcAft>
              <a:spcPct val="35000"/>
            </a:spcAft>
            <a:buNone/>
          </a:pPr>
          <a:r>
            <a:rPr lang="en-US" sz="1600" kern="1200" dirty="0" err="1">
              <a:latin typeface="Arial" panose="020B0604020202020204" pitchFamily="34" charset="0"/>
              <a:cs typeface="Arial" panose="020B0604020202020204" pitchFamily="34" charset="0"/>
            </a:rPr>
            <a:t>Areshtanab</a:t>
          </a:r>
          <a:r>
            <a:rPr lang="en-US" sz="1600" kern="1200" dirty="0">
              <a:latin typeface="Arial" panose="020B0604020202020204" pitchFamily="34" charset="0"/>
              <a:cs typeface="Arial" panose="020B0604020202020204" pitchFamily="34" charset="0"/>
            </a:rPr>
            <a:t> et al (2025) explain that technology is growing rapidly and penetrating many areas of people's lives, also the advancement of technologies are expected to enhance healthcare efficiency and reduce costs greatly.  Robots could be seen  as one of these technologies, if accepted and practical</a:t>
          </a:r>
        </a:p>
      </dsp:txBody>
      <dsp:txXfrm>
        <a:off x="1449290" y="1738067"/>
        <a:ext cx="4678362" cy="1450183"/>
      </dsp:txXfrm>
    </dsp:sp>
    <dsp:sp modelId="{F806602F-E711-4EE1-883C-AF73DC0AD067}">
      <dsp:nvSpPr>
        <dsp:cNvPr id="0" name=""/>
        <dsp:cNvSpPr/>
      </dsp:nvSpPr>
      <dsp:spPr>
        <a:xfrm>
          <a:off x="0" y="3471213"/>
          <a:ext cx="6479357" cy="125421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EFC920-A417-48B3-8DCC-B869F20A5E0C}">
      <dsp:nvSpPr>
        <dsp:cNvPr id="0" name=""/>
        <dsp:cNvSpPr/>
      </dsp:nvSpPr>
      <dsp:spPr>
        <a:xfrm>
          <a:off x="379399" y="3753411"/>
          <a:ext cx="690491" cy="68981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C0E6C5-5F75-4D6C-A4A6-572FEC97F90A}">
      <dsp:nvSpPr>
        <dsp:cNvPr id="0" name=""/>
        <dsp:cNvSpPr/>
      </dsp:nvSpPr>
      <dsp:spPr>
        <a:xfrm>
          <a:off x="1449290" y="3471213"/>
          <a:ext cx="4678362" cy="14501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478" tIns="153478" rIns="153478" bIns="153478" numCol="1" spcCol="1270" anchor="ctr" anchorCtr="0">
          <a:noAutofit/>
        </a:bodyPr>
        <a:lstStyle/>
        <a:p>
          <a:pPr marL="0" lvl="0" indent="0" algn="just" defTabSz="755650">
            <a:lnSpc>
              <a:spcPct val="90000"/>
            </a:lnSpc>
            <a:spcBef>
              <a:spcPct val="0"/>
            </a:spcBef>
            <a:spcAft>
              <a:spcPct val="35000"/>
            </a:spcAft>
            <a:buNone/>
          </a:pPr>
          <a:r>
            <a:rPr lang="en-US" sz="1700" kern="1200" dirty="0">
              <a:latin typeface="Arial" panose="020B0604020202020204" pitchFamily="34" charset="0"/>
              <a:cs typeface="Arial" panose="020B0604020202020204" pitchFamily="34" charset="0"/>
            </a:rPr>
            <a:t>Nguyen (2026) Stipulates the rapid introduction of technologies  in  healthcare has brought about a  fundamental shift in how patients are cared for as nurses face a profonde ontological crisis</a:t>
          </a:r>
        </a:p>
      </dsp:txBody>
      <dsp:txXfrm>
        <a:off x="1449290" y="3471213"/>
        <a:ext cx="4678362" cy="145018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212E93-24F5-6545-8D83-72EF3DBF27AB}">
      <dsp:nvSpPr>
        <dsp:cNvPr id="0" name=""/>
        <dsp:cNvSpPr/>
      </dsp:nvSpPr>
      <dsp:spPr>
        <a:xfrm>
          <a:off x="0" y="3708300"/>
          <a:ext cx="6479357" cy="121714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It is expected that robots and  the artificial industry will play a vital role in the field of nursing and their role might broaden However there are some areas of nursing that robots will not be able to carry out due to the invasiveness of nursing care (Ibuki et al, 2023).</a:t>
          </a:r>
        </a:p>
      </dsp:txBody>
      <dsp:txXfrm>
        <a:off x="0" y="3708300"/>
        <a:ext cx="6479357" cy="1217146"/>
      </dsp:txXfrm>
    </dsp:sp>
    <dsp:sp modelId="{40F16039-285F-9C4D-8E52-10D311F4998E}">
      <dsp:nvSpPr>
        <dsp:cNvPr id="0" name=""/>
        <dsp:cNvSpPr/>
      </dsp:nvSpPr>
      <dsp:spPr>
        <a:xfrm rot="10800000">
          <a:off x="0" y="1854585"/>
          <a:ext cx="6479357" cy="1871971"/>
        </a:xfrm>
        <a:prstGeom prst="upArrowCallout">
          <a:avLst/>
        </a:prstGeom>
        <a:solidFill>
          <a:schemeClr val="accent2">
            <a:hueOff val="3536049"/>
            <a:satOff val="-13319"/>
            <a:lumOff val="111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666750">
            <a:lnSpc>
              <a:spcPct val="90000"/>
            </a:lnSpc>
            <a:spcBef>
              <a:spcPct val="0"/>
            </a:spcBef>
            <a:spcAft>
              <a:spcPct val="35000"/>
            </a:spcAft>
            <a:buNone/>
          </a:pPr>
          <a:r>
            <a:rPr lang="en-US" sz="1500" kern="1200" dirty="0"/>
            <a:t>There is a lower infant mortality rate in the United Kingdom which  puts a strain on the limited resources the National Health Service </a:t>
          </a:r>
        </a:p>
      </dsp:txBody>
      <dsp:txXfrm rot="10800000">
        <a:off x="0" y="1854585"/>
        <a:ext cx="6479357" cy="1216351"/>
      </dsp:txXfrm>
    </dsp:sp>
    <dsp:sp modelId="{B8F620A2-53CF-334F-9BB3-25AB8774FC12}">
      <dsp:nvSpPr>
        <dsp:cNvPr id="0" name=""/>
        <dsp:cNvSpPr/>
      </dsp:nvSpPr>
      <dsp:spPr>
        <a:xfrm rot="10800000">
          <a:off x="0" y="870"/>
          <a:ext cx="6479357" cy="1871971"/>
        </a:xfrm>
        <a:prstGeom prst="upArrowCallout">
          <a:avLst/>
        </a:prstGeom>
        <a:solidFill>
          <a:schemeClr val="accent2">
            <a:hueOff val="7072097"/>
            <a:satOff val="-26638"/>
            <a:lumOff val="2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just" defTabSz="666750">
            <a:lnSpc>
              <a:spcPct val="90000"/>
            </a:lnSpc>
            <a:spcBef>
              <a:spcPct val="0"/>
            </a:spcBef>
            <a:spcAft>
              <a:spcPct val="35000"/>
            </a:spcAft>
            <a:buNone/>
          </a:pPr>
          <a:r>
            <a:rPr lang="en-US" sz="1500" kern="1200" dirty="0">
              <a:latin typeface="Arial" panose="020B0604020202020204" pitchFamily="34" charset="0"/>
              <a:cs typeface="Arial" panose="020B0604020202020204" pitchFamily="34" charset="0"/>
            </a:rPr>
            <a:t>It is a known fact that there is a shortage of staff nurses, and it is even going to get worse over the coming years as fewer people entering the profession.  Shaw and Chen (2025) agree with this line of that and highlight that less people are coming into the nursing workforce to meet the needs of the aging population.   </a:t>
          </a:r>
        </a:p>
      </dsp:txBody>
      <dsp:txXfrm rot="10800000">
        <a:off x="0" y="870"/>
        <a:ext cx="6479357" cy="121635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301348-8D7F-E44F-81FE-732D7A576666}">
      <dsp:nvSpPr>
        <dsp:cNvPr id="0" name=""/>
        <dsp:cNvSpPr/>
      </dsp:nvSpPr>
      <dsp:spPr>
        <a:xfrm>
          <a:off x="0" y="0"/>
          <a:ext cx="8712743" cy="82254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1" kern="1200" dirty="0">
              <a:latin typeface="Arial" panose="020B0604020202020204" pitchFamily="34" charset="0"/>
              <a:cs typeface="Arial" panose="020B0604020202020204" pitchFamily="34" charset="0"/>
            </a:rPr>
            <a:t>With any research there will be challenges and limitations</a:t>
          </a:r>
        </a:p>
      </dsp:txBody>
      <dsp:txXfrm>
        <a:off x="24092" y="24092"/>
        <a:ext cx="7755641" cy="774365"/>
      </dsp:txXfrm>
    </dsp:sp>
    <dsp:sp modelId="{599A0A58-703B-9244-A5FC-F3F730A55D78}">
      <dsp:nvSpPr>
        <dsp:cNvPr id="0" name=""/>
        <dsp:cNvSpPr/>
      </dsp:nvSpPr>
      <dsp:spPr>
        <a:xfrm>
          <a:off x="729692" y="972104"/>
          <a:ext cx="8712743" cy="82254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just" defTabSz="711200">
            <a:lnSpc>
              <a:spcPct val="90000"/>
            </a:lnSpc>
            <a:spcBef>
              <a:spcPct val="0"/>
            </a:spcBef>
            <a:spcAft>
              <a:spcPct val="35000"/>
            </a:spcAft>
            <a:buNone/>
          </a:pPr>
          <a:r>
            <a:rPr lang="en-US" sz="1600" b="1" kern="1200" dirty="0">
              <a:latin typeface="Arial" panose="020B0604020202020204" pitchFamily="34" charset="0"/>
              <a:cs typeface="Arial" panose="020B0604020202020204" pitchFamily="34" charset="0"/>
            </a:rPr>
            <a:t>Some of the staff nurses may not answer the questions honestly for example the staff nurses may not want to express their true feelings or resentment to robotic nursing</a:t>
          </a:r>
        </a:p>
      </dsp:txBody>
      <dsp:txXfrm>
        <a:off x="753784" y="996196"/>
        <a:ext cx="7400209" cy="774365"/>
      </dsp:txXfrm>
    </dsp:sp>
    <dsp:sp modelId="{B7792A83-39C8-E24E-AEDC-95E40551F75F}">
      <dsp:nvSpPr>
        <dsp:cNvPr id="0" name=""/>
        <dsp:cNvSpPr/>
      </dsp:nvSpPr>
      <dsp:spPr>
        <a:xfrm>
          <a:off x="1448493" y="1944208"/>
          <a:ext cx="8712743" cy="822549"/>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Been a staff nurse myself  I have to make sure that I reduce my bias from the research I am conducting and let the empirical evidence speak for itself</a:t>
          </a:r>
        </a:p>
      </dsp:txBody>
      <dsp:txXfrm>
        <a:off x="1472585" y="1968300"/>
        <a:ext cx="7411100" cy="774365"/>
      </dsp:txXfrm>
    </dsp:sp>
    <dsp:sp modelId="{BAB87CBF-E43E-C44C-B5B8-3EC899C6CE81}">
      <dsp:nvSpPr>
        <dsp:cNvPr id="0" name=""/>
        <dsp:cNvSpPr/>
      </dsp:nvSpPr>
      <dsp:spPr>
        <a:xfrm>
          <a:off x="2178185" y="2916313"/>
          <a:ext cx="8712743" cy="82254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b="1" kern="1200" dirty="0">
              <a:latin typeface="Arial" panose="020B0604020202020204" pitchFamily="34" charset="0"/>
              <a:cs typeface="Arial" panose="020B0604020202020204" pitchFamily="34" charset="0"/>
            </a:rPr>
            <a:t>Some staff nurses may refuse to take part in the research as they are allowed to withdraw from the research at any point in time</a:t>
          </a:r>
        </a:p>
      </dsp:txBody>
      <dsp:txXfrm>
        <a:off x="2202277" y="2940405"/>
        <a:ext cx="7400209" cy="774365"/>
      </dsp:txXfrm>
    </dsp:sp>
    <dsp:sp modelId="{C372B9AF-25B2-E94A-A08F-41785783E9E0}">
      <dsp:nvSpPr>
        <dsp:cNvPr id="0" name=""/>
        <dsp:cNvSpPr/>
      </dsp:nvSpPr>
      <dsp:spPr>
        <a:xfrm>
          <a:off x="8178085" y="629998"/>
          <a:ext cx="534657" cy="53465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01</a:t>
          </a:r>
        </a:p>
      </dsp:txBody>
      <dsp:txXfrm>
        <a:off x="8298383" y="629998"/>
        <a:ext cx="294061" cy="402329"/>
      </dsp:txXfrm>
    </dsp:sp>
    <dsp:sp modelId="{341EAE0C-3D15-344A-858E-3026C3566907}">
      <dsp:nvSpPr>
        <dsp:cNvPr id="0" name=""/>
        <dsp:cNvSpPr/>
      </dsp:nvSpPr>
      <dsp:spPr>
        <a:xfrm>
          <a:off x="8907778" y="1602102"/>
          <a:ext cx="534657" cy="534657"/>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02</a:t>
          </a:r>
          <a:endParaRPr lang="en-US" sz="1800" kern="1200" dirty="0"/>
        </a:p>
      </dsp:txBody>
      <dsp:txXfrm>
        <a:off x="9028076" y="1602102"/>
        <a:ext cx="294061" cy="402329"/>
      </dsp:txXfrm>
    </dsp:sp>
    <dsp:sp modelId="{6C362830-0543-EF48-9D63-4061B20CC131}">
      <dsp:nvSpPr>
        <dsp:cNvPr id="0" name=""/>
        <dsp:cNvSpPr/>
      </dsp:nvSpPr>
      <dsp:spPr>
        <a:xfrm>
          <a:off x="9626579" y="2574207"/>
          <a:ext cx="534657" cy="534657"/>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03</a:t>
          </a:r>
        </a:p>
      </dsp:txBody>
      <dsp:txXfrm>
        <a:off x="9746877" y="2574207"/>
        <a:ext cx="294061" cy="40232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822C96-831D-BB44-ABD3-E2A8E8832C00}" type="datetimeFigureOut">
              <a:rPr lang="en-US" smtClean="0"/>
              <a:t>4/15/26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8E81CD2-4B46-8B44-BE4B-D176594C88A2}" type="slidenum">
              <a:rPr lang="en-US" smtClean="0"/>
              <a:t>‹#›</a:t>
            </a:fld>
            <a:endParaRPr lang="en-US"/>
          </a:p>
        </p:txBody>
      </p:sp>
    </p:spTree>
    <p:extLst>
      <p:ext uri="{BB962C8B-B14F-4D97-AF65-F5344CB8AC3E}">
        <p14:creationId xmlns:p14="http://schemas.microsoft.com/office/powerpoint/2010/main" val="804407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E81CD2-4B46-8B44-BE4B-D176594C88A2}" type="slidenum">
              <a:rPr lang="en-US" smtClean="0"/>
              <a:t>3</a:t>
            </a:fld>
            <a:endParaRPr lang="en-US"/>
          </a:p>
        </p:txBody>
      </p:sp>
    </p:spTree>
    <p:extLst>
      <p:ext uri="{BB962C8B-B14F-4D97-AF65-F5344CB8AC3E}">
        <p14:creationId xmlns:p14="http://schemas.microsoft.com/office/powerpoint/2010/main" val="11636286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E81CD2-4B46-8B44-BE4B-D176594C88A2}" type="slidenum">
              <a:rPr lang="en-US" smtClean="0"/>
              <a:t>6</a:t>
            </a:fld>
            <a:endParaRPr lang="en-US"/>
          </a:p>
        </p:txBody>
      </p:sp>
    </p:spTree>
    <p:extLst>
      <p:ext uri="{BB962C8B-B14F-4D97-AF65-F5344CB8AC3E}">
        <p14:creationId xmlns:p14="http://schemas.microsoft.com/office/powerpoint/2010/main" val="1232671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E81CD2-4B46-8B44-BE4B-D176594C88A2}" type="slidenum">
              <a:rPr lang="en-US" smtClean="0"/>
              <a:t>25</a:t>
            </a:fld>
            <a:endParaRPr lang="en-US"/>
          </a:p>
        </p:txBody>
      </p:sp>
    </p:spTree>
    <p:extLst>
      <p:ext uri="{BB962C8B-B14F-4D97-AF65-F5344CB8AC3E}">
        <p14:creationId xmlns:p14="http://schemas.microsoft.com/office/powerpoint/2010/main" val="13394792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8E81CD2-4B46-8B44-BE4B-D176594C88A2}" type="slidenum">
              <a:rPr lang="en-US" smtClean="0"/>
              <a:t>26</a:t>
            </a:fld>
            <a:endParaRPr lang="en-US"/>
          </a:p>
        </p:txBody>
      </p:sp>
    </p:spTree>
    <p:extLst>
      <p:ext uri="{BB962C8B-B14F-4D97-AF65-F5344CB8AC3E}">
        <p14:creationId xmlns:p14="http://schemas.microsoft.com/office/powerpoint/2010/main" val="41718750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4/15/26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2057524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4/15/26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848479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4/15/26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80795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4/15/26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597210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4/15/26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438537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4/15/26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5243703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4/15/26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52545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4/15/26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436203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4/15/26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020729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4/15/26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7429211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4/15/26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05401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4/15/26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9315944"/>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8" r:id="rId6"/>
    <p:sldLayoutId id="2147483693" r:id="rId7"/>
    <p:sldLayoutId id="2147483694" r:id="rId8"/>
    <p:sldLayoutId id="2147483695" r:id="rId9"/>
    <p:sldLayoutId id="2147483697" r:id="rId10"/>
    <p:sldLayoutId id="2147483696"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www.sciencedirect.com/science/article/pii/S0959652624035066" TargetMode="External"/><Relationship Id="rId2" Type="http://schemas.openxmlformats.org/officeDocument/2006/relationships/hyperlink" Target="https://pmc.ncbi.nlm.nih.gov/articles/PMC12311186/" TargetMode="External"/><Relationship Id="rId1" Type="http://schemas.openxmlformats.org/officeDocument/2006/relationships/slideLayout" Target="../slideLayouts/slideLayout2.xml"/><Relationship Id="rId6" Type="http://schemas.openxmlformats.org/officeDocument/2006/relationships/hyperlink" Target="https://pmc.ncbi.nlm.nih.gov/articles/PMC11437727/" TargetMode="External"/><Relationship Id="rId5" Type="http://schemas.openxmlformats.org/officeDocument/2006/relationships/hyperlink" Target="https://www.sciencedirect.com/org/science/article/pii/S2369252922000230" TargetMode="External"/><Relationship Id="rId4" Type="http://schemas.openxmlformats.org/officeDocument/2006/relationships/hyperlink" Target="https://pubmed.ncbi.nlm.nih.gov/34713058/"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digital-transformation.hee.nhs.uk/binaries/content/assets/digital-transformation/dart-ed/understandingconfidenceinai-may22.pdf"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www.simplypsychology.org/kuhn-paradigm.html" TargetMode="External"/></Relationships>
</file>

<file path=ppt/slides/_rels/slide26.xml.rels><?xml version="1.0" encoding="UTF-8" standalone="yes"?>
<Relationships xmlns="http://schemas.openxmlformats.org/package/2006/relationships"><Relationship Id="rId8" Type="http://schemas.openxmlformats.org/officeDocument/2006/relationships/hyperlink" Target="https://pmc.ncbi.nlm.nih.gov/articles/PMC9407759/" TargetMode="External"/><Relationship Id="rId3" Type="http://schemas.openxmlformats.org/officeDocument/2006/relationships/hyperlink" Target="https://onlinelibrary.wiley.com/doi/full/10.1111/nin.70090?saml_referrer" TargetMode="External"/><Relationship Id="rId7" Type="http://schemas.openxmlformats.org/officeDocument/2006/relationships/hyperlink" Target="https://www.sciencedirect.com/science/article/pii/S0029655425001484#bib64"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www.rcn.org.uk/news-and-events/news/uk-rcn-warns-of-workforce-shortages-causing-nightmares-and-panic-attacks-171125g" TargetMode="External"/><Relationship Id="rId5" Type="http://schemas.openxmlformats.org/officeDocument/2006/relationships/hyperlink" Target="https://nsuworks.nova.edu/cgi/viewcontent.cgi?article=7632&amp;context=tqr" TargetMode="External"/><Relationship Id="rId4" Type="http://schemas.openxmlformats.org/officeDocument/2006/relationships/hyperlink" Target="https://link.springer.com/article/10.1186/s12912-023-01230-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67A4DE-6184-A6E4-AA30-851ABF167E11}"/>
              </a:ext>
            </a:extLst>
          </p:cNvPr>
          <p:cNvSpPr>
            <a:spLocks noGrp="1"/>
          </p:cNvSpPr>
          <p:nvPr>
            <p:ph type="title"/>
          </p:nvPr>
        </p:nvSpPr>
        <p:spPr>
          <a:xfrm>
            <a:off x="640080" y="570750"/>
            <a:ext cx="10890929" cy="1387934"/>
          </a:xfrm>
        </p:spPr>
        <p:txBody>
          <a:bodyPr anchor="b">
            <a:normAutofit/>
          </a:bodyPr>
          <a:lstStyle/>
          <a:p>
            <a:r>
              <a:rPr lang="en-US">
                <a:latin typeface="Arial" panose="020B0604020202020204" pitchFamily="34" charset="0"/>
                <a:cs typeface="Arial" panose="020B0604020202020204" pitchFamily="34" charset="0"/>
              </a:rPr>
              <a:t>Task 2 Presentation</a:t>
            </a:r>
          </a:p>
        </p:txBody>
      </p:sp>
      <p:sp>
        <p:nvSpPr>
          <p:cNvPr id="3" name="Content Placeholder 2">
            <a:extLst>
              <a:ext uri="{FF2B5EF4-FFF2-40B4-BE49-F238E27FC236}">
                <a16:creationId xmlns:a16="http://schemas.microsoft.com/office/drawing/2014/main" id="{22008ECB-CBF9-85B7-F63A-07DB6422C64A}"/>
              </a:ext>
            </a:extLst>
          </p:cNvPr>
          <p:cNvSpPr>
            <a:spLocks noGrp="1"/>
          </p:cNvSpPr>
          <p:nvPr>
            <p:ph idx="1"/>
          </p:nvPr>
        </p:nvSpPr>
        <p:spPr>
          <a:xfrm>
            <a:off x="640080" y="2761673"/>
            <a:ext cx="10890929" cy="3536241"/>
          </a:xfrm>
        </p:spPr>
        <p:txBody>
          <a:bodyPr>
            <a:normAutofit/>
          </a:bodyPr>
          <a:lstStyle/>
          <a:p>
            <a:r>
              <a:rPr lang="en-US" b="1" dirty="0">
                <a:latin typeface="Arial" panose="020B0604020202020204" pitchFamily="34" charset="0"/>
                <a:cs typeface="Arial" panose="020B0604020202020204" pitchFamily="34" charset="0"/>
              </a:rPr>
              <a:t>Name 	         Ronke Olomola    </a:t>
            </a:r>
          </a:p>
          <a:p>
            <a:r>
              <a:rPr lang="en-US" b="1" dirty="0">
                <a:latin typeface="Arial" panose="020B0604020202020204" pitchFamily="34" charset="0"/>
                <a:cs typeface="Arial" panose="020B0604020202020204" pitchFamily="34" charset="0"/>
              </a:rPr>
              <a:t>Student Number.   1916047</a:t>
            </a:r>
          </a:p>
          <a:p>
            <a:r>
              <a:rPr lang="en-US" b="1" dirty="0">
                <a:latin typeface="Arial" panose="020B0604020202020204" pitchFamily="34" charset="0"/>
                <a:cs typeface="Arial" panose="020B0604020202020204" pitchFamily="34" charset="0"/>
              </a:rPr>
              <a:t>Lecturer 	         Prof Amare Desta</a:t>
            </a:r>
          </a:p>
          <a:p>
            <a:r>
              <a:rPr lang="en-US" b="1" dirty="0">
                <a:latin typeface="Arial" panose="020B0604020202020204" pitchFamily="34" charset="0"/>
                <a:cs typeface="Arial" panose="020B0604020202020204" pitchFamily="34" charset="0"/>
              </a:rPr>
              <a:t>Course Name         Advancing to Doctoral Research  Stage</a:t>
            </a:r>
          </a:p>
          <a:p>
            <a:r>
              <a:rPr lang="en-US" b="1" dirty="0">
                <a:latin typeface="Arial" panose="020B0604020202020204" pitchFamily="34" charset="0"/>
                <a:cs typeface="Arial" panose="020B0604020202020204" pitchFamily="34" charset="0"/>
              </a:rPr>
              <a:t>Course Code	         LCDB7012 _LON</a:t>
            </a:r>
          </a:p>
          <a:p>
            <a:r>
              <a:rPr lang="en-US" b="1" dirty="0">
                <a:latin typeface="Arial" panose="020B0604020202020204" pitchFamily="34" charset="0"/>
                <a:cs typeface="Arial" panose="020B0604020202020204" pitchFamily="34" charset="0"/>
              </a:rPr>
              <a:t>Due Date	         9 – 10 Week</a:t>
            </a:r>
          </a:p>
        </p:txBody>
      </p:sp>
      <p:cxnSp>
        <p:nvCxnSpPr>
          <p:cNvPr id="25" name="Straight Connector 24">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304291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DE557D4-9220-FCB8-331D-F2EFD8124E95}"/>
              </a:ext>
            </a:extLst>
          </p:cNvPr>
          <p:cNvSpPr>
            <a:spLocks noGrp="1"/>
          </p:cNvSpPr>
          <p:nvPr>
            <p:ph type="title"/>
          </p:nvPr>
        </p:nvSpPr>
        <p:spPr>
          <a:xfrm>
            <a:off x="5029200" y="914400"/>
            <a:ext cx="6501810" cy="1097280"/>
          </a:xfrm>
        </p:spPr>
        <p:txBody>
          <a:bodyPr anchor="t">
            <a:normAutofit/>
          </a:bodyPr>
          <a:lstStyle/>
          <a:p>
            <a:r>
              <a:rPr lang="en-US" dirty="0">
                <a:solidFill>
                  <a:srgbClr val="FF0000"/>
                </a:solidFill>
                <a:latin typeface="Arial" panose="020B0604020202020204" pitchFamily="34" charset="0"/>
                <a:cs typeface="Arial" panose="020B0604020202020204" pitchFamily="34" charset="0"/>
              </a:rPr>
              <a:t>About myself   </a:t>
            </a:r>
          </a:p>
        </p:txBody>
      </p:sp>
      <p:pic>
        <p:nvPicPr>
          <p:cNvPr id="4" name="Picture 3">
            <a:extLst>
              <a:ext uri="{FF2B5EF4-FFF2-40B4-BE49-F238E27FC236}">
                <a16:creationId xmlns:a16="http://schemas.microsoft.com/office/drawing/2014/main" id="{EBB5FF1B-D2AB-60ED-B8FC-5416ECED8902}"/>
              </a:ext>
            </a:extLst>
          </p:cNvPr>
          <p:cNvPicPr>
            <a:picLocks noChangeAspect="1"/>
          </p:cNvPicPr>
          <p:nvPr/>
        </p:nvPicPr>
        <p:blipFill>
          <a:blip r:embed="rId2"/>
          <a:srcRect l="9129" r="956" b="1"/>
          <a:stretch>
            <a:fillRect/>
          </a:stretch>
        </p:blipFill>
        <p:spPr>
          <a:xfrm>
            <a:off x="20" y="0"/>
            <a:ext cx="4416532" cy="6613447"/>
          </a:xfrm>
          <a:prstGeom prst="rect">
            <a:avLst/>
          </a:prstGeom>
        </p:spPr>
      </p:pic>
      <p:cxnSp>
        <p:nvCxnSpPr>
          <p:cNvPr id="11" name="Straight Connector 10">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441655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899187F-BAD7-32D5-5845-340B7A344AB3}"/>
              </a:ext>
            </a:extLst>
          </p:cNvPr>
          <p:cNvSpPr>
            <a:spLocks noGrp="1"/>
          </p:cNvSpPr>
          <p:nvPr>
            <p:ph idx="1"/>
          </p:nvPr>
        </p:nvSpPr>
        <p:spPr>
          <a:xfrm>
            <a:off x="5029200" y="2176036"/>
            <a:ext cx="6501810" cy="4121885"/>
          </a:xfrm>
        </p:spPr>
        <p:txBody>
          <a:bodyPr>
            <a:normAutofit lnSpcReduction="10000"/>
          </a:bodyPr>
          <a:lstStyle/>
          <a:p>
            <a:pPr marL="0" indent="0" algn="just">
              <a:buNone/>
            </a:pPr>
            <a:r>
              <a:rPr lang="en-US" dirty="0"/>
              <a:t>My name is Ronke Olomola I have been in the University of Wales Trinity St David for over five years, and I have had very good results.  In My certificate  in Health and Social I had a distinction; in my BSc In Health and Social Care I had a 1</a:t>
            </a:r>
            <a:r>
              <a:rPr lang="en-US" baseline="30000" dirty="0"/>
              <a:t>st</a:t>
            </a:r>
            <a:r>
              <a:rPr lang="en-US" dirty="0"/>
              <a:t> Class; and in my Masters in Public Health in Social Care Practice, I had a Merit.  I am a Staff Nurse by profession for over 21 years, and I was featured on the University of Wales Trinity St David LinkedIn a few years ago during my BSc graduation.  I am currently studying a Doctorate in Business Administration, and I hope to be a lecturer and a practitioner in a few years time </a:t>
            </a:r>
          </a:p>
        </p:txBody>
      </p:sp>
    </p:spTree>
    <p:extLst>
      <p:ext uri="{BB962C8B-B14F-4D97-AF65-F5344CB8AC3E}">
        <p14:creationId xmlns:p14="http://schemas.microsoft.com/office/powerpoint/2010/main" val="12653761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63717A-FFEC-91B4-C50A-E6E54B9428A1}"/>
              </a:ext>
            </a:extLst>
          </p:cNvPr>
          <p:cNvSpPr>
            <a:spLocks noGrp="1"/>
          </p:cNvSpPr>
          <p:nvPr>
            <p:ph type="ctrTitle"/>
          </p:nvPr>
        </p:nvSpPr>
        <p:spPr>
          <a:xfrm>
            <a:off x="640080" y="1302091"/>
            <a:ext cx="3291840" cy="2770216"/>
          </a:xfrm>
        </p:spPr>
        <p:txBody>
          <a:bodyPr anchor="t">
            <a:normAutofit/>
          </a:bodyPr>
          <a:lstStyle/>
          <a:p>
            <a:pPr algn="just">
              <a:lnSpc>
                <a:spcPct val="90000"/>
              </a:lnSpc>
            </a:pPr>
            <a:r>
              <a:rPr lang="en-US" sz="2400" dirty="0">
                <a:solidFill>
                  <a:srgbClr val="FF0000"/>
                </a:solidFill>
                <a:latin typeface="Arial Narrow" panose="020B0604020202020204" pitchFamily="34" charset="0"/>
                <a:cs typeface="Arial Narrow" panose="020B0604020202020204" pitchFamily="34" charset="0"/>
              </a:rPr>
              <a:t>Evaluating the impact in adopting emerging technologies in large public organisations</a:t>
            </a:r>
            <a:r>
              <a:rPr lang="en-US" sz="2400" i="1" dirty="0">
                <a:solidFill>
                  <a:srgbClr val="FF0000"/>
                </a:solidFill>
                <a:latin typeface="Arial Narrow" panose="020B0604020202020204" pitchFamily="34" charset="0"/>
                <a:cs typeface="Arial Narrow" panose="020B0604020202020204" pitchFamily="34" charset="0"/>
              </a:rPr>
              <a:t>: The case of Robotic Nursing within NHS Hospitals in United Kingdom</a:t>
            </a:r>
          </a:p>
        </p:txBody>
      </p:sp>
      <p:cxnSp>
        <p:nvCxnSpPr>
          <p:cNvPr id="40" name="Straight Connector 39">
            <a:extLst>
              <a:ext uri="{FF2B5EF4-FFF2-40B4-BE49-F238E27FC236}">
                <a16:creationId xmlns:a16="http://schemas.microsoft.com/office/drawing/2014/main" id="{59D7B6BE-A4E0-4483-BEC5-493AC3E5D2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4459606"/>
            <a:ext cx="978862" cy="0"/>
          </a:xfrm>
          <a:prstGeom prst="line">
            <a:avLst/>
          </a:prstGeom>
          <a:ln w="762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8" name="Picture 7" descr="Text&#10;&#10;Description automatically generated">
            <a:extLst>
              <a:ext uri="{FF2B5EF4-FFF2-40B4-BE49-F238E27FC236}">
                <a16:creationId xmlns:a16="http://schemas.microsoft.com/office/drawing/2014/main" id="{C3715A97-7C12-4B07-9EE8-ACD18DB8518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443984" y="1481613"/>
            <a:ext cx="7086600" cy="3844481"/>
          </a:xfrm>
          <a:prstGeom prst="rect">
            <a:avLst/>
          </a:prstGeom>
        </p:spPr>
      </p:pic>
    </p:spTree>
    <p:extLst>
      <p:ext uri="{BB962C8B-B14F-4D97-AF65-F5344CB8AC3E}">
        <p14:creationId xmlns:p14="http://schemas.microsoft.com/office/powerpoint/2010/main" val="5314737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35" name="Straight Connector 1034">
            <a:extLst>
              <a:ext uri="{FF2B5EF4-FFF2-40B4-BE49-F238E27FC236}">
                <a16:creationId xmlns:a16="http://schemas.microsoft.com/office/drawing/2014/main" id="{39AA7464-1EB7-A869-C7D3-AA680BBA98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1028" name="Picture 4" descr="Writing note showing Introduction. Business photo showcasing ...">
            <a:extLst>
              <a:ext uri="{FF2B5EF4-FFF2-40B4-BE49-F238E27FC236}">
                <a16:creationId xmlns:a16="http://schemas.microsoft.com/office/drawing/2014/main" id="{0559162A-BF62-DC5F-B5EC-6777F917E82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3232" y="1479673"/>
            <a:ext cx="5648193" cy="518711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D974442-F614-CF1A-FC38-70DD52B64B6D}"/>
              </a:ext>
            </a:extLst>
          </p:cNvPr>
          <p:cNvSpPr>
            <a:spLocks noGrp="1"/>
          </p:cNvSpPr>
          <p:nvPr>
            <p:ph idx="1"/>
          </p:nvPr>
        </p:nvSpPr>
        <p:spPr>
          <a:xfrm>
            <a:off x="6550429" y="532015"/>
            <a:ext cx="5503026" cy="6001789"/>
          </a:xfrm>
        </p:spPr>
        <p:txBody>
          <a:bodyPr anchor="t">
            <a:normAutofit/>
          </a:bodyPr>
          <a:lstStyle/>
          <a:p>
            <a:pPr algn="just">
              <a:lnSpc>
                <a:spcPct val="110000"/>
              </a:lnSpc>
            </a:pPr>
            <a:endParaRPr lang="en-US" sz="1800" dirty="0">
              <a:latin typeface="Arial" panose="020B0604020202020204" pitchFamily="34" charset="0"/>
              <a:cs typeface="Arial" panose="020B0604020202020204" pitchFamily="34" charset="0"/>
            </a:endParaRPr>
          </a:p>
          <a:p>
            <a:pPr algn="just">
              <a:lnSpc>
                <a:spcPct val="110000"/>
              </a:lnSpc>
            </a:pPr>
            <a:r>
              <a:rPr lang="en-US" sz="1800" dirty="0">
                <a:latin typeface="Arial" panose="020B0604020202020204" pitchFamily="34" charset="0"/>
                <a:cs typeface="Arial" panose="020B0604020202020204" pitchFamily="34" charset="0"/>
              </a:rPr>
              <a:t>Robotic Nursing is not a common practice in United Kingdom healthcare system. </a:t>
            </a:r>
          </a:p>
          <a:p>
            <a:pPr algn="just">
              <a:lnSpc>
                <a:spcPct val="110000"/>
              </a:lnSpc>
            </a:pPr>
            <a:r>
              <a:rPr lang="en-US" sz="1800" dirty="0">
                <a:latin typeface="Arial" panose="020B0604020202020204" pitchFamily="34" charset="0"/>
                <a:cs typeface="Arial" panose="020B0604020202020204" pitchFamily="34" charset="0"/>
              </a:rPr>
              <a:t>Adeyemo et al (2025) express that there are various ways robots are used in healthcare and one of such is service assistant robots, which can help with manual and time-consuming tasks</a:t>
            </a:r>
          </a:p>
          <a:p>
            <a:pPr algn="just">
              <a:lnSpc>
                <a:spcPct val="110000"/>
              </a:lnSpc>
            </a:pPr>
            <a:r>
              <a:rPr lang="en-US" sz="1800" dirty="0">
                <a:latin typeface="Arial" panose="020B0604020202020204" pitchFamily="34" charset="0"/>
                <a:cs typeface="Arial" panose="020B0604020202020204" pitchFamily="34" charset="0"/>
              </a:rPr>
              <a:t>Staff shortage has been a long-standing problem in the National Health Service .  </a:t>
            </a:r>
            <a:r>
              <a:rPr lang="en-US" sz="1800" dirty="0" err="1">
                <a:latin typeface="Arial" panose="020B0604020202020204" pitchFamily="34" charset="0"/>
                <a:cs typeface="Arial" panose="020B0604020202020204" pitchFamily="34" charset="0"/>
              </a:rPr>
              <a:t>Onyeisi</a:t>
            </a:r>
            <a:r>
              <a:rPr lang="en-US" sz="1800" dirty="0">
                <a:latin typeface="Arial" panose="020B0604020202020204" pitchFamily="34" charset="0"/>
                <a:cs typeface="Arial" panose="020B0604020202020204" pitchFamily="34" charset="0"/>
              </a:rPr>
              <a:t> et al (2025) acknowledge this and highlight that staff shortage across the National Health Service professions and affecting patients care delivery.  Similarly </a:t>
            </a:r>
          </a:p>
          <a:p>
            <a:pPr algn="just">
              <a:lnSpc>
                <a:spcPct val="110000"/>
              </a:lnSpc>
            </a:pPr>
            <a:r>
              <a:rPr lang="en-US" sz="1800" dirty="0">
                <a:latin typeface="Arial" panose="020B0604020202020204" pitchFamily="34" charset="0"/>
                <a:cs typeface="Arial" panose="020B0604020202020204" pitchFamily="34" charset="0"/>
              </a:rPr>
              <a:t>Christopher et al (2020) argue that advancements in technology have led to robust development for nursing practice as potential partners for supplement understaffing </a:t>
            </a:r>
          </a:p>
          <a:p>
            <a:pPr algn="just">
              <a:lnSpc>
                <a:spcPct val="110000"/>
              </a:lnSpc>
            </a:pPr>
            <a:endParaRPr lang="en-US" sz="1800" dirty="0">
              <a:latin typeface="Arial" panose="020B0604020202020204" pitchFamily="34" charset="0"/>
              <a:cs typeface="Arial" panose="020B0604020202020204" pitchFamily="34" charset="0"/>
            </a:endParaRPr>
          </a:p>
          <a:p>
            <a:pPr algn="just">
              <a:lnSpc>
                <a:spcPct val="110000"/>
              </a:lnSpc>
            </a:pPr>
            <a:endParaRPr lang="en-US" sz="1800" dirty="0">
              <a:latin typeface="Arial" panose="020B0604020202020204" pitchFamily="34" charset="0"/>
              <a:cs typeface="Arial" panose="020B0604020202020204" pitchFamily="34" charset="0"/>
            </a:endParaRPr>
          </a:p>
          <a:p>
            <a:pPr>
              <a:lnSpc>
                <a:spcPct val="110000"/>
              </a:lnSpc>
            </a:pPr>
            <a:endParaRPr lang="en-US" sz="1400" dirty="0"/>
          </a:p>
        </p:txBody>
      </p:sp>
    </p:spTree>
    <p:extLst>
      <p:ext uri="{BB962C8B-B14F-4D97-AF65-F5344CB8AC3E}">
        <p14:creationId xmlns:p14="http://schemas.microsoft.com/office/powerpoint/2010/main" val="521313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2064" name="Straight Connector 2063">
            <a:extLst>
              <a:ext uri="{FF2B5EF4-FFF2-40B4-BE49-F238E27FC236}">
                <a16:creationId xmlns:a16="http://schemas.microsoft.com/office/drawing/2014/main" id="{39AA7464-1EB7-A869-C7D3-AA680BBA984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2050" name="Picture 2" descr="What is the meaning of the word BACKGROUND?">
            <a:extLst>
              <a:ext uri="{FF2B5EF4-FFF2-40B4-BE49-F238E27FC236}">
                <a16:creationId xmlns:a16="http://schemas.microsoft.com/office/drawing/2014/main" id="{4D3D4AE7-EE4C-D3F7-9180-ED011569DD1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3232" y="615142"/>
            <a:ext cx="5648193" cy="590203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F5C0CA8-01F2-170A-348B-B965C42819F6}"/>
              </a:ext>
            </a:extLst>
          </p:cNvPr>
          <p:cNvSpPr>
            <a:spLocks noGrp="1"/>
          </p:cNvSpPr>
          <p:nvPr>
            <p:ph idx="1"/>
          </p:nvPr>
        </p:nvSpPr>
        <p:spPr>
          <a:xfrm>
            <a:off x="6871063" y="748146"/>
            <a:ext cx="4966261" cy="5835534"/>
          </a:xfrm>
        </p:spPr>
        <p:txBody>
          <a:bodyPr anchor="t">
            <a:noAutofit/>
          </a:bodyPr>
          <a:lstStyle/>
          <a:p>
            <a:pPr marL="0" indent="0" algn="just">
              <a:buNone/>
            </a:pPr>
            <a:r>
              <a:rPr lang="en-US" sz="1800" b="1" dirty="0">
                <a:latin typeface="Arial" panose="020B0604020202020204" pitchFamily="34" charset="0"/>
                <a:cs typeface="Arial" panose="020B0604020202020204" pitchFamily="34" charset="0"/>
              </a:rPr>
              <a:t>What Is Robotic Nursing : </a:t>
            </a:r>
            <a:r>
              <a:rPr lang="en-US" sz="1800" dirty="0">
                <a:latin typeface="Arial" panose="020B0604020202020204" pitchFamily="34" charset="0"/>
                <a:cs typeface="Arial" panose="020B0604020202020204" pitchFamily="34" charset="0"/>
              </a:rPr>
              <a:t>Is the study of methodologies, technologies and ethics for developing robots that support and collaborate with physicians, nurses and other workers in practice.  (Soriano, et al 2022). Robotic nursing is a man-made product which is programmed to mimic human nurses and to carry out nursing activities</a:t>
            </a:r>
            <a:r>
              <a:rPr lang="en-US" sz="1800" dirty="0"/>
              <a:t>. </a:t>
            </a:r>
            <a:endParaRPr lang="en-US" sz="1800" dirty="0">
              <a:latin typeface="Arial" panose="020B0604020202020204" pitchFamily="34" charset="0"/>
              <a:cs typeface="Arial" panose="020B0604020202020204" pitchFamily="34" charset="0"/>
            </a:endParaRPr>
          </a:p>
          <a:p>
            <a:pPr marL="0" indent="0" algn="just">
              <a:buNone/>
            </a:pPr>
            <a:r>
              <a:rPr lang="en-US" sz="1800" dirty="0">
                <a:latin typeface="Arial" panose="020B0604020202020204" pitchFamily="34" charset="0"/>
                <a:cs typeface="Arial" panose="020B0604020202020204" pitchFamily="34" charset="0"/>
              </a:rPr>
              <a:t>Robotic nursing has been used in other countries such as Japan.  Nguyen and Salto (2025) express that issues in applications of nursing care robots and the training of care workers in their use in Japan</a:t>
            </a:r>
          </a:p>
        </p:txBody>
      </p:sp>
    </p:spTree>
    <p:extLst>
      <p:ext uri="{BB962C8B-B14F-4D97-AF65-F5344CB8AC3E}">
        <p14:creationId xmlns:p14="http://schemas.microsoft.com/office/powerpoint/2010/main" val="14364737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8" name="Rectangle 3087">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F94E0A-026D-C3FE-8502-5775A0AF8BB7}"/>
              </a:ext>
            </a:extLst>
          </p:cNvPr>
          <p:cNvSpPr>
            <a:spLocks noGrp="1"/>
          </p:cNvSpPr>
          <p:nvPr>
            <p:ph type="title"/>
          </p:nvPr>
        </p:nvSpPr>
        <p:spPr>
          <a:xfrm>
            <a:off x="8719126" y="979051"/>
            <a:ext cx="2811879" cy="1165633"/>
          </a:xfrm>
        </p:spPr>
        <p:txBody>
          <a:bodyPr anchor="b">
            <a:normAutofit fontScale="90000"/>
          </a:bodyPr>
          <a:lstStyle/>
          <a:p>
            <a:r>
              <a:rPr lang="en-US" sz="3600" dirty="0">
                <a:solidFill>
                  <a:schemeClr val="accent5"/>
                </a:solidFill>
                <a:latin typeface="Arial" panose="020B0604020202020204" pitchFamily="34" charset="0"/>
                <a:cs typeface="Arial" panose="020B0604020202020204" pitchFamily="34" charset="0"/>
              </a:rPr>
              <a:t>Research Questions</a:t>
            </a:r>
          </a:p>
        </p:txBody>
      </p:sp>
      <p:pic>
        <p:nvPicPr>
          <p:cNvPr id="3074" name="Picture 2" descr="12,900+ Research Questions Stock Photos, Pictures &amp; Royalty ...">
            <a:extLst>
              <a:ext uri="{FF2B5EF4-FFF2-40B4-BE49-F238E27FC236}">
                <a16:creationId xmlns:a16="http://schemas.microsoft.com/office/drawing/2014/main" id="{E0D4FDF3-D66A-A420-5984-215AC21F61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31" r="5193" b="-1"/>
          <a:stretch>
            <a:fillRect/>
          </a:stretch>
        </p:blipFill>
        <p:spPr bwMode="auto">
          <a:xfrm>
            <a:off x="20" y="0"/>
            <a:ext cx="8229580" cy="6600305"/>
          </a:xfrm>
          <a:prstGeom prst="rect">
            <a:avLst/>
          </a:prstGeom>
          <a:noFill/>
          <a:extLst>
            <a:ext uri="{909E8E84-426E-40DD-AFC4-6F175D3DCCD1}">
              <a14:hiddenFill xmlns:a14="http://schemas.microsoft.com/office/drawing/2010/main">
                <a:solidFill>
                  <a:srgbClr val="FFFFFF"/>
                </a:solidFill>
              </a14:hiddenFill>
            </a:ext>
          </a:extLst>
        </p:spPr>
      </p:pic>
      <p:cxnSp>
        <p:nvCxnSpPr>
          <p:cNvPr id="3090" name="Straight Connector 3089">
            <a:extLst>
              <a:ext uri="{FF2B5EF4-FFF2-40B4-BE49-F238E27FC236}">
                <a16:creationId xmlns:a16="http://schemas.microsoft.com/office/drawing/2014/main" id="{02C7985C-B0C3-CC50-E86A-B5EBA40E01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6359240"/>
            <a:ext cx="822960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4329C52-C114-DFD8-AA89-D0E7DCCE6D8E}"/>
              </a:ext>
            </a:extLst>
          </p:cNvPr>
          <p:cNvSpPr>
            <a:spLocks noGrp="1"/>
          </p:cNvSpPr>
          <p:nvPr>
            <p:ph idx="1"/>
          </p:nvPr>
        </p:nvSpPr>
        <p:spPr>
          <a:xfrm>
            <a:off x="8478981" y="2327563"/>
            <a:ext cx="3491345" cy="4272741"/>
          </a:xfrm>
        </p:spPr>
        <p:txBody>
          <a:bodyPr anchor="t">
            <a:normAutofit fontScale="92500" lnSpcReduction="10000"/>
          </a:bodyPr>
          <a:lstStyle/>
          <a:p>
            <a:pPr algn="just"/>
            <a:r>
              <a:rPr lang="en-GB" dirty="0">
                <a:latin typeface="Arial" panose="020B0604020202020204" pitchFamily="34" charset="0"/>
                <a:cs typeface="Arial" panose="020B0604020202020204" pitchFamily="34" charset="0"/>
              </a:rPr>
              <a:t>What is Robotic Nursing and how relevant is it in the National Health Service ?</a:t>
            </a:r>
          </a:p>
          <a:p>
            <a:pPr algn="just"/>
            <a:r>
              <a:rPr lang="en-GB" dirty="0">
                <a:latin typeface="Arial" panose="020B0604020202020204" pitchFamily="34" charset="0"/>
                <a:cs typeface="Arial" panose="020B0604020202020204" pitchFamily="34" charset="0"/>
              </a:rPr>
              <a:t>Why is there staff nurse shortages in the National Health Service?</a:t>
            </a:r>
          </a:p>
          <a:p>
            <a:pPr algn="just"/>
            <a:r>
              <a:rPr lang="en-GB" dirty="0">
                <a:latin typeface="Arial" panose="020B0604020202020204" pitchFamily="34" charset="0"/>
                <a:cs typeface="Arial" panose="020B0604020202020204" pitchFamily="34" charset="0"/>
              </a:rPr>
              <a:t>What will be the role of Robotic Nursing in the National Health Service?</a:t>
            </a:r>
          </a:p>
          <a:p>
            <a:r>
              <a:rPr lang="en-US" dirty="0">
                <a:latin typeface="Arial" panose="020B0604020202020204" pitchFamily="34" charset="0"/>
                <a:cs typeface="Arial" panose="020B0604020202020204" pitchFamily="34" charset="0"/>
              </a:rPr>
              <a:t>How appropriate is robotic nursing within the nursing profession ? </a:t>
            </a:r>
          </a:p>
        </p:txBody>
      </p:sp>
    </p:spTree>
    <p:extLst>
      <p:ext uri="{BB962C8B-B14F-4D97-AF65-F5344CB8AC3E}">
        <p14:creationId xmlns:p14="http://schemas.microsoft.com/office/powerpoint/2010/main" val="33156485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0" name="Rectangle 104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C228AC-B54A-9870-2265-71BC988915AC}"/>
              </a:ext>
            </a:extLst>
          </p:cNvPr>
          <p:cNvSpPr>
            <a:spLocks noGrp="1"/>
          </p:cNvSpPr>
          <p:nvPr>
            <p:ph type="title"/>
          </p:nvPr>
        </p:nvSpPr>
        <p:spPr>
          <a:xfrm>
            <a:off x="8719126" y="979051"/>
            <a:ext cx="2811879" cy="1807048"/>
          </a:xfrm>
        </p:spPr>
        <p:txBody>
          <a:bodyPr anchor="b">
            <a:normAutofit/>
          </a:bodyPr>
          <a:lstStyle/>
          <a:p>
            <a:r>
              <a:rPr lang="en-US" sz="3600" dirty="0">
                <a:solidFill>
                  <a:srgbClr val="FF0000"/>
                </a:solidFill>
                <a:latin typeface="Arial" panose="020B0604020202020204" pitchFamily="34" charset="0"/>
                <a:cs typeface="Arial" panose="020B0604020202020204" pitchFamily="34" charset="0"/>
              </a:rPr>
              <a:t>Research Problem</a:t>
            </a:r>
          </a:p>
        </p:txBody>
      </p:sp>
      <p:pic>
        <p:nvPicPr>
          <p:cNvPr id="1028" name="Picture 4" descr="119,198 Research Problem Royalty-Free Images, Stock Photos ...">
            <a:extLst>
              <a:ext uri="{FF2B5EF4-FFF2-40B4-BE49-F238E27FC236}">
                <a16:creationId xmlns:a16="http://schemas.microsoft.com/office/drawing/2014/main" id="{630B76A2-2968-513B-36BF-4A1EFCCDEF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233" r="2" b="2"/>
          <a:stretch>
            <a:fillRect/>
          </a:stretch>
        </p:blipFill>
        <p:spPr bwMode="auto">
          <a:xfrm>
            <a:off x="20" y="535709"/>
            <a:ext cx="8229580" cy="5820640"/>
          </a:xfrm>
          <a:prstGeom prst="rect">
            <a:avLst/>
          </a:prstGeom>
          <a:noFill/>
          <a:extLst>
            <a:ext uri="{909E8E84-426E-40DD-AFC4-6F175D3DCCD1}">
              <a14:hiddenFill xmlns:a14="http://schemas.microsoft.com/office/drawing/2010/main">
                <a:solidFill>
                  <a:srgbClr val="FFFFFF"/>
                </a:solidFill>
              </a14:hiddenFill>
            </a:ext>
          </a:extLst>
        </p:spPr>
      </p:pic>
      <p:cxnSp>
        <p:nvCxnSpPr>
          <p:cNvPr id="1052" name="Straight Connector 1051">
            <a:extLst>
              <a:ext uri="{FF2B5EF4-FFF2-40B4-BE49-F238E27FC236}">
                <a16:creationId xmlns:a16="http://schemas.microsoft.com/office/drawing/2014/main" id="{02C7985C-B0C3-CC50-E86A-B5EBA40E01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6359240"/>
            <a:ext cx="822960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25AF05D-7C63-DDC0-4596-85FE2145A6DC}"/>
              </a:ext>
            </a:extLst>
          </p:cNvPr>
          <p:cNvSpPr>
            <a:spLocks noGrp="1"/>
          </p:cNvSpPr>
          <p:nvPr>
            <p:ph idx="1"/>
          </p:nvPr>
        </p:nvSpPr>
        <p:spPr>
          <a:xfrm>
            <a:off x="8719128" y="2922624"/>
            <a:ext cx="2811880" cy="3409950"/>
          </a:xfrm>
        </p:spPr>
        <p:txBody>
          <a:bodyPr anchor="t">
            <a:normAutofit/>
          </a:bodyPr>
          <a:lstStyle/>
          <a:p>
            <a:r>
              <a:rPr lang="en-US" b="1" dirty="0">
                <a:latin typeface="Arial" panose="020B0604020202020204" pitchFamily="34" charset="0"/>
                <a:cs typeface="Arial" panose="020B0604020202020204" pitchFamily="34" charset="0"/>
              </a:rPr>
              <a:t>Staff nurse shortages                                            </a:t>
            </a:r>
          </a:p>
          <a:p>
            <a:r>
              <a:rPr lang="en-US" b="1" dirty="0">
                <a:latin typeface="Arial" panose="020B0604020202020204" pitchFamily="34" charset="0"/>
                <a:cs typeface="Arial" panose="020B0604020202020204" pitchFamily="34" charset="0"/>
              </a:rPr>
              <a:t>Poor nursing care for patients</a:t>
            </a:r>
          </a:p>
          <a:p>
            <a:r>
              <a:rPr lang="en-US" b="1" dirty="0">
                <a:latin typeface="Arial" panose="020B0604020202020204" pitchFamily="34" charset="0"/>
                <a:cs typeface="Arial" panose="020B0604020202020204" pitchFamily="34" charset="0"/>
              </a:rPr>
              <a:t>Low staff morale</a:t>
            </a:r>
          </a:p>
        </p:txBody>
      </p:sp>
    </p:spTree>
    <p:extLst>
      <p:ext uri="{BB962C8B-B14F-4D97-AF65-F5344CB8AC3E}">
        <p14:creationId xmlns:p14="http://schemas.microsoft.com/office/powerpoint/2010/main" val="32333963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FD88AF-3D49-A8AA-8CF3-3F23F18FF64E}"/>
              </a:ext>
            </a:extLst>
          </p:cNvPr>
          <p:cNvSpPr>
            <a:spLocks noGrp="1"/>
          </p:cNvSpPr>
          <p:nvPr>
            <p:ph type="title"/>
          </p:nvPr>
        </p:nvSpPr>
        <p:spPr/>
        <p:txBody>
          <a:bodyPr/>
          <a:lstStyle/>
          <a:p>
            <a:r>
              <a:rPr lang="en-US" dirty="0">
                <a:solidFill>
                  <a:srgbClr val="FF0000"/>
                </a:solidFill>
                <a:latin typeface="Arial" panose="020B0604020202020204" pitchFamily="34" charset="0"/>
                <a:cs typeface="Arial" panose="020B0604020202020204" pitchFamily="34" charset="0"/>
              </a:rPr>
              <a:t>Research Aims and Objectives</a:t>
            </a:r>
          </a:p>
        </p:txBody>
      </p:sp>
      <p:sp>
        <p:nvSpPr>
          <p:cNvPr id="3" name="Content Placeholder 2">
            <a:extLst>
              <a:ext uri="{FF2B5EF4-FFF2-40B4-BE49-F238E27FC236}">
                <a16:creationId xmlns:a16="http://schemas.microsoft.com/office/drawing/2014/main" id="{C144CE25-E56C-102D-71A3-3C2AF80E8208}"/>
              </a:ext>
            </a:extLst>
          </p:cNvPr>
          <p:cNvSpPr>
            <a:spLocks noGrp="1"/>
          </p:cNvSpPr>
          <p:nvPr>
            <p:ph idx="1"/>
          </p:nvPr>
        </p:nvSpPr>
        <p:spPr/>
        <p:txBody>
          <a:bodyPr/>
          <a:lstStyle/>
          <a:p>
            <a:pPr algn="just"/>
            <a:r>
              <a:rPr lang="en-US" dirty="0">
                <a:latin typeface="Arial" panose="020B0604020202020204" pitchFamily="34" charset="0"/>
                <a:cs typeface="Arial" panose="020B0604020202020204" pitchFamily="34" charset="0"/>
              </a:rPr>
              <a:t>To explore the possibility of using robotic nursing in United Kingdom hospitals</a:t>
            </a:r>
          </a:p>
          <a:p>
            <a:pPr algn="just"/>
            <a:r>
              <a:rPr lang="en-US" dirty="0">
                <a:latin typeface="Arial" panose="020B0604020202020204" pitchFamily="34" charset="0"/>
                <a:cs typeface="Arial" panose="020B0604020202020204" pitchFamily="34" charset="0"/>
              </a:rPr>
              <a:t>To investigate the visibility of robotic nursing in the National Health Service in the United Kingdom</a:t>
            </a:r>
          </a:p>
          <a:p>
            <a:pPr algn="just"/>
            <a:r>
              <a:rPr lang="en-GB" dirty="0">
                <a:latin typeface="Arial" panose="020B0604020202020204" pitchFamily="34" charset="0"/>
                <a:cs typeface="Arial" panose="020B0604020202020204" pitchFamily="34" charset="0"/>
              </a:rPr>
              <a:t>To identify  the victims and beneficiaries of the use of robotic nursing in the National Health Service in the United Kingdom if robotic nursing is used </a:t>
            </a:r>
          </a:p>
          <a:p>
            <a:endParaRPr lang="en-US" dirty="0"/>
          </a:p>
          <a:p>
            <a:endParaRPr lang="en-US" dirty="0"/>
          </a:p>
        </p:txBody>
      </p:sp>
    </p:spTree>
    <p:extLst>
      <p:ext uri="{BB962C8B-B14F-4D97-AF65-F5344CB8AC3E}">
        <p14:creationId xmlns:p14="http://schemas.microsoft.com/office/powerpoint/2010/main" val="1305013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EBB509-18C7-B916-CBDD-E1E7BC89A62C}"/>
              </a:ext>
            </a:extLst>
          </p:cNvPr>
          <p:cNvSpPr>
            <a:spLocks noGrp="1"/>
          </p:cNvSpPr>
          <p:nvPr>
            <p:ph type="title"/>
          </p:nvPr>
        </p:nvSpPr>
        <p:spPr>
          <a:xfrm>
            <a:off x="640080" y="914399"/>
            <a:ext cx="3316778" cy="4160520"/>
          </a:xfrm>
        </p:spPr>
        <p:txBody>
          <a:bodyPr anchor="t">
            <a:normAutofit/>
          </a:bodyPr>
          <a:lstStyle/>
          <a:p>
            <a:pPr algn="just"/>
            <a:r>
              <a:rPr lang="en-US" sz="3600" dirty="0">
                <a:solidFill>
                  <a:srgbClr val="FF0000"/>
                </a:solidFill>
                <a:latin typeface="Arial" panose="020B0604020202020204" pitchFamily="34" charset="0"/>
                <a:cs typeface="Arial" panose="020B0604020202020204" pitchFamily="34" charset="0"/>
              </a:rPr>
              <a:t>Paradigm and Assumptions</a:t>
            </a:r>
          </a:p>
        </p:txBody>
      </p:sp>
      <p:cxnSp>
        <p:nvCxnSpPr>
          <p:cNvPr id="18" name="Straight Connector 17">
            <a:extLst>
              <a:ext uri="{FF2B5EF4-FFF2-40B4-BE49-F238E27FC236}">
                <a16:creationId xmlns:a16="http://schemas.microsoft.com/office/drawing/2014/main" id="{05ADA91C-AD52-A530-A898-AD6E6987459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E8F50FD5-C3E2-23BC-E6E8-06630809DA5B}"/>
              </a:ext>
            </a:extLst>
          </p:cNvPr>
          <p:cNvGraphicFramePr>
            <a:graphicFrameLocks noGrp="1"/>
          </p:cNvGraphicFramePr>
          <p:nvPr>
            <p:ph idx="1"/>
            <p:extLst>
              <p:ext uri="{D42A27DB-BD31-4B8C-83A1-F6EECF244321}">
                <p14:modId xmlns:p14="http://schemas.microsoft.com/office/powerpoint/2010/main" val="2855505213"/>
              </p:ext>
            </p:extLst>
          </p:nvPr>
        </p:nvGraphicFramePr>
        <p:xfrm>
          <a:off x="4303332" y="891606"/>
          <a:ext cx="7216416" cy="51112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33054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30187-E466-51F3-DD4B-840A775C5EF0}"/>
              </a:ext>
            </a:extLst>
          </p:cNvPr>
          <p:cNvSpPr>
            <a:spLocks noGrp="1"/>
          </p:cNvSpPr>
          <p:nvPr>
            <p:ph type="title"/>
          </p:nvPr>
        </p:nvSpPr>
        <p:spPr/>
        <p:txBody>
          <a:bodyPr/>
          <a:lstStyle/>
          <a:p>
            <a:r>
              <a:rPr lang="en-US" dirty="0">
                <a:solidFill>
                  <a:srgbClr val="FF0000"/>
                </a:solidFill>
                <a:latin typeface="Arial" panose="020B0604020202020204" pitchFamily="34" charset="0"/>
                <a:cs typeface="Arial" panose="020B0604020202020204" pitchFamily="34" charset="0"/>
              </a:rPr>
              <a:t>Literature Review</a:t>
            </a:r>
          </a:p>
        </p:txBody>
      </p:sp>
      <p:sp>
        <p:nvSpPr>
          <p:cNvPr id="3" name="Content Placeholder 2">
            <a:extLst>
              <a:ext uri="{FF2B5EF4-FFF2-40B4-BE49-F238E27FC236}">
                <a16:creationId xmlns:a16="http://schemas.microsoft.com/office/drawing/2014/main" id="{777E82EE-FCA7-8AAD-5743-94C2B67CE796}"/>
              </a:ext>
            </a:extLst>
          </p:cNvPr>
          <p:cNvSpPr>
            <a:spLocks noGrp="1"/>
          </p:cNvSpPr>
          <p:nvPr>
            <p:ph idx="1"/>
          </p:nvPr>
        </p:nvSpPr>
        <p:spPr/>
        <p:txBody>
          <a:bodyPr/>
          <a:lstStyle/>
          <a:p>
            <a:r>
              <a:rPr lang="en-US" sz="1800" b="1" dirty="0">
                <a:latin typeface="Arial" panose="020B0604020202020204" pitchFamily="34" charset="0"/>
                <a:cs typeface="Arial" panose="020B0604020202020204" pitchFamily="34" charset="0"/>
              </a:rPr>
              <a:t>RCN (2022) explain that healthcare settings in the United Kingdom including hospital are so short-staffed causing staff to work while unwell with stress as the leading cause of illness. </a:t>
            </a:r>
          </a:p>
          <a:p>
            <a:r>
              <a:rPr lang="en-US" sz="1800" b="1" dirty="0">
                <a:latin typeface="Arial" panose="020B0604020202020204" pitchFamily="34" charset="0"/>
                <a:cs typeface="Arial" panose="020B0604020202020204" pitchFamily="34" charset="0"/>
              </a:rPr>
              <a:t>Oheberg et al (2023) explain that nurses spend a large part of their working time on activities that are not related to the patient such as performing service activities. .  </a:t>
            </a:r>
          </a:p>
          <a:p>
            <a:r>
              <a:rPr lang="en-US" sz="1800" b="1" dirty="0">
                <a:latin typeface="Arial" panose="020B0604020202020204" pitchFamily="34" charset="0"/>
                <a:cs typeface="Arial" panose="020B0604020202020204" pitchFamily="34" charset="0"/>
              </a:rPr>
              <a:t>Dinesen et al (2022) express that social robots are designed to interact with humans to increase social interaction and improve well-being.  The use of social robots with dementia helped provide security and reduce stress. </a:t>
            </a:r>
          </a:p>
          <a:p>
            <a:r>
              <a:rPr lang="en-US" sz="1800" b="1" dirty="0">
                <a:latin typeface="Arial" panose="020B0604020202020204" pitchFamily="34" charset="0"/>
                <a:cs typeface="Arial" panose="020B0604020202020204" pitchFamily="34" charset="0"/>
              </a:rPr>
              <a:t>Imam et al (2025) identify that the public satisfaction of the NHS has been at its lowest since 1983 </a:t>
            </a:r>
          </a:p>
          <a:p>
            <a:endParaRPr lang="en-US" b="1" dirty="0">
              <a:latin typeface="Arial" panose="020B0604020202020204" pitchFamily="34" charset="0"/>
              <a:cs typeface="Arial" panose="020B0604020202020204" pitchFamily="34" charset="0"/>
            </a:endParaRPr>
          </a:p>
          <a:p>
            <a:endParaRPr lang="en-US" dirty="0"/>
          </a:p>
          <a:p>
            <a:endParaRPr lang="en-US" dirty="0"/>
          </a:p>
        </p:txBody>
      </p:sp>
    </p:spTree>
    <p:extLst>
      <p:ext uri="{BB962C8B-B14F-4D97-AF65-F5344CB8AC3E}">
        <p14:creationId xmlns:p14="http://schemas.microsoft.com/office/powerpoint/2010/main" val="20171189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1" name="Rectangle 5130">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18560C-8EF8-B62C-A030-4D39518AC14D}"/>
              </a:ext>
            </a:extLst>
          </p:cNvPr>
          <p:cNvSpPr>
            <a:spLocks noGrp="1"/>
          </p:cNvSpPr>
          <p:nvPr>
            <p:ph type="title"/>
          </p:nvPr>
        </p:nvSpPr>
        <p:spPr>
          <a:xfrm>
            <a:off x="8719126" y="979051"/>
            <a:ext cx="2811879" cy="883002"/>
          </a:xfrm>
        </p:spPr>
        <p:txBody>
          <a:bodyPr anchor="b">
            <a:normAutofit fontScale="90000"/>
          </a:bodyPr>
          <a:lstStyle/>
          <a:p>
            <a:r>
              <a:rPr lang="en-US" sz="3600" dirty="0">
                <a:solidFill>
                  <a:srgbClr val="FF0000"/>
                </a:solidFill>
                <a:latin typeface="Arial" panose="020B0604020202020204" pitchFamily="34" charset="0"/>
                <a:cs typeface="Arial" panose="020B0604020202020204" pitchFamily="34" charset="0"/>
              </a:rPr>
              <a:t>Kuhn’s Paradigm Cycle</a:t>
            </a:r>
          </a:p>
        </p:txBody>
      </p:sp>
      <p:pic>
        <p:nvPicPr>
          <p:cNvPr id="5124" name="Picture 4" descr="Kuhn Cycle Normal Science Model Drift">
            <a:extLst>
              <a:ext uri="{FF2B5EF4-FFF2-40B4-BE49-F238E27FC236}">
                <a16:creationId xmlns:a16="http://schemas.microsoft.com/office/drawing/2014/main" id="{BD1C3CDA-9964-4B52-B146-8A07DD9F01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2835" r="-1" b="10626"/>
          <a:stretch>
            <a:fillRect/>
          </a:stretch>
        </p:blipFill>
        <p:spPr bwMode="auto">
          <a:xfrm>
            <a:off x="897775" y="1862053"/>
            <a:ext cx="5414760" cy="2957082"/>
          </a:xfrm>
          <a:prstGeom prst="rect">
            <a:avLst/>
          </a:prstGeom>
          <a:noFill/>
          <a:extLst>
            <a:ext uri="{909E8E84-426E-40DD-AFC4-6F175D3DCCD1}">
              <a14:hiddenFill xmlns:a14="http://schemas.microsoft.com/office/drawing/2010/main">
                <a:solidFill>
                  <a:srgbClr val="FFFFFF"/>
                </a:solidFill>
              </a14:hiddenFill>
            </a:ext>
          </a:extLst>
        </p:spPr>
      </p:pic>
      <p:cxnSp>
        <p:nvCxnSpPr>
          <p:cNvPr id="5133" name="Straight Connector 5132">
            <a:extLst>
              <a:ext uri="{FF2B5EF4-FFF2-40B4-BE49-F238E27FC236}">
                <a16:creationId xmlns:a16="http://schemas.microsoft.com/office/drawing/2014/main" id="{02C7985C-B0C3-CC50-E86A-B5EBA40E01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6359240"/>
            <a:ext cx="822960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5128" name="Content Placeholder 5127">
            <a:extLst>
              <a:ext uri="{FF2B5EF4-FFF2-40B4-BE49-F238E27FC236}">
                <a16:creationId xmlns:a16="http://schemas.microsoft.com/office/drawing/2014/main" id="{D0CABEC4-BDA3-8AEF-1B21-EBF1E7CA030F}"/>
              </a:ext>
            </a:extLst>
          </p:cNvPr>
          <p:cNvSpPr>
            <a:spLocks noGrp="1"/>
          </p:cNvSpPr>
          <p:nvPr>
            <p:ph idx="1"/>
          </p:nvPr>
        </p:nvSpPr>
        <p:spPr>
          <a:xfrm>
            <a:off x="6096000" y="2199509"/>
            <a:ext cx="5778843" cy="4386642"/>
          </a:xfrm>
        </p:spPr>
        <p:txBody>
          <a:bodyPr anchor="t">
            <a:normAutofit/>
          </a:bodyPr>
          <a:lstStyle/>
          <a:p>
            <a:pPr algn="just"/>
            <a:r>
              <a:rPr lang="en-US" sz="1600" b="1" dirty="0">
                <a:latin typeface="Arial" panose="020B0604020202020204" pitchFamily="34" charset="0"/>
                <a:cs typeface="Arial" panose="020B0604020202020204" pitchFamily="34" charset="0"/>
              </a:rPr>
              <a:t>There is no static situation in healthcare.  It is becoming more common to see more technology; This was not the case 20 years ago.  NHS (2022) emphasize that the uptake and use of healthcare  technology is accelerating an increased number of technologies are expected to be used soon.</a:t>
            </a:r>
          </a:p>
          <a:p>
            <a:pPr algn="just"/>
            <a:r>
              <a:rPr lang="en-US" sz="1600" b="1" dirty="0">
                <a:latin typeface="Arial" panose="020B0604020202020204" pitchFamily="34" charset="0"/>
                <a:cs typeface="Arial" panose="020B0604020202020204" pitchFamily="34" charset="0"/>
              </a:rPr>
              <a:t>McLeod (2023) highlight that a scientific revolution occurs when a new paradigm better explains the observations and offers a model that is closer to the objective</a:t>
            </a:r>
          </a:p>
          <a:p>
            <a:pPr algn="just"/>
            <a:r>
              <a:rPr lang="en-US" sz="1600" b="1" dirty="0">
                <a:latin typeface="Arial" panose="020B0604020202020204" pitchFamily="34" charset="0"/>
                <a:cs typeface="Arial" panose="020B0604020202020204" pitchFamily="34" charset="0"/>
              </a:rPr>
              <a:t>Biely (2024) stipulates that Thomas Khun highlights the revolution in science is a slow process that  it is inevitable</a:t>
            </a:r>
            <a:r>
              <a:rPr lang="en-US" sz="1600" dirty="0">
                <a:latin typeface="Arial" panose="020B0604020202020204" pitchFamily="34" charset="0"/>
                <a:cs typeface="Arial" panose="020B0604020202020204" pitchFamily="34" charset="0"/>
              </a:rPr>
              <a:t>.</a:t>
            </a:r>
          </a:p>
          <a:p>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12336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EF92585-7A99-6108-9663-8C59032742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2" name="Title 1">
            <a:extLst>
              <a:ext uri="{FF2B5EF4-FFF2-40B4-BE49-F238E27FC236}">
                <a16:creationId xmlns:a16="http://schemas.microsoft.com/office/drawing/2014/main" id="{1081D91C-6CA0-3580-EBDE-1BABBDF4F583}"/>
              </a:ext>
            </a:extLst>
          </p:cNvPr>
          <p:cNvSpPr>
            <a:spLocks noGrp="1"/>
          </p:cNvSpPr>
          <p:nvPr>
            <p:ph type="title"/>
          </p:nvPr>
        </p:nvSpPr>
        <p:spPr>
          <a:xfrm>
            <a:off x="640080" y="1631573"/>
            <a:ext cx="4265763" cy="1441776"/>
          </a:xfrm>
        </p:spPr>
        <p:txBody>
          <a:bodyPr anchor="t">
            <a:normAutofit fontScale="90000"/>
          </a:bodyPr>
          <a:lstStyle/>
          <a:p>
            <a:r>
              <a:rPr lang="en-US" dirty="0">
                <a:solidFill>
                  <a:srgbClr val="FF0000"/>
                </a:solidFill>
                <a:latin typeface="Arial" panose="020B0604020202020204" pitchFamily="34" charset="0"/>
                <a:cs typeface="Arial" panose="020B0604020202020204" pitchFamily="34" charset="0"/>
              </a:rPr>
              <a:t>Criticism of Kuhn’s Paradigm</a:t>
            </a:r>
          </a:p>
        </p:txBody>
      </p:sp>
      <p:sp>
        <p:nvSpPr>
          <p:cNvPr id="3" name="Content Placeholder 2">
            <a:extLst>
              <a:ext uri="{FF2B5EF4-FFF2-40B4-BE49-F238E27FC236}">
                <a16:creationId xmlns:a16="http://schemas.microsoft.com/office/drawing/2014/main" id="{E5E850AE-1F77-72CA-9090-6579D8685A95}"/>
              </a:ext>
            </a:extLst>
          </p:cNvPr>
          <p:cNvSpPr>
            <a:spLocks noGrp="1"/>
          </p:cNvSpPr>
          <p:nvPr>
            <p:ph idx="1"/>
          </p:nvPr>
        </p:nvSpPr>
        <p:spPr>
          <a:xfrm>
            <a:off x="5871353" y="1722570"/>
            <a:ext cx="5483190" cy="4457453"/>
          </a:xfrm>
        </p:spPr>
        <p:txBody>
          <a:bodyPr>
            <a:normAutofit/>
          </a:bodyPr>
          <a:lstStyle/>
          <a:p>
            <a:pPr>
              <a:lnSpc>
                <a:spcPct val="110000"/>
              </a:lnSpc>
            </a:pPr>
            <a:r>
              <a:rPr lang="en-US" sz="1700" b="1" dirty="0">
                <a:solidFill>
                  <a:srgbClr val="FF0000"/>
                </a:solidFill>
                <a:latin typeface="Arial" panose="020B0604020202020204" pitchFamily="34" charset="0"/>
                <a:cs typeface="Arial" panose="020B0604020202020204" pitchFamily="34" charset="0"/>
              </a:rPr>
              <a:t>PROS OF KUHN’S PARADIGM – </a:t>
            </a:r>
          </a:p>
          <a:p>
            <a:pPr algn="just">
              <a:lnSpc>
                <a:spcPct val="110000"/>
              </a:lnSpc>
            </a:pPr>
            <a:r>
              <a:rPr lang="en-US" sz="1700" b="1" dirty="0">
                <a:solidFill>
                  <a:srgbClr val="FF0000"/>
                </a:solidFill>
                <a:latin typeface="Arial" panose="020B0604020202020204" pitchFamily="34" charset="0"/>
                <a:cs typeface="Arial" panose="020B0604020202020204" pitchFamily="34" charset="0"/>
              </a:rPr>
              <a:t>New Innovations  </a:t>
            </a:r>
            <a:r>
              <a:rPr lang="en-US" sz="1600" b="1" dirty="0">
                <a:latin typeface="Arial" panose="020B0604020202020204" pitchFamily="34" charset="0"/>
                <a:cs typeface="Arial" panose="020B0604020202020204" pitchFamily="34" charset="0"/>
              </a:rPr>
              <a:t>Encourages the best possible practice for example the introduction of  robotic nursing to make the jobs of the nurse easier and less labors Li and Hung (2019) explain that research contents are being extended from equilibrium static states to dynamic structures</a:t>
            </a:r>
          </a:p>
          <a:p>
            <a:pPr>
              <a:lnSpc>
                <a:spcPct val="110000"/>
              </a:lnSpc>
            </a:pPr>
            <a:r>
              <a:rPr lang="en-US" sz="1700" dirty="0">
                <a:solidFill>
                  <a:srgbClr val="FF0000"/>
                </a:solidFill>
                <a:latin typeface="Arial" panose="020B0604020202020204" pitchFamily="34" charset="0"/>
                <a:cs typeface="Arial" panose="020B0604020202020204" pitchFamily="34" charset="0"/>
              </a:rPr>
              <a:t> </a:t>
            </a:r>
            <a:r>
              <a:rPr lang="en-US" sz="1700" b="1" dirty="0">
                <a:solidFill>
                  <a:srgbClr val="FF0000"/>
                </a:solidFill>
                <a:latin typeface="Arial" panose="020B0604020202020204" pitchFamily="34" charset="0"/>
                <a:cs typeface="Arial" panose="020B0604020202020204" pitchFamily="34" charset="0"/>
              </a:rPr>
              <a:t>CONS OF KUHNS PARADIGM – </a:t>
            </a:r>
          </a:p>
          <a:p>
            <a:pPr algn="just">
              <a:lnSpc>
                <a:spcPct val="110000"/>
              </a:lnSpc>
            </a:pPr>
            <a:r>
              <a:rPr lang="en-US" sz="1700" b="1" dirty="0">
                <a:solidFill>
                  <a:srgbClr val="FF0000"/>
                </a:solidFill>
                <a:latin typeface="Arial" panose="020B0604020202020204" pitchFamily="34" charset="0"/>
                <a:cs typeface="Arial" panose="020B0604020202020204" pitchFamily="34" charset="0"/>
              </a:rPr>
              <a:t>Staff Resistance to change </a:t>
            </a:r>
            <a:r>
              <a:rPr lang="en-US" sz="1700" b="1" dirty="0"/>
              <a:t>– </a:t>
            </a:r>
            <a:r>
              <a:rPr lang="en-US" sz="1700" b="1" dirty="0">
                <a:latin typeface="Arial" panose="020B0604020202020204" pitchFamily="34" charset="0"/>
                <a:cs typeface="Arial" panose="020B0604020202020204" pitchFamily="34" charset="0"/>
              </a:rPr>
              <a:t>Staff that have been used to carrying out their day-to-day activities in manually for many years, The introduction of robotic nursing could lead to nurses not accepting these new changes and could lead to a strong resistance </a:t>
            </a:r>
          </a:p>
          <a:p>
            <a:pPr>
              <a:lnSpc>
                <a:spcPct val="110000"/>
              </a:lnSpc>
            </a:pPr>
            <a:endParaRPr lang="en-US" sz="1700" dirty="0"/>
          </a:p>
        </p:txBody>
      </p:sp>
    </p:spTree>
    <p:extLst>
      <p:ext uri="{BB962C8B-B14F-4D97-AF65-F5344CB8AC3E}">
        <p14:creationId xmlns:p14="http://schemas.microsoft.com/office/powerpoint/2010/main" val="186048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AD3F0-1FAB-3741-62AD-C3596DA9809B}"/>
              </a:ext>
            </a:extLst>
          </p:cNvPr>
          <p:cNvSpPr>
            <a:spLocks noGrp="1"/>
          </p:cNvSpPr>
          <p:nvPr>
            <p:ph type="title"/>
          </p:nvPr>
        </p:nvSpPr>
        <p:spPr/>
        <p:txBody>
          <a:bodyPr/>
          <a:lstStyle/>
          <a:p>
            <a:pPr algn="ctr"/>
            <a:r>
              <a:rPr lang="en-US" dirty="0">
                <a:solidFill>
                  <a:srgbClr val="FF0000"/>
                </a:solidFill>
                <a:latin typeface="Arial" panose="020B0604020202020204" pitchFamily="34" charset="0"/>
                <a:cs typeface="Arial" panose="020B0604020202020204" pitchFamily="34" charset="0"/>
              </a:rPr>
              <a:t>Conceptual Framework</a:t>
            </a:r>
          </a:p>
        </p:txBody>
      </p:sp>
      <p:sp>
        <p:nvSpPr>
          <p:cNvPr id="3" name="Content Placeholder 2">
            <a:extLst>
              <a:ext uri="{FF2B5EF4-FFF2-40B4-BE49-F238E27FC236}">
                <a16:creationId xmlns:a16="http://schemas.microsoft.com/office/drawing/2014/main" id="{8A1FF584-71E4-AEA8-51D3-52995C494313}"/>
              </a:ext>
            </a:extLst>
          </p:cNvPr>
          <p:cNvSpPr>
            <a:spLocks noGrp="1"/>
          </p:cNvSpPr>
          <p:nvPr>
            <p:ph idx="1"/>
          </p:nvPr>
        </p:nvSpPr>
        <p:spPr>
          <a:xfrm>
            <a:off x="660992" y="2633472"/>
            <a:ext cx="10870016" cy="3566160"/>
          </a:xfrm>
        </p:spPr>
        <p:txBody>
          <a:bodyPr>
            <a:normAutofit/>
          </a:bodyPr>
          <a:lstStyle/>
          <a:p>
            <a:pPr marL="0" indent="0">
              <a:buNone/>
            </a:pPr>
            <a:r>
              <a:rPr lang="en-US" dirty="0"/>
              <a:t>                                                    Staff Nurses              Health care Assistants  </a:t>
            </a:r>
          </a:p>
          <a:p>
            <a:pPr marL="0" indent="0">
              <a:buNone/>
            </a:pPr>
            <a:r>
              <a:rPr lang="en-US" dirty="0"/>
              <a:t>Patients and Relatives</a:t>
            </a:r>
          </a:p>
          <a:p>
            <a:pPr marL="0" indent="0">
              <a:buNone/>
            </a:pPr>
            <a:endParaRPr lang="en-US" dirty="0"/>
          </a:p>
          <a:p>
            <a:pPr marL="0" indent="0">
              <a:buNone/>
            </a:pPr>
            <a:r>
              <a:rPr lang="en-US" dirty="0"/>
              <a:t>  IT Department                            Robotic Nursing.                       Doctors </a:t>
            </a:r>
          </a:p>
          <a:p>
            <a:pPr marL="0" indent="0">
              <a:buNone/>
            </a:pPr>
            <a:endParaRPr lang="en-US" dirty="0"/>
          </a:p>
          <a:p>
            <a:pPr marL="0" indent="0">
              <a:buNone/>
            </a:pPr>
            <a:r>
              <a:rPr lang="en-US" dirty="0"/>
              <a:t>                                                 </a:t>
            </a:r>
          </a:p>
          <a:p>
            <a:pPr marL="0" indent="0">
              <a:buNone/>
            </a:pPr>
            <a:r>
              <a:rPr lang="en-US" dirty="0"/>
              <a:t> Actual use                                 Engineers                                  Perceived use</a:t>
            </a:r>
          </a:p>
        </p:txBody>
      </p:sp>
      <p:sp>
        <p:nvSpPr>
          <p:cNvPr id="5" name="Frame 4">
            <a:extLst>
              <a:ext uri="{FF2B5EF4-FFF2-40B4-BE49-F238E27FC236}">
                <a16:creationId xmlns:a16="http://schemas.microsoft.com/office/drawing/2014/main" id="{A1E163E2-5B85-9417-6DEB-344D4F54EED4}"/>
              </a:ext>
            </a:extLst>
          </p:cNvPr>
          <p:cNvSpPr/>
          <p:nvPr/>
        </p:nvSpPr>
        <p:spPr>
          <a:xfrm>
            <a:off x="3858490" y="4058410"/>
            <a:ext cx="2410691" cy="637588"/>
          </a:xfrm>
          <a:prstGeom prst="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7" name="Straight Arrow Connector 6">
            <a:extLst>
              <a:ext uri="{FF2B5EF4-FFF2-40B4-BE49-F238E27FC236}">
                <a16:creationId xmlns:a16="http://schemas.microsoft.com/office/drawing/2014/main" id="{8601F6A9-F8AC-60D6-C253-347E7584486B}"/>
              </a:ext>
            </a:extLst>
          </p:cNvPr>
          <p:cNvCxnSpPr/>
          <p:nvPr/>
        </p:nvCxnSpPr>
        <p:spPr>
          <a:xfrm>
            <a:off x="5056909" y="3172691"/>
            <a:ext cx="0" cy="6927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Frame 7">
            <a:extLst>
              <a:ext uri="{FF2B5EF4-FFF2-40B4-BE49-F238E27FC236}">
                <a16:creationId xmlns:a16="http://schemas.microsoft.com/office/drawing/2014/main" id="{F216E32D-1C69-F6A8-56D0-CACBC7A63455}"/>
              </a:ext>
            </a:extLst>
          </p:cNvPr>
          <p:cNvSpPr/>
          <p:nvPr/>
        </p:nvSpPr>
        <p:spPr>
          <a:xfrm>
            <a:off x="4177147" y="2660906"/>
            <a:ext cx="1759523" cy="539218"/>
          </a:xfrm>
          <a:prstGeom prst="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9" name="Frame 8">
            <a:extLst>
              <a:ext uri="{FF2B5EF4-FFF2-40B4-BE49-F238E27FC236}">
                <a16:creationId xmlns:a16="http://schemas.microsoft.com/office/drawing/2014/main" id="{8F6B3FEC-6630-5208-02CC-BCDA956CED1B}"/>
              </a:ext>
            </a:extLst>
          </p:cNvPr>
          <p:cNvSpPr/>
          <p:nvPr/>
        </p:nvSpPr>
        <p:spPr>
          <a:xfrm>
            <a:off x="7426036" y="4087090"/>
            <a:ext cx="1524000" cy="512620"/>
          </a:xfrm>
          <a:prstGeom prst="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1" name="Straight Arrow Connector 10">
            <a:extLst>
              <a:ext uri="{FF2B5EF4-FFF2-40B4-BE49-F238E27FC236}">
                <a16:creationId xmlns:a16="http://schemas.microsoft.com/office/drawing/2014/main" id="{332F2442-538E-0F01-4826-607111089E85}"/>
              </a:ext>
            </a:extLst>
          </p:cNvPr>
          <p:cNvCxnSpPr/>
          <p:nvPr/>
        </p:nvCxnSpPr>
        <p:spPr>
          <a:xfrm flipH="1">
            <a:off x="6428509" y="4391891"/>
            <a:ext cx="997527"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2" name="Frame 11">
            <a:extLst>
              <a:ext uri="{FF2B5EF4-FFF2-40B4-BE49-F238E27FC236}">
                <a16:creationId xmlns:a16="http://schemas.microsoft.com/office/drawing/2014/main" id="{981596C0-ED70-F7EE-0DC2-E5FE67EB846F}"/>
              </a:ext>
            </a:extLst>
          </p:cNvPr>
          <p:cNvSpPr/>
          <p:nvPr/>
        </p:nvSpPr>
        <p:spPr>
          <a:xfrm>
            <a:off x="660992" y="4087090"/>
            <a:ext cx="2359299" cy="512619"/>
          </a:xfrm>
          <a:prstGeom prst="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4" name="Straight Arrow Connector 13">
            <a:extLst>
              <a:ext uri="{FF2B5EF4-FFF2-40B4-BE49-F238E27FC236}">
                <a16:creationId xmlns:a16="http://schemas.microsoft.com/office/drawing/2014/main" id="{A4F48B08-6AAC-953D-DCD3-C8B4676D5D50}"/>
              </a:ext>
            </a:extLst>
          </p:cNvPr>
          <p:cNvCxnSpPr/>
          <p:nvPr/>
        </p:nvCxnSpPr>
        <p:spPr>
          <a:xfrm>
            <a:off x="2909454" y="4391891"/>
            <a:ext cx="78970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Frame 14">
            <a:extLst>
              <a:ext uri="{FF2B5EF4-FFF2-40B4-BE49-F238E27FC236}">
                <a16:creationId xmlns:a16="http://schemas.microsoft.com/office/drawing/2014/main" id="{9AC89F57-89A6-35BD-A50F-4F97DE943CA9}"/>
              </a:ext>
            </a:extLst>
          </p:cNvPr>
          <p:cNvSpPr/>
          <p:nvPr/>
        </p:nvSpPr>
        <p:spPr>
          <a:xfrm>
            <a:off x="3976261" y="5486399"/>
            <a:ext cx="2292920" cy="634537"/>
          </a:xfrm>
          <a:prstGeom prst="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7" name="Straight Arrow Connector 16">
            <a:extLst>
              <a:ext uri="{FF2B5EF4-FFF2-40B4-BE49-F238E27FC236}">
                <a16:creationId xmlns:a16="http://schemas.microsoft.com/office/drawing/2014/main" id="{74B5FA86-E33B-3403-F36F-AFF45AC84E7D}"/>
              </a:ext>
            </a:extLst>
          </p:cNvPr>
          <p:cNvCxnSpPr/>
          <p:nvPr/>
        </p:nvCxnSpPr>
        <p:spPr>
          <a:xfrm flipV="1">
            <a:off x="5056909" y="4779816"/>
            <a:ext cx="0" cy="72071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Frame 17">
            <a:extLst>
              <a:ext uri="{FF2B5EF4-FFF2-40B4-BE49-F238E27FC236}">
                <a16:creationId xmlns:a16="http://schemas.microsoft.com/office/drawing/2014/main" id="{27618D52-B5C8-6B09-787F-137D7724120C}"/>
              </a:ext>
            </a:extLst>
          </p:cNvPr>
          <p:cNvSpPr/>
          <p:nvPr/>
        </p:nvSpPr>
        <p:spPr>
          <a:xfrm>
            <a:off x="6594764" y="2584151"/>
            <a:ext cx="2687782" cy="539211"/>
          </a:xfrm>
          <a:prstGeom prst="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20" name="Straight Arrow Connector 19">
            <a:extLst>
              <a:ext uri="{FF2B5EF4-FFF2-40B4-BE49-F238E27FC236}">
                <a16:creationId xmlns:a16="http://schemas.microsoft.com/office/drawing/2014/main" id="{D5652DA3-9056-D6DA-CF56-BFFF0896AC84}"/>
              </a:ext>
            </a:extLst>
          </p:cNvPr>
          <p:cNvCxnSpPr/>
          <p:nvPr/>
        </p:nvCxnSpPr>
        <p:spPr>
          <a:xfrm flipH="1">
            <a:off x="6096000" y="3172691"/>
            <a:ext cx="858982" cy="6927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1" name="Frame 20">
            <a:extLst>
              <a:ext uri="{FF2B5EF4-FFF2-40B4-BE49-F238E27FC236}">
                <a16:creationId xmlns:a16="http://schemas.microsoft.com/office/drawing/2014/main" id="{B51568FC-F0B0-675E-B154-6F1DF9226041}"/>
              </a:ext>
            </a:extLst>
          </p:cNvPr>
          <p:cNvSpPr/>
          <p:nvPr/>
        </p:nvSpPr>
        <p:spPr>
          <a:xfrm>
            <a:off x="640080" y="3018351"/>
            <a:ext cx="2768138" cy="692728"/>
          </a:xfrm>
          <a:prstGeom prst="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23" name="Straight Arrow Connector 22">
            <a:extLst>
              <a:ext uri="{FF2B5EF4-FFF2-40B4-BE49-F238E27FC236}">
                <a16:creationId xmlns:a16="http://schemas.microsoft.com/office/drawing/2014/main" id="{4A253564-3A89-597F-C99D-888C1D5269C8}"/>
              </a:ext>
            </a:extLst>
          </p:cNvPr>
          <p:cNvCxnSpPr>
            <a:cxnSpLocks/>
          </p:cNvCxnSpPr>
          <p:nvPr/>
        </p:nvCxnSpPr>
        <p:spPr>
          <a:xfrm>
            <a:off x="3699163" y="3364715"/>
            <a:ext cx="399010" cy="4858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Frame 24">
            <a:extLst>
              <a:ext uri="{FF2B5EF4-FFF2-40B4-BE49-F238E27FC236}">
                <a16:creationId xmlns:a16="http://schemas.microsoft.com/office/drawing/2014/main" id="{44BD9AB5-701B-93F8-E33D-7DB58D75702B}"/>
              </a:ext>
            </a:extLst>
          </p:cNvPr>
          <p:cNvSpPr/>
          <p:nvPr/>
        </p:nvSpPr>
        <p:spPr>
          <a:xfrm>
            <a:off x="7682346" y="5486399"/>
            <a:ext cx="1704110" cy="634537"/>
          </a:xfrm>
          <a:prstGeom prst="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27" name="Straight Arrow Connector 26">
            <a:extLst>
              <a:ext uri="{FF2B5EF4-FFF2-40B4-BE49-F238E27FC236}">
                <a16:creationId xmlns:a16="http://schemas.microsoft.com/office/drawing/2014/main" id="{456DF367-0B96-61B0-F87E-B85A7A7ECFF0}"/>
              </a:ext>
            </a:extLst>
          </p:cNvPr>
          <p:cNvCxnSpPr>
            <a:cxnSpLocks/>
          </p:cNvCxnSpPr>
          <p:nvPr/>
        </p:nvCxnSpPr>
        <p:spPr>
          <a:xfrm flipH="1" flipV="1">
            <a:off x="6594764" y="5001491"/>
            <a:ext cx="831272" cy="8589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3" name="Frame 32">
            <a:extLst>
              <a:ext uri="{FF2B5EF4-FFF2-40B4-BE49-F238E27FC236}">
                <a16:creationId xmlns:a16="http://schemas.microsoft.com/office/drawing/2014/main" id="{4B87BE62-8CD3-537A-47A3-607C80B3AEBF}"/>
              </a:ext>
            </a:extLst>
          </p:cNvPr>
          <p:cNvSpPr/>
          <p:nvPr/>
        </p:nvSpPr>
        <p:spPr>
          <a:xfrm>
            <a:off x="660992" y="5652655"/>
            <a:ext cx="2006014" cy="468281"/>
          </a:xfrm>
          <a:prstGeom prst="fram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35" name="Straight Arrow Connector 34">
            <a:extLst>
              <a:ext uri="{FF2B5EF4-FFF2-40B4-BE49-F238E27FC236}">
                <a16:creationId xmlns:a16="http://schemas.microsoft.com/office/drawing/2014/main" id="{699C2ED5-F84F-BD50-A788-88A44B387142}"/>
              </a:ext>
            </a:extLst>
          </p:cNvPr>
          <p:cNvCxnSpPr>
            <a:cxnSpLocks/>
          </p:cNvCxnSpPr>
          <p:nvPr/>
        </p:nvCxnSpPr>
        <p:spPr>
          <a:xfrm flipV="1">
            <a:off x="2909454" y="4860589"/>
            <a:ext cx="789709" cy="88904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36380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220995-BC14-038B-2ACD-997DFC0E9F1C}"/>
              </a:ext>
            </a:extLst>
          </p:cNvPr>
          <p:cNvSpPr>
            <a:spLocks noGrp="1"/>
          </p:cNvSpPr>
          <p:nvPr>
            <p:ph type="title"/>
          </p:nvPr>
        </p:nvSpPr>
        <p:spPr>
          <a:xfrm>
            <a:off x="640080" y="1371600"/>
            <a:ext cx="3677920" cy="3919267"/>
          </a:xfrm>
        </p:spPr>
        <p:txBody>
          <a:bodyPr anchor="t">
            <a:normAutofit/>
          </a:bodyPr>
          <a:lstStyle/>
          <a:p>
            <a:r>
              <a:rPr lang="en-US" dirty="0">
                <a:solidFill>
                  <a:srgbClr val="FF0000"/>
                </a:solidFill>
                <a:latin typeface="Arial" panose="020B0604020202020204" pitchFamily="34" charset="0"/>
                <a:cs typeface="Arial" panose="020B0604020202020204" pitchFamily="34" charset="0"/>
              </a:rPr>
              <a:t>Epistemology</a:t>
            </a:r>
            <a:endParaRPr lang="en-US" dirty="0">
              <a:solidFill>
                <a:srgbClr val="FF0000"/>
              </a:solidFill>
            </a:endParaRPr>
          </a:p>
        </p:txBody>
      </p:sp>
      <p:cxnSp>
        <p:nvCxnSpPr>
          <p:cNvPr id="21" name="Straight Connector 20">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152BB10-796A-0BD5-6E4E-3006C53FF718}"/>
              </a:ext>
            </a:extLst>
          </p:cNvPr>
          <p:cNvGraphicFramePr>
            <a:graphicFrameLocks noGrp="1"/>
          </p:cNvGraphicFramePr>
          <p:nvPr>
            <p:ph idx="1"/>
            <p:extLst>
              <p:ext uri="{D42A27DB-BD31-4B8C-83A1-F6EECF244321}">
                <p14:modId xmlns:p14="http://schemas.microsoft.com/office/powerpoint/2010/main" val="1080299287"/>
              </p:ext>
            </p:extLst>
          </p:nvPr>
        </p:nvGraphicFramePr>
        <p:xfrm>
          <a:off x="5287179" y="1731818"/>
          <a:ext cx="6479357" cy="492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85574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386DFD-8AD0-F1CF-F9F7-856A667D5990}"/>
              </a:ext>
            </a:extLst>
          </p:cNvPr>
          <p:cNvSpPr>
            <a:spLocks noGrp="1"/>
          </p:cNvSpPr>
          <p:nvPr>
            <p:ph type="title"/>
          </p:nvPr>
        </p:nvSpPr>
        <p:spPr>
          <a:xfrm>
            <a:off x="640080" y="1371600"/>
            <a:ext cx="3677920" cy="3919267"/>
          </a:xfrm>
        </p:spPr>
        <p:txBody>
          <a:bodyPr anchor="t">
            <a:normAutofit/>
          </a:bodyPr>
          <a:lstStyle/>
          <a:p>
            <a:r>
              <a:rPr lang="en-US" sz="2800" dirty="0">
                <a:solidFill>
                  <a:srgbClr val="FF0000"/>
                </a:solidFill>
                <a:latin typeface="Arial" panose="020B0604020202020204" pitchFamily="34" charset="0"/>
                <a:cs typeface="Arial" panose="020B0604020202020204" pitchFamily="34" charset="0"/>
              </a:rPr>
              <a:t>Ontology</a:t>
            </a:r>
          </a:p>
        </p:txBody>
      </p:sp>
      <p:cxnSp>
        <p:nvCxnSpPr>
          <p:cNvPr id="11" name="Straight Connector 10">
            <a:extLst>
              <a:ext uri="{FF2B5EF4-FFF2-40B4-BE49-F238E27FC236}">
                <a16:creationId xmlns:a16="http://schemas.microsoft.com/office/drawing/2014/main" id="{40BBF191-9CC8-4313-B1CA-8DF1A53AE4F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752701D-E050-3045-9FE0-39BF03B463DF}"/>
              </a:ext>
            </a:extLst>
          </p:cNvPr>
          <p:cNvGraphicFramePr>
            <a:graphicFrameLocks noGrp="1"/>
          </p:cNvGraphicFramePr>
          <p:nvPr>
            <p:ph idx="1"/>
            <p:extLst>
              <p:ext uri="{D42A27DB-BD31-4B8C-83A1-F6EECF244321}">
                <p14:modId xmlns:p14="http://schemas.microsoft.com/office/powerpoint/2010/main" val="2782250722"/>
              </p:ext>
            </p:extLst>
          </p:nvPr>
        </p:nvGraphicFramePr>
        <p:xfrm>
          <a:off x="5051651" y="1371600"/>
          <a:ext cx="6479357" cy="49263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21058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3" name="Rectangle 207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FD5215-900C-B79B-7899-D6D48C79E282}"/>
              </a:ext>
            </a:extLst>
          </p:cNvPr>
          <p:cNvSpPr>
            <a:spLocks noGrp="1"/>
          </p:cNvSpPr>
          <p:nvPr>
            <p:ph type="title"/>
          </p:nvPr>
        </p:nvSpPr>
        <p:spPr>
          <a:xfrm>
            <a:off x="640080" y="1371600"/>
            <a:ext cx="5737859" cy="1097280"/>
          </a:xfrm>
        </p:spPr>
        <p:txBody>
          <a:bodyPr>
            <a:normAutofit/>
          </a:bodyPr>
          <a:lstStyle/>
          <a:p>
            <a:r>
              <a:rPr lang="en-US" dirty="0">
                <a:solidFill>
                  <a:srgbClr val="FF0000"/>
                </a:solidFill>
                <a:latin typeface="Arial" panose="020B0604020202020204" pitchFamily="34" charset="0"/>
                <a:cs typeface="Arial" panose="020B0604020202020204" pitchFamily="34" charset="0"/>
              </a:rPr>
              <a:t>Axiology</a:t>
            </a:r>
          </a:p>
        </p:txBody>
      </p:sp>
      <p:cxnSp>
        <p:nvCxnSpPr>
          <p:cNvPr id="2074" name="Straight Connector 2073">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D031A6D-12EA-B921-C455-4ABC8E0219D7}"/>
              </a:ext>
            </a:extLst>
          </p:cNvPr>
          <p:cNvSpPr>
            <a:spLocks noGrp="1"/>
          </p:cNvSpPr>
          <p:nvPr>
            <p:ph idx="1"/>
          </p:nvPr>
        </p:nvSpPr>
        <p:spPr>
          <a:xfrm>
            <a:off x="166255" y="2062003"/>
            <a:ext cx="6851763" cy="4238213"/>
          </a:xfrm>
        </p:spPr>
        <p:txBody>
          <a:bodyPr>
            <a:normAutofit lnSpcReduction="10000"/>
          </a:bodyPr>
          <a:lstStyle/>
          <a:p>
            <a:pPr algn="just"/>
            <a:r>
              <a:rPr lang="en-US" b="1" dirty="0">
                <a:latin typeface="Arial" panose="020B0604020202020204" pitchFamily="34" charset="0"/>
                <a:cs typeface="Arial" panose="020B0604020202020204" pitchFamily="34" charset="0"/>
              </a:rPr>
              <a:t>It is paramount that ethical considerations are always maintained as for any reputable research needs to be reliable and the integrity of the research should be sound</a:t>
            </a:r>
          </a:p>
          <a:p>
            <a:pPr algn="just"/>
            <a:r>
              <a:rPr lang="en-US" b="1" dirty="0">
                <a:latin typeface="Arial" panose="020B0604020202020204" pitchFamily="34" charset="0"/>
                <a:cs typeface="Arial" panose="020B0604020202020204" pitchFamily="34" charset="0"/>
              </a:rPr>
              <a:t>All research articles and journals utilized in this research will be properly referenced, for the researcher to be open and honest.  Pretorious (2024) explain that axiology plays a crucial role in bringing the ethical and moral dimensions of research it  promotes the researchers to bear in mind the role of their own values and beliefs</a:t>
            </a:r>
          </a:p>
          <a:p>
            <a:endParaRPr lang="en-US" dirty="0"/>
          </a:p>
        </p:txBody>
      </p:sp>
      <p:pic>
        <p:nvPicPr>
          <p:cNvPr id="2050" name="Picture 2" descr="Introduction to Epistemology, Ontology and Axiology in ...">
            <a:extLst>
              <a:ext uri="{FF2B5EF4-FFF2-40B4-BE49-F238E27FC236}">
                <a16:creationId xmlns:a16="http://schemas.microsoft.com/office/drawing/2014/main" id="{B5C8A241-7D86-6F6A-113E-D15CBFFA23D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55179" y="1924386"/>
            <a:ext cx="4375829" cy="4375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941835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6EE403-74BB-A9B9-85F0-2A517150E5F9}"/>
              </a:ext>
            </a:extLst>
          </p:cNvPr>
          <p:cNvSpPr>
            <a:spLocks noGrp="1"/>
          </p:cNvSpPr>
          <p:nvPr>
            <p:ph type="title"/>
          </p:nvPr>
        </p:nvSpPr>
        <p:spPr>
          <a:xfrm>
            <a:off x="640080" y="914399"/>
            <a:ext cx="10847494" cy="45719"/>
          </a:xfrm>
        </p:spPr>
        <p:txBody>
          <a:bodyPr anchor="t">
            <a:normAutofit fontScale="90000"/>
          </a:bodyPr>
          <a:lstStyle/>
          <a:p>
            <a:endParaRPr lang="en-US" dirty="0"/>
          </a:p>
        </p:txBody>
      </p:sp>
      <p:pic>
        <p:nvPicPr>
          <p:cNvPr id="3074" name="Picture 2" descr="Methodology complex like a puzzle - pictured as word Methodology on a puzzle pieces to show that Methodology can be difficult and needs cooperating pieces that fit together, 3d illustration">
            <a:extLst>
              <a:ext uri="{FF2B5EF4-FFF2-40B4-BE49-F238E27FC236}">
                <a16:creationId xmlns:a16="http://schemas.microsoft.com/office/drawing/2014/main" id="{0A9EEFE3-65E8-2F8D-1551-8F52F8C072B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3232" y="2547962"/>
            <a:ext cx="5648193" cy="317710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7A5DDE9-BEA4-6C8A-14C4-23C1DF6A2D41}"/>
              </a:ext>
            </a:extLst>
          </p:cNvPr>
          <p:cNvSpPr>
            <a:spLocks noGrp="1"/>
          </p:cNvSpPr>
          <p:nvPr>
            <p:ph idx="1"/>
          </p:nvPr>
        </p:nvSpPr>
        <p:spPr>
          <a:xfrm>
            <a:off x="6361425" y="914399"/>
            <a:ext cx="5766229" cy="5102347"/>
          </a:xfrm>
        </p:spPr>
        <p:txBody>
          <a:bodyPr anchor="t">
            <a:normAutofit fontScale="92500"/>
          </a:bodyPr>
          <a:lstStyle/>
          <a:p>
            <a:pPr algn="just">
              <a:lnSpc>
                <a:spcPct val="110000"/>
              </a:lnSpc>
            </a:pPr>
            <a:r>
              <a:rPr lang="en-US" b="1" dirty="0">
                <a:latin typeface="Arial" panose="020B0604020202020204" pitchFamily="34" charset="0"/>
                <a:cs typeface="Arial" panose="020B0604020202020204" pitchFamily="34" charset="0"/>
              </a:rPr>
              <a:t>A qualitative approach is what is intended to be used in this research</a:t>
            </a:r>
          </a:p>
          <a:p>
            <a:pPr algn="just">
              <a:lnSpc>
                <a:spcPct val="110000"/>
              </a:lnSpc>
            </a:pPr>
            <a:r>
              <a:rPr lang="en-US" b="1" dirty="0">
                <a:latin typeface="Arial" panose="020B0604020202020204" pitchFamily="34" charset="0"/>
                <a:cs typeface="Arial" panose="020B0604020202020204" pitchFamily="34" charset="0"/>
              </a:rPr>
              <a:t>Interviews with my targeted population will be used.  Semi structured interviews will  be adopted for the nurses on the management level.</a:t>
            </a:r>
          </a:p>
          <a:p>
            <a:pPr algn="just">
              <a:lnSpc>
                <a:spcPct val="110000"/>
              </a:lnSpc>
            </a:pPr>
            <a:r>
              <a:rPr lang="en-US" b="1" dirty="0">
                <a:latin typeface="Arial" panose="020B0604020202020204" pitchFamily="34" charset="0"/>
                <a:cs typeface="Arial" panose="020B0604020202020204" pitchFamily="34" charset="0"/>
              </a:rPr>
              <a:t>Staff nurses, from Band 5 to Band 8b  that work in the National Health Service hospitals will be considered for this research</a:t>
            </a:r>
          </a:p>
          <a:p>
            <a:pPr algn="just">
              <a:lnSpc>
                <a:spcPct val="110000"/>
              </a:lnSpc>
            </a:pPr>
            <a:r>
              <a:rPr lang="en-US" b="1" dirty="0">
                <a:latin typeface="Arial" panose="020B0604020202020204" pitchFamily="34" charset="0"/>
                <a:cs typeface="Arial" panose="020B0604020202020204" pitchFamily="34" charset="0"/>
              </a:rPr>
              <a:t>An interpretive  approach will be used in this research as empirical data acquired will be analyzed</a:t>
            </a:r>
          </a:p>
          <a:p>
            <a:pPr algn="just">
              <a:lnSpc>
                <a:spcPct val="110000"/>
              </a:lnSpc>
            </a:pPr>
            <a:r>
              <a:rPr lang="en-US" b="1" dirty="0">
                <a:latin typeface="Arial" panose="020B0604020202020204" pitchFamily="34" charset="0"/>
                <a:cs typeface="Arial" panose="020B0604020202020204" pitchFamily="34" charset="0"/>
              </a:rPr>
              <a:t>A thematic approach will be used to  analysis the empirical evidence collected</a:t>
            </a:r>
          </a:p>
          <a:p>
            <a:pPr>
              <a:lnSpc>
                <a:spcPct val="110000"/>
              </a:lnSpc>
            </a:pPr>
            <a:endParaRPr lang="en-US" sz="1700" dirty="0"/>
          </a:p>
        </p:txBody>
      </p:sp>
      <p:cxnSp>
        <p:nvCxnSpPr>
          <p:cNvPr id="3081" name="Straight Connector 3080">
            <a:extLst>
              <a:ext uri="{FF2B5EF4-FFF2-40B4-BE49-F238E27FC236}">
                <a16:creationId xmlns:a16="http://schemas.microsoft.com/office/drawing/2014/main" id="{2EA0F4A6-3CC9-C9E2-BA02-58FA29F7DD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575579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randview Display"/>
              <a:ea typeface="+mn-ea"/>
              <a:cs typeface="+mn-cs"/>
            </a:endParaRPr>
          </a:p>
        </p:txBody>
      </p:sp>
      <p:sp>
        <p:nvSpPr>
          <p:cNvPr id="2" name="Title 1">
            <a:extLst>
              <a:ext uri="{FF2B5EF4-FFF2-40B4-BE49-F238E27FC236}">
                <a16:creationId xmlns:a16="http://schemas.microsoft.com/office/drawing/2014/main" id="{20CEC362-8190-1014-226F-353DFE4C9F57}"/>
              </a:ext>
            </a:extLst>
          </p:cNvPr>
          <p:cNvSpPr>
            <a:spLocks noGrp="1"/>
          </p:cNvSpPr>
          <p:nvPr>
            <p:ph type="title"/>
          </p:nvPr>
        </p:nvSpPr>
        <p:spPr>
          <a:xfrm>
            <a:off x="640080" y="914400"/>
            <a:ext cx="4281542" cy="1856232"/>
          </a:xfrm>
        </p:spPr>
        <p:txBody>
          <a:bodyPr anchor="t">
            <a:normAutofit/>
          </a:bodyPr>
          <a:lstStyle/>
          <a:p>
            <a:pPr algn="just">
              <a:lnSpc>
                <a:spcPct val="90000"/>
              </a:lnSpc>
            </a:pPr>
            <a:r>
              <a:rPr lang="en-US" b="0" dirty="0">
                <a:solidFill>
                  <a:srgbClr val="FF0000"/>
                </a:solidFill>
                <a:latin typeface="Arial" panose="020B0604020202020204" pitchFamily="34" charset="0"/>
                <a:cs typeface="Arial" panose="020B0604020202020204" pitchFamily="34" charset="0"/>
              </a:rPr>
              <a:t>Empirical Evidence collection plan</a:t>
            </a:r>
          </a:p>
        </p:txBody>
      </p:sp>
      <p:pic>
        <p:nvPicPr>
          <p:cNvPr id="1026" name="Picture 2" descr="179,400+ Data Visualization 3d Stock Photos, Pictures ...">
            <a:extLst>
              <a:ext uri="{FF2B5EF4-FFF2-40B4-BE49-F238E27FC236}">
                <a16:creationId xmlns:a16="http://schemas.microsoft.com/office/drawing/2014/main" id="{D2BB99EB-1B2F-E90D-C878-A18319FF1B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6742" b="2045"/>
          <a:stretch>
            <a:fillRect/>
          </a:stretch>
        </p:blipFill>
        <p:spPr bwMode="auto">
          <a:xfrm>
            <a:off x="506302" y="3181350"/>
            <a:ext cx="4040418" cy="3048000"/>
          </a:xfrm>
          <a:prstGeom prst="rect">
            <a:avLst/>
          </a:prstGeom>
          <a:noFill/>
          <a:extLst>
            <a:ext uri="{909E8E84-426E-40DD-AFC4-6F175D3DCCD1}">
              <a14:hiddenFill xmlns:a14="http://schemas.microsoft.com/office/drawing/2010/main">
                <a:solidFill>
                  <a:srgbClr val="FFFFFF"/>
                </a:solidFill>
              </a14:hiddenFill>
            </a:ext>
          </a:extLst>
        </p:spPr>
      </p:pic>
      <p:cxnSp>
        <p:nvCxnSpPr>
          <p:cNvPr id="1033" name="Straight Connector 1032">
            <a:extLst>
              <a:ext uri="{FF2B5EF4-FFF2-40B4-BE49-F238E27FC236}">
                <a16:creationId xmlns:a16="http://schemas.microsoft.com/office/drawing/2014/main" id="{FDE45FFB-BDDD-441E-8A3F-CA05C33E118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948517" y="3044952"/>
            <a:ext cx="0" cy="3822192"/>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7B3E183-B189-53CF-BB5A-0EA77DB2FEF7}"/>
              </a:ext>
            </a:extLst>
          </p:cNvPr>
          <p:cNvSpPr>
            <a:spLocks noGrp="1"/>
          </p:cNvSpPr>
          <p:nvPr>
            <p:ph idx="1"/>
          </p:nvPr>
        </p:nvSpPr>
        <p:spPr>
          <a:xfrm>
            <a:off x="5053022" y="775856"/>
            <a:ext cx="6737190" cy="5320144"/>
          </a:xfrm>
        </p:spPr>
        <p:txBody>
          <a:bodyPr>
            <a:normAutofit/>
          </a:bodyPr>
          <a:lstStyle/>
          <a:p>
            <a:endParaRPr lang="en-US" dirty="0"/>
          </a:p>
          <a:p>
            <a:endParaRPr lang="en-US" dirty="0"/>
          </a:p>
          <a:p>
            <a:r>
              <a:rPr lang="en-US" sz="2300" b="1" dirty="0">
                <a:latin typeface="Arial" panose="020B0604020202020204" pitchFamily="34" charset="0"/>
                <a:cs typeface="Arial" panose="020B0604020202020204" pitchFamily="34" charset="0"/>
              </a:rPr>
              <a:t>The targeted population of this research will be where the empirical data will be collected</a:t>
            </a:r>
          </a:p>
          <a:p>
            <a:r>
              <a:rPr lang="en-US" sz="2300" b="1" dirty="0">
                <a:latin typeface="Arial" panose="020B0604020202020204" pitchFamily="34" charset="0"/>
                <a:cs typeface="Arial" panose="020B0604020202020204" pitchFamily="34" charset="0"/>
              </a:rPr>
              <a:t>The nurse managers will be interviewed by using a semi-structured interview</a:t>
            </a:r>
          </a:p>
          <a:p>
            <a:r>
              <a:rPr lang="en-US" sz="2300" b="1" dirty="0">
                <a:latin typeface="Arial" panose="020B0604020202020204" pitchFamily="34" charset="0"/>
                <a:cs typeface="Arial" panose="020B0604020202020204" pitchFamily="34" charset="0"/>
              </a:rPr>
              <a:t>The sampling method that will be used will be a convivence sampling as it will be easier to get participants since I am a staff nurse myself </a:t>
            </a:r>
          </a:p>
        </p:txBody>
      </p:sp>
    </p:spTree>
    <p:extLst>
      <p:ext uri="{BB962C8B-B14F-4D97-AF65-F5344CB8AC3E}">
        <p14:creationId xmlns:p14="http://schemas.microsoft.com/office/powerpoint/2010/main" val="24564720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063F27BC-7079-4FF7-8F7C-ABC82FA3C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4B5568-0795-EF29-5980-FC032101CEF4}"/>
              </a:ext>
            </a:extLst>
          </p:cNvPr>
          <p:cNvSpPr>
            <a:spLocks noGrp="1"/>
          </p:cNvSpPr>
          <p:nvPr>
            <p:ph type="title"/>
          </p:nvPr>
        </p:nvSpPr>
        <p:spPr>
          <a:xfrm>
            <a:off x="640080" y="914401"/>
            <a:ext cx="4876801" cy="1569516"/>
          </a:xfrm>
        </p:spPr>
        <p:txBody>
          <a:bodyPr anchor="t">
            <a:normAutofit/>
          </a:bodyPr>
          <a:lstStyle/>
          <a:p>
            <a:r>
              <a:rPr lang="en-US" dirty="0">
                <a:solidFill>
                  <a:srgbClr val="FF0000"/>
                </a:solidFill>
                <a:latin typeface="Arial" panose="020B0604020202020204" pitchFamily="34" charset="0"/>
                <a:cs typeface="Arial" panose="020B0604020202020204" pitchFamily="34" charset="0"/>
              </a:rPr>
              <a:t>Stakeholders</a:t>
            </a:r>
          </a:p>
        </p:txBody>
      </p:sp>
      <p:pic>
        <p:nvPicPr>
          <p:cNvPr id="1026" name="Picture 2" descr="Stakeholders and success - pictured as word Stakeholders on a key, to symbolize that Stakeholders helps achieving success and prosperity in life and business, 3d illustration">
            <a:extLst>
              <a:ext uri="{FF2B5EF4-FFF2-40B4-BE49-F238E27FC236}">
                <a16:creationId xmlns:a16="http://schemas.microsoft.com/office/drawing/2014/main" id="{0F408737-45FA-2621-F1F3-B9A97297B7E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3232" y="2483917"/>
            <a:ext cx="4806291" cy="349885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7B6063B-EC72-C795-F3EC-642B70DACE85}"/>
              </a:ext>
            </a:extLst>
          </p:cNvPr>
          <p:cNvSpPr>
            <a:spLocks noGrp="1"/>
          </p:cNvSpPr>
          <p:nvPr>
            <p:ph idx="1"/>
          </p:nvPr>
        </p:nvSpPr>
        <p:spPr>
          <a:xfrm>
            <a:off x="6400799" y="960119"/>
            <a:ext cx="5130210" cy="5022661"/>
          </a:xfrm>
        </p:spPr>
        <p:txBody>
          <a:bodyPr>
            <a:normAutofit lnSpcReduction="10000"/>
          </a:bodyPr>
          <a:lstStyle/>
          <a:p>
            <a:pPr marL="0" indent="0">
              <a:lnSpc>
                <a:spcPct val="110000"/>
              </a:lnSpc>
              <a:buNone/>
            </a:pPr>
            <a:r>
              <a:rPr lang="en-US" b="1" dirty="0">
                <a:latin typeface="Arial" panose="020B0604020202020204" pitchFamily="34" charset="0"/>
                <a:cs typeface="Arial" panose="020B0604020202020204" pitchFamily="34" charset="0"/>
              </a:rPr>
              <a:t>The Stake Holders in this research are  </a:t>
            </a:r>
          </a:p>
          <a:p>
            <a:pPr marL="0" indent="0">
              <a:lnSpc>
                <a:spcPct val="110000"/>
              </a:lnSpc>
              <a:buNone/>
            </a:pPr>
            <a:r>
              <a:rPr lang="en-US" b="1" dirty="0">
                <a:latin typeface="Arial" panose="020B0604020202020204" pitchFamily="34" charset="0"/>
                <a:cs typeface="Arial" panose="020B0604020202020204" pitchFamily="34" charset="0"/>
              </a:rPr>
              <a:t>Staff Nurses </a:t>
            </a:r>
          </a:p>
          <a:p>
            <a:pPr marL="0" indent="0">
              <a:lnSpc>
                <a:spcPct val="110000"/>
              </a:lnSpc>
              <a:buNone/>
            </a:pPr>
            <a:r>
              <a:rPr lang="en-US" b="1" dirty="0">
                <a:latin typeface="Arial" panose="020B0604020202020204" pitchFamily="34" charset="0"/>
                <a:cs typeface="Arial" panose="020B0604020202020204" pitchFamily="34" charset="0"/>
              </a:rPr>
              <a:t>Doctors</a:t>
            </a:r>
          </a:p>
          <a:p>
            <a:pPr marL="0" indent="0">
              <a:lnSpc>
                <a:spcPct val="110000"/>
              </a:lnSpc>
              <a:buNone/>
            </a:pPr>
            <a:r>
              <a:rPr lang="en-US" b="1" dirty="0">
                <a:latin typeface="Arial" panose="020B0604020202020204" pitchFamily="34" charset="0"/>
                <a:cs typeface="Arial" panose="020B0604020202020204" pitchFamily="34" charset="0"/>
              </a:rPr>
              <a:t>Healthcare Assistants</a:t>
            </a:r>
          </a:p>
          <a:p>
            <a:pPr marL="0" indent="0">
              <a:lnSpc>
                <a:spcPct val="110000"/>
              </a:lnSpc>
              <a:buNone/>
            </a:pPr>
            <a:r>
              <a:rPr lang="en-US" b="1" dirty="0">
                <a:latin typeface="Arial" panose="020B0604020202020204" pitchFamily="34" charset="0"/>
                <a:cs typeface="Arial" panose="020B0604020202020204" pitchFamily="34" charset="0"/>
              </a:rPr>
              <a:t>Information Technology Department</a:t>
            </a:r>
          </a:p>
          <a:p>
            <a:pPr marL="0" indent="0">
              <a:lnSpc>
                <a:spcPct val="110000"/>
              </a:lnSpc>
              <a:buNone/>
            </a:pPr>
            <a:r>
              <a:rPr lang="en-US" b="1" dirty="0">
                <a:latin typeface="Arial" panose="020B0604020202020204" pitchFamily="34" charset="0"/>
                <a:cs typeface="Arial" panose="020B0604020202020204" pitchFamily="34" charset="0"/>
              </a:rPr>
              <a:t>Engineers</a:t>
            </a:r>
          </a:p>
          <a:p>
            <a:pPr marL="0" indent="0">
              <a:lnSpc>
                <a:spcPct val="110000"/>
              </a:lnSpc>
              <a:buNone/>
            </a:pPr>
            <a:r>
              <a:rPr lang="en-US" b="1" dirty="0">
                <a:latin typeface="Arial" panose="020B0604020202020204" pitchFamily="34" charset="0"/>
                <a:cs typeface="Arial" panose="020B0604020202020204" pitchFamily="34" charset="0"/>
              </a:rPr>
              <a:t>Patients and their relatives</a:t>
            </a:r>
          </a:p>
          <a:p>
            <a:pPr marL="0" indent="0">
              <a:lnSpc>
                <a:spcPct val="110000"/>
              </a:lnSpc>
              <a:buNone/>
            </a:pPr>
            <a:endParaRPr lang="en-US" b="1" dirty="0">
              <a:latin typeface="Arial" panose="020B0604020202020204" pitchFamily="34" charset="0"/>
              <a:cs typeface="Arial" panose="020B0604020202020204" pitchFamily="34" charset="0"/>
            </a:endParaRPr>
          </a:p>
          <a:p>
            <a:pPr marL="0" indent="0">
              <a:lnSpc>
                <a:spcPct val="110000"/>
              </a:lnSpc>
              <a:buNone/>
            </a:pPr>
            <a:r>
              <a:rPr lang="en-US" b="1" dirty="0">
                <a:latin typeface="Arial" panose="020B0604020202020204" pitchFamily="34" charset="0"/>
                <a:cs typeface="Arial" panose="020B0604020202020204" pitchFamily="34" charset="0"/>
              </a:rPr>
              <a:t>Beneficiaries :  Staff nurses and possibly the patients</a:t>
            </a:r>
          </a:p>
          <a:p>
            <a:pPr marL="0" indent="0">
              <a:lnSpc>
                <a:spcPct val="110000"/>
              </a:lnSpc>
              <a:buNone/>
            </a:pPr>
            <a:r>
              <a:rPr lang="en-US" b="1" dirty="0">
                <a:latin typeface="Arial" panose="020B0604020202020204" pitchFamily="34" charset="0"/>
                <a:cs typeface="Arial" panose="020B0604020202020204" pitchFamily="34" charset="0"/>
              </a:rPr>
              <a:t>Victims :  Staff Nurses and possibly patients</a:t>
            </a:r>
          </a:p>
          <a:p>
            <a:pPr>
              <a:lnSpc>
                <a:spcPct val="110000"/>
              </a:lnSpc>
            </a:pPr>
            <a:endParaRPr lang="en-US" sz="1700" dirty="0"/>
          </a:p>
        </p:txBody>
      </p:sp>
      <p:cxnSp>
        <p:nvCxnSpPr>
          <p:cNvPr id="1036" name="Straight Connector 1035">
            <a:extLst>
              <a:ext uri="{FF2B5EF4-FFF2-40B4-BE49-F238E27FC236}">
                <a16:creationId xmlns:a16="http://schemas.microsoft.com/office/drawing/2014/main" id="{540DBD50-3CB1-A513-2321-1891E3F095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98895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0" name="Rectangle 2069">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2CE0DF-9F70-BAED-90BD-2477C01DA7DB}"/>
              </a:ext>
            </a:extLst>
          </p:cNvPr>
          <p:cNvSpPr>
            <a:spLocks noGrp="1"/>
          </p:cNvSpPr>
          <p:nvPr>
            <p:ph type="title"/>
          </p:nvPr>
        </p:nvSpPr>
        <p:spPr>
          <a:xfrm>
            <a:off x="640080" y="1371600"/>
            <a:ext cx="5737859" cy="1097280"/>
          </a:xfrm>
        </p:spPr>
        <p:txBody>
          <a:bodyPr>
            <a:normAutofit/>
          </a:bodyPr>
          <a:lstStyle/>
          <a:p>
            <a:r>
              <a:rPr lang="en-US" dirty="0">
                <a:solidFill>
                  <a:srgbClr val="FF0000"/>
                </a:solidFill>
                <a:latin typeface="Arial" panose="020B0604020202020204" pitchFamily="34" charset="0"/>
                <a:cs typeface="Arial" panose="020B0604020202020204" pitchFamily="34" charset="0"/>
              </a:rPr>
              <a:t>Research Design</a:t>
            </a:r>
          </a:p>
        </p:txBody>
      </p:sp>
      <p:cxnSp>
        <p:nvCxnSpPr>
          <p:cNvPr id="2071" name="Straight Connector 207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2054" name="Content Placeholder 2053">
            <a:extLst>
              <a:ext uri="{FF2B5EF4-FFF2-40B4-BE49-F238E27FC236}">
                <a16:creationId xmlns:a16="http://schemas.microsoft.com/office/drawing/2014/main" id="{E53FE766-F84F-CFCA-3230-1369E98DEE02}"/>
              </a:ext>
            </a:extLst>
          </p:cNvPr>
          <p:cNvSpPr>
            <a:spLocks noGrp="1"/>
          </p:cNvSpPr>
          <p:nvPr>
            <p:ph idx="1"/>
          </p:nvPr>
        </p:nvSpPr>
        <p:spPr>
          <a:xfrm>
            <a:off x="219117" y="2809477"/>
            <a:ext cx="6275070" cy="3880619"/>
          </a:xfrm>
        </p:spPr>
        <p:txBody>
          <a:bodyPr>
            <a:normAutofit lnSpcReduction="10000"/>
          </a:bodyPr>
          <a:lstStyle/>
          <a:p>
            <a:pPr algn="just"/>
            <a:r>
              <a:rPr lang="en-US" sz="2400" b="1" dirty="0">
                <a:latin typeface="Arial" panose="020B0604020202020204" pitchFamily="34" charset="0"/>
                <a:cs typeface="Arial" panose="020B0604020202020204" pitchFamily="34" charset="0"/>
              </a:rPr>
              <a:t>A descriptive research design will be used in this research.  This is because interviews and semi structured methods will be used to </a:t>
            </a:r>
          </a:p>
          <a:p>
            <a:pPr algn="just"/>
            <a:r>
              <a:rPr lang="en-US" sz="2400" b="1" dirty="0">
                <a:latin typeface="Arial" panose="020B0604020202020204" pitchFamily="34" charset="0"/>
                <a:cs typeface="Arial" panose="020B0604020202020204" pitchFamily="34" charset="0"/>
              </a:rPr>
              <a:t>The data collected will be analyses using a thematic analysis in which patterns, codes and trends will be focused upon in order to make sense of the empirical data collected</a:t>
            </a:r>
          </a:p>
        </p:txBody>
      </p:sp>
      <p:pic>
        <p:nvPicPr>
          <p:cNvPr id="2052" name="Picture 4" descr="What is research design? Types, elements, and examples">
            <a:extLst>
              <a:ext uri="{FF2B5EF4-FFF2-40B4-BE49-F238E27FC236}">
                <a16:creationId xmlns:a16="http://schemas.microsoft.com/office/drawing/2014/main" id="{34AD903C-AD7F-46A0-92EC-AB3607C6567B}"/>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55179" y="457206"/>
            <a:ext cx="4375829" cy="58430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816954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1C69525-1BE4-4BA0-A23C-3BB6C162E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0A4347-1310-AA9D-FDF0-6E7779B5BCDB}"/>
              </a:ext>
            </a:extLst>
          </p:cNvPr>
          <p:cNvSpPr>
            <a:spLocks noGrp="1"/>
          </p:cNvSpPr>
          <p:nvPr>
            <p:ph type="title"/>
          </p:nvPr>
        </p:nvSpPr>
        <p:spPr>
          <a:xfrm>
            <a:off x="640079" y="1371601"/>
            <a:ext cx="10890929" cy="1097280"/>
          </a:xfrm>
        </p:spPr>
        <p:txBody>
          <a:bodyPr>
            <a:normAutofit/>
          </a:bodyPr>
          <a:lstStyle/>
          <a:p>
            <a:r>
              <a:rPr lang="en-US">
                <a:latin typeface="Arial" panose="020B0604020202020204" pitchFamily="34" charset="0"/>
                <a:cs typeface="Arial" panose="020B0604020202020204" pitchFamily="34" charset="0"/>
              </a:rPr>
              <a:t>Challenges &amp; Limitations</a:t>
            </a:r>
          </a:p>
        </p:txBody>
      </p:sp>
      <p:cxnSp>
        <p:nvCxnSpPr>
          <p:cNvPr id="18" name="Straight Connector 17">
            <a:extLst>
              <a:ext uri="{FF2B5EF4-FFF2-40B4-BE49-F238E27FC236}">
                <a16:creationId xmlns:a16="http://schemas.microsoft.com/office/drawing/2014/main" id="{B68AF875-C18B-4B48-AE4C-A63FD3CEF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B91E778-22C9-35FD-6F97-C93BF4954953}"/>
              </a:ext>
            </a:extLst>
          </p:cNvPr>
          <p:cNvGraphicFramePr>
            <a:graphicFrameLocks noGrp="1"/>
          </p:cNvGraphicFramePr>
          <p:nvPr>
            <p:ph idx="1"/>
            <p:extLst>
              <p:ext uri="{D42A27DB-BD31-4B8C-83A1-F6EECF244321}">
                <p14:modId xmlns:p14="http://schemas.microsoft.com/office/powerpoint/2010/main" val="3990102418"/>
              </p:ext>
            </p:extLst>
          </p:nvPr>
        </p:nvGraphicFramePr>
        <p:xfrm>
          <a:off x="640079" y="2559050"/>
          <a:ext cx="10890929" cy="3738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78214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23BA83-EFC6-3091-67F1-2FD357B9EFAC}"/>
              </a:ext>
            </a:extLst>
          </p:cNvPr>
          <p:cNvSpPr>
            <a:spLocks noGrp="1"/>
          </p:cNvSpPr>
          <p:nvPr>
            <p:ph type="title"/>
          </p:nvPr>
        </p:nvSpPr>
        <p:spPr>
          <a:xfrm>
            <a:off x="640080" y="4635365"/>
            <a:ext cx="5358392" cy="1298477"/>
          </a:xfrm>
        </p:spPr>
        <p:txBody>
          <a:bodyPr anchor="b">
            <a:normAutofit/>
          </a:bodyPr>
          <a:lstStyle/>
          <a:p>
            <a:endParaRPr lang="en-US" dirty="0">
              <a:latin typeface="Arial" panose="020B0604020202020204" pitchFamily="34" charset="0"/>
              <a:cs typeface="Arial" panose="020B0604020202020204" pitchFamily="34" charset="0"/>
            </a:endParaRPr>
          </a:p>
        </p:txBody>
      </p:sp>
      <p:pic>
        <p:nvPicPr>
          <p:cNvPr id="1026" name="Picture 2" descr="Conclusion button. conclusion sign. key. push button. conclusion banner. Red conclusion sign 3d vectors">
            <a:extLst>
              <a:ext uri="{FF2B5EF4-FFF2-40B4-BE49-F238E27FC236}">
                <a16:creationId xmlns:a16="http://schemas.microsoft.com/office/drawing/2014/main" id="{D5060528-4810-E578-D61D-1AC0B2C2F67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3232" y="836141"/>
            <a:ext cx="5295901" cy="4224957"/>
          </a:xfrm>
          <a:prstGeom prst="rect">
            <a:avLst/>
          </a:prstGeom>
          <a:noFill/>
          <a:extLst>
            <a:ext uri="{909E8E84-426E-40DD-AFC4-6F175D3DCCD1}">
              <a14:hiddenFill xmlns:a14="http://schemas.microsoft.com/office/drawing/2010/main">
                <a:solidFill>
                  <a:srgbClr val="FFFFFF"/>
                </a:solidFill>
              </a14:hiddenFill>
            </a:ext>
          </a:extLst>
        </p:spPr>
      </p:pic>
      <p:cxnSp>
        <p:nvCxnSpPr>
          <p:cNvPr id="1033" name="Straight Connector 1032">
            <a:extLst>
              <a:ext uri="{FF2B5EF4-FFF2-40B4-BE49-F238E27FC236}">
                <a16:creationId xmlns:a16="http://schemas.microsoft.com/office/drawing/2014/main" id="{B209265E-E0D7-493B-97CE-2263D50C3F0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62720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3B08DF1-175A-4529-CD4C-FC5E94876E1D}"/>
              </a:ext>
            </a:extLst>
          </p:cNvPr>
          <p:cNvSpPr>
            <a:spLocks noGrp="1"/>
          </p:cNvSpPr>
          <p:nvPr>
            <p:ph idx="1"/>
          </p:nvPr>
        </p:nvSpPr>
        <p:spPr>
          <a:xfrm>
            <a:off x="5998472" y="1105792"/>
            <a:ext cx="6037584" cy="5465123"/>
          </a:xfrm>
        </p:spPr>
        <p:txBody>
          <a:bodyPr anchor="t">
            <a:normAutofit/>
          </a:bodyPr>
          <a:lstStyle/>
          <a:p>
            <a:r>
              <a:rPr lang="en-US" b="1" dirty="0">
                <a:latin typeface="Arial" panose="020B0604020202020204" pitchFamily="34" charset="0"/>
                <a:cs typeface="Arial" panose="020B0604020202020204" pitchFamily="34" charset="0"/>
              </a:rPr>
              <a:t>Robotic nursing is used to carry out duties that staff nurses would normally carry out</a:t>
            </a:r>
          </a:p>
          <a:p>
            <a:r>
              <a:rPr lang="en-US" b="1" dirty="0">
                <a:latin typeface="Arial" panose="020B0604020202020204" pitchFamily="34" charset="0"/>
                <a:cs typeface="Arial" panose="020B0604020202020204" pitchFamily="34" charset="0"/>
              </a:rPr>
              <a:t>The National Health Service is evolving, and they are always looking for ways to improve the service</a:t>
            </a:r>
          </a:p>
          <a:p>
            <a:r>
              <a:rPr lang="en-US" b="1" dirty="0">
                <a:latin typeface="Arial" panose="020B0604020202020204" pitchFamily="34" charset="0"/>
                <a:cs typeface="Arial" panose="020B0604020202020204" pitchFamily="34" charset="0"/>
              </a:rPr>
              <a:t>This research will be carried by using a qualitative method</a:t>
            </a:r>
          </a:p>
          <a:p>
            <a:r>
              <a:rPr lang="en-US" b="1" dirty="0">
                <a:latin typeface="Arial" panose="020B0604020202020204" pitchFamily="34" charset="0"/>
                <a:cs typeface="Arial" panose="020B0604020202020204" pitchFamily="34" charset="0"/>
              </a:rPr>
              <a:t>A descriptive research design is intended to be adopted in this research</a:t>
            </a:r>
          </a:p>
          <a:p>
            <a:r>
              <a:rPr lang="en-US" b="1" dirty="0">
                <a:latin typeface="Arial" panose="020B0604020202020204" pitchFamily="34" charset="0"/>
                <a:cs typeface="Arial" panose="020B0604020202020204" pitchFamily="34" charset="0"/>
              </a:rPr>
              <a:t>The challenges and limitations of this research has been identified</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529457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55" name="Straight Connector 2054">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useBgFill="1">
        <p:nvSpPr>
          <p:cNvPr id="2057" name="Rectangle 2056">
            <a:extLst>
              <a:ext uri="{FF2B5EF4-FFF2-40B4-BE49-F238E27FC236}">
                <a16:creationId xmlns:a16="http://schemas.microsoft.com/office/drawing/2014/main" id="{19F9BF86-FE94-4517-B97D-026C7515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2EE641-F93B-C025-0977-510122630B30}"/>
              </a:ext>
            </a:extLst>
          </p:cNvPr>
          <p:cNvSpPr>
            <a:spLocks noGrp="1"/>
          </p:cNvSpPr>
          <p:nvPr>
            <p:ph type="title"/>
          </p:nvPr>
        </p:nvSpPr>
        <p:spPr>
          <a:xfrm>
            <a:off x="640080" y="1434438"/>
            <a:ext cx="2983229" cy="2612976"/>
          </a:xfrm>
        </p:spPr>
        <p:txBody>
          <a:bodyPr vert="horz" lIns="91440" tIns="45720" rIns="91440" bIns="45720" rtlCol="0" anchor="t">
            <a:normAutofit/>
          </a:bodyPr>
          <a:lstStyle/>
          <a:p>
            <a:r>
              <a:rPr lang="en-US" sz="4400" dirty="0">
                <a:solidFill>
                  <a:srgbClr val="FF0000"/>
                </a:solidFill>
                <a:latin typeface="Arial" panose="020B0604020202020204" pitchFamily="34" charset="0"/>
                <a:cs typeface="Arial" panose="020B0604020202020204" pitchFamily="34" charset="0"/>
              </a:rPr>
              <a:t>Questions</a:t>
            </a:r>
          </a:p>
        </p:txBody>
      </p:sp>
      <p:pic>
        <p:nvPicPr>
          <p:cNvPr id="2050" name="Picture 2" descr="Questions 3d Photos - Download Free High-Quality Pictures ...">
            <a:extLst>
              <a:ext uri="{FF2B5EF4-FFF2-40B4-BE49-F238E27FC236}">
                <a16:creationId xmlns:a16="http://schemas.microsoft.com/office/drawing/2014/main" id="{4FB1AA15-2782-6619-79A8-A25CE004E8F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662406" y="990201"/>
            <a:ext cx="6424036" cy="4818027"/>
          </a:xfrm>
          <a:prstGeom prst="rect">
            <a:avLst/>
          </a:prstGeom>
          <a:noFill/>
          <a:extLst>
            <a:ext uri="{909E8E84-426E-40DD-AFC4-6F175D3DCCD1}">
              <a14:hiddenFill xmlns:a14="http://schemas.microsoft.com/office/drawing/2010/main">
                <a:solidFill>
                  <a:srgbClr val="FFFFFF"/>
                </a:solidFill>
              </a14:hiddenFill>
            </a:ext>
          </a:extLst>
        </p:spPr>
      </p:pic>
      <p:cxnSp>
        <p:nvCxnSpPr>
          <p:cNvPr id="2059" name="Straight Connector 2058">
            <a:extLst>
              <a:ext uri="{FF2B5EF4-FFF2-40B4-BE49-F238E27FC236}">
                <a16:creationId xmlns:a16="http://schemas.microsoft.com/office/drawing/2014/main" id="{426B4E86-32C4-273A-1ADF-6B44243549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72253" y="6272784"/>
            <a:ext cx="10847495"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797429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195D57-31F6-4D75-64C2-157B406F483D}"/>
              </a:ext>
            </a:extLst>
          </p:cNvPr>
          <p:cNvSpPr>
            <a:spLocks noGrp="1"/>
          </p:cNvSpPr>
          <p:nvPr>
            <p:ph type="title"/>
          </p:nvPr>
        </p:nvSpPr>
        <p:spPr/>
        <p:txBody>
          <a:bodyPr/>
          <a:lstStyle/>
          <a:p>
            <a:r>
              <a:rPr lang="en-US" dirty="0">
                <a:solidFill>
                  <a:srgbClr val="FF0000"/>
                </a:solidFill>
                <a:latin typeface="Arial" panose="020B0604020202020204" pitchFamily="34" charset="0"/>
                <a:cs typeface="Arial" panose="020B0604020202020204" pitchFamily="34" charset="0"/>
              </a:rPr>
              <a:t>Reference</a:t>
            </a:r>
          </a:p>
        </p:txBody>
      </p:sp>
      <p:sp>
        <p:nvSpPr>
          <p:cNvPr id="6" name="Content Placeholder 5">
            <a:extLst>
              <a:ext uri="{FF2B5EF4-FFF2-40B4-BE49-F238E27FC236}">
                <a16:creationId xmlns:a16="http://schemas.microsoft.com/office/drawing/2014/main" id="{DAAE973A-A718-E5A3-53C5-67197E5EC2D4}"/>
              </a:ext>
            </a:extLst>
          </p:cNvPr>
          <p:cNvSpPr>
            <a:spLocks noGrp="1"/>
          </p:cNvSpPr>
          <p:nvPr>
            <p:ph idx="1"/>
          </p:nvPr>
        </p:nvSpPr>
        <p:spPr>
          <a:xfrm>
            <a:off x="660992" y="2187146"/>
            <a:ext cx="10870016" cy="4213654"/>
          </a:xfrm>
        </p:spPr>
        <p:txBody>
          <a:bodyPr>
            <a:noAutofit/>
          </a:bodyPr>
          <a:lstStyle/>
          <a:p>
            <a:pPr marL="0" indent="0" algn="just">
              <a:buNone/>
            </a:pPr>
            <a:r>
              <a:rPr lang="en-US" sz="1000" dirty="0">
                <a:latin typeface="Arial" panose="020B0604020202020204" pitchFamily="34" charset="0"/>
                <a:cs typeface="Arial" panose="020B0604020202020204" pitchFamily="34" charset="0"/>
              </a:rPr>
              <a:t>Adeyemo, A., Coffey, A., Kingston, L., (2025). </a:t>
            </a:r>
            <a:r>
              <a:rPr lang="en-US" sz="1000" i="1" dirty="0">
                <a:latin typeface="Arial" panose="020B0604020202020204" pitchFamily="34" charset="0"/>
                <a:cs typeface="Arial" panose="020B0604020202020204" pitchFamily="34" charset="0"/>
              </a:rPr>
              <a:t>Utilisation of robots in nursing practice an umbrella review </a:t>
            </a:r>
            <a:r>
              <a:rPr lang="en-US" sz="1000" dirty="0">
                <a:latin typeface="Arial" panose="020B0604020202020204" pitchFamily="34" charset="0"/>
                <a:cs typeface="Arial" panose="020B0604020202020204" pitchFamily="34" charset="0"/>
              </a:rPr>
              <a:t>link.springer.com/article/10.1186/s12912-025-02842-2 [Accessed on 26/03/2026]</a:t>
            </a:r>
          </a:p>
          <a:p>
            <a:pPr marL="0" indent="0" algn="just">
              <a:buNone/>
            </a:pPr>
            <a:r>
              <a:rPr lang="en-US" sz="1000" dirty="0" err="1">
                <a:latin typeface="Arial" panose="020B0604020202020204" pitchFamily="34" charset="0"/>
                <a:cs typeface="Arial" panose="020B0604020202020204" pitchFamily="34" charset="0"/>
              </a:rPr>
              <a:t>Areshtanab</a:t>
            </a:r>
            <a:r>
              <a:rPr lang="en-US" sz="1000" dirty="0">
                <a:latin typeface="Arial" panose="020B0604020202020204" pitchFamily="34" charset="0"/>
                <a:cs typeface="Arial" panose="020B0604020202020204" pitchFamily="34" charset="0"/>
              </a:rPr>
              <a:t>, N, H., Rahmani, F., </a:t>
            </a:r>
            <a:r>
              <a:rPr lang="en-US" sz="1000" dirty="0" err="1">
                <a:latin typeface="Arial" panose="020B0604020202020204" pitchFamily="34" charset="0"/>
                <a:cs typeface="Arial" panose="020B0604020202020204" pitchFamily="34" charset="0"/>
              </a:rPr>
              <a:t>Yahidi</a:t>
            </a:r>
            <a:r>
              <a:rPr lang="en-US" sz="1000" dirty="0">
                <a:latin typeface="Arial" panose="020B0604020202020204" pitchFamily="34" charset="0"/>
                <a:cs typeface="Arial" panose="020B0604020202020204" pitchFamily="34" charset="0"/>
              </a:rPr>
              <a:t>, M., Saadati, Z, S., </a:t>
            </a:r>
            <a:r>
              <a:rPr lang="en-US" sz="1000" dirty="0" err="1">
                <a:latin typeface="Arial" panose="020B0604020202020204" pitchFamily="34" charset="0"/>
                <a:cs typeface="Arial" panose="020B0604020202020204" pitchFamily="34" charset="0"/>
              </a:rPr>
              <a:t>Pourmahmmod</a:t>
            </a:r>
            <a:r>
              <a:rPr lang="en-US" sz="1000" dirty="0">
                <a:latin typeface="Arial" panose="020B0604020202020204" pitchFamily="34" charset="0"/>
                <a:cs typeface="Arial" panose="020B0604020202020204" pitchFamily="34" charset="0"/>
              </a:rPr>
              <a:t>, A,. (2025). </a:t>
            </a:r>
            <a:r>
              <a:rPr lang="en-US" sz="1000" i="1" dirty="0">
                <a:latin typeface="Arial" panose="020B0604020202020204" pitchFamily="34" charset="0"/>
                <a:cs typeface="Arial" panose="020B0604020202020204" pitchFamily="34" charset="0"/>
              </a:rPr>
              <a:t>Nurses' perceptions and use of artificial intelligence in healthcare </a:t>
            </a:r>
            <a:r>
              <a:rPr lang="en-US" sz="1000" i="1" dirty="0">
                <a:latin typeface="Arial" panose="020B0604020202020204" pitchFamily="34" charset="0"/>
                <a:cs typeface="Arial" panose="020B0604020202020204" pitchFamily="34" charset="0"/>
                <a:hlinkClick r:id="rId2"/>
              </a:rPr>
              <a:t>https://pmc.ncbi.nlm.nih.gov/articles/PMC12311186/</a:t>
            </a:r>
            <a:r>
              <a:rPr lang="en-US" sz="1000" i="1" dirty="0">
                <a:latin typeface="Arial" panose="020B0604020202020204" pitchFamily="34" charset="0"/>
                <a:cs typeface="Arial" panose="020B0604020202020204" pitchFamily="34" charset="0"/>
              </a:rPr>
              <a:t>  [Accessed on 31/03/2026]</a:t>
            </a:r>
          </a:p>
          <a:p>
            <a:pPr marL="0" indent="0" algn="just">
              <a:buNone/>
            </a:pPr>
            <a:r>
              <a:rPr lang="en-US" sz="1000" dirty="0">
                <a:latin typeface="Arial" panose="020B0604020202020204" pitchFamily="34" charset="0"/>
                <a:cs typeface="Arial" panose="020B0604020202020204" pitchFamily="34" charset="0"/>
              </a:rPr>
              <a:t>Biely, K., (2024) .</a:t>
            </a:r>
            <a:r>
              <a:rPr lang="en-US" sz="1000" i="1" dirty="0">
                <a:latin typeface="Arial" panose="020B0604020202020204" pitchFamily="34" charset="0"/>
                <a:cs typeface="Arial" panose="020B0604020202020204" pitchFamily="34" charset="0"/>
              </a:rPr>
              <a:t>Paradigm changes in research: Kuhn meets socio-ecological transition theory </a:t>
            </a:r>
            <a:r>
              <a:rPr lang="en-US" sz="1000" dirty="0">
                <a:latin typeface="Arial" panose="020B0604020202020204" pitchFamily="34" charset="0"/>
                <a:cs typeface="Arial" panose="020B0604020202020204" pitchFamily="34" charset="0"/>
                <a:hlinkClick r:id="rId3"/>
              </a:rPr>
              <a:t>https://www.sciencedirect.com/science/article/pii/S0959652624035066</a:t>
            </a:r>
            <a:r>
              <a:rPr lang="en-US" sz="1000" dirty="0">
                <a:latin typeface="Arial" panose="020B0604020202020204" pitchFamily="34" charset="0"/>
                <a:cs typeface="Arial" panose="020B0604020202020204" pitchFamily="34" charset="0"/>
              </a:rPr>
              <a:t> [Accessed on 30/03/2026]</a:t>
            </a:r>
          </a:p>
          <a:p>
            <a:pPr marL="0" indent="0" algn="just">
              <a:buNone/>
            </a:pPr>
            <a:r>
              <a:rPr lang="en-US" sz="1000" dirty="0">
                <a:latin typeface="Arial" panose="020B0604020202020204" pitchFamily="34" charset="0"/>
                <a:cs typeface="Arial" panose="020B0604020202020204" pitchFamily="34" charset="0"/>
              </a:rPr>
              <a:t>Christopher, E, G., </a:t>
            </a:r>
            <a:r>
              <a:rPr lang="en-US" sz="1000" dirty="0" err="1">
                <a:latin typeface="Arial" panose="020B0604020202020204" pitchFamily="34" charset="0"/>
                <a:cs typeface="Arial" panose="020B0604020202020204" pitchFamily="34" charset="0"/>
              </a:rPr>
              <a:t>Avgoisti</a:t>
            </a:r>
            <a:r>
              <a:rPr lang="en-US" sz="1000" dirty="0">
                <a:latin typeface="Arial" panose="020B0604020202020204" pitchFamily="34" charset="0"/>
                <a:cs typeface="Arial" panose="020B0604020202020204" pitchFamily="34" charset="0"/>
              </a:rPr>
              <a:t>, S., Ramadani, N.,  Novales, C., </a:t>
            </a:r>
            <a:r>
              <a:rPr lang="en-US" sz="1000" dirty="0" err="1">
                <a:latin typeface="Arial" panose="020B0604020202020204" pitchFamily="34" charset="0"/>
                <a:cs typeface="Arial" panose="020B0604020202020204" pitchFamily="34" charset="0"/>
              </a:rPr>
              <a:t>Panayides</a:t>
            </a:r>
            <a:r>
              <a:rPr lang="en-US" sz="1000" dirty="0">
                <a:latin typeface="Arial" panose="020B0604020202020204" pitchFamily="34" charset="0"/>
                <a:cs typeface="Arial" panose="020B0604020202020204" pitchFamily="34" charset="0"/>
              </a:rPr>
              <a:t>, A, S., (2020). </a:t>
            </a:r>
            <a:r>
              <a:rPr lang="en-US" sz="1000" i="1" dirty="0">
                <a:latin typeface="Arial" panose="020B0604020202020204" pitchFamily="34" charset="0"/>
                <a:cs typeface="Arial" panose="020B0604020202020204" pitchFamily="34" charset="0"/>
              </a:rPr>
              <a:t>The upcoming role of nursing and assistive robotics: opportunities and challenges a head front digital </a:t>
            </a:r>
            <a:r>
              <a:rPr lang="en-US" sz="1000" dirty="0">
                <a:latin typeface="Arial" panose="020B0604020202020204" pitchFamily="34" charset="0"/>
                <a:cs typeface="Arial" panose="020B0604020202020204" pitchFamily="34" charset="0"/>
              </a:rPr>
              <a:t>health </a:t>
            </a:r>
            <a:r>
              <a:rPr lang="en-US" sz="1000" dirty="0">
                <a:latin typeface="Arial" panose="020B0604020202020204" pitchFamily="34" charset="0"/>
                <a:cs typeface="Arial" panose="020B0604020202020204" pitchFamily="34" charset="0"/>
                <a:hlinkClick r:id="rId4"/>
              </a:rPr>
              <a:t>https://pubmed.ncbi.nlm.nih.gov/34713058/</a:t>
            </a:r>
            <a:r>
              <a:rPr lang="en-US" sz="1000" dirty="0">
                <a:latin typeface="Arial" panose="020B0604020202020204" pitchFamily="34" charset="0"/>
                <a:cs typeface="Arial" panose="020B0604020202020204" pitchFamily="34" charset="0"/>
              </a:rPr>
              <a:t> [Accessed on 30/03/2026]</a:t>
            </a:r>
          </a:p>
          <a:p>
            <a:pPr marL="0" indent="0">
              <a:buNone/>
            </a:pPr>
            <a:r>
              <a:rPr lang="en-US" sz="1000" dirty="0">
                <a:latin typeface="Arial" panose="020B0604020202020204" pitchFamily="34" charset="0"/>
                <a:cs typeface="Arial" panose="020B0604020202020204" pitchFamily="34" charset="0"/>
              </a:rPr>
              <a:t>Dinesen, B., Hansen, K, H., </a:t>
            </a:r>
            <a:r>
              <a:rPr lang="en-US" sz="1000" dirty="0" err="1">
                <a:latin typeface="Arial" panose="020B0604020202020204" pitchFamily="34" charset="0"/>
                <a:cs typeface="Arial" panose="020B0604020202020204" pitchFamily="34" charset="0"/>
              </a:rPr>
              <a:t>Gronborg</a:t>
            </a:r>
            <a:r>
              <a:rPr lang="en-US" sz="1000" dirty="0">
                <a:latin typeface="Arial" panose="020B0604020202020204" pitchFamily="34" charset="0"/>
                <a:cs typeface="Arial" panose="020B0604020202020204" pitchFamily="34" charset="0"/>
              </a:rPr>
              <a:t>, B, G,. Dyrvig, K, A., Leisted, D, S., Stenstrup, H., </a:t>
            </a:r>
            <a:r>
              <a:rPr lang="en-US" sz="1000" dirty="0" err="1">
                <a:latin typeface="Arial" panose="020B0604020202020204" pitchFamily="34" charset="0"/>
                <a:cs typeface="Arial" panose="020B0604020202020204" pitchFamily="34" charset="0"/>
              </a:rPr>
              <a:t>Schacksen</a:t>
            </a:r>
            <a:r>
              <a:rPr lang="en-US" sz="1000" dirty="0">
                <a:latin typeface="Arial" panose="020B0604020202020204" pitchFamily="34" charset="0"/>
                <a:cs typeface="Arial" panose="020B0604020202020204" pitchFamily="34" charset="0"/>
              </a:rPr>
              <a:t>, S, C., </a:t>
            </a:r>
            <a:r>
              <a:rPr lang="en-US" sz="1000" dirty="0" err="1">
                <a:latin typeface="Arial" panose="020B0604020202020204" pitchFamily="34" charset="0"/>
                <a:cs typeface="Arial" panose="020B0604020202020204" pitchFamily="34" charset="0"/>
              </a:rPr>
              <a:t>Oestergaard</a:t>
            </a:r>
            <a:r>
              <a:rPr lang="en-US" sz="1000" dirty="0">
                <a:latin typeface="Arial" panose="020B0604020202020204" pitchFamily="34" charset="0"/>
                <a:cs typeface="Arial" panose="020B0604020202020204" pitchFamily="34" charset="0"/>
              </a:rPr>
              <a:t>, C., (2022). </a:t>
            </a:r>
            <a:r>
              <a:rPr lang="en-US" sz="1000" i="1" dirty="0">
                <a:latin typeface="Arial" panose="020B0604020202020204" pitchFamily="34" charset="0"/>
                <a:cs typeface="Arial" panose="020B0604020202020204" pitchFamily="34" charset="0"/>
              </a:rPr>
              <a:t>Use of a social robot (LOVOT) for reasons with dementia: exploratory study  </a:t>
            </a:r>
            <a:r>
              <a:rPr lang="en-US" sz="1000" u="sng" dirty="0">
                <a:latin typeface="Arial" panose="020B0604020202020204" pitchFamily="34" charset="0"/>
                <a:cs typeface="Arial" panose="020B0604020202020204" pitchFamily="34" charset="0"/>
                <a:hlinkClick r:id="rId5"/>
              </a:rPr>
              <a:t>https://www.sciencedirect.com/org/science/article/pii/S2369252922000230</a:t>
            </a:r>
            <a:r>
              <a:rPr lang="en-GB" sz="1000" dirty="0">
                <a:latin typeface="Arial" panose="020B0604020202020204" pitchFamily="34" charset="0"/>
                <a:cs typeface="Arial" panose="020B0604020202020204" pitchFamily="34" charset="0"/>
              </a:rPr>
              <a:t> </a:t>
            </a:r>
            <a:r>
              <a:rPr lang="en-US" sz="1000" dirty="0">
                <a:latin typeface="Arial" panose="020B0604020202020204" pitchFamily="34" charset="0"/>
                <a:cs typeface="Arial" panose="020B0604020202020204" pitchFamily="34" charset="0"/>
              </a:rPr>
              <a:t>[Accessed on 07/04/2025]</a:t>
            </a:r>
            <a:endParaRPr lang="en-GB" sz="1000" dirty="0">
              <a:latin typeface="Arial" panose="020B0604020202020204" pitchFamily="34" charset="0"/>
              <a:cs typeface="Arial" panose="020B0604020202020204" pitchFamily="34" charset="0"/>
            </a:endParaRPr>
          </a:p>
          <a:p>
            <a:pPr marL="0" indent="0" algn="just">
              <a:buNone/>
            </a:pPr>
            <a:r>
              <a:rPr lang="en-US" sz="1000" dirty="0">
                <a:latin typeface="Arial" panose="020B0604020202020204" pitchFamily="34" charset="0"/>
                <a:cs typeface="Arial" panose="020B0604020202020204" pitchFamily="34" charset="0"/>
              </a:rPr>
              <a:t>Kerl, C., Vrbnjak, D., Bevc, S., Stiglic, G., </a:t>
            </a:r>
            <a:r>
              <a:rPr lang="en-US" sz="1000" dirty="0" err="1">
                <a:latin typeface="Arial" panose="020B0604020202020204" pitchFamily="34" charset="0"/>
                <a:cs typeface="Arial" panose="020B0604020202020204" pitchFamily="34" charset="0"/>
              </a:rPr>
              <a:t>Pajnkihar</a:t>
            </a:r>
            <a:r>
              <a:rPr lang="en-US" sz="1000" dirty="0">
                <a:latin typeface="Arial" panose="020B0604020202020204" pitchFamily="34" charset="0"/>
                <a:cs typeface="Arial" panose="020B0604020202020204" pitchFamily="34" charset="0"/>
              </a:rPr>
              <a:t>, M., (2022) </a:t>
            </a:r>
            <a:r>
              <a:rPr lang="en-US" sz="1000" i="1" dirty="0">
                <a:latin typeface="Arial" panose="020B0604020202020204" pitchFamily="34" charset="0"/>
                <a:cs typeface="Arial" panose="020B0604020202020204" pitchFamily="34" charset="0"/>
              </a:rPr>
              <a:t>Technological competency as caring in nursing a </a:t>
            </a:r>
            <a:r>
              <a:rPr lang="en-US" sz="1000" i="1" dirty="0" err="1">
                <a:latin typeface="Arial" panose="020B0604020202020204" pitchFamily="34" charset="0"/>
                <a:cs typeface="Arial" panose="020B0604020202020204" pitchFamily="34" charset="0"/>
              </a:rPr>
              <a:t>descriptionhttps</a:t>
            </a:r>
            <a:r>
              <a:rPr lang="en-US" sz="1000" i="1" dirty="0">
                <a:latin typeface="Arial" panose="020B0604020202020204" pitchFamily="34" charset="0"/>
                <a:cs typeface="Arial" panose="020B0604020202020204" pitchFamily="34" charset="0"/>
              </a:rPr>
              <a:t>://</a:t>
            </a:r>
            <a:r>
              <a:rPr lang="en-US" sz="1000" i="1" dirty="0" err="1">
                <a:latin typeface="Arial" panose="020B0604020202020204" pitchFamily="34" charset="0"/>
                <a:cs typeface="Arial" panose="020B0604020202020204" pitchFamily="34" charset="0"/>
              </a:rPr>
              <a:t>pmc.ncbi.nlm.nih.gov</a:t>
            </a:r>
            <a:r>
              <a:rPr lang="en-US" sz="1000" i="1" dirty="0">
                <a:latin typeface="Arial" panose="020B0604020202020204" pitchFamily="34" charset="0"/>
                <a:cs typeface="Arial" panose="020B0604020202020204" pitchFamily="34" charset="0"/>
              </a:rPr>
              <a:t>/articles/PMC11437727/, analysis and evaluation of the theory</a:t>
            </a:r>
            <a:r>
              <a:rPr lang="en-US" sz="1000" dirty="0">
                <a:latin typeface="Arial" panose="020B0604020202020204" pitchFamily="34" charset="0"/>
                <a:cs typeface="Arial" panose="020B0604020202020204" pitchFamily="34" charset="0"/>
              </a:rPr>
              <a:t> https://</a:t>
            </a:r>
            <a:r>
              <a:rPr lang="en-US" sz="1000" dirty="0" err="1">
                <a:latin typeface="Arial" panose="020B0604020202020204" pitchFamily="34" charset="0"/>
                <a:cs typeface="Arial" panose="020B0604020202020204" pitchFamily="34" charset="0"/>
              </a:rPr>
              <a:t>pmc.ncbi.nlm.nih.gov</a:t>
            </a:r>
            <a:r>
              <a:rPr lang="en-US" sz="1000" dirty="0">
                <a:latin typeface="Arial" panose="020B0604020202020204" pitchFamily="34" charset="0"/>
                <a:cs typeface="Arial" panose="020B0604020202020204" pitchFamily="34" charset="0"/>
              </a:rPr>
              <a:t>/articles/PMC8937586/</a:t>
            </a:r>
          </a:p>
          <a:p>
            <a:pPr marL="0" indent="0" algn="just">
              <a:buNone/>
            </a:pPr>
            <a:r>
              <a:rPr lang="en-US" sz="1000" dirty="0">
                <a:latin typeface="Arial" panose="020B0604020202020204" pitchFamily="34" charset="0"/>
                <a:cs typeface="Arial" panose="020B0604020202020204" pitchFamily="34" charset="0"/>
              </a:rPr>
              <a:t>Ibuki, T., Ibuki, A., Nakazawa, F., (2023) </a:t>
            </a:r>
            <a:r>
              <a:rPr lang="en-US" sz="1000" i="1" dirty="0">
                <a:latin typeface="Arial" panose="020B0604020202020204" pitchFamily="34" charset="0"/>
                <a:cs typeface="Arial" panose="020B0604020202020204" pitchFamily="34" charset="0"/>
              </a:rPr>
              <a:t>Possibilities and ethical issues of entrusting nursing tasks to robots and artificial intelligence </a:t>
            </a:r>
            <a:r>
              <a:rPr lang="en-US" sz="1000" dirty="0">
                <a:latin typeface="Arial" panose="020B0604020202020204" pitchFamily="34" charset="0"/>
                <a:cs typeface="Arial" panose="020B0604020202020204" pitchFamily="34" charset="0"/>
                <a:hlinkClick r:id="rId6"/>
              </a:rPr>
              <a:t>https://pmc.ncbi.nlm.nih.gov/articles/PMC11437727/</a:t>
            </a:r>
            <a:r>
              <a:rPr lang="en-US" sz="1000" dirty="0">
                <a:latin typeface="Arial" panose="020B0604020202020204" pitchFamily="34" charset="0"/>
                <a:cs typeface="Arial" panose="020B0604020202020204" pitchFamily="34" charset="0"/>
              </a:rPr>
              <a:t> [Accessed on 31/03/2026]</a:t>
            </a:r>
          </a:p>
          <a:p>
            <a:pPr marL="0" indent="0" algn="just">
              <a:lnSpc>
                <a:spcPct val="100000"/>
              </a:lnSpc>
              <a:buNone/>
            </a:pPr>
            <a:r>
              <a:rPr lang="en-US" sz="1000" dirty="0">
                <a:latin typeface="Arial" panose="020B0604020202020204" pitchFamily="34" charset="0"/>
                <a:cs typeface="Arial" panose="020B0604020202020204" pitchFamily="34" charset="0"/>
              </a:rPr>
              <a:t>Imam, A, M., </a:t>
            </a:r>
            <a:r>
              <a:rPr lang="en-US" sz="1000" dirty="0" err="1">
                <a:latin typeface="Arial" panose="020B0604020202020204" pitchFamily="34" charset="0"/>
                <a:cs typeface="Arial" panose="020B0604020202020204" pitchFamily="34" charset="0"/>
              </a:rPr>
              <a:t>Elgebaly</a:t>
            </a:r>
            <a:r>
              <a:rPr lang="en-US" sz="1000" dirty="0">
                <a:latin typeface="Arial" panose="020B0604020202020204" pitchFamily="34" charset="0"/>
                <a:cs typeface="Arial" panose="020B0604020202020204" pitchFamily="34" charset="0"/>
              </a:rPr>
              <a:t>, A., Zumla, A., Kolvekar, S., Ahmed, R., </a:t>
            </a:r>
            <a:r>
              <a:rPr lang="en-US" sz="1000" dirty="0" err="1">
                <a:latin typeface="Arial" panose="020B0604020202020204" pitchFamily="34" charset="0"/>
                <a:cs typeface="Arial" panose="020B0604020202020204" pitchFamily="34" charset="0"/>
              </a:rPr>
              <a:t>Zumk</a:t>
            </a:r>
            <a:r>
              <a:rPr lang="en-US" sz="1000" dirty="0">
                <a:latin typeface="Arial" panose="020B0604020202020204" pitchFamily="34" charset="0"/>
                <a:cs typeface="Arial" panose="020B0604020202020204" pitchFamily="34" charset="0"/>
              </a:rPr>
              <a:t>, A., (2025). </a:t>
            </a:r>
            <a:r>
              <a:rPr lang="en-US" sz="1000" i="1" dirty="0">
                <a:latin typeface="Arial" panose="020B0604020202020204" pitchFamily="34" charset="0"/>
                <a:cs typeface="Arial" panose="020B0604020202020204" pitchFamily="34" charset="0"/>
              </a:rPr>
              <a:t>Transforming the NHS through AI-driven solutions a new era of digital health </a:t>
            </a:r>
            <a:r>
              <a:rPr lang="en-US" sz="1000" dirty="0">
                <a:latin typeface="Arial" panose="020B0604020202020204" pitchFamily="34" charset="0"/>
                <a:cs typeface="Arial" panose="020B0604020202020204" pitchFamily="34" charset="0"/>
              </a:rPr>
              <a:t>Postgraduate</a:t>
            </a:r>
          </a:p>
          <a:p>
            <a:pPr marL="0" indent="0" algn="just">
              <a:lnSpc>
                <a:spcPct val="100000"/>
              </a:lnSpc>
              <a:buNone/>
            </a:pPr>
            <a:r>
              <a:rPr lang="en-US" sz="1000" dirty="0">
                <a:latin typeface="Arial" panose="020B0604020202020204" pitchFamily="34" charset="0"/>
                <a:cs typeface="Arial" panose="020B0604020202020204" pitchFamily="34" charset="0"/>
              </a:rPr>
              <a:t>medical journal, vol 101, issue 119.pg 777 – 778 Transforming the NHS through AI-driven solutions: a new era of digital health | Postgraduate Medical Journal | Oxford Academic [Accessed on 12/04/2026]</a:t>
            </a:r>
          </a:p>
        </p:txBody>
      </p:sp>
    </p:spTree>
    <p:extLst>
      <p:ext uri="{BB962C8B-B14F-4D97-AF65-F5344CB8AC3E}">
        <p14:creationId xmlns:p14="http://schemas.microsoft.com/office/powerpoint/2010/main" val="35777041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34277-CC25-73C7-362A-8A120303039D}"/>
              </a:ext>
            </a:extLst>
          </p:cNvPr>
          <p:cNvSpPr>
            <a:spLocks noGrp="1"/>
          </p:cNvSpPr>
          <p:nvPr>
            <p:ph type="title"/>
          </p:nvPr>
        </p:nvSpPr>
        <p:spPr>
          <a:xfrm>
            <a:off x="640079" y="1371601"/>
            <a:ext cx="10890929" cy="318654"/>
          </a:xfrm>
        </p:spPr>
        <p:txBody>
          <a:bodyPr>
            <a:normAutofit fontScale="90000"/>
          </a:bodyPr>
          <a:lstStyle/>
          <a:p>
            <a:r>
              <a:rPr lang="en-US" dirty="0">
                <a:solidFill>
                  <a:srgbClr val="FF0000"/>
                </a:solidFill>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DD8FEBDA-67EA-1A76-CB33-68314FAA4CB5}"/>
              </a:ext>
            </a:extLst>
          </p:cNvPr>
          <p:cNvSpPr>
            <a:spLocks noGrp="1"/>
          </p:cNvSpPr>
          <p:nvPr>
            <p:ph idx="1"/>
          </p:nvPr>
        </p:nvSpPr>
        <p:spPr>
          <a:xfrm>
            <a:off x="640080" y="1801092"/>
            <a:ext cx="10890928" cy="4398540"/>
          </a:xfrm>
        </p:spPr>
        <p:txBody>
          <a:bodyPr>
            <a:noAutofit/>
          </a:bodyPr>
          <a:lstStyle/>
          <a:p>
            <a:endParaRPr lang="en-US" sz="1300" dirty="0">
              <a:latin typeface="Arial" panose="020B0604020202020204" pitchFamily="34" charset="0"/>
              <a:cs typeface="Arial" panose="020B0604020202020204" pitchFamily="34" charset="0"/>
            </a:endParaRPr>
          </a:p>
          <a:p>
            <a:pPr marL="0" indent="0" algn="just">
              <a:lnSpc>
                <a:spcPct val="100000"/>
              </a:lnSpc>
              <a:buNone/>
            </a:pPr>
            <a:r>
              <a:rPr lang="en-US" sz="1300" dirty="0">
                <a:latin typeface="Arial" panose="020B0604020202020204" pitchFamily="34" charset="0"/>
                <a:cs typeface="Arial" panose="020B0604020202020204" pitchFamily="34" charset="0"/>
              </a:rPr>
              <a:t>National Health Service (2022).  </a:t>
            </a:r>
            <a:r>
              <a:rPr lang="en-US" sz="1300" i="1" dirty="0">
                <a:latin typeface="Arial" panose="020B0604020202020204" pitchFamily="34" charset="0"/>
                <a:cs typeface="Arial" panose="020B0604020202020204" pitchFamily="34" charset="0"/>
              </a:rPr>
              <a:t>Understanding healthcare workers confidence in AI NHS AI lab &amp; health education </a:t>
            </a:r>
            <a:r>
              <a:rPr lang="en-US" sz="1300" dirty="0">
                <a:latin typeface="Arial" panose="020B0604020202020204" pitchFamily="34" charset="0"/>
                <a:cs typeface="Arial" panose="020B0604020202020204" pitchFamily="34" charset="0"/>
                <a:hlinkClick r:id="rId3"/>
              </a:rPr>
              <a:t>https://digital-transformation.hee.nhs.uk/binaries/content/assets/digital-transformation/dart-ed/understandingconfidenceinai-may22.pdf</a:t>
            </a:r>
            <a:r>
              <a:rPr lang="en-US" sz="1300" dirty="0">
                <a:latin typeface="Arial" panose="020B0604020202020204" pitchFamily="34" charset="0"/>
                <a:cs typeface="Arial" panose="020B0604020202020204" pitchFamily="34" charset="0"/>
              </a:rPr>
              <a:t> [Accessed on 3</a:t>
            </a:r>
            <a:r>
              <a:rPr lang="en-US" sz="1400" b="1" dirty="0">
                <a:latin typeface="Arial" panose="020B0604020202020204" pitchFamily="34" charset="0"/>
                <a:cs typeface="Arial" panose="020B0604020202020204" pitchFamily="34" charset="0"/>
              </a:rPr>
              <a:t>Imam, </a:t>
            </a:r>
            <a:r>
              <a:rPr lang="en-US" sz="1400" dirty="0">
                <a:latin typeface="Arial" panose="020B0604020202020204" pitchFamily="34" charset="0"/>
                <a:cs typeface="Arial" panose="020B0604020202020204" pitchFamily="34" charset="0"/>
              </a:rPr>
              <a:t>A, M., </a:t>
            </a:r>
            <a:r>
              <a:rPr lang="en-US" sz="1400" dirty="0" err="1">
                <a:latin typeface="Arial" panose="020B0604020202020204" pitchFamily="34" charset="0"/>
                <a:cs typeface="Arial" panose="020B0604020202020204" pitchFamily="34" charset="0"/>
              </a:rPr>
              <a:t>Elgebaly</a:t>
            </a:r>
            <a:r>
              <a:rPr lang="en-US" sz="1400" dirty="0">
                <a:latin typeface="Arial" panose="020B0604020202020204" pitchFamily="34" charset="0"/>
                <a:cs typeface="Arial" panose="020B0604020202020204" pitchFamily="34" charset="0"/>
              </a:rPr>
              <a:t>, A., Zumla, A., Kolvekar, S., Ahmed, R., </a:t>
            </a:r>
            <a:r>
              <a:rPr lang="en-US" sz="1400" dirty="0" err="1">
                <a:latin typeface="Arial" panose="020B0604020202020204" pitchFamily="34" charset="0"/>
                <a:cs typeface="Arial" panose="020B0604020202020204" pitchFamily="34" charset="0"/>
              </a:rPr>
              <a:t>Zumk</a:t>
            </a:r>
            <a:r>
              <a:rPr lang="en-US" sz="1400" dirty="0">
                <a:latin typeface="Arial" panose="020B0604020202020204" pitchFamily="34" charset="0"/>
                <a:cs typeface="Arial" panose="020B0604020202020204" pitchFamily="34" charset="0"/>
              </a:rPr>
              <a:t>, A., (2025)</a:t>
            </a:r>
          </a:p>
          <a:p>
            <a:pPr marL="0" indent="0" algn="just">
              <a:lnSpc>
                <a:spcPct val="100000"/>
              </a:lnSpc>
              <a:buNone/>
            </a:pPr>
            <a:r>
              <a:rPr lang="en-US" sz="1400" dirty="0">
                <a:latin typeface="Arial" panose="020B0604020202020204" pitchFamily="34" charset="0"/>
                <a:cs typeface="Arial" panose="020B0604020202020204" pitchFamily="34" charset="0"/>
              </a:rPr>
              <a:t>Transforming the NHS through AI-driven solutions a new era of digital health Postgraduate</a:t>
            </a:r>
          </a:p>
          <a:p>
            <a:pPr marL="0" indent="0" algn="just">
              <a:lnSpc>
                <a:spcPct val="100000"/>
              </a:lnSpc>
              <a:buNone/>
            </a:pPr>
            <a:r>
              <a:rPr lang="en-US" sz="1400" dirty="0">
                <a:latin typeface="Arial" panose="020B0604020202020204" pitchFamily="34" charset="0"/>
                <a:cs typeface="Arial" panose="020B0604020202020204" pitchFamily="34" charset="0"/>
              </a:rPr>
              <a:t>medical journal, vol 101, issue 119.pg 777 – 778 Transforming the NHS through AI-driven</a:t>
            </a:r>
          </a:p>
          <a:p>
            <a:pPr marL="0" indent="0" algn="just">
              <a:lnSpc>
                <a:spcPct val="100000"/>
              </a:lnSpc>
              <a:buNone/>
            </a:pPr>
            <a:r>
              <a:rPr lang="en-US" sz="1400" dirty="0">
                <a:latin typeface="Arial" panose="020B0604020202020204" pitchFamily="34" charset="0"/>
                <a:cs typeface="Arial" panose="020B0604020202020204" pitchFamily="34" charset="0"/>
              </a:rPr>
              <a:t>solutions: a new era of digital health | Postgraduate Medical Journal | Oxford Academic</a:t>
            </a:r>
          </a:p>
          <a:p>
            <a:pPr marL="0" indent="0" algn="just">
              <a:lnSpc>
                <a:spcPct val="100000"/>
              </a:lnSpc>
              <a:buNone/>
            </a:pPr>
            <a:r>
              <a:rPr lang="en-US" sz="1400" dirty="0">
                <a:latin typeface="Arial" panose="020B0604020202020204" pitchFamily="34" charset="0"/>
                <a:cs typeface="Arial" panose="020B0604020202020204" pitchFamily="34" charset="0"/>
              </a:rPr>
              <a:t>[Accessed on 12/04/2026]</a:t>
            </a:r>
          </a:p>
          <a:p>
            <a:pPr marL="0" indent="0" algn="just">
              <a:buNone/>
            </a:pPr>
            <a:r>
              <a:rPr lang="en-US" sz="1400" dirty="0">
                <a:latin typeface="Arial" panose="020B0604020202020204" pitchFamily="34" charset="0"/>
                <a:cs typeface="Arial" panose="020B0604020202020204" pitchFamily="34" charset="0"/>
              </a:rPr>
              <a:t>McLeod, S.,  (2023). </a:t>
            </a:r>
            <a:r>
              <a:rPr lang="en-US" sz="1400" i="1" dirty="0">
                <a:latin typeface="Arial" panose="020B0604020202020204" pitchFamily="34" charset="0"/>
                <a:cs typeface="Arial" panose="020B0604020202020204" pitchFamily="34" charset="0"/>
              </a:rPr>
              <a:t>Thomas Kun Paradigm Shift </a:t>
            </a:r>
            <a:r>
              <a:rPr lang="en-US" sz="1400" dirty="0">
                <a:latin typeface="Arial" panose="020B0604020202020204" pitchFamily="34" charset="0"/>
                <a:cs typeface="Arial" panose="020B0604020202020204" pitchFamily="34" charset="0"/>
                <a:hlinkClick r:id="rId4"/>
              </a:rPr>
              <a:t>https://www.simplypsychology.org/kuhn-paradigm.html</a:t>
            </a:r>
            <a:r>
              <a:rPr lang="en-US" sz="1400" dirty="0">
                <a:latin typeface="Arial" panose="020B0604020202020204" pitchFamily="34" charset="0"/>
                <a:cs typeface="Arial" panose="020B0604020202020204" pitchFamily="34" charset="0"/>
              </a:rPr>
              <a:t>  [Accessed on 30/03/2026]</a:t>
            </a:r>
          </a:p>
          <a:p>
            <a:pPr marL="0" indent="0">
              <a:lnSpc>
                <a:spcPct val="100000"/>
              </a:lnSpc>
              <a:buNone/>
            </a:pPr>
            <a:r>
              <a:rPr lang="en-US" sz="1300" dirty="0">
                <a:latin typeface="Arial" panose="020B0604020202020204" pitchFamily="34" charset="0"/>
                <a:cs typeface="Arial" panose="020B0604020202020204" pitchFamily="34" charset="0"/>
              </a:rPr>
              <a:t>0/03/2026]</a:t>
            </a:r>
          </a:p>
          <a:p>
            <a:pPr marL="0" indent="0">
              <a:lnSpc>
                <a:spcPct val="100000"/>
              </a:lnSpc>
              <a:buNone/>
            </a:pPr>
            <a:r>
              <a:rPr lang="en-US" sz="1300" dirty="0">
                <a:latin typeface="Arial" panose="020B0604020202020204" pitchFamily="34" charset="0"/>
                <a:cs typeface="Arial" panose="020B0604020202020204" pitchFamily="34" charset="0"/>
              </a:rPr>
              <a:t>Nguyen, C, N., Salto, M., (2025). </a:t>
            </a:r>
            <a:r>
              <a:rPr lang="en-US" sz="1300" i="1" dirty="0">
                <a:latin typeface="Arial" panose="020B0604020202020204" pitchFamily="34" charset="0"/>
                <a:cs typeface="Arial" panose="020B0604020202020204" pitchFamily="34" charset="0"/>
              </a:rPr>
              <a:t>Issues in applications of nursing care robots and the training of care workers in their use in Japan </a:t>
            </a:r>
            <a:r>
              <a:rPr lang="en-US" sz="1300" dirty="0" err="1">
                <a:latin typeface="Arial" panose="020B0604020202020204" pitchFamily="34" charset="0"/>
                <a:cs typeface="Arial" panose="020B0604020202020204" pitchFamily="34" charset="0"/>
              </a:rPr>
              <a:t>fronitersin.org</a:t>
            </a:r>
            <a:r>
              <a:rPr lang="en-US" sz="1300" dirty="0">
                <a:latin typeface="Arial" panose="020B0604020202020204" pitchFamily="34" charset="0"/>
                <a:cs typeface="Arial" panose="020B0604020202020204" pitchFamily="34" charset="0"/>
              </a:rPr>
              <a:t>/journal/medicine/articles/10.3389/fmed.2025.1459015/full [Accessed on 26/03/2026]</a:t>
            </a:r>
          </a:p>
        </p:txBody>
      </p:sp>
    </p:spTree>
    <p:extLst>
      <p:ext uri="{BB962C8B-B14F-4D97-AF65-F5344CB8AC3E}">
        <p14:creationId xmlns:p14="http://schemas.microsoft.com/office/powerpoint/2010/main" val="36727652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52931-C29D-7E43-03AB-5CF0E7DCF765}"/>
              </a:ext>
            </a:extLst>
          </p:cNvPr>
          <p:cNvSpPr>
            <a:spLocks noGrp="1"/>
          </p:cNvSpPr>
          <p:nvPr>
            <p:ph type="title"/>
          </p:nvPr>
        </p:nvSpPr>
        <p:spPr/>
        <p:txBody>
          <a:bodyPr/>
          <a:lstStyle/>
          <a:p>
            <a:r>
              <a:rPr lang="en-US" dirty="0">
                <a:solidFill>
                  <a:srgbClr val="FF0000"/>
                </a:solidFill>
                <a:latin typeface="Arial" panose="020B0604020202020204" pitchFamily="34" charset="0"/>
                <a:cs typeface="Arial" panose="020B0604020202020204" pitchFamily="34" charset="0"/>
              </a:rPr>
              <a:t>Reference</a:t>
            </a:r>
          </a:p>
        </p:txBody>
      </p:sp>
      <p:sp>
        <p:nvSpPr>
          <p:cNvPr id="3" name="Content Placeholder 2">
            <a:extLst>
              <a:ext uri="{FF2B5EF4-FFF2-40B4-BE49-F238E27FC236}">
                <a16:creationId xmlns:a16="http://schemas.microsoft.com/office/drawing/2014/main" id="{D55DF103-33DF-5919-9CE0-7A2A309B6175}"/>
              </a:ext>
            </a:extLst>
          </p:cNvPr>
          <p:cNvSpPr>
            <a:spLocks noGrp="1"/>
          </p:cNvSpPr>
          <p:nvPr>
            <p:ph idx="1"/>
          </p:nvPr>
        </p:nvSpPr>
        <p:spPr>
          <a:xfrm>
            <a:off x="640080" y="2468881"/>
            <a:ext cx="10890928" cy="3730751"/>
          </a:xfrm>
        </p:spPr>
        <p:txBody>
          <a:bodyPr>
            <a:normAutofit/>
          </a:bodyPr>
          <a:lstStyle/>
          <a:p>
            <a:pPr marL="0" indent="0">
              <a:lnSpc>
                <a:spcPct val="100000"/>
              </a:lnSpc>
              <a:buNone/>
            </a:pPr>
            <a:r>
              <a:rPr lang="en-US" sz="1200" dirty="0">
                <a:latin typeface="Arial" panose="020B0604020202020204" pitchFamily="34" charset="0"/>
                <a:cs typeface="Arial" panose="020B0604020202020204" pitchFamily="34" charset="0"/>
              </a:rPr>
              <a:t>Nguyen, R., (2026). The ontological and ethical limits of artificial intelligence in nursing practice </a:t>
            </a:r>
            <a:r>
              <a:rPr lang="en-US" sz="1200" dirty="0">
                <a:latin typeface="Arial" panose="020B0604020202020204" pitchFamily="34" charset="0"/>
                <a:cs typeface="Arial" panose="020B0604020202020204" pitchFamily="34" charset="0"/>
                <a:hlinkClick r:id="rId3"/>
              </a:rPr>
              <a:t>https://onlinelibrary.wiley.com/doi/full/10.1111/nin.70090?saml_referrer</a:t>
            </a:r>
            <a:r>
              <a:rPr lang="en-US" sz="1200" dirty="0">
                <a:latin typeface="Arial" panose="020B0604020202020204" pitchFamily="34" charset="0"/>
                <a:cs typeface="Arial" panose="020B0604020202020204" pitchFamily="34" charset="0"/>
              </a:rPr>
              <a:t>  [Accessed on 31/03/2026]</a:t>
            </a:r>
            <a:br>
              <a:rPr lang="en-US" sz="1200" dirty="0">
                <a:latin typeface="Arial" panose="020B0604020202020204" pitchFamily="34" charset="0"/>
                <a:cs typeface="Arial" panose="020B0604020202020204" pitchFamily="34" charset="0"/>
              </a:rPr>
            </a:br>
            <a:br>
              <a:rPr lang="en-US" sz="1200" dirty="0">
                <a:latin typeface="Arial" panose="020B0604020202020204" pitchFamily="34" charset="0"/>
                <a:cs typeface="Arial" panose="020B0604020202020204" pitchFamily="34" charset="0"/>
              </a:rPr>
            </a:br>
            <a:r>
              <a:rPr lang="en-US" sz="1050" dirty="0">
                <a:latin typeface="Arial" panose="020B0604020202020204" pitchFamily="34" charset="0"/>
                <a:cs typeface="Arial" panose="020B0604020202020204" pitchFamily="34" charset="0"/>
              </a:rPr>
              <a:t>Oheberg, C., </a:t>
            </a:r>
            <a:r>
              <a:rPr lang="en-US" sz="1050" dirty="0" err="1">
                <a:latin typeface="Arial" panose="020B0604020202020204" pitchFamily="34" charset="0"/>
                <a:cs typeface="Arial" panose="020B0604020202020204" pitchFamily="34" charset="0"/>
              </a:rPr>
              <a:t>Stobich</a:t>
            </a:r>
            <a:r>
              <a:rPr lang="en-US" sz="1050" dirty="0">
                <a:latin typeface="Arial" panose="020B0604020202020204" pitchFamily="34" charset="0"/>
                <a:cs typeface="Arial" panose="020B0604020202020204" pitchFamily="34" charset="0"/>
              </a:rPr>
              <a:t>, N., </a:t>
            </a:r>
            <a:r>
              <a:rPr lang="en-US" sz="1050" dirty="0" err="1">
                <a:latin typeface="Arial" panose="020B0604020202020204" pitchFamily="34" charset="0"/>
                <a:cs typeface="Arial" panose="020B0604020202020204" pitchFamily="34" charset="0"/>
              </a:rPr>
              <a:t>Warmbein</a:t>
            </a:r>
            <a:r>
              <a:rPr lang="en-US" sz="1050" dirty="0">
                <a:latin typeface="Arial" panose="020B0604020202020204" pitchFamily="34" charset="0"/>
                <a:cs typeface="Arial" panose="020B0604020202020204" pitchFamily="34" charset="0"/>
              </a:rPr>
              <a:t>, A., Rathgeber, I., Mehler-</a:t>
            </a:r>
            <a:r>
              <a:rPr lang="en-US" sz="1050" dirty="0" err="1">
                <a:latin typeface="Arial" panose="020B0604020202020204" pitchFamily="34" charset="0"/>
                <a:cs typeface="Arial" panose="020B0604020202020204" pitchFamily="34" charset="0"/>
              </a:rPr>
              <a:t>Klamt</a:t>
            </a:r>
            <a:r>
              <a:rPr lang="en-US" sz="1050" dirty="0">
                <a:latin typeface="Arial" panose="020B0604020202020204" pitchFamily="34" charset="0"/>
                <a:cs typeface="Arial" panose="020B0604020202020204" pitchFamily="34" charset="0"/>
              </a:rPr>
              <a:t>, A, C., Fischer, U., </a:t>
            </a:r>
            <a:r>
              <a:rPr lang="en-US" sz="1050" dirty="0" err="1">
                <a:latin typeface="Arial" panose="020B0604020202020204" pitchFamily="34" charset="0"/>
                <a:cs typeface="Arial" panose="020B0604020202020204" pitchFamily="34" charset="0"/>
              </a:rPr>
              <a:t>Eberi</a:t>
            </a:r>
            <a:r>
              <a:rPr lang="en-US" sz="1050" dirty="0">
                <a:latin typeface="Arial" panose="020B0604020202020204" pitchFamily="34" charset="0"/>
                <a:cs typeface="Arial" panose="020B0604020202020204" pitchFamily="34" charset="0"/>
              </a:rPr>
              <a:t>, I., (2023) </a:t>
            </a:r>
            <a:r>
              <a:rPr lang="en-US" sz="1050" i="1" dirty="0">
                <a:latin typeface="Arial" panose="020B0604020202020204" pitchFamily="34" charset="0"/>
                <a:cs typeface="Arial" panose="020B0604020202020204" pitchFamily="34" charset="0"/>
              </a:rPr>
              <a:t>Assistive robotic systems in nursing care: a scoping review </a:t>
            </a:r>
            <a:r>
              <a:rPr lang="en-US" sz="1050" i="1" u="sng" dirty="0">
                <a:latin typeface="Arial" panose="020B0604020202020204" pitchFamily="34" charset="0"/>
                <a:cs typeface="Arial" panose="020B0604020202020204" pitchFamily="34" charset="0"/>
                <a:hlinkClick r:id="rId4"/>
              </a:rPr>
              <a:t>https://link.springer.com/article/10.1186/s12912-023-01230-y</a:t>
            </a:r>
            <a:r>
              <a:rPr lang="en-GB" sz="1050" i="1" dirty="0">
                <a:latin typeface="Arial" panose="020B0604020202020204" pitchFamily="34" charset="0"/>
                <a:cs typeface="Arial" panose="020B0604020202020204" pitchFamily="34" charset="0"/>
              </a:rPr>
              <a:t> </a:t>
            </a:r>
            <a:r>
              <a:rPr lang="en-US" sz="1050" dirty="0">
                <a:latin typeface="Arial" panose="020B0604020202020204" pitchFamily="34" charset="0"/>
                <a:cs typeface="Arial" panose="020B0604020202020204" pitchFamily="34" charset="0"/>
              </a:rPr>
              <a:t>[Accessed on 07/04/2025]</a:t>
            </a:r>
            <a:endParaRPr lang="en-GB" sz="1050" dirty="0">
              <a:latin typeface="Arial" panose="020B0604020202020204" pitchFamily="34" charset="0"/>
              <a:cs typeface="Arial" panose="020B0604020202020204" pitchFamily="34" charset="0"/>
            </a:endParaRPr>
          </a:p>
          <a:p>
            <a:pPr marL="0" indent="0">
              <a:lnSpc>
                <a:spcPct val="100000"/>
              </a:lnSpc>
              <a:buNone/>
            </a:pPr>
            <a:r>
              <a:rPr lang="en-US" sz="1200" dirty="0" err="1">
                <a:latin typeface="Arial" panose="020B0604020202020204" pitchFamily="34" charset="0"/>
                <a:cs typeface="Arial" panose="020B0604020202020204" pitchFamily="34" charset="0"/>
              </a:rPr>
              <a:t>Onyeisi</a:t>
            </a:r>
            <a:r>
              <a:rPr lang="en-US" sz="1200" dirty="0">
                <a:latin typeface="Arial" panose="020B0604020202020204" pitchFamily="34" charset="0"/>
                <a:cs typeface="Arial" panose="020B0604020202020204" pitchFamily="34" charset="0"/>
              </a:rPr>
              <a:t>, C., James, T., </a:t>
            </a:r>
            <a:r>
              <a:rPr lang="en-US" sz="1200" dirty="0" err="1">
                <a:latin typeface="Arial" panose="020B0604020202020204" pitchFamily="34" charset="0"/>
                <a:cs typeface="Arial" panose="020B0604020202020204" pitchFamily="34" charset="0"/>
              </a:rPr>
              <a:t>Kharicha</a:t>
            </a:r>
            <a:r>
              <a:rPr lang="en-US" sz="1200" dirty="0">
                <a:latin typeface="Arial" panose="020B0604020202020204" pitchFamily="34" charset="0"/>
                <a:cs typeface="Arial" panose="020B0604020202020204" pitchFamily="34" charset="0"/>
              </a:rPr>
              <a:t>, K., (2025). </a:t>
            </a:r>
            <a:r>
              <a:rPr lang="en-US" sz="1200" i="1" dirty="0">
                <a:latin typeface="Arial" panose="020B0604020202020204" pitchFamily="34" charset="0"/>
                <a:cs typeface="Arial" panose="020B0604020202020204" pitchFamily="34" charset="0"/>
              </a:rPr>
              <a:t>Understanding why health professional and leaving the United Kingdom National Health Service   (NHS) : A systematic review and narrative synthesis </a:t>
            </a:r>
            <a:r>
              <a:rPr lang="en-US" sz="1200" dirty="0" err="1">
                <a:latin typeface="Arial" panose="020B0604020202020204" pitchFamily="34" charset="0"/>
                <a:cs typeface="Arial" panose="020B0604020202020204" pitchFamily="34" charset="0"/>
              </a:rPr>
              <a:t>journals.sagepub.com</a:t>
            </a:r>
            <a:r>
              <a:rPr lang="en-US" sz="1200" dirty="0">
                <a:latin typeface="Arial" panose="020B0604020202020204" pitchFamily="34" charset="0"/>
                <a:cs typeface="Arial" panose="020B0604020202020204" pitchFamily="34" charset="0"/>
              </a:rPr>
              <a:t>/</a:t>
            </a:r>
            <a:r>
              <a:rPr lang="en-US" sz="1200" dirty="0" err="1">
                <a:latin typeface="Arial" panose="020B0604020202020204" pitchFamily="34" charset="0"/>
                <a:cs typeface="Arial" panose="020B0604020202020204" pitchFamily="34" charset="0"/>
              </a:rPr>
              <a:t>doi</a:t>
            </a:r>
            <a:r>
              <a:rPr lang="en-US" sz="1200" dirty="0">
                <a:latin typeface="Arial" panose="020B0604020202020204" pitchFamily="34" charset="0"/>
                <a:cs typeface="Arial" panose="020B0604020202020204" pitchFamily="34" charset="0"/>
              </a:rPr>
              <a:t>/full/10.1177/1355819625138485 [Accessed on 26/03/2026]</a:t>
            </a:r>
          </a:p>
          <a:p>
            <a:pPr marL="0" indent="0">
              <a:lnSpc>
                <a:spcPct val="100000"/>
              </a:lnSpc>
              <a:buNone/>
            </a:pPr>
            <a:r>
              <a:rPr lang="en-US" sz="1200" dirty="0">
                <a:latin typeface="Arial" panose="020B0604020202020204" pitchFamily="34" charset="0"/>
                <a:cs typeface="Arial" panose="020B0604020202020204" pitchFamily="34" charset="0"/>
              </a:rPr>
              <a:t>Pretorius, L., (2024). Demystifying research paradigms navigating ontology, epistemology and axiology in research </a:t>
            </a:r>
            <a:r>
              <a:rPr lang="en-US" sz="1200" dirty="0">
                <a:latin typeface="Arial" panose="020B0604020202020204" pitchFamily="34" charset="0"/>
                <a:cs typeface="Arial" panose="020B0604020202020204" pitchFamily="34" charset="0"/>
                <a:hlinkClick r:id="rId5"/>
              </a:rPr>
              <a:t>https://nsuworks.nova.edu/cgi/viewcontent.cgi?article=7632&amp;context=tqr</a:t>
            </a:r>
            <a:r>
              <a:rPr lang="en-US" sz="1200" dirty="0">
                <a:latin typeface="Arial" panose="020B0604020202020204" pitchFamily="34" charset="0"/>
                <a:cs typeface="Arial" panose="020B0604020202020204" pitchFamily="34" charset="0"/>
              </a:rPr>
              <a:t> [Accessed on 02/04/2026]</a:t>
            </a:r>
          </a:p>
          <a:p>
            <a:pPr marL="0" indent="0">
              <a:lnSpc>
                <a:spcPct val="100000"/>
              </a:lnSpc>
              <a:buNone/>
            </a:pPr>
            <a:r>
              <a:rPr lang="en-US" sz="1200" dirty="0"/>
              <a:t>Royal College of Nursing (2022) </a:t>
            </a:r>
            <a:r>
              <a:rPr lang="en-US" sz="1200" i="1" dirty="0"/>
              <a:t>RCN warns of workforce shortages causing nightmares and pain attack</a:t>
            </a:r>
            <a:r>
              <a:rPr lang="en-US" sz="1200" dirty="0"/>
              <a:t>s    </a:t>
            </a:r>
            <a:r>
              <a:rPr lang="en-US" sz="1200" u="sng" dirty="0">
                <a:hlinkClick r:id="rId6"/>
              </a:rPr>
              <a:t>https://www.rcn.org.uk/news-and-events/news/uk-rcn-warns-of-workforce-shortages-causing-nightmares-and-panic-attacks-171125g</a:t>
            </a:r>
            <a:r>
              <a:rPr lang="en-GB" sz="1200" dirty="0"/>
              <a:t>  </a:t>
            </a:r>
            <a:r>
              <a:rPr lang="en-US" sz="1200" dirty="0"/>
              <a:t>[Accessed on 07/04/2025]</a:t>
            </a:r>
            <a:endParaRPr lang="en-GB" sz="1200" dirty="0"/>
          </a:p>
          <a:p>
            <a:pPr marL="0" indent="0">
              <a:lnSpc>
                <a:spcPct val="100000"/>
              </a:lnSpc>
              <a:buNone/>
            </a:pPr>
            <a:r>
              <a:rPr lang="en-US" sz="1200" dirty="0">
                <a:latin typeface="Arial" panose="020B0604020202020204" pitchFamily="34" charset="0"/>
                <a:cs typeface="Arial" panose="020B0604020202020204" pitchFamily="34" charset="0"/>
              </a:rPr>
              <a:t>Shaw, J, R., Chen, B., (2025). </a:t>
            </a:r>
            <a:r>
              <a:rPr lang="en-US" sz="1200" i="1" dirty="0">
                <a:latin typeface="Arial" panose="020B0604020202020204" pitchFamily="34" charset="0"/>
                <a:cs typeface="Arial" panose="020B0604020202020204" pitchFamily="34" charset="0"/>
              </a:rPr>
              <a:t>Physical artificial intelligence in nursing :robotics  </a:t>
            </a:r>
            <a:r>
              <a:rPr lang="en-US" sz="1200" dirty="0">
                <a:latin typeface="Arial" panose="020B0604020202020204" pitchFamily="34" charset="0"/>
                <a:cs typeface="Arial" panose="020B0604020202020204" pitchFamily="34" charset="0"/>
                <a:hlinkClick r:id="rId7"/>
              </a:rPr>
              <a:t>https://www.sciencedirect.com/science/article/pii/S0029655425001484#bib64</a:t>
            </a:r>
            <a:r>
              <a:rPr lang="en-US" sz="1200" dirty="0">
                <a:latin typeface="Arial" panose="020B0604020202020204" pitchFamily="34" charset="0"/>
                <a:cs typeface="Arial" panose="020B0604020202020204" pitchFamily="34" charset="0"/>
              </a:rPr>
              <a:t> [Accessed on 30/03/2026]</a:t>
            </a:r>
          </a:p>
          <a:p>
            <a:pPr marL="0" indent="0">
              <a:lnSpc>
                <a:spcPct val="100000"/>
              </a:lnSpc>
              <a:buNone/>
            </a:pPr>
            <a:r>
              <a:rPr lang="en-US" sz="1200" dirty="0">
                <a:latin typeface="Arial" panose="020B0604020202020204" pitchFamily="34" charset="0"/>
                <a:cs typeface="Arial" panose="020B0604020202020204" pitchFamily="34" charset="0"/>
              </a:rPr>
              <a:t> Soriano, P, G., </a:t>
            </a:r>
            <a:r>
              <a:rPr lang="en-US" sz="1200" dirty="0" err="1">
                <a:latin typeface="Arial" panose="020B0604020202020204" pitchFamily="34" charset="0"/>
                <a:cs typeface="Arial" panose="020B0604020202020204" pitchFamily="34" charset="0"/>
              </a:rPr>
              <a:t>Yansuhara</a:t>
            </a:r>
            <a:r>
              <a:rPr lang="en-US" sz="1200" dirty="0">
                <a:latin typeface="Arial" panose="020B0604020202020204" pitchFamily="34" charset="0"/>
                <a:cs typeface="Arial" panose="020B0604020202020204" pitchFamily="34" charset="0"/>
              </a:rPr>
              <a:t>, Y., It, H., Matsumoto, K., Osaka, K., Kai, Y., Locsin, R., Schoenhofer, S., Tanioka, T., (2022) </a:t>
            </a:r>
            <a:r>
              <a:rPr lang="en-US" sz="1200" i="1" dirty="0">
                <a:latin typeface="Arial" panose="020B0604020202020204" pitchFamily="34" charset="0"/>
                <a:cs typeface="Arial" panose="020B0604020202020204" pitchFamily="34" charset="0"/>
              </a:rPr>
              <a:t> Robots and robotics in      nursing </a:t>
            </a:r>
            <a:r>
              <a:rPr lang="en-US" sz="1200" dirty="0">
                <a:latin typeface="Arial" panose="020B0604020202020204" pitchFamily="34" charset="0"/>
                <a:cs typeface="Arial" panose="020B0604020202020204" pitchFamily="34" charset="0"/>
                <a:hlinkClick r:id="rId8"/>
              </a:rPr>
              <a:t>https://pmc.ncbi.nlm.nih.gov/articles/PMC9407759/</a:t>
            </a:r>
            <a:r>
              <a:rPr lang="en-US" sz="1200" dirty="0">
                <a:latin typeface="Arial" panose="020B0604020202020204" pitchFamily="34" charset="0"/>
                <a:cs typeface="Arial" panose="020B0604020202020204" pitchFamily="34" charset="0"/>
              </a:rPr>
              <a:t> [Accessed on 7/04/2025]</a:t>
            </a:r>
          </a:p>
          <a:p>
            <a:endParaRPr lang="en-US" dirty="0"/>
          </a:p>
        </p:txBody>
      </p:sp>
    </p:spTree>
    <p:extLst>
      <p:ext uri="{BB962C8B-B14F-4D97-AF65-F5344CB8AC3E}">
        <p14:creationId xmlns:p14="http://schemas.microsoft.com/office/powerpoint/2010/main" val="1294843882"/>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1739</TotalTime>
  <Words>2797</Words>
  <Application>Microsoft Macintosh PowerPoint</Application>
  <PresentationFormat>Widescreen</PresentationFormat>
  <Paragraphs>141</Paragraphs>
  <Slides>26</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Aptos</vt:lpstr>
      <vt:lpstr>Arial</vt:lpstr>
      <vt:lpstr>Arial Narrow</vt:lpstr>
      <vt:lpstr>Bierstadt</vt:lpstr>
      <vt:lpstr>Grandview Display</vt:lpstr>
      <vt:lpstr>DashVTI</vt:lpstr>
      <vt:lpstr>Task 2 Presentation</vt:lpstr>
      <vt:lpstr>About myself   </vt:lpstr>
      <vt:lpstr>Evaluating the impact in adopting emerging technologies in large public organisations: The case of Robotic Nursing within NHS Hospitals in United Kingdom</vt:lpstr>
      <vt:lpstr>PowerPoint Presentation</vt:lpstr>
      <vt:lpstr>PowerPoint Presentation</vt:lpstr>
      <vt:lpstr>Research Questions</vt:lpstr>
      <vt:lpstr>Research Problem</vt:lpstr>
      <vt:lpstr>Research Aims and Objectives</vt:lpstr>
      <vt:lpstr>Paradigm and Assumptions</vt:lpstr>
      <vt:lpstr>Literature Review</vt:lpstr>
      <vt:lpstr>Kuhn’s Paradigm Cycle</vt:lpstr>
      <vt:lpstr>Criticism of Kuhn’s Paradigm</vt:lpstr>
      <vt:lpstr>Conceptual Framework</vt:lpstr>
      <vt:lpstr>Epistemology</vt:lpstr>
      <vt:lpstr>Ontology</vt:lpstr>
      <vt:lpstr>Axiology</vt:lpstr>
      <vt:lpstr>PowerPoint Presentation</vt:lpstr>
      <vt:lpstr>Empirical Evidence collection plan</vt:lpstr>
      <vt:lpstr>Stakeholders</vt:lpstr>
      <vt:lpstr>Research Design</vt:lpstr>
      <vt:lpstr>Challenges &amp; Limitations</vt:lpstr>
      <vt:lpstr>PowerPoint Presentation</vt:lpstr>
      <vt:lpstr>Questions</vt:lpstr>
      <vt:lpstr>Reference</vt:lpstr>
      <vt:lpstr>Reference</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Ronke Olomola (1916047)</dc:creator>
  <cp:lastModifiedBy>Ronke Olomola (1916047)</cp:lastModifiedBy>
  <cp:revision>21</cp:revision>
  <dcterms:created xsi:type="dcterms:W3CDTF">2026-03-26T10:06:53Z</dcterms:created>
  <dcterms:modified xsi:type="dcterms:W3CDTF">2026-04-15T22:00:06Z</dcterms:modified>
</cp:coreProperties>
</file>