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8"/>
  </p:notesMasterIdLst>
  <p:sldIdLst>
    <p:sldId id="279" r:id="rId5"/>
    <p:sldId id="277" r:id="rId6"/>
    <p:sldId id="278"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66275" autoAdjust="0"/>
  </p:normalViewPr>
  <p:slideViewPr>
    <p:cSldViewPr snapToGrid="0">
      <p:cViewPr varScale="1">
        <p:scale>
          <a:sx n="82" d="100"/>
          <a:sy n="82" d="100"/>
        </p:scale>
        <p:origin x="67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 /><Relationship Id="rId3" Type="http://schemas.openxmlformats.org/officeDocument/2006/relationships/customXml" Target="../customXml/item3.xml" /><Relationship Id="rId7" Type="http://schemas.openxmlformats.org/officeDocument/2006/relationships/slide" Target="slides/slide3.xml" /><Relationship Id="rId12" Type="http://schemas.openxmlformats.org/officeDocument/2006/relationships/tableStyles" Target="tableStyles.xml" /><Relationship Id="rId2" Type="http://schemas.openxmlformats.org/officeDocument/2006/relationships/customXml" Target="../customXml/item2.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theme" Target="theme/theme1.xml" /><Relationship Id="rId5" Type="http://schemas.openxmlformats.org/officeDocument/2006/relationships/slide" Target="slides/slide1.xml" /><Relationship Id="rId10" Type="http://schemas.openxmlformats.org/officeDocument/2006/relationships/viewProps" Target="viewProps.xml" /><Relationship Id="rId4" Type="http://schemas.openxmlformats.org/officeDocument/2006/relationships/slideMaster" Target="slideMasters/slideMaster1.xml" /><Relationship Id="rId9"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1EC09C-9CDC-48F0-BB82-ED223F986966}" type="datetimeFigureOut">
              <a:rPr lang="en-US" smtClean="0"/>
              <a:t>6/16/2022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46CEE3-4835-4F73-BA0B-02C09C038718}" type="slidenum">
              <a:rPr lang="en-US" smtClean="0"/>
              <a:t>‹#›</a:t>
            </a:fld>
            <a:endParaRPr lang="en-US" dirty="0"/>
          </a:p>
        </p:txBody>
      </p:sp>
    </p:spTree>
    <p:extLst>
      <p:ext uri="{BB962C8B-B14F-4D97-AF65-F5344CB8AC3E}">
        <p14:creationId xmlns:p14="http://schemas.microsoft.com/office/powerpoint/2010/main" val="35790889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9946CEE3-4835-4F73-BA0B-02C09C038718}" type="slidenum">
              <a:rPr lang="en-US" smtClean="0"/>
              <a:t>2</a:t>
            </a:fld>
            <a:endParaRPr lang="en-US" dirty="0"/>
          </a:p>
        </p:txBody>
      </p:sp>
    </p:spTree>
    <p:extLst>
      <p:ext uri="{BB962C8B-B14F-4D97-AF65-F5344CB8AC3E}">
        <p14:creationId xmlns:p14="http://schemas.microsoft.com/office/powerpoint/2010/main" val="42119616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46CEE3-4835-4F73-BA0B-02C09C038718}" type="slidenum">
              <a:rPr lang="en-US" smtClean="0"/>
              <a:t>3</a:t>
            </a:fld>
            <a:endParaRPr lang="en-US" dirty="0"/>
          </a:p>
        </p:txBody>
      </p:sp>
    </p:spTree>
    <p:extLst>
      <p:ext uri="{BB962C8B-B14F-4D97-AF65-F5344CB8AC3E}">
        <p14:creationId xmlns:p14="http://schemas.microsoft.com/office/powerpoint/2010/main" val="39626795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9D874152-028B-486A-9CCC-467A5536A7DC}" type="datetime1">
              <a:rPr lang="en-US" smtClean="0"/>
              <a:t>6/16/2022</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E6DC824-D0E7-4046-8B44-4AAD1C4DE2CF}" type="datetime1">
              <a:rPr lang="en-US" smtClean="0"/>
              <a:t>6/16/2022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FC221C-17A4-4F42-9F54-9F7E03AA1BBB}" type="datetime1">
              <a:rPr lang="en-US" smtClean="0"/>
              <a:t>6/16/2022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8CD7CBA-5256-42F3-BAB5-33F095514AE3}" type="datetime1">
              <a:rPr lang="en-US" smtClean="0"/>
              <a:t>6/16/2022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EB80C04-2E33-403B-B014-7E203A57326C}" type="datetime1">
              <a:rPr lang="en-US" smtClean="0"/>
              <a:t>6/16/2022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92A49D-7D7F-4D69-A8AA-65D6B58C15F2}" type="datetime1">
              <a:rPr lang="en-US" smtClean="0"/>
              <a:t>6/16/2022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09E02903-36C1-4F6B-9F27-EA2305255204}" type="datetime1">
              <a:rPr lang="en-US" smtClean="0"/>
              <a:t>6/16/2022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8BBFA8-C775-4121-A7F6-6851C8035873}" type="datetime1">
              <a:rPr lang="en-US" smtClean="0"/>
              <a:t>6/16/2022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C01760-8EEC-4A4C-BD0D-3CDAAA80A266}" type="datetime1">
              <a:rPr lang="en-US" smtClean="0"/>
              <a:t>6/16/2022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A1558FF-9F53-4DAD-84A1-1EEE4F190FF1}" type="datetime1">
              <a:rPr lang="en-US" smtClean="0"/>
              <a:t>6/16/2022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78FA1A6-D89D-4E0B-ACDC-F92429034F56}" type="datetime1">
              <a:rPr lang="en-US" smtClean="0"/>
              <a:t>6/16/2022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A382F0-6EA8-4D82-951F-1579D6A93CC4}" type="datetime1">
              <a:rPr lang="en-US" smtClean="0"/>
              <a:t>6/16/2022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BE913C-F349-4CE3-A910-0EA13427FE0D}" type="datetime1">
              <a:rPr lang="en-US" smtClean="0"/>
              <a:t>6/16/2022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D4C5C7-4D27-4EBE-9DB8-92F5F0F40B34}" type="datetime1">
              <a:rPr lang="en-US" smtClean="0"/>
              <a:t>6/16/2022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CDAF82-EDB2-4FBF-83F4-247A1B3455CB}" type="datetime1">
              <a:rPr lang="en-US" smtClean="0"/>
              <a:t>6/16/2022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D5E59DB-4C5A-44A3-897C-FF6803F94296}" type="datetime1">
              <a:rPr lang="en-US" smtClean="0"/>
              <a:t>6/16/2022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9F6B6E0-E0F8-4800-BD74-7D33DFE5ED7E}" type="datetime1">
              <a:rPr lang="en-US" smtClean="0"/>
              <a:t>6/16/2022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183DE74-4CAD-4852-95E7-A055FD779420}" type="datetime1">
              <a:rPr lang="en-US" smtClean="0"/>
              <a:t>6/16/2022</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8" Type="http://schemas.openxmlformats.org/officeDocument/2006/relationships/image" Target="../media/image9.jpeg" /><Relationship Id="rId3" Type="http://schemas.openxmlformats.org/officeDocument/2006/relationships/image" Target="../media/image4.jpg" /><Relationship Id="rId7" Type="http://schemas.openxmlformats.org/officeDocument/2006/relationships/image" Target="../media/image8.png" /><Relationship Id="rId2" Type="http://schemas.openxmlformats.org/officeDocument/2006/relationships/notesSlide" Target="../notesSlides/notesSlide1.xml" /><Relationship Id="rId1" Type="http://schemas.openxmlformats.org/officeDocument/2006/relationships/slideLayout" Target="../slideLayouts/slideLayout6.xml" /><Relationship Id="rId6" Type="http://schemas.openxmlformats.org/officeDocument/2006/relationships/image" Target="../media/image7.jpg" /><Relationship Id="rId5" Type="http://schemas.openxmlformats.org/officeDocument/2006/relationships/image" Target="../media/image6.jpg" /><Relationship Id="rId4" Type="http://schemas.openxmlformats.org/officeDocument/2006/relationships/image" Target="../media/image5.jpg" /></Relationships>
</file>

<file path=ppt/slides/_rels/slide3.xml.rels><?xml version="1.0" encoding="UTF-8" standalone="yes"?>
<Relationships xmlns="http://schemas.openxmlformats.org/package/2006/relationships"><Relationship Id="rId8" Type="http://schemas.openxmlformats.org/officeDocument/2006/relationships/hyperlink" Target="https://www.foodandwine.com/wine/15-rules-great-wine-and-food-pairings" TargetMode="External" /><Relationship Id="rId3" Type="http://schemas.openxmlformats.org/officeDocument/2006/relationships/image" Target="../media/image1.jpeg" /><Relationship Id="rId7" Type="http://schemas.openxmlformats.org/officeDocument/2006/relationships/hyperlink" Target="https://www.foodandwine.com/recipes/bianco-pizza-dough" TargetMode="External" /><Relationship Id="rId2" Type="http://schemas.openxmlformats.org/officeDocument/2006/relationships/notesSlide" Target="../notesSlides/notesSlide2.xml" /><Relationship Id="rId1" Type="http://schemas.openxmlformats.org/officeDocument/2006/relationships/slideLayout" Target="../slideLayouts/slideLayout6.xml" /><Relationship Id="rId6" Type="http://schemas.openxmlformats.org/officeDocument/2006/relationships/hyperlink" Target="https://www.delicious.com.au/recipes/caramelised-garlic-spinach-gnocchi-ricotta/896ab612-6cb9-486b-8a3d-6131b77e6616" TargetMode="External" /><Relationship Id="rId5" Type="http://schemas.openxmlformats.org/officeDocument/2006/relationships/hyperlink" Target="https://subscriptions.9mileseast.com/meal/325-Potato-Leek-Soup" TargetMode="External" /><Relationship Id="rId4" Type="http://schemas.openxmlformats.org/officeDocument/2006/relationships/image" Target="../media/image3.pn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4829C-8555-1849-A78D-AFE64F8A1478}"/>
              </a:ext>
            </a:extLst>
          </p:cNvPr>
          <p:cNvSpPr>
            <a:spLocks noGrp="1"/>
          </p:cNvSpPr>
          <p:nvPr>
            <p:ph type="title"/>
          </p:nvPr>
        </p:nvSpPr>
        <p:spPr>
          <a:xfrm>
            <a:off x="1030287" y="685800"/>
            <a:ext cx="10131425" cy="1456267"/>
          </a:xfrm>
        </p:spPr>
        <p:txBody>
          <a:bodyPr>
            <a:normAutofit/>
          </a:bodyPr>
          <a:lstStyle/>
          <a:p>
            <a:pPr marL="0" indent="0" algn="just">
              <a:buNone/>
            </a:pPr>
            <a:r>
              <a:rPr lang="en-GB" sz="2000"/>
              <a:t> </a:t>
            </a:r>
            <a:r>
              <a:rPr lang="ro-RO" sz="2000"/>
              <a:t>                                                                     </a:t>
            </a:r>
            <a:r>
              <a:rPr lang="en-GB" sz="2000"/>
              <a:t>Menu EnGineeriNg</a:t>
            </a:r>
            <a:endParaRPr lang="en-US" sz="2000">
              <a:latin typeface="+mn-lt"/>
              <a:ea typeface="+mn-ea"/>
              <a:cs typeface="+mn-cs"/>
            </a:endParaRPr>
          </a:p>
        </p:txBody>
      </p:sp>
      <p:sp>
        <p:nvSpPr>
          <p:cNvPr id="5" name="Content Placeholder 2">
            <a:extLst>
              <a:ext uri="{FF2B5EF4-FFF2-40B4-BE49-F238E27FC236}">
                <a16:creationId xmlns:a16="http://schemas.microsoft.com/office/drawing/2014/main" id="{1B023550-6D71-E24D-BBBB-B1D6D5EF9DCA}"/>
              </a:ext>
            </a:extLst>
          </p:cNvPr>
          <p:cNvSpPr txBox="1">
            <a:spLocks noGrp="1"/>
          </p:cNvSpPr>
          <p:nvPr>
            <p:ph idx="1"/>
          </p:nvPr>
        </p:nvSpPr>
        <p:spPr>
          <a:prstGeom prst="rect">
            <a:avLst/>
          </a:prstGeom>
        </p:spPr>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r>
              <a:rPr lang="en-GB"/>
              <a:t>Name:Anamaria Cristina Bursuc </a:t>
            </a:r>
          </a:p>
          <a:p>
            <a:r>
              <a:rPr lang="en-GB"/>
              <a:t>Student number:2122375</a:t>
            </a:r>
          </a:p>
          <a:p>
            <a:r>
              <a:rPr lang="en-GB"/>
              <a:t>Module:BMIH4002</a:t>
            </a:r>
          </a:p>
          <a:p>
            <a:r>
              <a:rPr lang="en-GB"/>
              <a:t>Lector:Lola Villard </a:t>
            </a:r>
            <a:endParaRPr lang="en-US"/>
          </a:p>
        </p:txBody>
      </p:sp>
    </p:spTree>
    <p:extLst>
      <p:ext uri="{BB962C8B-B14F-4D97-AF65-F5344CB8AC3E}">
        <p14:creationId xmlns:p14="http://schemas.microsoft.com/office/powerpoint/2010/main" val="8246848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C9B1F45C-9E52-1383-D261-2E2DA5078A92}"/>
              </a:ext>
            </a:extLst>
          </p:cNvPr>
          <p:cNvSpPr txBox="1"/>
          <p:nvPr/>
        </p:nvSpPr>
        <p:spPr>
          <a:xfrm>
            <a:off x="-75036" y="921206"/>
            <a:ext cx="2776330" cy="1015663"/>
          </a:xfrm>
          <a:prstGeom prst="rect">
            <a:avLst/>
          </a:prstGeom>
          <a:noFill/>
        </p:spPr>
        <p:txBody>
          <a:bodyPr wrap="square" rtlCol="0">
            <a:spAutoFit/>
          </a:bodyPr>
          <a:lstStyle/>
          <a:p>
            <a:pPr algn="ctr"/>
            <a:r>
              <a:rPr lang="en-GB" sz="2800" b="1" dirty="0">
                <a:ln w="9525">
                  <a:solidFill>
                    <a:schemeClr val="bg1"/>
                  </a:solidFill>
                  <a:prstDash val="solid"/>
                </a:ln>
                <a:effectLst>
                  <a:outerShdw blurRad="12700" dist="38100" dir="2700000" algn="tl" rotWithShape="0">
                    <a:schemeClr val="bg1">
                      <a:lumMod val="50000"/>
                    </a:schemeClr>
                  </a:outerShdw>
                  <a:reflection blurRad="6350" stA="50000" endA="300" endPos="50000" dist="60007" dir="5400000" sy="-100000" algn="bl" rotWithShape="0"/>
                </a:effectLst>
              </a:rPr>
              <a:t>HOTEL TRINITY</a:t>
            </a:r>
          </a:p>
          <a:p>
            <a:pPr algn="ctr"/>
            <a:r>
              <a:rPr lang="en-US" sz="1600" dirty="0">
                <a:effectLst>
                  <a:reflection blurRad="6350" stA="50000" endA="300" endPos="50000" dist="60007" dir="5400000" sy="-100000" algn="bl" rotWithShape="0"/>
                </a:effectLst>
                <a:latin typeface="Adobe Fangsong Std R" panose="02020400000000000000" pitchFamily="18" charset="-128"/>
                <a:ea typeface="Adobe Fangsong Std R" panose="02020400000000000000" pitchFamily="18" charset="-128"/>
              </a:rPr>
              <a:t>Swansea, South Coast Wales</a:t>
            </a:r>
          </a:p>
        </p:txBody>
      </p:sp>
      <p:sp>
        <p:nvSpPr>
          <p:cNvPr id="11" name="TextBox 10">
            <a:extLst>
              <a:ext uri="{FF2B5EF4-FFF2-40B4-BE49-F238E27FC236}">
                <a16:creationId xmlns:a16="http://schemas.microsoft.com/office/drawing/2014/main" id="{C0B13C64-1367-ECDA-6EF3-3B4C2A1D9F1F}"/>
              </a:ext>
            </a:extLst>
          </p:cNvPr>
          <p:cNvSpPr txBox="1"/>
          <p:nvPr/>
        </p:nvSpPr>
        <p:spPr>
          <a:xfrm>
            <a:off x="0" y="1870447"/>
            <a:ext cx="3130377" cy="3477875"/>
          </a:xfrm>
          <a:prstGeom prst="rect">
            <a:avLst/>
          </a:prstGeom>
          <a:noFill/>
        </p:spPr>
        <p:txBody>
          <a:bodyPr wrap="square" rtlCol="0">
            <a:spAutoFit/>
          </a:bodyPr>
          <a:lstStyle/>
          <a:p>
            <a:r>
              <a:rPr lang="en-GB" sz="1200" u="sng" dirty="0">
                <a:latin typeface="Bahnschrift SemiLight SemiConde" panose="020B0502040204020203" pitchFamily="34" charset="0"/>
              </a:rPr>
              <a:t>Time Availability</a:t>
            </a:r>
            <a:r>
              <a:rPr lang="en-GB" sz="1200" dirty="0">
                <a:latin typeface="Bahnschrift SemiLight SemiConde" panose="020B0502040204020203" pitchFamily="34" charset="0"/>
              </a:rPr>
              <a:t>: 19:00-24:00</a:t>
            </a:r>
          </a:p>
          <a:p>
            <a:pPr algn="just"/>
            <a:r>
              <a:rPr lang="en-GB" sz="1200" u="sng" dirty="0">
                <a:latin typeface="Bahnschrift SemiLight SemiConde" panose="020B0502040204020203" pitchFamily="34" charset="0"/>
              </a:rPr>
              <a:t>Contact:</a:t>
            </a:r>
            <a:r>
              <a:rPr lang="en-GB" sz="1200" dirty="0">
                <a:latin typeface="Bahnschrift SemiLight SemiConde" panose="020B0502040204020203" pitchFamily="34" charset="0"/>
              </a:rPr>
              <a:t>  You have the option of placing your order from the front desk, as well as can order it through Uber Eats online delivery service. </a:t>
            </a:r>
          </a:p>
          <a:p>
            <a:pPr algn="just"/>
            <a:endParaRPr lang="en-GB" sz="1200" dirty="0">
              <a:latin typeface="Bahnschrift SemiLight SemiConde" panose="020B0502040204020203" pitchFamily="34" charset="0"/>
            </a:endParaRPr>
          </a:p>
          <a:p>
            <a:pPr algn="just"/>
            <a:r>
              <a:rPr lang="en-GB" sz="1200" u="sng" dirty="0">
                <a:latin typeface="Bahnschrift SemiLight SemiConde" panose="020B0502040204020203" pitchFamily="34" charset="0"/>
              </a:rPr>
              <a:t>Payment Details:</a:t>
            </a:r>
            <a:r>
              <a:rPr lang="en-GB" sz="1200" dirty="0">
                <a:latin typeface="Bahnschrift SemiLight SemiConde" panose="020B0502040204020203" pitchFamily="34" charset="0"/>
              </a:rPr>
              <a:t> All payments will be charged after you are done with your meal. Any order made will be charged which you can pay at the front desk.</a:t>
            </a:r>
          </a:p>
          <a:p>
            <a:pPr algn="just"/>
            <a:r>
              <a:rPr lang="en-GB" sz="1200" dirty="0">
                <a:latin typeface="Bahnschrift SemiLight SemiConde" panose="020B0502040204020203" pitchFamily="34" charset="0"/>
              </a:rPr>
              <a:t> </a:t>
            </a:r>
          </a:p>
          <a:p>
            <a:pPr algn="just"/>
            <a:r>
              <a:rPr lang="en-GB" sz="1200" u="sng" dirty="0">
                <a:latin typeface="Bahnschrift SemiLight SemiConde" panose="020B0502040204020203" pitchFamily="34" charset="0"/>
              </a:rPr>
              <a:t>Collection Point:</a:t>
            </a:r>
            <a:r>
              <a:rPr lang="en-GB" sz="1200" dirty="0">
                <a:latin typeface="Bahnschrift SemiLight SemiConde" panose="020B0502040204020203" pitchFamily="34" charset="0"/>
              </a:rPr>
              <a:t> After your order has been prepared, you would be informed via telephone. You have the option of collecting your food from the restaurants situated at the bottom most floor, or you can get it delivered via room service. In case of contactless delivery, be sure to inform us before hand. </a:t>
            </a:r>
          </a:p>
          <a:p>
            <a:pPr algn="just"/>
            <a:endParaRPr lang="en-US" sz="1600" u="sng" dirty="0"/>
          </a:p>
        </p:txBody>
      </p:sp>
      <p:cxnSp>
        <p:nvCxnSpPr>
          <p:cNvPr id="9" name="Straight Connector 8">
            <a:extLst>
              <a:ext uri="{FF2B5EF4-FFF2-40B4-BE49-F238E27FC236}">
                <a16:creationId xmlns:a16="http://schemas.microsoft.com/office/drawing/2014/main" id="{E5E3E8A3-8A5A-AFF8-2D11-208F3CBD59F8}"/>
              </a:ext>
            </a:extLst>
          </p:cNvPr>
          <p:cNvCxnSpPr/>
          <p:nvPr/>
        </p:nvCxnSpPr>
        <p:spPr>
          <a:xfrm>
            <a:off x="3912972" y="0"/>
            <a:ext cx="0" cy="6858000"/>
          </a:xfrm>
          <a:prstGeom prst="line">
            <a:avLst/>
          </a:prstGeom>
          <a:ln w="9525" cap="flat" cmpd="sng" algn="ctr">
            <a:solidFill>
              <a:schemeClr val="accent1"/>
            </a:solidFill>
            <a:prstDash val="dash"/>
            <a:round/>
            <a:headEnd type="none" w="med" len="med"/>
            <a:tailEnd type="none" w="med" len="med"/>
          </a:ln>
          <a:effectLst>
            <a:glow rad="63500">
              <a:schemeClr val="accent1">
                <a:satMod val="175000"/>
                <a:alpha val="40000"/>
              </a:schemeClr>
            </a:glow>
          </a:effectLst>
        </p:spPr>
        <p:style>
          <a:lnRef idx="0">
            <a:scrgbClr r="0" g="0" b="0"/>
          </a:lnRef>
          <a:fillRef idx="0">
            <a:scrgbClr r="0" g="0" b="0"/>
          </a:fillRef>
          <a:effectRef idx="0">
            <a:scrgbClr r="0" g="0" b="0"/>
          </a:effectRef>
          <a:fontRef idx="minor">
            <a:schemeClr val="tx1"/>
          </a:fontRef>
        </p:style>
      </p:cxnSp>
      <p:cxnSp>
        <p:nvCxnSpPr>
          <p:cNvPr id="15" name="Straight Connector 14">
            <a:extLst>
              <a:ext uri="{FF2B5EF4-FFF2-40B4-BE49-F238E27FC236}">
                <a16:creationId xmlns:a16="http://schemas.microsoft.com/office/drawing/2014/main" id="{6EE5B74D-D758-48E4-9156-B5029497B636}"/>
              </a:ext>
            </a:extLst>
          </p:cNvPr>
          <p:cNvCxnSpPr/>
          <p:nvPr/>
        </p:nvCxnSpPr>
        <p:spPr>
          <a:xfrm>
            <a:off x="8112312" y="0"/>
            <a:ext cx="0" cy="6858000"/>
          </a:xfrm>
          <a:prstGeom prst="line">
            <a:avLst/>
          </a:prstGeom>
          <a:ln w="9525" cap="flat" cmpd="sng" algn="ctr">
            <a:solidFill>
              <a:schemeClr val="accent1"/>
            </a:solidFill>
            <a:prstDash val="dash"/>
            <a:round/>
            <a:headEnd type="none" w="med" len="med"/>
            <a:tailEnd type="none" w="med" len="med"/>
          </a:ln>
          <a:effectLst>
            <a:glow rad="63500">
              <a:schemeClr val="accent1">
                <a:satMod val="175000"/>
                <a:alpha val="40000"/>
              </a:schemeClr>
            </a:glow>
          </a:effectLst>
        </p:spPr>
        <p:style>
          <a:lnRef idx="0">
            <a:scrgbClr r="0" g="0" b="0"/>
          </a:lnRef>
          <a:fillRef idx="0">
            <a:scrgbClr r="0" g="0" b="0"/>
          </a:fillRef>
          <a:effectRef idx="0">
            <a:scrgbClr r="0" g="0" b="0"/>
          </a:effectRef>
          <a:fontRef idx="minor">
            <a:schemeClr val="tx1"/>
          </a:fontRef>
        </p:style>
      </p:cxnSp>
      <p:sp>
        <p:nvSpPr>
          <p:cNvPr id="16" name="TextBox 15">
            <a:extLst>
              <a:ext uri="{FF2B5EF4-FFF2-40B4-BE49-F238E27FC236}">
                <a16:creationId xmlns:a16="http://schemas.microsoft.com/office/drawing/2014/main" id="{5A602232-D43F-A3F1-4B8A-50EED660A8C5}"/>
              </a:ext>
            </a:extLst>
          </p:cNvPr>
          <p:cNvSpPr txBox="1"/>
          <p:nvPr/>
        </p:nvSpPr>
        <p:spPr>
          <a:xfrm>
            <a:off x="211267" y="5134910"/>
            <a:ext cx="1142778" cy="830997"/>
          </a:xfrm>
          <a:prstGeom prst="rect">
            <a:avLst/>
          </a:prstGeom>
          <a:noFill/>
        </p:spPr>
        <p:txBody>
          <a:bodyPr wrap="square" rtlCol="0">
            <a:spAutoFit/>
          </a:bodyPr>
          <a:lstStyle/>
          <a:p>
            <a:pPr>
              <a:buClr>
                <a:schemeClr val="accent4"/>
              </a:buClr>
            </a:pPr>
            <a:r>
              <a:rPr lang="en-GB" sz="1200" dirty="0">
                <a:latin typeface="Bahnschrift SemiLight SemiConde" panose="020B0502040204020203" pitchFamily="34" charset="0"/>
              </a:rPr>
              <a:t>Vegetarian </a:t>
            </a:r>
          </a:p>
          <a:p>
            <a:pPr>
              <a:buClr>
                <a:schemeClr val="accent4"/>
              </a:buClr>
            </a:pPr>
            <a:endParaRPr lang="en-GB" sz="1200" dirty="0">
              <a:latin typeface="Bahnschrift SemiLight SemiConde" panose="020B0502040204020203" pitchFamily="34" charset="0"/>
            </a:endParaRPr>
          </a:p>
          <a:p>
            <a:pPr>
              <a:buClr>
                <a:schemeClr val="accent4"/>
              </a:buClr>
            </a:pPr>
            <a:r>
              <a:rPr lang="en-GB" sz="1200" dirty="0">
                <a:latin typeface="Bahnschrift SemiLight SemiConde" panose="020B0502040204020203" pitchFamily="34" charset="0"/>
              </a:rPr>
              <a:t>                   </a:t>
            </a:r>
          </a:p>
          <a:p>
            <a:pPr>
              <a:buClr>
                <a:schemeClr val="accent4"/>
              </a:buClr>
            </a:pPr>
            <a:r>
              <a:rPr lang="en-US" sz="1200" dirty="0">
                <a:latin typeface="Bahnschrift SemiLight SemiConde" panose="020B0502040204020203" pitchFamily="34" charset="0"/>
              </a:rPr>
              <a:t>Contains Meat</a:t>
            </a:r>
          </a:p>
        </p:txBody>
      </p:sp>
      <p:sp>
        <p:nvSpPr>
          <p:cNvPr id="12" name="Oval 11">
            <a:extLst>
              <a:ext uri="{FF2B5EF4-FFF2-40B4-BE49-F238E27FC236}">
                <a16:creationId xmlns:a16="http://schemas.microsoft.com/office/drawing/2014/main" id="{389F6C35-A7E7-007B-4C49-26064F01F857}"/>
              </a:ext>
            </a:extLst>
          </p:cNvPr>
          <p:cNvSpPr/>
          <p:nvPr/>
        </p:nvSpPr>
        <p:spPr>
          <a:xfrm>
            <a:off x="22100" y="5161093"/>
            <a:ext cx="216149" cy="216149"/>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CA"/>
          </a:p>
        </p:txBody>
      </p:sp>
      <p:sp>
        <p:nvSpPr>
          <p:cNvPr id="18" name="Oval 17">
            <a:extLst>
              <a:ext uri="{FF2B5EF4-FFF2-40B4-BE49-F238E27FC236}">
                <a16:creationId xmlns:a16="http://schemas.microsoft.com/office/drawing/2014/main" id="{87968611-B3B3-CFF5-E22D-B91D3EBBD230}"/>
              </a:ext>
            </a:extLst>
          </p:cNvPr>
          <p:cNvSpPr/>
          <p:nvPr/>
        </p:nvSpPr>
        <p:spPr>
          <a:xfrm>
            <a:off x="22100" y="5749758"/>
            <a:ext cx="216149" cy="216149"/>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CA"/>
          </a:p>
        </p:txBody>
      </p:sp>
      <p:sp>
        <p:nvSpPr>
          <p:cNvPr id="19" name="TextBox 18">
            <a:extLst>
              <a:ext uri="{FF2B5EF4-FFF2-40B4-BE49-F238E27FC236}">
                <a16:creationId xmlns:a16="http://schemas.microsoft.com/office/drawing/2014/main" id="{321A05D1-E0D7-A9BA-AEDE-17E3AE1A69ED}"/>
              </a:ext>
            </a:extLst>
          </p:cNvPr>
          <p:cNvSpPr txBox="1"/>
          <p:nvPr/>
        </p:nvSpPr>
        <p:spPr>
          <a:xfrm>
            <a:off x="125174" y="6291136"/>
            <a:ext cx="3359390" cy="523220"/>
          </a:xfrm>
          <a:prstGeom prst="rect">
            <a:avLst/>
          </a:prstGeom>
          <a:gradFill flip="none" rotWithShape="1">
            <a:gsLst>
              <a:gs pos="0">
                <a:schemeClr val="bg2">
                  <a:lumMod val="60000"/>
                  <a:lumOff val="40000"/>
                  <a:shade val="30000"/>
                  <a:satMod val="115000"/>
                </a:schemeClr>
              </a:gs>
              <a:gs pos="50000">
                <a:schemeClr val="bg2">
                  <a:lumMod val="60000"/>
                  <a:lumOff val="40000"/>
                  <a:shade val="67500"/>
                  <a:satMod val="115000"/>
                </a:schemeClr>
              </a:gs>
              <a:gs pos="100000">
                <a:schemeClr val="bg2">
                  <a:lumMod val="60000"/>
                  <a:lumOff val="40000"/>
                  <a:shade val="100000"/>
                  <a:satMod val="115000"/>
                </a:schemeClr>
              </a:gs>
            </a:gsLst>
            <a:path path="circle">
              <a:fillToRect l="50000" t="50000" r="50000" b="50000"/>
            </a:path>
            <a:tileRect/>
          </a:gradFill>
          <a:ln>
            <a:solidFill>
              <a:schemeClr val="bg2">
                <a:lumMod val="60000"/>
                <a:lumOff val="40000"/>
              </a:schemeClr>
            </a:solidFill>
          </a:ln>
        </p:spPr>
        <p:txBody>
          <a:bodyPr wrap="square" rtlCol="0">
            <a:spAutoFit/>
          </a:bodyPr>
          <a:lstStyle/>
          <a:p>
            <a:pPr algn="just"/>
            <a:r>
              <a:rPr lang="en-US" sz="700" dirty="0"/>
              <a:t>If you require any nutritional assistance, please give us information before you order so that we may assist </a:t>
            </a:r>
            <a:r>
              <a:rPr lang="en-US" sz="700" dirty="0" err="1"/>
              <a:t>you.However</a:t>
            </a:r>
            <a:r>
              <a:rPr lang="en-US" sz="700" dirty="0"/>
              <a:t>, some of the items might contain edible which may be allergens to some. We can't guarantee their absence. Some dishes can contain nuts,  bones or shell pieces. </a:t>
            </a:r>
          </a:p>
        </p:txBody>
      </p:sp>
      <p:sp>
        <p:nvSpPr>
          <p:cNvPr id="20" name="TextBox 19">
            <a:extLst>
              <a:ext uri="{FF2B5EF4-FFF2-40B4-BE49-F238E27FC236}">
                <a16:creationId xmlns:a16="http://schemas.microsoft.com/office/drawing/2014/main" id="{E3C13ABC-A05D-D47B-74B5-D78860D7725D}"/>
              </a:ext>
            </a:extLst>
          </p:cNvPr>
          <p:cNvSpPr txBox="1"/>
          <p:nvPr/>
        </p:nvSpPr>
        <p:spPr>
          <a:xfrm>
            <a:off x="4010547" y="367207"/>
            <a:ext cx="4194333" cy="6494085"/>
          </a:xfrm>
          <a:prstGeom prst="rect">
            <a:avLst/>
          </a:prstGeom>
          <a:noFill/>
          <a:ln>
            <a:noFill/>
          </a:ln>
        </p:spPr>
        <p:txBody>
          <a:bodyPr wrap="square" rtlCol="0">
            <a:spAutoFit/>
          </a:bodyPr>
          <a:lstStyle/>
          <a:p>
            <a:pPr algn="ctr"/>
            <a:r>
              <a:rPr lang="en-GB" sz="2400" dirty="0">
                <a:ln w="0"/>
                <a:solidFill>
                  <a:schemeClr val="tx1">
                    <a:lumMod val="75000"/>
                  </a:schemeClr>
                </a:solidFill>
                <a:effectLst>
                  <a:outerShdw blurRad="50800" dist="38100" dir="2700000" algn="tl" rotWithShape="0">
                    <a:prstClr val="black">
                      <a:alpha val="40000"/>
                    </a:prstClr>
                  </a:outerShdw>
                </a:effectLst>
                <a:latin typeface="Berlin Sans FB Demi" panose="020E0802020502020306" pitchFamily="34" charset="0"/>
              </a:rPr>
              <a:t>Starters</a:t>
            </a:r>
          </a:p>
          <a:p>
            <a:pPr algn="ctr"/>
            <a:endParaRPr lang="en-GB" u="sng" dirty="0">
              <a:ln w="0"/>
              <a:effectLst>
                <a:outerShdw blurRad="50800" dist="38100" dir="2700000" algn="tl" rotWithShape="0">
                  <a:prstClr val="black">
                    <a:alpha val="40000"/>
                  </a:prstClr>
                </a:outerShdw>
              </a:effectLst>
            </a:endParaRPr>
          </a:p>
          <a:p>
            <a:pPr algn="ctr"/>
            <a:endParaRPr lang="en-GB" u="sng" dirty="0">
              <a:ln w="0"/>
              <a:effectLst>
                <a:outerShdw blurRad="50800" dist="38100" dir="2700000" algn="tl" rotWithShape="0">
                  <a:prstClr val="black">
                    <a:alpha val="40000"/>
                  </a:prstClr>
                </a:outerShdw>
              </a:effectLst>
            </a:endParaRPr>
          </a:p>
          <a:p>
            <a:pPr algn="ctr"/>
            <a:endParaRPr lang="en-GB" u="sng" dirty="0">
              <a:ln w="0"/>
              <a:effectLst>
                <a:outerShdw blurRad="50800" dist="38100" dir="2700000" algn="tl" rotWithShape="0">
                  <a:prstClr val="black">
                    <a:alpha val="40000"/>
                  </a:prstClr>
                </a:outerShdw>
              </a:effectLst>
            </a:endParaRPr>
          </a:p>
          <a:p>
            <a:pPr algn="ctr"/>
            <a:endParaRPr lang="en-GB" u="sng" dirty="0">
              <a:ln w="0"/>
              <a:effectLst>
                <a:outerShdw blurRad="50800" dist="38100" dir="2700000" algn="tl" rotWithShape="0">
                  <a:prstClr val="black">
                    <a:alpha val="40000"/>
                  </a:prstClr>
                </a:outerShdw>
              </a:effectLst>
            </a:endParaRPr>
          </a:p>
          <a:p>
            <a:pPr algn="ctr"/>
            <a:endParaRPr lang="en-GB" u="sng" dirty="0">
              <a:ln w="0"/>
              <a:effectLst>
                <a:outerShdw blurRad="50800" dist="38100" dir="2700000" algn="tl" rotWithShape="0">
                  <a:prstClr val="black">
                    <a:alpha val="40000"/>
                  </a:prstClr>
                </a:outerShdw>
              </a:effectLst>
            </a:endParaRPr>
          </a:p>
          <a:p>
            <a:pPr algn="ctr"/>
            <a:endParaRPr lang="en-GB" u="sng" dirty="0">
              <a:ln w="0"/>
              <a:effectLst>
                <a:outerShdw blurRad="50800" dist="38100" dir="2700000" algn="tl" rotWithShape="0">
                  <a:prstClr val="black">
                    <a:alpha val="40000"/>
                  </a:prstClr>
                </a:outerShdw>
              </a:effectLst>
            </a:endParaRPr>
          </a:p>
          <a:p>
            <a:pPr algn="ctr"/>
            <a:r>
              <a:rPr lang="en-GB" sz="1600" u="sng" dirty="0">
                <a:ln w="0"/>
                <a:effectLst>
                  <a:outerShdw blurRad="50800" dist="38100" dir="2700000" algn="tl" rotWithShape="0">
                    <a:prstClr val="black">
                      <a:alpha val="40000"/>
                    </a:prstClr>
                  </a:outerShdw>
                </a:effectLst>
              </a:rPr>
              <a:t>Scottish Leek and Potato Soup £ 13.75 (0.30 Oz)</a:t>
            </a:r>
          </a:p>
          <a:p>
            <a:pPr algn="ctr"/>
            <a:r>
              <a:rPr lang="en-GB" sz="1200" dirty="0">
                <a:ln w="0"/>
                <a:effectLst>
                  <a:outerShdw blurRad="50800" dist="38100" dir="2700000" algn="tl" rotWithShape="0">
                    <a:prstClr val="black">
                      <a:alpha val="40000"/>
                    </a:prstClr>
                  </a:outerShdw>
                </a:effectLst>
              </a:rPr>
              <a:t>A soup perfect if your diet conscious. A healthy soup stock filled with nutrition from potatoes and leaks presented with herbal garnishing.  A sweet taste that leaves you ready for the main course. </a:t>
            </a:r>
          </a:p>
          <a:p>
            <a:pPr algn="ctr"/>
            <a:endParaRPr lang="en-GB" sz="1400" dirty="0">
              <a:ln w="0"/>
              <a:effectLst>
                <a:outerShdw blurRad="50800" dist="38100" dir="2700000" algn="tl" rotWithShape="0">
                  <a:prstClr val="black">
                    <a:alpha val="40000"/>
                  </a:prstClr>
                </a:outerShdw>
              </a:effectLst>
            </a:endParaRPr>
          </a:p>
          <a:p>
            <a:pPr algn="ctr"/>
            <a:endParaRPr lang="en-GB" sz="1400" dirty="0">
              <a:ln w="0"/>
              <a:effectLst>
                <a:outerShdw blurRad="50800" dist="38100" dir="2700000" algn="tl" rotWithShape="0">
                  <a:prstClr val="black">
                    <a:alpha val="40000"/>
                  </a:prstClr>
                </a:outerShdw>
              </a:effectLst>
            </a:endParaRPr>
          </a:p>
          <a:p>
            <a:pPr algn="ctr"/>
            <a:endParaRPr lang="en-GB" sz="1400" dirty="0">
              <a:ln w="0"/>
              <a:effectLst>
                <a:outerShdw blurRad="50800" dist="38100" dir="2700000" algn="tl" rotWithShape="0">
                  <a:prstClr val="black">
                    <a:alpha val="40000"/>
                  </a:prstClr>
                </a:outerShdw>
              </a:effectLst>
            </a:endParaRPr>
          </a:p>
          <a:p>
            <a:pPr algn="ctr"/>
            <a:endParaRPr lang="en-GB" sz="1400" dirty="0">
              <a:ln w="0"/>
              <a:effectLst>
                <a:outerShdw blurRad="50800" dist="38100" dir="2700000" algn="tl" rotWithShape="0">
                  <a:prstClr val="black">
                    <a:alpha val="40000"/>
                  </a:prstClr>
                </a:outerShdw>
              </a:effectLst>
            </a:endParaRPr>
          </a:p>
          <a:p>
            <a:pPr algn="ctr"/>
            <a:endParaRPr lang="en-GB" sz="1400" dirty="0">
              <a:ln w="0"/>
              <a:effectLst>
                <a:outerShdw blurRad="50800" dist="38100" dir="2700000" algn="tl" rotWithShape="0">
                  <a:prstClr val="black">
                    <a:alpha val="40000"/>
                  </a:prstClr>
                </a:outerShdw>
              </a:effectLst>
            </a:endParaRPr>
          </a:p>
          <a:p>
            <a:pPr algn="ctr"/>
            <a:endParaRPr lang="en-GB" sz="1400" dirty="0">
              <a:ln w="0"/>
              <a:effectLst>
                <a:outerShdw blurRad="50800" dist="38100" dir="2700000" algn="tl" rotWithShape="0">
                  <a:prstClr val="black">
                    <a:alpha val="40000"/>
                  </a:prstClr>
                </a:outerShdw>
              </a:effectLst>
            </a:endParaRPr>
          </a:p>
          <a:p>
            <a:pPr algn="ctr"/>
            <a:endParaRPr lang="en-GB" sz="1600" u="sng" dirty="0">
              <a:ln w="0"/>
              <a:effectLst>
                <a:outerShdw blurRad="50800" dist="38100" dir="2700000" algn="tl" rotWithShape="0">
                  <a:prstClr val="black">
                    <a:alpha val="40000"/>
                  </a:prstClr>
                </a:outerShdw>
              </a:effectLst>
            </a:endParaRPr>
          </a:p>
          <a:p>
            <a:pPr algn="ctr"/>
            <a:endParaRPr lang="en-GB" sz="1600" u="sng" dirty="0">
              <a:ln w="0"/>
              <a:effectLst>
                <a:outerShdw blurRad="50800" dist="38100" dir="2700000" algn="tl" rotWithShape="0">
                  <a:prstClr val="black">
                    <a:alpha val="40000"/>
                  </a:prstClr>
                </a:outerShdw>
              </a:effectLst>
            </a:endParaRPr>
          </a:p>
          <a:p>
            <a:pPr algn="ctr"/>
            <a:endParaRPr lang="en-GB" sz="1600" u="sng" dirty="0">
              <a:ln w="0"/>
              <a:effectLst>
                <a:outerShdw blurRad="50800" dist="38100" dir="2700000" algn="tl" rotWithShape="0">
                  <a:prstClr val="black">
                    <a:alpha val="40000"/>
                  </a:prstClr>
                </a:outerShdw>
              </a:effectLst>
            </a:endParaRPr>
          </a:p>
          <a:p>
            <a:pPr algn="ctr"/>
            <a:r>
              <a:rPr lang="en-GB" sz="1600" u="sng" dirty="0">
                <a:ln w="0"/>
                <a:effectLst>
                  <a:outerShdw blurRad="50800" dist="38100" dir="2700000" algn="tl" rotWithShape="0">
                    <a:prstClr val="black">
                      <a:alpha val="40000"/>
                    </a:prstClr>
                  </a:outerShdw>
                </a:effectLst>
              </a:rPr>
              <a:t>Glamorgan sausages £10.25   (0.8 oz)</a:t>
            </a:r>
          </a:p>
          <a:p>
            <a:pPr algn="ctr"/>
            <a:r>
              <a:rPr lang="en-GB" sz="1200" dirty="0">
                <a:ln w="0"/>
                <a:effectLst>
                  <a:outerShdw blurRad="50800" dist="38100" dir="2700000" algn="tl" rotWithShape="0">
                    <a:prstClr val="black">
                      <a:alpha val="40000"/>
                    </a:prstClr>
                  </a:outerShdw>
                </a:effectLst>
              </a:rPr>
              <a:t>Soft sausages dipped in eggs and cheese, coated with breadcrumbs fried till perfection. The appetizer is light yet nutritious and has a tantalizing taste when served with herbal chutney. </a:t>
            </a:r>
          </a:p>
          <a:p>
            <a:pPr algn="ctr"/>
            <a:endParaRPr lang="en-US" sz="2400" dirty="0">
              <a:ln w="0"/>
              <a:solidFill>
                <a:schemeClr val="tx1">
                  <a:lumMod val="75000"/>
                </a:schemeClr>
              </a:solidFill>
              <a:effectLst>
                <a:outerShdw blurRad="50800" dist="38100" dir="2700000" algn="tl" rotWithShape="0">
                  <a:prstClr val="black">
                    <a:alpha val="40000"/>
                  </a:prstClr>
                </a:outerShdw>
              </a:effectLst>
              <a:latin typeface="Britannic Bold" panose="020B0903060703020204" pitchFamily="34" charset="0"/>
            </a:endParaRPr>
          </a:p>
        </p:txBody>
      </p:sp>
      <p:sp>
        <p:nvSpPr>
          <p:cNvPr id="21" name="Oval 20">
            <a:extLst>
              <a:ext uri="{FF2B5EF4-FFF2-40B4-BE49-F238E27FC236}">
                <a16:creationId xmlns:a16="http://schemas.microsoft.com/office/drawing/2014/main" id="{999DE2E7-E425-8F39-8D4B-E010683C3295}"/>
              </a:ext>
            </a:extLst>
          </p:cNvPr>
          <p:cNvSpPr/>
          <p:nvPr/>
        </p:nvSpPr>
        <p:spPr>
          <a:xfrm>
            <a:off x="4075170" y="2191597"/>
            <a:ext cx="216149" cy="216149"/>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CA" dirty="0"/>
          </a:p>
        </p:txBody>
      </p:sp>
      <p:sp>
        <p:nvSpPr>
          <p:cNvPr id="22" name="Oval 21">
            <a:extLst>
              <a:ext uri="{FF2B5EF4-FFF2-40B4-BE49-F238E27FC236}">
                <a16:creationId xmlns:a16="http://schemas.microsoft.com/office/drawing/2014/main" id="{CE2E5B04-97A4-1639-014D-3AF976144F34}"/>
              </a:ext>
            </a:extLst>
          </p:cNvPr>
          <p:cNvSpPr/>
          <p:nvPr/>
        </p:nvSpPr>
        <p:spPr>
          <a:xfrm>
            <a:off x="4075170" y="5197279"/>
            <a:ext cx="189471" cy="216149"/>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CA" dirty="0"/>
          </a:p>
        </p:txBody>
      </p:sp>
      <p:sp>
        <p:nvSpPr>
          <p:cNvPr id="23" name="TextBox 22">
            <a:extLst>
              <a:ext uri="{FF2B5EF4-FFF2-40B4-BE49-F238E27FC236}">
                <a16:creationId xmlns:a16="http://schemas.microsoft.com/office/drawing/2014/main" id="{3FB50C18-D80B-C5C4-734F-C8C9ED7C5C62}"/>
              </a:ext>
            </a:extLst>
          </p:cNvPr>
          <p:cNvSpPr txBox="1"/>
          <p:nvPr/>
        </p:nvSpPr>
        <p:spPr>
          <a:xfrm>
            <a:off x="8046454" y="367207"/>
            <a:ext cx="4194333" cy="6771084"/>
          </a:xfrm>
          <a:prstGeom prst="rect">
            <a:avLst/>
          </a:prstGeom>
          <a:noFill/>
          <a:ln>
            <a:noFill/>
          </a:ln>
        </p:spPr>
        <p:txBody>
          <a:bodyPr wrap="square" rtlCol="0">
            <a:spAutoFit/>
          </a:bodyPr>
          <a:lstStyle/>
          <a:p>
            <a:pPr algn="ctr"/>
            <a:r>
              <a:rPr lang="en-GB" sz="2400" dirty="0">
                <a:ln w="0"/>
                <a:solidFill>
                  <a:schemeClr val="tx1">
                    <a:lumMod val="75000"/>
                  </a:schemeClr>
                </a:solidFill>
                <a:effectLst>
                  <a:outerShdw blurRad="50800" dist="38100" dir="2700000" algn="tl" rotWithShape="0">
                    <a:prstClr val="black">
                      <a:alpha val="40000"/>
                    </a:prstClr>
                  </a:outerShdw>
                </a:effectLst>
                <a:latin typeface="Berlin Sans FB Demi" panose="020E0802020502020306" pitchFamily="34" charset="0"/>
              </a:rPr>
              <a:t>Full</a:t>
            </a:r>
            <a:r>
              <a:rPr lang="en-GB" sz="2400" dirty="0">
                <a:ln w="0"/>
                <a:solidFill>
                  <a:schemeClr val="tx1">
                    <a:lumMod val="75000"/>
                  </a:schemeClr>
                </a:solidFill>
                <a:effectLst>
                  <a:outerShdw blurRad="50800" dist="38100" dir="2700000" algn="tl" rotWithShape="0">
                    <a:prstClr val="black">
                      <a:alpha val="40000"/>
                    </a:prstClr>
                  </a:outerShdw>
                </a:effectLst>
                <a:latin typeface="Britannic Bold" panose="020B0903060703020204" pitchFamily="34" charset="0"/>
              </a:rPr>
              <a:t> </a:t>
            </a:r>
            <a:r>
              <a:rPr lang="en-GB" sz="2400" dirty="0">
                <a:ln w="0"/>
                <a:solidFill>
                  <a:schemeClr val="tx1">
                    <a:lumMod val="75000"/>
                  </a:schemeClr>
                </a:solidFill>
                <a:effectLst>
                  <a:outerShdw blurRad="50800" dist="38100" dir="2700000" algn="tl" rotWithShape="0">
                    <a:prstClr val="black">
                      <a:alpha val="40000"/>
                    </a:prstClr>
                  </a:outerShdw>
                </a:effectLst>
                <a:latin typeface="Berlin Sans FB Demi" panose="020E0802020502020306" pitchFamily="34" charset="0"/>
              </a:rPr>
              <a:t>Course</a:t>
            </a:r>
          </a:p>
          <a:p>
            <a:pPr algn="ctr"/>
            <a:endParaRPr lang="en-GB" u="sng" dirty="0">
              <a:ln w="0"/>
              <a:effectLst>
                <a:outerShdw blurRad="50800" dist="38100" dir="2700000" algn="tl" rotWithShape="0">
                  <a:prstClr val="black">
                    <a:alpha val="40000"/>
                  </a:prstClr>
                </a:outerShdw>
              </a:effectLst>
            </a:endParaRPr>
          </a:p>
          <a:p>
            <a:pPr algn="ctr"/>
            <a:endParaRPr lang="en-GB" u="sng" dirty="0">
              <a:ln w="0"/>
              <a:effectLst>
                <a:outerShdw blurRad="50800" dist="38100" dir="2700000" algn="tl" rotWithShape="0">
                  <a:prstClr val="black">
                    <a:alpha val="40000"/>
                  </a:prstClr>
                </a:outerShdw>
              </a:effectLst>
            </a:endParaRPr>
          </a:p>
          <a:p>
            <a:pPr algn="ctr"/>
            <a:endParaRPr lang="en-GB" u="sng" dirty="0">
              <a:ln w="0"/>
              <a:effectLst>
                <a:outerShdw blurRad="50800" dist="38100" dir="2700000" algn="tl" rotWithShape="0">
                  <a:prstClr val="black">
                    <a:alpha val="40000"/>
                  </a:prstClr>
                </a:outerShdw>
              </a:effectLst>
            </a:endParaRPr>
          </a:p>
          <a:p>
            <a:pPr algn="ctr"/>
            <a:endParaRPr lang="en-GB" u="sng" dirty="0">
              <a:ln w="0"/>
              <a:effectLst>
                <a:outerShdw blurRad="50800" dist="38100" dir="2700000" algn="tl" rotWithShape="0">
                  <a:prstClr val="black">
                    <a:alpha val="40000"/>
                  </a:prstClr>
                </a:outerShdw>
              </a:effectLst>
            </a:endParaRPr>
          </a:p>
          <a:p>
            <a:pPr algn="ctr"/>
            <a:endParaRPr lang="en-GB" u="sng" dirty="0">
              <a:ln w="0"/>
              <a:effectLst>
                <a:outerShdw blurRad="50800" dist="38100" dir="2700000" algn="tl" rotWithShape="0">
                  <a:prstClr val="black">
                    <a:alpha val="40000"/>
                  </a:prstClr>
                </a:outerShdw>
              </a:effectLst>
            </a:endParaRPr>
          </a:p>
          <a:p>
            <a:pPr algn="ctr"/>
            <a:endParaRPr lang="en-GB" u="sng" dirty="0">
              <a:ln w="0"/>
              <a:effectLst>
                <a:outerShdw blurRad="50800" dist="38100" dir="2700000" algn="tl" rotWithShape="0">
                  <a:prstClr val="black">
                    <a:alpha val="40000"/>
                  </a:prstClr>
                </a:outerShdw>
              </a:effectLst>
            </a:endParaRPr>
          </a:p>
          <a:p>
            <a:pPr algn="ctr"/>
            <a:r>
              <a:rPr lang="en-US" sz="1600" u="sng" dirty="0">
                <a:ln w="0"/>
                <a:effectLst>
                  <a:outerShdw blurRad="50800" dist="38100" dir="2700000" algn="tl" rotWithShape="0">
                    <a:prstClr val="black">
                      <a:alpha val="40000"/>
                    </a:prstClr>
                  </a:outerShdw>
                </a:effectLst>
              </a:rPr>
              <a:t>Leek-and-Pecorino Pizza Complimented By Red Pinot Noir </a:t>
            </a:r>
            <a:r>
              <a:rPr lang="en-GB" sz="1600" u="sng" dirty="0">
                <a:ln w="0"/>
                <a:effectLst>
                  <a:outerShdw blurRad="50800" dist="38100" dir="2700000" algn="tl" rotWithShape="0">
                    <a:prstClr val="black">
                      <a:alpha val="40000"/>
                    </a:prstClr>
                  </a:outerShdw>
                </a:effectLst>
              </a:rPr>
              <a:t>£ </a:t>
            </a:r>
            <a:r>
              <a:rPr lang="en-US" sz="1600" u="sng" dirty="0">
                <a:ln w="0"/>
                <a:effectLst>
                  <a:outerShdw blurRad="50800" dist="38100" dir="2700000" algn="tl" rotWithShape="0">
                    <a:prstClr val="black">
                      <a:alpha val="40000"/>
                    </a:prstClr>
                  </a:outerShdw>
                </a:effectLst>
              </a:rPr>
              <a:t>60.00 (</a:t>
            </a:r>
            <a:r>
              <a:rPr lang="en-GB" sz="1600" u="sng" dirty="0">
                <a:ln w="0"/>
                <a:effectLst>
                  <a:outerShdw blurRad="50800" dist="38100" dir="2700000" algn="tl" rotWithShape="0">
                    <a:prstClr val="black">
                      <a:alpha val="40000"/>
                    </a:prstClr>
                  </a:outerShdw>
                </a:effectLst>
              </a:rPr>
              <a:t>£ </a:t>
            </a:r>
            <a:r>
              <a:rPr lang="en-US" sz="1600" u="sng" dirty="0">
                <a:ln w="0"/>
                <a:effectLst>
                  <a:outerShdw blurRad="50800" dist="38100" dir="2700000" algn="tl" rotWithShape="0">
                    <a:prstClr val="black">
                      <a:alpha val="40000"/>
                    </a:prstClr>
                  </a:outerShdw>
                </a:effectLst>
              </a:rPr>
              <a:t>5.75 per additional wine serving)</a:t>
            </a:r>
          </a:p>
          <a:p>
            <a:pPr algn="ctr"/>
            <a:r>
              <a:rPr lang="en-US" sz="1200" dirty="0">
                <a:ln w="0"/>
                <a:effectLst>
                  <a:outerShdw blurRad="50800" dist="38100" dir="2700000" algn="tl" rotWithShape="0">
                    <a:prstClr val="black">
                      <a:alpha val="40000"/>
                    </a:prstClr>
                  </a:outerShdw>
                </a:effectLst>
              </a:rPr>
              <a:t>An Italian style pizza, made using pecorino cheese. Mushrooms an tomato sauce. Spicy lamb added to boost the flavor. The dish is complimented with red pinot noir, which enhances the flavor of the lamb and spices.</a:t>
            </a:r>
          </a:p>
          <a:p>
            <a:pPr algn="ctr"/>
            <a:endParaRPr lang="en-US" sz="1200" dirty="0">
              <a:ln w="0"/>
              <a:effectLst>
                <a:outerShdw blurRad="50800" dist="38100" dir="2700000" algn="tl" rotWithShape="0">
                  <a:prstClr val="black">
                    <a:alpha val="40000"/>
                  </a:prstClr>
                </a:outerShdw>
              </a:effectLst>
            </a:endParaRPr>
          </a:p>
          <a:p>
            <a:pPr algn="ctr"/>
            <a:endParaRPr lang="en-GB" sz="1400" dirty="0">
              <a:ln w="0"/>
              <a:effectLst>
                <a:outerShdw blurRad="50800" dist="38100" dir="2700000" algn="tl" rotWithShape="0">
                  <a:prstClr val="black">
                    <a:alpha val="40000"/>
                  </a:prstClr>
                </a:outerShdw>
              </a:effectLst>
            </a:endParaRPr>
          </a:p>
          <a:p>
            <a:pPr algn="ctr"/>
            <a:endParaRPr lang="en-GB" sz="1400" dirty="0">
              <a:ln w="0"/>
              <a:effectLst>
                <a:outerShdw blurRad="50800" dist="38100" dir="2700000" algn="tl" rotWithShape="0">
                  <a:prstClr val="black">
                    <a:alpha val="40000"/>
                  </a:prstClr>
                </a:outerShdw>
              </a:effectLst>
            </a:endParaRPr>
          </a:p>
          <a:p>
            <a:pPr algn="ctr"/>
            <a:endParaRPr lang="en-GB" sz="1400" dirty="0">
              <a:ln w="0"/>
              <a:effectLst>
                <a:outerShdw blurRad="50800" dist="38100" dir="2700000" algn="tl" rotWithShape="0">
                  <a:prstClr val="black">
                    <a:alpha val="40000"/>
                  </a:prstClr>
                </a:outerShdw>
              </a:effectLst>
            </a:endParaRPr>
          </a:p>
          <a:p>
            <a:pPr algn="ctr"/>
            <a:endParaRPr lang="en-GB" sz="1400" dirty="0">
              <a:ln w="0"/>
              <a:effectLst>
                <a:outerShdw blurRad="50800" dist="38100" dir="2700000" algn="tl" rotWithShape="0">
                  <a:prstClr val="black">
                    <a:alpha val="40000"/>
                  </a:prstClr>
                </a:outerShdw>
              </a:effectLst>
            </a:endParaRPr>
          </a:p>
          <a:p>
            <a:pPr algn="ctr"/>
            <a:endParaRPr lang="en-GB" sz="1400" dirty="0">
              <a:ln w="0"/>
              <a:effectLst>
                <a:outerShdw blurRad="50800" dist="38100" dir="2700000" algn="tl" rotWithShape="0">
                  <a:prstClr val="black">
                    <a:alpha val="40000"/>
                  </a:prstClr>
                </a:outerShdw>
              </a:effectLst>
            </a:endParaRPr>
          </a:p>
          <a:p>
            <a:pPr algn="ctr"/>
            <a:endParaRPr lang="en-GB" sz="1600" u="sng" dirty="0">
              <a:ln w="0"/>
              <a:effectLst>
                <a:outerShdw blurRad="50800" dist="38100" dir="2700000" algn="tl" rotWithShape="0">
                  <a:prstClr val="black">
                    <a:alpha val="40000"/>
                  </a:prstClr>
                </a:outerShdw>
              </a:effectLst>
            </a:endParaRPr>
          </a:p>
          <a:p>
            <a:pPr algn="ctr"/>
            <a:r>
              <a:rPr lang="en-GB" sz="1600" u="sng" dirty="0">
                <a:ln w="0"/>
                <a:effectLst>
                  <a:outerShdw blurRad="50800" dist="38100" dir="2700000" algn="tl" rotWithShape="0">
                    <a:prstClr val="black">
                      <a:alpha val="40000"/>
                    </a:prstClr>
                  </a:outerShdw>
                </a:effectLst>
              </a:rPr>
              <a:t>Spinach and Ricotta Gnocchi with Italian White wine	Price: £60.25 (£5 per 8.45 oz additional serving) </a:t>
            </a:r>
          </a:p>
          <a:p>
            <a:pPr algn="ctr"/>
            <a:r>
              <a:rPr lang="en-GB" sz="1200" dirty="0">
                <a:ln w="0"/>
                <a:effectLst>
                  <a:outerShdw blurRad="50800" dist="38100" dir="2700000" algn="tl" rotWithShape="0">
                    <a:prstClr val="black">
                      <a:alpha val="40000"/>
                    </a:prstClr>
                  </a:outerShdw>
                </a:effectLst>
              </a:rPr>
              <a:t>If you’re in for organic, then this full course meal is perfect for you. Prepared with whole milk, herbs and spinach mixed to create simple yet quite nutritious dish. </a:t>
            </a:r>
          </a:p>
          <a:p>
            <a:pPr algn="ctr"/>
            <a:endParaRPr lang="en-US" sz="2400" dirty="0">
              <a:ln w="0"/>
              <a:solidFill>
                <a:schemeClr val="tx1">
                  <a:lumMod val="75000"/>
                </a:schemeClr>
              </a:solidFill>
              <a:effectLst>
                <a:outerShdw blurRad="50800" dist="38100" dir="2700000" algn="tl" rotWithShape="0">
                  <a:prstClr val="black">
                    <a:alpha val="40000"/>
                  </a:prstClr>
                </a:outerShdw>
              </a:effectLst>
              <a:latin typeface="Britannic Bold" panose="020B0903060703020204" pitchFamily="34" charset="0"/>
            </a:endParaRPr>
          </a:p>
        </p:txBody>
      </p:sp>
      <p:sp>
        <p:nvSpPr>
          <p:cNvPr id="25" name="Oval 24">
            <a:extLst>
              <a:ext uri="{FF2B5EF4-FFF2-40B4-BE49-F238E27FC236}">
                <a16:creationId xmlns:a16="http://schemas.microsoft.com/office/drawing/2014/main" id="{BEC90E2B-5E63-C215-C142-BEABC136405D}"/>
              </a:ext>
            </a:extLst>
          </p:cNvPr>
          <p:cNvSpPr/>
          <p:nvPr/>
        </p:nvSpPr>
        <p:spPr>
          <a:xfrm>
            <a:off x="8302454" y="2191597"/>
            <a:ext cx="216149" cy="216149"/>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CA"/>
          </a:p>
        </p:txBody>
      </p:sp>
      <p:sp>
        <p:nvSpPr>
          <p:cNvPr id="26" name="Oval 25">
            <a:extLst>
              <a:ext uri="{FF2B5EF4-FFF2-40B4-BE49-F238E27FC236}">
                <a16:creationId xmlns:a16="http://schemas.microsoft.com/office/drawing/2014/main" id="{73819A7A-7D40-A8BA-ABDF-DE8492224971}"/>
              </a:ext>
            </a:extLst>
          </p:cNvPr>
          <p:cNvSpPr/>
          <p:nvPr/>
        </p:nvSpPr>
        <p:spPr>
          <a:xfrm>
            <a:off x="8300548" y="5127068"/>
            <a:ext cx="216149" cy="216149"/>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CA"/>
          </a:p>
        </p:txBody>
      </p:sp>
      <p:pic>
        <p:nvPicPr>
          <p:cNvPr id="17" name="Picture 16">
            <a:extLst>
              <a:ext uri="{FF2B5EF4-FFF2-40B4-BE49-F238E27FC236}">
                <a16:creationId xmlns:a16="http://schemas.microsoft.com/office/drawing/2014/main" id="{D0F488C9-2E3E-6B40-4C2E-F9C89CF83245}"/>
              </a:ext>
            </a:extLst>
          </p:cNvPr>
          <p:cNvPicPr>
            <a:picLocks noChangeAspect="1"/>
          </p:cNvPicPr>
          <p:nvPr/>
        </p:nvPicPr>
        <p:blipFill>
          <a:blip r:embed="rId3"/>
          <a:stretch>
            <a:fillRect/>
          </a:stretch>
        </p:blipFill>
        <p:spPr>
          <a:xfrm>
            <a:off x="5282497" y="1017419"/>
            <a:ext cx="1492008" cy="117417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28" name="Picture 27">
            <a:extLst>
              <a:ext uri="{FF2B5EF4-FFF2-40B4-BE49-F238E27FC236}">
                <a16:creationId xmlns:a16="http://schemas.microsoft.com/office/drawing/2014/main" id="{4C7E7624-810A-5CA5-AEA8-0383C36C69F2}"/>
              </a:ext>
            </a:extLst>
          </p:cNvPr>
          <p:cNvPicPr>
            <a:picLocks noChangeAspect="1"/>
          </p:cNvPicPr>
          <p:nvPr/>
        </p:nvPicPr>
        <p:blipFill>
          <a:blip r:embed="rId4"/>
          <a:stretch>
            <a:fillRect/>
          </a:stretch>
        </p:blipFill>
        <p:spPr>
          <a:xfrm>
            <a:off x="5282495" y="3818250"/>
            <a:ext cx="1492010" cy="119803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30" name="Picture 29">
            <a:extLst>
              <a:ext uri="{FF2B5EF4-FFF2-40B4-BE49-F238E27FC236}">
                <a16:creationId xmlns:a16="http://schemas.microsoft.com/office/drawing/2014/main" id="{A918BCA5-C6A0-F083-AF83-53D6DC6A8AA7}"/>
              </a:ext>
            </a:extLst>
          </p:cNvPr>
          <p:cNvPicPr>
            <a:picLocks noChangeAspect="1"/>
          </p:cNvPicPr>
          <p:nvPr/>
        </p:nvPicPr>
        <p:blipFill>
          <a:blip r:embed="rId5"/>
          <a:stretch>
            <a:fillRect/>
          </a:stretch>
        </p:blipFill>
        <p:spPr>
          <a:xfrm>
            <a:off x="9452436" y="1017420"/>
            <a:ext cx="1492008" cy="119803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32" name="Picture 31">
            <a:extLst>
              <a:ext uri="{FF2B5EF4-FFF2-40B4-BE49-F238E27FC236}">
                <a16:creationId xmlns:a16="http://schemas.microsoft.com/office/drawing/2014/main" id="{D837ACEE-62F2-3E54-2A9B-477FD65AD6A4}"/>
              </a:ext>
            </a:extLst>
          </p:cNvPr>
          <p:cNvPicPr>
            <a:picLocks noChangeAspect="1"/>
          </p:cNvPicPr>
          <p:nvPr/>
        </p:nvPicPr>
        <p:blipFill>
          <a:blip r:embed="rId6"/>
          <a:stretch>
            <a:fillRect/>
          </a:stretch>
        </p:blipFill>
        <p:spPr>
          <a:xfrm>
            <a:off x="9452435" y="4047587"/>
            <a:ext cx="1492009" cy="118991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36" name="Picture 35">
            <a:extLst>
              <a:ext uri="{FF2B5EF4-FFF2-40B4-BE49-F238E27FC236}">
                <a16:creationId xmlns:a16="http://schemas.microsoft.com/office/drawing/2014/main" id="{AAE51C8C-AF62-483A-F6E0-DAFBC161A06A}"/>
              </a:ext>
            </a:extLst>
          </p:cNvPr>
          <p:cNvPicPr>
            <a:picLocks noChangeAspect="1"/>
          </p:cNvPicPr>
          <p:nvPr/>
        </p:nvPicPr>
        <p:blipFill rotWithShape="1">
          <a:blip r:embed="rId7"/>
          <a:srcRect b="37484"/>
          <a:stretch/>
        </p:blipFill>
        <p:spPr>
          <a:xfrm>
            <a:off x="380797" y="-367466"/>
            <a:ext cx="2056062" cy="1285380"/>
          </a:xfrm>
          <a:prstGeom prst="rect">
            <a:avLst/>
          </a:prstGeom>
        </p:spPr>
      </p:pic>
      <p:pic>
        <p:nvPicPr>
          <p:cNvPr id="2" name="Picture 2">
            <a:extLst>
              <a:ext uri="{FF2B5EF4-FFF2-40B4-BE49-F238E27FC236}">
                <a16:creationId xmlns:a16="http://schemas.microsoft.com/office/drawing/2014/main" id="{991FCBA9-A509-9B4A-9C13-564FE9D32026}"/>
              </a:ext>
            </a:extLst>
          </p:cNvPr>
          <p:cNvPicPr>
            <a:picLocks noChangeAspect="1"/>
          </p:cNvPicPr>
          <p:nvPr/>
        </p:nvPicPr>
        <p:blipFill>
          <a:blip r:embed="rId8"/>
          <a:stretch>
            <a:fillRect/>
          </a:stretch>
        </p:blipFill>
        <p:spPr>
          <a:xfrm>
            <a:off x="2758028" y="5037022"/>
            <a:ext cx="1025750" cy="612389"/>
          </a:xfrm>
          <a:prstGeom prst="rect">
            <a:avLst/>
          </a:prstGeom>
        </p:spPr>
      </p:pic>
      <p:sp>
        <p:nvSpPr>
          <p:cNvPr id="3" name="TextBox 2">
            <a:extLst>
              <a:ext uri="{FF2B5EF4-FFF2-40B4-BE49-F238E27FC236}">
                <a16:creationId xmlns:a16="http://schemas.microsoft.com/office/drawing/2014/main" id="{9694A119-D366-054F-BA05-AC8376135A7C}"/>
              </a:ext>
            </a:extLst>
          </p:cNvPr>
          <p:cNvSpPr txBox="1"/>
          <p:nvPr/>
        </p:nvSpPr>
        <p:spPr>
          <a:xfrm flipV="1">
            <a:off x="1471677" y="5413428"/>
            <a:ext cx="2194469" cy="801884"/>
          </a:xfrm>
          <a:prstGeom prst="rect">
            <a:avLst/>
          </a:prstGeom>
        </p:spPr>
        <p:txBody>
          <a:bodyPr wrap="square" rtlCol="0">
            <a:spAutoFit/>
          </a:bodyPr>
          <a:lstStyle/>
          <a:p>
            <a:pPr algn="l"/>
            <a:endParaRPr lang="en-US"/>
          </a:p>
        </p:txBody>
      </p:sp>
      <p:sp>
        <p:nvSpPr>
          <p:cNvPr id="4" name="TextBox 3">
            <a:extLst>
              <a:ext uri="{FF2B5EF4-FFF2-40B4-BE49-F238E27FC236}">
                <a16:creationId xmlns:a16="http://schemas.microsoft.com/office/drawing/2014/main" id="{F6A26012-94D0-D64F-9CC1-D4E174577129}"/>
              </a:ext>
            </a:extLst>
          </p:cNvPr>
          <p:cNvSpPr txBox="1"/>
          <p:nvPr/>
        </p:nvSpPr>
        <p:spPr>
          <a:xfrm>
            <a:off x="2367539" y="3609384"/>
            <a:ext cx="3958435" cy="400110"/>
          </a:xfrm>
          <a:prstGeom prst="rect">
            <a:avLst/>
          </a:prstGeom>
          <a:noFill/>
        </p:spPr>
        <p:txBody>
          <a:bodyPr wrap="square" rtlCol="0">
            <a:spAutoFit/>
          </a:bodyPr>
          <a:lstStyle/>
          <a:p>
            <a:pPr algn="l"/>
            <a:endParaRPr lang="en-US" sz="2000"/>
          </a:p>
        </p:txBody>
      </p:sp>
      <p:sp>
        <p:nvSpPr>
          <p:cNvPr id="5" name="TextBox 4">
            <a:extLst>
              <a:ext uri="{FF2B5EF4-FFF2-40B4-BE49-F238E27FC236}">
                <a16:creationId xmlns:a16="http://schemas.microsoft.com/office/drawing/2014/main" id="{E3567BD3-F576-564D-A396-1E65B4668B13}"/>
              </a:ext>
            </a:extLst>
          </p:cNvPr>
          <p:cNvSpPr txBox="1"/>
          <p:nvPr/>
        </p:nvSpPr>
        <p:spPr>
          <a:xfrm rot="10800000" flipV="1">
            <a:off x="1209748" y="5469341"/>
            <a:ext cx="2670295" cy="830997"/>
          </a:xfrm>
          <a:prstGeom prst="rect">
            <a:avLst/>
          </a:prstGeom>
          <a:noFill/>
        </p:spPr>
        <p:txBody>
          <a:bodyPr wrap="square" rtlCol="0">
            <a:spAutoFit/>
          </a:bodyPr>
          <a:lstStyle/>
          <a:p>
            <a:pPr marL="0" indent="0" algn="just">
              <a:buNone/>
            </a:pPr>
            <a:endParaRPr lang="en-GB" sz="800">
              <a:highlight>
                <a:srgbClr val="FFFF00"/>
              </a:highlight>
            </a:endParaRPr>
          </a:p>
          <a:p>
            <a:pPr marL="0" indent="0" algn="just">
              <a:buNone/>
            </a:pPr>
            <a:r>
              <a:rPr lang="en-GB" sz="800"/>
              <a:t>Ewch i food.gov.uk/ratings i ganfod sgôr hylendid bwyd ein busnes neu gofynnwch inni beth yw ein sgôr hylendid bwyd wrth archebu / Go to food.gov.uk/ratings to find out the food hygiene rating of our business or ask us for our food hygiene rating when you order.</a:t>
            </a:r>
            <a:endParaRPr lang="en-US" sz="800"/>
          </a:p>
        </p:txBody>
      </p:sp>
    </p:spTree>
    <p:extLst>
      <p:ext uri="{BB962C8B-B14F-4D97-AF65-F5344CB8AC3E}">
        <p14:creationId xmlns:p14="http://schemas.microsoft.com/office/powerpoint/2010/main" val="280313620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A17F7527-5AC0-479A-B79F-9CF4634104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11" name="Rectangle 10">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4A6BDE-7F92-9500-B17A-7A1AEF8FE9C9}"/>
              </a:ext>
            </a:extLst>
          </p:cNvPr>
          <p:cNvSpPr>
            <a:spLocks noGrp="1"/>
          </p:cNvSpPr>
          <p:nvPr>
            <p:ph type="title"/>
          </p:nvPr>
        </p:nvSpPr>
        <p:spPr>
          <a:xfrm>
            <a:off x="685801" y="533400"/>
            <a:ext cx="10820400" cy="1177092"/>
          </a:xfrm>
        </p:spPr>
        <p:txBody>
          <a:bodyPr vert="horz" lIns="91440" tIns="45720" rIns="91440" bIns="45720" rtlCol="0" anchor="b">
            <a:normAutofit/>
          </a:bodyPr>
          <a:lstStyle/>
          <a:p>
            <a:pPr algn="ctr"/>
            <a:r>
              <a:rPr lang="en-US" sz="4400"/>
              <a:t>references</a:t>
            </a:r>
          </a:p>
        </p:txBody>
      </p:sp>
      <p:cxnSp>
        <p:nvCxnSpPr>
          <p:cNvPr id="13" name="Straight Connector 12">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13385BC2-AA76-E374-5F70-0A80516E078A}"/>
              </a:ext>
            </a:extLst>
          </p:cNvPr>
          <p:cNvSpPr txBox="1"/>
          <p:nvPr/>
        </p:nvSpPr>
        <p:spPr>
          <a:xfrm>
            <a:off x="685801" y="2243892"/>
            <a:ext cx="10820400" cy="3547308"/>
          </a:xfrm>
          <a:prstGeom prst="rect">
            <a:avLst/>
          </a:prstGeom>
        </p:spPr>
        <p:txBody>
          <a:bodyPr vert="horz" lIns="91440" tIns="45720" rIns="91440" bIns="45720" rtlCol="0" anchor="t">
            <a:normAutofit fontScale="92500" lnSpcReduction="10000"/>
          </a:bodyPr>
          <a:lstStyle/>
          <a:p>
            <a:pPr>
              <a:spcAft>
                <a:spcPts val="1000"/>
              </a:spcAft>
              <a:buClr>
                <a:schemeClr val="tx1"/>
              </a:buClr>
              <a:buSzPct val="100000"/>
              <a:buFont typeface="Arial"/>
              <a:buChar char="•"/>
            </a:pPr>
            <a:r>
              <a:rPr lang="en-US" sz="2000" dirty="0"/>
              <a:t>9MilesEast, 2022. </a:t>
            </a:r>
            <a:r>
              <a:rPr lang="en-US" sz="2000" i="1" dirty="0"/>
              <a:t>Potato Leek Soup</a:t>
            </a:r>
            <a:r>
              <a:rPr lang="en-US" sz="2000" dirty="0"/>
              <a:t>. [image] Available at: </a:t>
            </a:r>
            <a:r>
              <a:rPr lang="en-US" sz="2000" dirty="0">
                <a:hlinkClick r:id="rId5"/>
              </a:rPr>
              <a:t>https://subscriptions.9mileseast.com/meal/325-Potato-Leek-Soup</a:t>
            </a:r>
            <a:r>
              <a:rPr lang="en-US" sz="2000" dirty="0"/>
              <a:t> </a:t>
            </a:r>
          </a:p>
          <a:p>
            <a:pPr>
              <a:spcAft>
                <a:spcPts val="1000"/>
              </a:spcAft>
              <a:buClr>
                <a:schemeClr val="tx1"/>
              </a:buClr>
              <a:buSzPct val="100000"/>
              <a:buFont typeface="Arial"/>
              <a:buChar char="•"/>
            </a:pPr>
            <a:r>
              <a:rPr lang="en-US" sz="2000" dirty="0"/>
              <a:t>Delicious, 2022. </a:t>
            </a:r>
            <a:r>
              <a:rPr lang="en-US" sz="2000" i="1" dirty="0"/>
              <a:t>Spinach and Ricotta Gnocchi</a:t>
            </a:r>
            <a:r>
              <a:rPr lang="en-US" sz="2000" dirty="0"/>
              <a:t>. [image] Available at: </a:t>
            </a:r>
            <a:r>
              <a:rPr lang="en-US" sz="2000" dirty="0">
                <a:hlinkClick r:id="rId6"/>
              </a:rPr>
              <a:t>https://www.delicious.com.au/recipes/caramelised-garlic-spinach-gnocchi-ricotta/896ab612-6cb9-486b-8a3d-6131b77e6616</a:t>
            </a:r>
            <a:r>
              <a:rPr lang="en-US" sz="2000" dirty="0"/>
              <a:t> </a:t>
            </a:r>
          </a:p>
          <a:p>
            <a:pPr>
              <a:spcAft>
                <a:spcPts val="1000"/>
              </a:spcAft>
              <a:buClr>
                <a:schemeClr val="tx1"/>
              </a:buClr>
              <a:buSzPct val="100000"/>
              <a:buFont typeface="Arial"/>
              <a:buChar char="•"/>
            </a:pPr>
            <a:r>
              <a:rPr lang="en-US" sz="2000" dirty="0" err="1"/>
              <a:t>Foodandwine</a:t>
            </a:r>
            <a:r>
              <a:rPr lang="en-US" sz="2000" dirty="0"/>
              <a:t>., 2022. </a:t>
            </a:r>
            <a:r>
              <a:rPr lang="en-US" sz="2000" i="1" dirty="0"/>
              <a:t>Leek-and-Pecorino Pizza</a:t>
            </a:r>
            <a:r>
              <a:rPr lang="en-US" sz="2000" dirty="0"/>
              <a:t>. [image] Available at: </a:t>
            </a:r>
            <a:r>
              <a:rPr lang="en-US" sz="2000" dirty="0">
                <a:hlinkClick r:id="rId7"/>
              </a:rPr>
              <a:t>https://www.foodandwine.com/recipes/bianco-pizza-dough</a:t>
            </a:r>
            <a:r>
              <a:rPr lang="en-US" sz="2000" dirty="0"/>
              <a:t>  </a:t>
            </a:r>
          </a:p>
          <a:p>
            <a:pPr>
              <a:spcAft>
                <a:spcPts val="1000"/>
              </a:spcAft>
              <a:buClr>
                <a:schemeClr val="tx1"/>
              </a:buClr>
              <a:buSzPct val="100000"/>
              <a:buFont typeface="Arial"/>
              <a:buChar char="•"/>
            </a:pPr>
            <a:r>
              <a:rPr lang="en-US" sz="2000" dirty="0"/>
              <a:t>Foodandwine.,2022 Great wine and food pairing Available at: </a:t>
            </a:r>
            <a:r>
              <a:rPr lang="en-GB" sz="2000" dirty="0">
                <a:hlinkClick r:id="rId8"/>
              </a:rPr>
              <a:t>How to Pair Food with Wine | Food &amp; Wine (foodandwine.com)</a:t>
            </a:r>
            <a:endParaRPr lang="en-US" sz="2000" dirty="0"/>
          </a:p>
          <a:p>
            <a:pPr>
              <a:spcAft>
                <a:spcPts val="1000"/>
              </a:spcAft>
              <a:buClr>
                <a:schemeClr val="tx1"/>
              </a:buClr>
              <a:buSzPct val="100000"/>
              <a:buFont typeface="Arial"/>
              <a:buChar char="•"/>
            </a:pPr>
            <a:r>
              <a:rPr lang="en-US" sz="2000" dirty="0" err="1"/>
              <a:t>Yeprecipes</a:t>
            </a:r>
            <a:r>
              <a:rPr lang="en-US" sz="2000" dirty="0"/>
              <a:t>, 2022. </a:t>
            </a:r>
            <a:r>
              <a:rPr lang="en-US" sz="2000" i="1" dirty="0" err="1"/>
              <a:t>Glamorgan</a:t>
            </a:r>
            <a:r>
              <a:rPr lang="en-US" sz="2000" i="1" dirty="0"/>
              <a:t> Sausages</a:t>
            </a:r>
            <a:r>
              <a:rPr lang="en-US" sz="2000" dirty="0"/>
              <a:t>. [image] Available at: &lt;https://www.yeprecipes.com/img-glamorgan-sausages-556.htm   </a:t>
            </a:r>
          </a:p>
        </p:txBody>
      </p:sp>
    </p:spTree>
    <p:extLst>
      <p:ext uri="{BB962C8B-B14F-4D97-AF65-F5344CB8AC3E}">
        <p14:creationId xmlns:p14="http://schemas.microsoft.com/office/powerpoint/2010/main" val="39993110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26D5668-1971-40BB-BC7C-94C9B101AAB7}">
  <ds:schemaRefs>
    <ds:schemaRef ds:uri="http://schemas.microsoft.com/office/2006/metadata/properties"/>
    <ds:schemaRef ds:uri="http://www.w3.org/2000/xmlns/"/>
    <ds:schemaRef ds:uri="71af3243-3dd4-4a8d-8c0d-dd76da1f02a5"/>
    <ds:schemaRef ds:uri="http://www.w3.org/2001/XMLSchema-instance"/>
  </ds:schemaRefs>
</ds:datastoreItem>
</file>

<file path=customXml/itemProps2.xml><?xml version="1.0" encoding="utf-8"?>
<ds:datastoreItem xmlns:ds="http://schemas.openxmlformats.org/officeDocument/2006/customXml" ds:itemID="{FE57094B-4684-420B-AFE0-4E41CA2AF714}">
  <ds:schemaRefs>
    <ds:schemaRef ds:uri="http://schemas.microsoft.com/sharepoint/v3/contenttype/forms"/>
  </ds:schemaRefs>
</ds:datastoreItem>
</file>

<file path=customXml/itemProps3.xml><?xml version="1.0" encoding="utf-8"?>
<ds:datastoreItem xmlns:ds="http://schemas.openxmlformats.org/officeDocument/2006/customXml" ds:itemID="{3370F4A1-FC59-4361-989F-6C79533DA565}">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docProps/app.xml><?xml version="1.0" encoding="utf-8"?>
<Properties xmlns="http://schemas.openxmlformats.org/officeDocument/2006/extended-properties" xmlns:vt="http://schemas.openxmlformats.org/officeDocument/2006/docPropsVTypes">
  <Template>Celestial design</Template>
  <TotalTime>77</TotalTime>
  <Words>524</Words>
  <Application>Microsoft Office PowerPoint</Application>
  <PresentationFormat>Widescreen</PresentationFormat>
  <Paragraphs>59</Paragraphs>
  <Slides>3</Slides>
  <Notes>2</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Celestial</vt:lpstr>
      <vt:lpstr>                                                                      Menu EnGineeriNg</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SF</dc:creator>
  <cp:lastModifiedBy>Anamaria Cristina Bursuc</cp:lastModifiedBy>
  <cp:revision>8</cp:revision>
  <dcterms:created xsi:type="dcterms:W3CDTF">2022-06-15T17:01:44Z</dcterms:created>
  <dcterms:modified xsi:type="dcterms:W3CDTF">2022-06-16T20:04:40Z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