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8ECC23-495D-4F09-850A-A0FC6CFD5AD0}" v="44" dt="2025-11-11T18:31:00.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294" autoAdjust="0"/>
  </p:normalViewPr>
  <p:slideViewPr>
    <p:cSldViewPr snapToGrid="0" showGuides="1">
      <p:cViewPr varScale="1">
        <p:scale>
          <a:sx n="65" d="100"/>
          <a:sy n="65" d="100"/>
        </p:scale>
        <p:origin x="135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gat Rashid" userId="7dfacdecaae90e20" providerId="LiveId" clId="{6FFC6831-85E3-4913-83A7-4827D7B368EE}"/>
    <pc:docChg chg="undo custSel modSld">
      <pc:chgData name="Nigat Rashid" userId="7dfacdecaae90e20" providerId="LiveId" clId="{6FFC6831-85E3-4913-83A7-4827D7B368EE}" dt="2025-11-13T09:08:08.723" v="1907" actId="1076"/>
      <pc:docMkLst>
        <pc:docMk/>
      </pc:docMkLst>
      <pc:sldChg chg="modSp mod modTransition modAnim modNotesTx">
        <pc:chgData name="Nigat Rashid" userId="7dfacdecaae90e20" providerId="LiveId" clId="{6FFC6831-85E3-4913-83A7-4827D7B368EE}" dt="2025-11-11T18:32:08.151" v="1866" actId="1076"/>
        <pc:sldMkLst>
          <pc:docMk/>
          <pc:sldMk cId="92535592" sldId="256"/>
        </pc:sldMkLst>
        <pc:spChg chg="mod">
          <ac:chgData name="Nigat Rashid" userId="7dfacdecaae90e20" providerId="LiveId" clId="{6FFC6831-85E3-4913-83A7-4827D7B368EE}" dt="2025-11-11T15:51:04.735" v="1855" actId="20577"/>
          <ac:spMkLst>
            <pc:docMk/>
            <pc:sldMk cId="92535592" sldId="256"/>
            <ac:spMk id="2" creationId="{40EF7B57-BB67-C5ED-1AAE-3BCA8FF61584}"/>
          </ac:spMkLst>
        </pc:spChg>
      </pc:sldChg>
      <pc:sldChg chg="modSp mod modTransition modNotesTx">
        <pc:chgData name="Nigat Rashid" userId="7dfacdecaae90e20" providerId="LiveId" clId="{6FFC6831-85E3-4913-83A7-4827D7B368EE}" dt="2025-11-11T18:03:04.392" v="1858"/>
        <pc:sldMkLst>
          <pc:docMk/>
          <pc:sldMk cId="503365612" sldId="257"/>
        </pc:sldMkLst>
        <pc:spChg chg="mod">
          <ac:chgData name="Nigat Rashid" userId="7dfacdecaae90e20" providerId="LiveId" clId="{6FFC6831-85E3-4913-83A7-4827D7B368EE}" dt="2025-10-31T21:27:56.022" v="376" actId="790"/>
          <ac:spMkLst>
            <pc:docMk/>
            <pc:sldMk cId="503365612" sldId="257"/>
            <ac:spMk id="2" creationId="{1C2FB745-3763-26F4-370E-76C2EC4BAFC9}"/>
          </ac:spMkLst>
        </pc:spChg>
        <pc:spChg chg="mod">
          <ac:chgData name="Nigat Rashid" userId="7dfacdecaae90e20" providerId="LiveId" clId="{6FFC6831-85E3-4913-83A7-4827D7B368EE}" dt="2025-10-31T21:27:56.022" v="376" actId="790"/>
          <ac:spMkLst>
            <pc:docMk/>
            <pc:sldMk cId="503365612" sldId="257"/>
            <ac:spMk id="3" creationId="{2111FEB8-040A-93C7-33B3-ADFA4851943D}"/>
          </ac:spMkLst>
        </pc:spChg>
        <pc:spChg chg="mod">
          <ac:chgData name="Nigat Rashid" userId="7dfacdecaae90e20" providerId="LiveId" clId="{6FFC6831-85E3-4913-83A7-4827D7B368EE}" dt="2025-11-11T14:31:51.429" v="1303" actId="20577"/>
          <ac:spMkLst>
            <pc:docMk/>
            <pc:sldMk cId="503365612" sldId="257"/>
            <ac:spMk id="4" creationId="{4B6AF40F-A10D-FE84-4F25-F07AB54E54C4}"/>
          </ac:spMkLst>
        </pc:spChg>
      </pc:sldChg>
      <pc:sldChg chg="modSp mod modTransition modNotesTx">
        <pc:chgData name="Nigat Rashid" userId="7dfacdecaae90e20" providerId="LiveId" clId="{6FFC6831-85E3-4913-83A7-4827D7B368EE}" dt="2025-11-13T09:08:08.723" v="1907" actId="1076"/>
        <pc:sldMkLst>
          <pc:docMk/>
          <pc:sldMk cId="4033379121" sldId="258"/>
        </pc:sldMkLst>
        <pc:spChg chg="mod">
          <ac:chgData name="Nigat Rashid" userId="7dfacdecaae90e20" providerId="LiveId" clId="{6FFC6831-85E3-4913-83A7-4827D7B368EE}" dt="2025-10-31T21:27:56.022" v="376" actId="790"/>
          <ac:spMkLst>
            <pc:docMk/>
            <pc:sldMk cId="4033379121" sldId="258"/>
            <ac:spMk id="4" creationId="{1B08FB53-D5F4-942E-EC73-122B274F620C}"/>
          </ac:spMkLst>
        </pc:spChg>
        <pc:spChg chg="mod">
          <ac:chgData name="Nigat Rashid" userId="7dfacdecaae90e20" providerId="LiveId" clId="{6FFC6831-85E3-4913-83A7-4827D7B368EE}" dt="2025-10-31T21:27:56.022" v="376" actId="790"/>
          <ac:spMkLst>
            <pc:docMk/>
            <pc:sldMk cId="4033379121" sldId="258"/>
            <ac:spMk id="5" creationId="{37F2FF98-235D-0326-0F3F-33C4937F78FC}"/>
          </ac:spMkLst>
        </pc:spChg>
        <pc:spChg chg="mod">
          <ac:chgData name="Nigat Rashid" userId="7dfacdecaae90e20" providerId="LiveId" clId="{6FFC6831-85E3-4913-83A7-4827D7B368EE}" dt="2025-10-31T21:27:56.022" v="376" actId="790"/>
          <ac:spMkLst>
            <pc:docMk/>
            <pc:sldMk cId="4033379121" sldId="258"/>
            <ac:spMk id="6" creationId="{F4E1101D-ADBB-B5DE-6E03-B36739CA3486}"/>
          </ac:spMkLst>
        </pc:spChg>
        <pc:picChg chg="mod">
          <ac:chgData name="Nigat Rashid" userId="7dfacdecaae90e20" providerId="LiveId" clId="{6FFC6831-85E3-4913-83A7-4827D7B368EE}" dt="2025-11-13T09:08:08.723" v="1907" actId="1076"/>
          <ac:picMkLst>
            <pc:docMk/>
            <pc:sldMk cId="4033379121" sldId="258"/>
            <ac:picMk id="3" creationId="{E4FADAFA-5864-E4D1-4A0B-5BA1639F0E62}"/>
          </ac:picMkLst>
        </pc:picChg>
      </pc:sldChg>
      <pc:sldChg chg="modSp mod modTransition modNotesTx">
        <pc:chgData name="Nigat Rashid" userId="7dfacdecaae90e20" providerId="LiveId" clId="{6FFC6831-85E3-4913-83A7-4827D7B368EE}" dt="2025-11-11T18:03:04.392" v="1858"/>
        <pc:sldMkLst>
          <pc:docMk/>
          <pc:sldMk cId="2034974725" sldId="259"/>
        </pc:sldMkLst>
        <pc:spChg chg="mod">
          <ac:chgData name="Nigat Rashid" userId="7dfacdecaae90e20" providerId="LiveId" clId="{6FFC6831-85E3-4913-83A7-4827D7B368EE}" dt="2025-10-31T21:27:56.022" v="376" actId="790"/>
          <ac:spMkLst>
            <pc:docMk/>
            <pc:sldMk cId="2034974725" sldId="259"/>
            <ac:spMk id="2" creationId="{2D366256-5833-1A33-B0DC-2DA4295E0026}"/>
          </ac:spMkLst>
        </pc:spChg>
        <pc:spChg chg="mod">
          <ac:chgData name="Nigat Rashid" userId="7dfacdecaae90e20" providerId="LiveId" clId="{6FFC6831-85E3-4913-83A7-4827D7B368EE}" dt="2025-10-31T21:27:56.022" v="376" actId="790"/>
          <ac:spMkLst>
            <pc:docMk/>
            <pc:sldMk cId="2034974725" sldId="259"/>
            <ac:spMk id="3" creationId="{A5770E09-C5D9-B8E5-122F-9AB7F3415739}"/>
          </ac:spMkLst>
        </pc:spChg>
      </pc:sldChg>
      <pc:sldChg chg="modSp mod modTransition modNotesTx">
        <pc:chgData name="Nigat Rashid" userId="7dfacdecaae90e20" providerId="LiveId" clId="{6FFC6831-85E3-4913-83A7-4827D7B368EE}" dt="2025-11-11T18:03:04.392" v="1858"/>
        <pc:sldMkLst>
          <pc:docMk/>
          <pc:sldMk cId="252511025" sldId="260"/>
        </pc:sldMkLst>
        <pc:spChg chg="mod">
          <ac:chgData name="Nigat Rashid" userId="7dfacdecaae90e20" providerId="LiveId" clId="{6FFC6831-85E3-4913-83A7-4827D7B368EE}" dt="2025-10-31T21:27:56.022" v="376" actId="790"/>
          <ac:spMkLst>
            <pc:docMk/>
            <pc:sldMk cId="252511025" sldId="260"/>
            <ac:spMk id="2" creationId="{CEEA25AA-A488-BEEA-FA52-B01004A4E263}"/>
          </ac:spMkLst>
        </pc:spChg>
        <pc:spChg chg="mod">
          <ac:chgData name="Nigat Rashid" userId="7dfacdecaae90e20" providerId="LiveId" clId="{6FFC6831-85E3-4913-83A7-4827D7B368EE}" dt="2025-10-31T21:27:56.022" v="376" actId="790"/>
          <ac:spMkLst>
            <pc:docMk/>
            <pc:sldMk cId="252511025" sldId="260"/>
            <ac:spMk id="3" creationId="{1F1837CB-EFAE-D926-A5F8-CA332BB875ED}"/>
          </ac:spMkLst>
        </pc:spChg>
        <pc:spChg chg="mod">
          <ac:chgData name="Nigat Rashid" userId="7dfacdecaae90e20" providerId="LiveId" clId="{6FFC6831-85E3-4913-83A7-4827D7B368EE}" dt="2025-10-31T21:27:56.022" v="376" actId="790"/>
          <ac:spMkLst>
            <pc:docMk/>
            <pc:sldMk cId="252511025" sldId="260"/>
            <ac:spMk id="8" creationId="{14D7FFB0-DC67-1BEF-71FB-ADA3E7D72F2D}"/>
          </ac:spMkLst>
        </pc:spChg>
      </pc:sldChg>
      <pc:sldChg chg="modSp mod modTransition modNotesTx">
        <pc:chgData name="Nigat Rashid" userId="7dfacdecaae90e20" providerId="LiveId" clId="{6FFC6831-85E3-4913-83A7-4827D7B368EE}" dt="2025-11-11T18:03:04.392" v="1858"/>
        <pc:sldMkLst>
          <pc:docMk/>
          <pc:sldMk cId="307750328" sldId="261"/>
        </pc:sldMkLst>
        <pc:spChg chg="mod">
          <ac:chgData name="Nigat Rashid" userId="7dfacdecaae90e20" providerId="LiveId" clId="{6FFC6831-85E3-4913-83A7-4827D7B368EE}" dt="2025-10-31T21:27:56.022" v="376" actId="790"/>
          <ac:spMkLst>
            <pc:docMk/>
            <pc:sldMk cId="307750328" sldId="261"/>
            <ac:spMk id="2" creationId="{B0D0F1FF-9DE8-C694-86DC-0AB590BEA268}"/>
          </ac:spMkLst>
        </pc:spChg>
        <pc:spChg chg="mod">
          <ac:chgData name="Nigat Rashid" userId="7dfacdecaae90e20" providerId="LiveId" clId="{6FFC6831-85E3-4913-83A7-4827D7B368EE}" dt="2025-10-31T21:27:56.022" v="376" actId="790"/>
          <ac:spMkLst>
            <pc:docMk/>
            <pc:sldMk cId="307750328" sldId="261"/>
            <ac:spMk id="3" creationId="{27EF4152-E728-CD6E-2D9C-B6557E48CC16}"/>
          </ac:spMkLst>
        </pc:spChg>
      </pc:sldChg>
      <pc:sldChg chg="modSp mod modTransition modNotesTx">
        <pc:chgData name="Nigat Rashid" userId="7dfacdecaae90e20" providerId="LiveId" clId="{6FFC6831-85E3-4913-83A7-4827D7B368EE}" dt="2025-11-11T18:03:04.392" v="1858"/>
        <pc:sldMkLst>
          <pc:docMk/>
          <pc:sldMk cId="3287412347" sldId="262"/>
        </pc:sldMkLst>
        <pc:spChg chg="mod">
          <ac:chgData name="Nigat Rashid" userId="7dfacdecaae90e20" providerId="LiveId" clId="{6FFC6831-85E3-4913-83A7-4827D7B368EE}" dt="2025-10-31T21:27:56.022" v="376" actId="790"/>
          <ac:spMkLst>
            <pc:docMk/>
            <pc:sldMk cId="3287412347" sldId="262"/>
            <ac:spMk id="2" creationId="{EDFC52AD-25CB-74F8-9D06-B0454F6724FD}"/>
          </ac:spMkLst>
        </pc:spChg>
        <pc:spChg chg="mod">
          <ac:chgData name="Nigat Rashid" userId="7dfacdecaae90e20" providerId="LiveId" clId="{6FFC6831-85E3-4913-83A7-4827D7B368EE}" dt="2025-10-31T21:27:56.022" v="376" actId="790"/>
          <ac:spMkLst>
            <pc:docMk/>
            <pc:sldMk cId="3287412347" sldId="262"/>
            <ac:spMk id="3" creationId="{EC115DB0-678C-BD46-5781-B91B09DFB883}"/>
          </ac:spMkLst>
        </pc:spChg>
      </pc:sldChg>
      <pc:sldChg chg="addSp delSp modSp mod modTransition modNotesTx">
        <pc:chgData name="Nigat Rashid" userId="7dfacdecaae90e20" providerId="LiveId" clId="{6FFC6831-85E3-4913-83A7-4827D7B368EE}" dt="2025-11-11T18:03:04.392" v="1858"/>
        <pc:sldMkLst>
          <pc:docMk/>
          <pc:sldMk cId="1441479813" sldId="263"/>
        </pc:sldMkLst>
        <pc:spChg chg="mod">
          <ac:chgData name="Nigat Rashid" userId="7dfacdecaae90e20" providerId="LiveId" clId="{6FFC6831-85E3-4913-83A7-4827D7B368EE}" dt="2025-10-31T21:27:56.022" v="376" actId="790"/>
          <ac:spMkLst>
            <pc:docMk/>
            <pc:sldMk cId="1441479813" sldId="263"/>
            <ac:spMk id="4" creationId="{702C0D1E-E1D0-4A00-305A-AEFF7C117932}"/>
          </ac:spMkLst>
        </pc:spChg>
        <pc:spChg chg="mod">
          <ac:chgData name="Nigat Rashid" userId="7dfacdecaae90e20" providerId="LiveId" clId="{6FFC6831-85E3-4913-83A7-4827D7B368EE}" dt="2025-10-31T21:27:56.022" v="376" actId="790"/>
          <ac:spMkLst>
            <pc:docMk/>
            <pc:sldMk cId="1441479813" sldId="263"/>
            <ac:spMk id="5" creationId="{6D6CA991-D1CC-188B-FFEB-884AE5976D06}"/>
          </ac:spMkLst>
        </pc:spChg>
        <pc:graphicFrameChg chg="mod modGraphic">
          <ac:chgData name="Nigat Rashid" userId="7dfacdecaae90e20" providerId="LiveId" clId="{6FFC6831-85E3-4913-83A7-4827D7B368EE}" dt="2025-10-31T21:43:24.291" v="481"/>
          <ac:graphicFrameMkLst>
            <pc:docMk/>
            <pc:sldMk cId="1441479813" sldId="263"/>
            <ac:graphicFrameMk id="7" creationId="{7C00CA9C-AFED-59B2-5FB6-C8AC2C7FB270}"/>
          </ac:graphicFrameMkLst>
        </pc:graphicFrameChg>
      </pc:sldChg>
      <pc:sldChg chg="modSp mod modTransition modNotesTx">
        <pc:chgData name="Nigat Rashid" userId="7dfacdecaae90e20" providerId="LiveId" clId="{6FFC6831-85E3-4913-83A7-4827D7B368EE}" dt="2025-11-11T18:03:04.392" v="1858"/>
        <pc:sldMkLst>
          <pc:docMk/>
          <pc:sldMk cId="4026818159" sldId="264"/>
        </pc:sldMkLst>
        <pc:spChg chg="mod">
          <ac:chgData name="Nigat Rashid" userId="7dfacdecaae90e20" providerId="LiveId" clId="{6FFC6831-85E3-4913-83A7-4827D7B368EE}" dt="2025-10-31T21:27:56.022" v="376" actId="790"/>
          <ac:spMkLst>
            <pc:docMk/>
            <pc:sldMk cId="4026818159" sldId="264"/>
            <ac:spMk id="2" creationId="{1FA22F4A-71C0-EE86-AEC8-B24D7B290E61}"/>
          </ac:spMkLst>
        </pc:spChg>
        <pc:spChg chg="mod">
          <ac:chgData name="Nigat Rashid" userId="7dfacdecaae90e20" providerId="LiveId" clId="{6FFC6831-85E3-4913-83A7-4827D7B368EE}" dt="2025-10-31T21:49:53.866" v="515" actId="20577"/>
          <ac:spMkLst>
            <pc:docMk/>
            <pc:sldMk cId="4026818159" sldId="264"/>
            <ac:spMk id="3" creationId="{BB3DCC84-4504-ACCB-6AF7-2F4A2759C5D2}"/>
          </ac:spMkLst>
        </pc:spChg>
      </pc:sldChg>
      <pc:sldChg chg="modSp mod modTransition modNotesTx">
        <pc:chgData name="Nigat Rashid" userId="7dfacdecaae90e20" providerId="LiveId" clId="{6FFC6831-85E3-4913-83A7-4827D7B368EE}" dt="2025-11-11T18:03:04.392" v="1858"/>
        <pc:sldMkLst>
          <pc:docMk/>
          <pc:sldMk cId="945223219" sldId="265"/>
        </pc:sldMkLst>
        <pc:spChg chg="mod">
          <ac:chgData name="Nigat Rashid" userId="7dfacdecaae90e20" providerId="LiveId" clId="{6FFC6831-85E3-4913-83A7-4827D7B368EE}" dt="2025-10-31T21:27:56.022" v="376" actId="790"/>
          <ac:spMkLst>
            <pc:docMk/>
            <pc:sldMk cId="945223219" sldId="265"/>
            <ac:spMk id="2" creationId="{F6224D18-0720-CB83-5F96-968462C54495}"/>
          </ac:spMkLst>
        </pc:spChg>
        <pc:spChg chg="mod">
          <ac:chgData name="Nigat Rashid" userId="7dfacdecaae90e20" providerId="LiveId" clId="{6FFC6831-85E3-4913-83A7-4827D7B368EE}" dt="2025-10-31T21:27:56.022" v="376" actId="790"/>
          <ac:spMkLst>
            <pc:docMk/>
            <pc:sldMk cId="945223219" sldId="265"/>
            <ac:spMk id="3" creationId="{B9F39467-A1E1-C756-1F9D-AD5079CC8797}"/>
          </ac:spMkLst>
        </pc:spChg>
      </pc:sldChg>
      <pc:sldChg chg="modSp mod modTransition modNotesTx">
        <pc:chgData name="Nigat Rashid" userId="7dfacdecaae90e20" providerId="LiveId" clId="{6FFC6831-85E3-4913-83A7-4827D7B368EE}" dt="2025-11-11T18:03:04.392" v="1858"/>
        <pc:sldMkLst>
          <pc:docMk/>
          <pc:sldMk cId="21827095" sldId="266"/>
        </pc:sldMkLst>
        <pc:spChg chg="mod">
          <ac:chgData name="Nigat Rashid" userId="7dfacdecaae90e20" providerId="LiveId" clId="{6FFC6831-85E3-4913-83A7-4827D7B368EE}" dt="2025-10-31T21:27:56.022" v="376" actId="790"/>
          <ac:spMkLst>
            <pc:docMk/>
            <pc:sldMk cId="21827095" sldId="266"/>
            <ac:spMk id="2" creationId="{8545B9FB-C4B0-B9EF-5596-3DBB6863487F}"/>
          </ac:spMkLst>
        </pc:spChg>
        <pc:spChg chg="mod">
          <ac:chgData name="Nigat Rashid" userId="7dfacdecaae90e20" providerId="LiveId" clId="{6FFC6831-85E3-4913-83A7-4827D7B368EE}" dt="2025-10-31T21:27:56.022" v="376" actId="790"/>
          <ac:spMkLst>
            <pc:docMk/>
            <pc:sldMk cId="21827095" sldId="266"/>
            <ac:spMk id="3" creationId="{222CD17D-B1D7-AE18-305A-3828C5C65EC5}"/>
          </ac:spMkLst>
        </pc:spChg>
      </pc:sldChg>
      <pc:sldChg chg="modSp mod modTransition modNotesTx">
        <pc:chgData name="Nigat Rashid" userId="7dfacdecaae90e20" providerId="LiveId" clId="{6FFC6831-85E3-4913-83A7-4827D7B368EE}" dt="2025-11-11T18:03:04.392" v="1858"/>
        <pc:sldMkLst>
          <pc:docMk/>
          <pc:sldMk cId="2650679007" sldId="267"/>
        </pc:sldMkLst>
        <pc:spChg chg="mod">
          <ac:chgData name="Nigat Rashid" userId="7dfacdecaae90e20" providerId="LiveId" clId="{6FFC6831-85E3-4913-83A7-4827D7B368EE}" dt="2025-10-31T21:27:56.022" v="376" actId="790"/>
          <ac:spMkLst>
            <pc:docMk/>
            <pc:sldMk cId="2650679007" sldId="267"/>
            <ac:spMk id="2" creationId="{06538818-5E76-16DF-9DD0-D1D9A368BDA8}"/>
          </ac:spMkLst>
        </pc:spChg>
        <pc:spChg chg="mod">
          <ac:chgData name="Nigat Rashid" userId="7dfacdecaae90e20" providerId="LiveId" clId="{6FFC6831-85E3-4913-83A7-4827D7B368EE}" dt="2025-10-31T21:27:56.022" v="376" actId="790"/>
          <ac:spMkLst>
            <pc:docMk/>
            <pc:sldMk cId="2650679007" sldId="267"/>
            <ac:spMk id="3" creationId="{C78FD8F4-1379-5676-D6D1-DC9B9693C666}"/>
          </ac:spMkLst>
        </pc:spChg>
      </pc:sldChg>
      <pc:sldChg chg="modSp mod modTransition modNotesTx">
        <pc:chgData name="Nigat Rashid" userId="7dfacdecaae90e20" providerId="LiveId" clId="{6FFC6831-85E3-4913-83A7-4827D7B368EE}" dt="2025-11-11T18:03:04.392" v="1858"/>
        <pc:sldMkLst>
          <pc:docMk/>
          <pc:sldMk cId="2020892631" sldId="268"/>
        </pc:sldMkLst>
        <pc:spChg chg="mod">
          <ac:chgData name="Nigat Rashid" userId="7dfacdecaae90e20" providerId="LiveId" clId="{6FFC6831-85E3-4913-83A7-4827D7B368EE}" dt="2025-10-31T23:01:35.458" v="931" actId="2711"/>
          <ac:spMkLst>
            <pc:docMk/>
            <pc:sldMk cId="2020892631" sldId="268"/>
            <ac:spMk id="2" creationId="{D73EE908-BE32-AB13-661E-9C7D66CD6C30}"/>
          </ac:spMkLst>
        </pc:spChg>
        <pc:spChg chg="mod">
          <ac:chgData name="Nigat Rashid" userId="7dfacdecaae90e20" providerId="LiveId" clId="{6FFC6831-85E3-4913-83A7-4827D7B368EE}" dt="2025-10-31T23:03:15.175" v="935" actId="13900"/>
          <ac:spMkLst>
            <pc:docMk/>
            <pc:sldMk cId="2020892631" sldId="268"/>
            <ac:spMk id="3" creationId="{DA2700A2-FA90-4320-C182-C4F398443895}"/>
          </ac:spMkLst>
        </pc:spChg>
      </pc:sldChg>
      <pc:sldChg chg="modSp mod modTransition">
        <pc:chgData name="Nigat Rashid" userId="7dfacdecaae90e20" providerId="LiveId" clId="{6FFC6831-85E3-4913-83A7-4827D7B368EE}" dt="2025-11-12T10:01:44.096" v="1890" actId="20577"/>
        <pc:sldMkLst>
          <pc:docMk/>
          <pc:sldMk cId="644982894" sldId="269"/>
        </pc:sldMkLst>
        <pc:spChg chg="mod">
          <ac:chgData name="Nigat Rashid" userId="7dfacdecaae90e20" providerId="LiveId" clId="{6FFC6831-85E3-4913-83A7-4827D7B368EE}" dt="2025-10-31T21:27:56.022" v="376" actId="790"/>
          <ac:spMkLst>
            <pc:docMk/>
            <pc:sldMk cId="644982894" sldId="269"/>
            <ac:spMk id="2" creationId="{AD5358CA-F3EB-BDF9-D117-D436230D7D14}"/>
          </ac:spMkLst>
        </pc:spChg>
        <pc:spChg chg="mod">
          <ac:chgData name="Nigat Rashid" userId="7dfacdecaae90e20" providerId="LiveId" clId="{6FFC6831-85E3-4913-83A7-4827D7B368EE}" dt="2025-11-12T10:01:44.096" v="1890" actId="20577"/>
          <ac:spMkLst>
            <pc:docMk/>
            <pc:sldMk cId="644982894" sldId="269"/>
            <ac:spMk id="3" creationId="{F89EBDD0-86C2-D7F8-7BDF-01C05F86C264}"/>
          </ac:spMkLst>
        </pc:spChg>
      </pc:sldChg>
      <pc:sldChg chg="modSp mod modTransition">
        <pc:chgData name="Nigat Rashid" userId="7dfacdecaae90e20" providerId="LiveId" clId="{6FFC6831-85E3-4913-83A7-4827D7B368EE}" dt="2025-11-12T10:03:12.615" v="1906" actId="20577"/>
        <pc:sldMkLst>
          <pc:docMk/>
          <pc:sldMk cId="3219260584" sldId="270"/>
        </pc:sldMkLst>
        <pc:spChg chg="mod">
          <ac:chgData name="Nigat Rashid" userId="7dfacdecaae90e20" providerId="LiveId" clId="{6FFC6831-85E3-4913-83A7-4827D7B368EE}" dt="2025-11-12T10:03:12.615" v="1906" actId="20577"/>
          <ac:spMkLst>
            <pc:docMk/>
            <pc:sldMk cId="3219260584" sldId="270"/>
            <ac:spMk id="3" creationId="{DFEFEF47-0241-85FF-15BE-8B7AE9A0DC8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EC0888-16DB-49F5-A089-8D8246B1624D}" type="doc">
      <dgm:prSet loTypeId="urn:microsoft.com/office/officeart/2005/8/layout/radial1" loCatId="cycle" qsTypeId="urn:microsoft.com/office/officeart/2005/8/quickstyle/simple1" qsCatId="simple" csTypeId="urn:microsoft.com/office/officeart/2005/8/colors/colorful4" csCatId="colorful" phldr="1"/>
      <dgm:spPr/>
      <dgm:t>
        <a:bodyPr/>
        <a:lstStyle/>
        <a:p>
          <a:endParaRPr lang="en-KE"/>
        </a:p>
      </dgm:t>
    </dgm:pt>
    <dgm:pt modelId="{C7FB0072-4E93-4729-9468-D5B4F528B05E}">
      <dgm:prSet phldrT="[Text]" custT="1"/>
      <dgm:spPr>
        <a:xfrm>
          <a:off x="2180175" y="180558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Multi-disciplinary team</a:t>
          </a:r>
        </a:p>
      </dgm:t>
    </dgm:pt>
    <dgm:pt modelId="{3C47320A-9D15-4A78-A71B-031B78665E0B}" type="parTrans" cxnId="{B703C630-8DE8-4F4E-A542-0088704B1E7B}">
      <dgm:prSet/>
      <dgm:spPr/>
      <dgm:t>
        <a:bodyPr/>
        <a:lstStyle/>
        <a:p>
          <a:endParaRPr lang="en-KE" sz="1400">
            <a:latin typeface="Times New Roman" panose="02020603050405020304" pitchFamily="18" charset="0"/>
            <a:cs typeface="Times New Roman" panose="02020603050405020304" pitchFamily="18" charset="0"/>
          </a:endParaRPr>
        </a:p>
      </dgm:t>
    </dgm:pt>
    <dgm:pt modelId="{E8FECEB6-0917-4980-8A93-20766866E35D}" type="sibTrans" cxnId="{B703C630-8DE8-4F4E-A542-0088704B1E7B}">
      <dgm:prSet/>
      <dgm:spPr/>
      <dgm:t>
        <a:bodyPr/>
        <a:lstStyle/>
        <a:p>
          <a:endParaRPr lang="en-KE" sz="1400">
            <a:latin typeface="Times New Roman" panose="02020603050405020304" pitchFamily="18" charset="0"/>
            <a:cs typeface="Times New Roman" panose="02020603050405020304" pitchFamily="18" charset="0"/>
          </a:endParaRPr>
        </a:p>
      </dgm:t>
    </dgm:pt>
    <dgm:pt modelId="{8553C0C2-93F6-4DE6-B901-98A60C010804}">
      <dgm:prSet phldrT="[Text]" custT="1"/>
      <dgm:spPr>
        <a:xfrm>
          <a:off x="2180175" y="17800"/>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General Provider</a:t>
          </a:r>
        </a:p>
      </dgm:t>
    </dgm:pt>
    <dgm:pt modelId="{44E0E188-B914-40C3-BF39-6FA588A5C500}" type="parTrans" cxnId="{172EDF57-A08C-426F-84FE-2E8F6BDF6159}">
      <dgm:prSet custT="1"/>
      <dgm:spPr>
        <a:xfrm rot="16200000">
          <a:off x="2659980" y="1576982"/>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EBDAEBE7-5ADE-4049-9D71-BE5E2AAF6EC7}" type="sibTrans" cxnId="{172EDF57-A08C-426F-84FE-2E8F6BDF6159}">
      <dgm:prSet/>
      <dgm:spPr/>
      <dgm:t>
        <a:bodyPr/>
        <a:lstStyle/>
        <a:p>
          <a:endParaRPr lang="en-KE" sz="1400">
            <a:latin typeface="Times New Roman" panose="02020603050405020304" pitchFamily="18" charset="0"/>
            <a:cs typeface="Times New Roman" panose="02020603050405020304" pitchFamily="18" charset="0"/>
          </a:endParaRPr>
        </a:p>
      </dgm:t>
    </dgm:pt>
    <dgm:pt modelId="{E77D8B70-DB94-4828-9671-EF561C3C799F}">
      <dgm:prSet phldrT="[Text]" custT="1"/>
      <dgm:spPr>
        <a:xfrm>
          <a:off x="3880462" y="1253131"/>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Physiotherapist</a:t>
          </a:r>
        </a:p>
      </dgm:t>
    </dgm:pt>
    <dgm:pt modelId="{1050DC39-1DB1-4FBE-BF15-0B00C2A08C0C}" type="parTrans" cxnId="{E350C79F-678D-45B4-A4BA-7B7113B51C0C}">
      <dgm:prSet custT="1"/>
      <dgm:spPr>
        <a:xfrm rot="20520000">
          <a:off x="3510124" y="2194647"/>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ECFD4E0F-0A7B-45ED-B3FC-FCEAA8F6532B}" type="sibTrans" cxnId="{E350C79F-678D-45B4-A4BA-7B7113B51C0C}">
      <dgm:prSet/>
      <dgm:spPr/>
      <dgm:t>
        <a:bodyPr/>
        <a:lstStyle/>
        <a:p>
          <a:endParaRPr lang="en-KE" sz="1400">
            <a:latin typeface="Times New Roman" panose="02020603050405020304" pitchFamily="18" charset="0"/>
            <a:cs typeface="Times New Roman" panose="02020603050405020304" pitchFamily="18" charset="0"/>
          </a:endParaRPr>
        </a:p>
      </dgm:t>
    </dgm:pt>
    <dgm:pt modelId="{3994AB64-81AD-4F36-A290-7C7940CD3AC8}">
      <dgm:prSet phldrT="[Text]" custT="1"/>
      <dgm:spPr>
        <a:xfrm>
          <a:off x="3231010" y="325193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Occupational Therapist</a:t>
          </a:r>
        </a:p>
      </dgm:t>
    </dgm:pt>
    <dgm:pt modelId="{69D9C3BE-8006-4026-B070-AF4A0D2A88CB}" type="parTrans" cxnId="{9445DAB7-3344-48AB-B152-CCFCCBB4109D}">
      <dgm:prSet custT="1"/>
      <dgm:spPr>
        <a:xfrm rot="3240000">
          <a:off x="3185398" y="3194051"/>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4CE8ED84-EE1D-4D26-B481-CC9B19169430}" type="sibTrans" cxnId="{9445DAB7-3344-48AB-B152-CCFCCBB4109D}">
      <dgm:prSet/>
      <dgm:spPr/>
      <dgm:t>
        <a:bodyPr/>
        <a:lstStyle/>
        <a:p>
          <a:endParaRPr lang="en-KE" sz="1400">
            <a:latin typeface="Times New Roman" panose="02020603050405020304" pitchFamily="18" charset="0"/>
            <a:cs typeface="Times New Roman" panose="02020603050405020304" pitchFamily="18" charset="0"/>
          </a:endParaRPr>
        </a:p>
      </dgm:t>
    </dgm:pt>
    <dgm:pt modelId="{20E46678-99E4-4E9E-BCA5-84D4814795E2}">
      <dgm:prSet phldrT="[Text]" custT="1"/>
      <dgm:spPr>
        <a:xfrm>
          <a:off x="479888" y="1253131"/>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Social Worker</a:t>
          </a:r>
        </a:p>
      </dgm:t>
    </dgm:pt>
    <dgm:pt modelId="{C112C4D5-251F-49A7-8481-C3C10E2B8CF3}" type="parTrans" cxnId="{09407A49-1D6F-4FE0-815C-0B741199BBAF}">
      <dgm:prSet custT="1"/>
      <dgm:spPr>
        <a:xfrm rot="11880000">
          <a:off x="1809837" y="2194647"/>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02F00335-4DBC-4ACE-9647-9A953576C153}" type="sibTrans" cxnId="{09407A49-1D6F-4FE0-815C-0B741199BBAF}">
      <dgm:prSet/>
      <dgm:spPr/>
      <dgm:t>
        <a:bodyPr/>
        <a:lstStyle/>
        <a:p>
          <a:endParaRPr lang="en-KE" sz="1400">
            <a:latin typeface="Times New Roman" panose="02020603050405020304" pitchFamily="18" charset="0"/>
            <a:cs typeface="Times New Roman" panose="02020603050405020304" pitchFamily="18" charset="0"/>
          </a:endParaRPr>
        </a:p>
      </dgm:t>
    </dgm:pt>
    <dgm:pt modelId="{35F16FBA-3BCD-4FE7-BBA8-134E50AE3B74}">
      <dgm:prSet custT="1"/>
      <dgm:spPr>
        <a:xfrm>
          <a:off x="1129340" y="3251938"/>
          <a:ext cx="1373698" cy="1373698"/>
        </a:xfrm>
        <a:prstGeom prst="ellipse">
          <a:avLst/>
        </a:prstGeom>
      </dgm:spPr>
      <dgm:t>
        <a:bodyPr/>
        <a:lstStyle/>
        <a:p>
          <a:pPr>
            <a:buNone/>
          </a:pPr>
          <a:r>
            <a:rPr lang="en-GB" sz="1400" noProof="0" dirty="0">
              <a:latin typeface="Times New Roman" panose="02020603050405020304" pitchFamily="18" charset="0"/>
              <a:ea typeface="+mn-ea"/>
              <a:cs typeface="Times New Roman" panose="02020603050405020304" pitchFamily="18" charset="0"/>
            </a:rPr>
            <a:t>Dietitian</a:t>
          </a:r>
        </a:p>
      </dgm:t>
    </dgm:pt>
    <dgm:pt modelId="{39A1A5B7-73A4-4A3E-8393-A5B713884D3F}" type="parTrans" cxnId="{480144A9-768A-468D-8592-436166B25EDF}">
      <dgm:prSet custT="1"/>
      <dgm:spPr>
        <a:xfrm rot="7560000">
          <a:off x="2134563" y="3194051"/>
          <a:ext cx="414088" cy="43122"/>
        </a:xfrm>
        <a:custGeom>
          <a:avLst/>
          <a:gdLst/>
          <a:ahLst/>
          <a:cxnLst/>
          <a:rect l="0" t="0" r="0" b="0"/>
          <a:pathLst>
            <a:path>
              <a:moveTo>
                <a:pt x="0" y="21561"/>
              </a:moveTo>
              <a:lnTo>
                <a:pt x="414088" y="21561"/>
              </a:lnTo>
            </a:path>
          </a:pathLst>
        </a:custGeom>
      </dgm:spPr>
      <dgm:t>
        <a:bodyPr/>
        <a:lstStyle/>
        <a:p>
          <a:pPr>
            <a:buNone/>
          </a:pPr>
          <a:endParaRPr lang="en-GB" sz="14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gm:t>
    </dgm:pt>
    <dgm:pt modelId="{CB19208E-7E52-4591-8E81-33C08439D216}" type="sibTrans" cxnId="{480144A9-768A-468D-8592-436166B25EDF}">
      <dgm:prSet/>
      <dgm:spPr/>
      <dgm:t>
        <a:bodyPr/>
        <a:lstStyle/>
        <a:p>
          <a:endParaRPr lang="en-KE" sz="1400">
            <a:latin typeface="Times New Roman" panose="02020603050405020304" pitchFamily="18" charset="0"/>
            <a:cs typeface="Times New Roman" panose="02020603050405020304" pitchFamily="18" charset="0"/>
          </a:endParaRPr>
        </a:p>
      </dgm:t>
    </dgm:pt>
    <dgm:pt modelId="{933B93C5-ECD8-4B0B-AC58-539283459BFA}" type="pres">
      <dgm:prSet presAssocID="{23EC0888-16DB-49F5-A089-8D8246B1624D}" presName="cycle" presStyleCnt="0">
        <dgm:presLayoutVars>
          <dgm:chMax val="1"/>
          <dgm:dir/>
          <dgm:animLvl val="ctr"/>
          <dgm:resizeHandles val="exact"/>
        </dgm:presLayoutVars>
      </dgm:prSet>
      <dgm:spPr/>
    </dgm:pt>
    <dgm:pt modelId="{E4D93A67-AA30-4B12-89CD-3C83F9D7E0A2}" type="pres">
      <dgm:prSet presAssocID="{C7FB0072-4E93-4729-9468-D5B4F528B05E}" presName="centerShape" presStyleLbl="node0" presStyleIdx="0" presStyleCnt="1"/>
      <dgm:spPr/>
    </dgm:pt>
    <dgm:pt modelId="{D15ACD94-89F5-4A3F-BAFF-E95ACF59476A}" type="pres">
      <dgm:prSet presAssocID="{44E0E188-B914-40C3-BF39-6FA588A5C500}" presName="Name9" presStyleLbl="parChTrans1D2" presStyleIdx="0" presStyleCnt="5"/>
      <dgm:spPr/>
    </dgm:pt>
    <dgm:pt modelId="{E614A76F-F755-464F-832F-8BD2F1B5AEDF}" type="pres">
      <dgm:prSet presAssocID="{44E0E188-B914-40C3-BF39-6FA588A5C500}" presName="connTx" presStyleLbl="parChTrans1D2" presStyleIdx="0" presStyleCnt="5"/>
      <dgm:spPr/>
    </dgm:pt>
    <dgm:pt modelId="{95934729-B3DD-49B5-8690-B8C56E9BCA39}" type="pres">
      <dgm:prSet presAssocID="{8553C0C2-93F6-4DE6-B901-98A60C010804}" presName="node" presStyleLbl="node1" presStyleIdx="0" presStyleCnt="5" custScaleX="115065">
        <dgm:presLayoutVars>
          <dgm:bulletEnabled val="1"/>
        </dgm:presLayoutVars>
      </dgm:prSet>
      <dgm:spPr/>
    </dgm:pt>
    <dgm:pt modelId="{3AD0C4A6-5EA0-4050-8296-E522982FB40E}" type="pres">
      <dgm:prSet presAssocID="{1050DC39-1DB1-4FBE-BF15-0B00C2A08C0C}" presName="Name9" presStyleLbl="parChTrans1D2" presStyleIdx="1" presStyleCnt="5"/>
      <dgm:spPr/>
    </dgm:pt>
    <dgm:pt modelId="{68C62685-FBA1-430D-BB17-98E8ADDF3DDB}" type="pres">
      <dgm:prSet presAssocID="{1050DC39-1DB1-4FBE-BF15-0B00C2A08C0C}" presName="connTx" presStyleLbl="parChTrans1D2" presStyleIdx="1" presStyleCnt="5"/>
      <dgm:spPr/>
    </dgm:pt>
    <dgm:pt modelId="{E1A1DE2B-85B7-425E-A659-16C84830ABC8}" type="pres">
      <dgm:prSet presAssocID="{E77D8B70-DB94-4828-9671-EF561C3C799F}" presName="node" presStyleLbl="node1" presStyleIdx="1" presStyleCnt="5" custScaleX="121225">
        <dgm:presLayoutVars>
          <dgm:bulletEnabled val="1"/>
        </dgm:presLayoutVars>
      </dgm:prSet>
      <dgm:spPr/>
    </dgm:pt>
    <dgm:pt modelId="{6A8B0909-5949-43F3-8C2B-7971E76BA3D7}" type="pres">
      <dgm:prSet presAssocID="{69D9C3BE-8006-4026-B070-AF4A0D2A88CB}" presName="Name9" presStyleLbl="parChTrans1D2" presStyleIdx="2" presStyleCnt="5"/>
      <dgm:spPr/>
    </dgm:pt>
    <dgm:pt modelId="{8CE7D374-E943-45FE-A44B-2D9E9D99D840}" type="pres">
      <dgm:prSet presAssocID="{69D9C3BE-8006-4026-B070-AF4A0D2A88CB}" presName="connTx" presStyleLbl="parChTrans1D2" presStyleIdx="2" presStyleCnt="5"/>
      <dgm:spPr/>
    </dgm:pt>
    <dgm:pt modelId="{90BDA263-2B25-4605-89F9-8D6737538941}" type="pres">
      <dgm:prSet presAssocID="{3994AB64-81AD-4F36-A290-7C7940CD3AC8}" presName="node" presStyleLbl="node1" presStyleIdx="2" presStyleCnt="5" custScaleX="117390">
        <dgm:presLayoutVars>
          <dgm:bulletEnabled val="1"/>
        </dgm:presLayoutVars>
      </dgm:prSet>
      <dgm:spPr/>
    </dgm:pt>
    <dgm:pt modelId="{4EC84B3C-4BA4-4070-AD2D-A9BDDA8233A5}" type="pres">
      <dgm:prSet presAssocID="{39A1A5B7-73A4-4A3E-8393-A5B713884D3F}" presName="Name9" presStyleLbl="parChTrans1D2" presStyleIdx="3" presStyleCnt="5"/>
      <dgm:spPr/>
    </dgm:pt>
    <dgm:pt modelId="{212FEB2D-2AEB-404E-A008-2C3305ECA932}" type="pres">
      <dgm:prSet presAssocID="{39A1A5B7-73A4-4A3E-8393-A5B713884D3F}" presName="connTx" presStyleLbl="parChTrans1D2" presStyleIdx="3" presStyleCnt="5"/>
      <dgm:spPr/>
    </dgm:pt>
    <dgm:pt modelId="{06991D3B-1A5A-4426-83C8-386D4064B23F}" type="pres">
      <dgm:prSet presAssocID="{35F16FBA-3BCD-4FE7-BBA8-134E50AE3B74}" presName="node" presStyleLbl="node1" presStyleIdx="3" presStyleCnt="5" custScaleX="121275">
        <dgm:presLayoutVars>
          <dgm:bulletEnabled val="1"/>
        </dgm:presLayoutVars>
      </dgm:prSet>
      <dgm:spPr/>
    </dgm:pt>
    <dgm:pt modelId="{7640AA70-96FE-4B44-B58C-21F071BDD025}" type="pres">
      <dgm:prSet presAssocID="{C112C4D5-251F-49A7-8481-C3C10E2B8CF3}" presName="Name9" presStyleLbl="parChTrans1D2" presStyleIdx="4" presStyleCnt="5"/>
      <dgm:spPr/>
    </dgm:pt>
    <dgm:pt modelId="{450CF087-ACC6-484E-A289-1D4165363D3A}" type="pres">
      <dgm:prSet presAssocID="{C112C4D5-251F-49A7-8481-C3C10E2B8CF3}" presName="connTx" presStyleLbl="parChTrans1D2" presStyleIdx="4" presStyleCnt="5"/>
      <dgm:spPr/>
    </dgm:pt>
    <dgm:pt modelId="{6594059E-E2F3-42E5-8E31-8B6DF25782C1}" type="pres">
      <dgm:prSet presAssocID="{20E46678-99E4-4E9E-BCA5-84D4814795E2}" presName="node" presStyleLbl="node1" presStyleIdx="4" presStyleCnt="5" custScaleX="109777">
        <dgm:presLayoutVars>
          <dgm:bulletEnabled val="1"/>
        </dgm:presLayoutVars>
      </dgm:prSet>
      <dgm:spPr/>
    </dgm:pt>
  </dgm:ptLst>
  <dgm:cxnLst>
    <dgm:cxn modelId="{45873328-0FBE-45D3-856F-3C25908D14FB}" type="presOf" srcId="{69D9C3BE-8006-4026-B070-AF4A0D2A88CB}" destId="{8CE7D374-E943-45FE-A44B-2D9E9D99D840}" srcOrd="1" destOrd="0" presId="urn:microsoft.com/office/officeart/2005/8/layout/radial1"/>
    <dgm:cxn modelId="{E0781B2D-F8E7-404C-B55C-908EEE371601}" type="presOf" srcId="{44E0E188-B914-40C3-BF39-6FA588A5C500}" destId="{E614A76F-F755-464F-832F-8BD2F1B5AEDF}" srcOrd="1" destOrd="0" presId="urn:microsoft.com/office/officeart/2005/8/layout/radial1"/>
    <dgm:cxn modelId="{EEAE092E-5EDC-4CF8-8FBB-DE4D38C65811}" type="presOf" srcId="{20E46678-99E4-4E9E-BCA5-84D4814795E2}" destId="{6594059E-E2F3-42E5-8E31-8B6DF25782C1}" srcOrd="0" destOrd="0" presId="urn:microsoft.com/office/officeart/2005/8/layout/radial1"/>
    <dgm:cxn modelId="{5EA1542F-9C22-406B-8E7F-CEDD0E87CB9A}" type="presOf" srcId="{C112C4D5-251F-49A7-8481-C3C10E2B8CF3}" destId="{7640AA70-96FE-4B44-B58C-21F071BDD025}" srcOrd="0" destOrd="0" presId="urn:microsoft.com/office/officeart/2005/8/layout/radial1"/>
    <dgm:cxn modelId="{6A6DE92F-87DB-421B-B30C-0D99318347DC}" type="presOf" srcId="{C7FB0072-4E93-4729-9468-D5B4F528B05E}" destId="{E4D93A67-AA30-4B12-89CD-3C83F9D7E0A2}" srcOrd="0" destOrd="0" presId="urn:microsoft.com/office/officeart/2005/8/layout/radial1"/>
    <dgm:cxn modelId="{B703C630-8DE8-4F4E-A542-0088704B1E7B}" srcId="{23EC0888-16DB-49F5-A089-8D8246B1624D}" destId="{C7FB0072-4E93-4729-9468-D5B4F528B05E}" srcOrd="0" destOrd="0" parTransId="{3C47320A-9D15-4A78-A71B-031B78665E0B}" sibTransId="{E8FECEB6-0917-4980-8A93-20766866E35D}"/>
    <dgm:cxn modelId="{09407A49-1D6F-4FE0-815C-0B741199BBAF}" srcId="{C7FB0072-4E93-4729-9468-D5B4F528B05E}" destId="{20E46678-99E4-4E9E-BCA5-84D4814795E2}" srcOrd="4" destOrd="0" parTransId="{C112C4D5-251F-49A7-8481-C3C10E2B8CF3}" sibTransId="{02F00335-4DBC-4ACE-9647-9A953576C153}"/>
    <dgm:cxn modelId="{C2B9CE4D-0A7F-4942-9157-EEAE9F5DAEA9}" type="presOf" srcId="{23EC0888-16DB-49F5-A089-8D8246B1624D}" destId="{933B93C5-ECD8-4B0B-AC58-539283459BFA}" srcOrd="0" destOrd="0" presId="urn:microsoft.com/office/officeart/2005/8/layout/radial1"/>
    <dgm:cxn modelId="{19D6F053-DB28-4D26-A4AA-6B3DD06FA88E}" type="presOf" srcId="{39A1A5B7-73A4-4A3E-8393-A5B713884D3F}" destId="{212FEB2D-2AEB-404E-A008-2C3305ECA932}" srcOrd="1" destOrd="0" presId="urn:microsoft.com/office/officeart/2005/8/layout/radial1"/>
    <dgm:cxn modelId="{172EDF57-A08C-426F-84FE-2E8F6BDF6159}" srcId="{C7FB0072-4E93-4729-9468-D5B4F528B05E}" destId="{8553C0C2-93F6-4DE6-B901-98A60C010804}" srcOrd="0" destOrd="0" parTransId="{44E0E188-B914-40C3-BF39-6FA588A5C500}" sibTransId="{EBDAEBE7-5ADE-4049-9D71-BE5E2AAF6EC7}"/>
    <dgm:cxn modelId="{5FFE4B82-94AB-478B-9559-E8BA08D137FF}" type="presOf" srcId="{35F16FBA-3BCD-4FE7-BBA8-134E50AE3B74}" destId="{06991D3B-1A5A-4426-83C8-386D4064B23F}" srcOrd="0" destOrd="0" presId="urn:microsoft.com/office/officeart/2005/8/layout/radial1"/>
    <dgm:cxn modelId="{7AE6D185-A8FE-4F69-B720-EF5F2F930C22}" type="presOf" srcId="{E77D8B70-DB94-4828-9671-EF561C3C799F}" destId="{E1A1DE2B-85B7-425E-A659-16C84830ABC8}" srcOrd="0" destOrd="0" presId="urn:microsoft.com/office/officeart/2005/8/layout/radial1"/>
    <dgm:cxn modelId="{B283258E-831C-4551-8112-6C4CD17CC347}" type="presOf" srcId="{39A1A5B7-73A4-4A3E-8393-A5B713884D3F}" destId="{4EC84B3C-4BA4-4070-AD2D-A9BDDA8233A5}" srcOrd="0" destOrd="0" presId="urn:microsoft.com/office/officeart/2005/8/layout/radial1"/>
    <dgm:cxn modelId="{B0EE9F8F-C90B-43AB-9DDA-DBF9CF97F2CF}" type="presOf" srcId="{3994AB64-81AD-4F36-A290-7C7940CD3AC8}" destId="{90BDA263-2B25-4605-89F9-8D6737538941}" srcOrd="0" destOrd="0" presId="urn:microsoft.com/office/officeart/2005/8/layout/radial1"/>
    <dgm:cxn modelId="{E350C79F-678D-45B4-A4BA-7B7113B51C0C}" srcId="{C7FB0072-4E93-4729-9468-D5B4F528B05E}" destId="{E77D8B70-DB94-4828-9671-EF561C3C799F}" srcOrd="1" destOrd="0" parTransId="{1050DC39-1DB1-4FBE-BF15-0B00C2A08C0C}" sibTransId="{ECFD4E0F-0A7B-45ED-B3FC-FCEAA8F6532B}"/>
    <dgm:cxn modelId="{E8A0E9A7-3522-429C-BA08-CE1125D1E937}" type="presOf" srcId="{1050DC39-1DB1-4FBE-BF15-0B00C2A08C0C}" destId="{68C62685-FBA1-430D-BB17-98E8ADDF3DDB}" srcOrd="1" destOrd="0" presId="urn:microsoft.com/office/officeart/2005/8/layout/radial1"/>
    <dgm:cxn modelId="{480144A9-768A-468D-8592-436166B25EDF}" srcId="{C7FB0072-4E93-4729-9468-D5B4F528B05E}" destId="{35F16FBA-3BCD-4FE7-BBA8-134E50AE3B74}" srcOrd="3" destOrd="0" parTransId="{39A1A5B7-73A4-4A3E-8393-A5B713884D3F}" sibTransId="{CB19208E-7E52-4591-8E81-33C08439D216}"/>
    <dgm:cxn modelId="{9445DAB7-3344-48AB-B152-CCFCCBB4109D}" srcId="{C7FB0072-4E93-4729-9468-D5B4F528B05E}" destId="{3994AB64-81AD-4F36-A290-7C7940CD3AC8}" srcOrd="2" destOrd="0" parTransId="{69D9C3BE-8006-4026-B070-AF4A0D2A88CB}" sibTransId="{4CE8ED84-EE1D-4D26-B481-CC9B19169430}"/>
    <dgm:cxn modelId="{EA2CD0D5-FC5D-4029-B77B-DAC7B1CD571F}" type="presOf" srcId="{C112C4D5-251F-49A7-8481-C3C10E2B8CF3}" destId="{450CF087-ACC6-484E-A289-1D4165363D3A}" srcOrd="1" destOrd="0" presId="urn:microsoft.com/office/officeart/2005/8/layout/radial1"/>
    <dgm:cxn modelId="{81BBBDDD-0FFD-4AB1-9ACD-7F69C52DE687}" type="presOf" srcId="{69D9C3BE-8006-4026-B070-AF4A0D2A88CB}" destId="{6A8B0909-5949-43F3-8C2B-7971E76BA3D7}" srcOrd="0" destOrd="0" presId="urn:microsoft.com/office/officeart/2005/8/layout/radial1"/>
    <dgm:cxn modelId="{3779DFE4-3580-4343-9AA1-BD92515E4F40}" type="presOf" srcId="{8553C0C2-93F6-4DE6-B901-98A60C010804}" destId="{95934729-B3DD-49B5-8690-B8C56E9BCA39}" srcOrd="0" destOrd="0" presId="urn:microsoft.com/office/officeart/2005/8/layout/radial1"/>
    <dgm:cxn modelId="{6801E5EE-16BF-41FE-B7BA-91F976053007}" type="presOf" srcId="{1050DC39-1DB1-4FBE-BF15-0B00C2A08C0C}" destId="{3AD0C4A6-5EA0-4050-8296-E522982FB40E}" srcOrd="0" destOrd="0" presId="urn:microsoft.com/office/officeart/2005/8/layout/radial1"/>
    <dgm:cxn modelId="{8C1357F3-8EDA-4A2C-ADA3-0BE0E0DBDC1D}" type="presOf" srcId="{44E0E188-B914-40C3-BF39-6FA588A5C500}" destId="{D15ACD94-89F5-4A3F-BAFF-E95ACF59476A}" srcOrd="0" destOrd="0" presId="urn:microsoft.com/office/officeart/2005/8/layout/radial1"/>
    <dgm:cxn modelId="{B72AEE95-29D9-43A8-AC65-A76D4F22EDE5}" type="presParOf" srcId="{933B93C5-ECD8-4B0B-AC58-539283459BFA}" destId="{E4D93A67-AA30-4B12-89CD-3C83F9D7E0A2}" srcOrd="0" destOrd="0" presId="urn:microsoft.com/office/officeart/2005/8/layout/radial1"/>
    <dgm:cxn modelId="{8EBA134B-56F8-466F-BC2B-8CD930EA0DEC}" type="presParOf" srcId="{933B93C5-ECD8-4B0B-AC58-539283459BFA}" destId="{D15ACD94-89F5-4A3F-BAFF-E95ACF59476A}" srcOrd="1" destOrd="0" presId="urn:microsoft.com/office/officeart/2005/8/layout/radial1"/>
    <dgm:cxn modelId="{EDE8D9B6-47FD-47A0-815D-ADEF2CCE6ED9}" type="presParOf" srcId="{D15ACD94-89F5-4A3F-BAFF-E95ACF59476A}" destId="{E614A76F-F755-464F-832F-8BD2F1B5AEDF}" srcOrd="0" destOrd="0" presId="urn:microsoft.com/office/officeart/2005/8/layout/radial1"/>
    <dgm:cxn modelId="{D134EA57-0BBA-482D-A9A6-C1B21784A377}" type="presParOf" srcId="{933B93C5-ECD8-4B0B-AC58-539283459BFA}" destId="{95934729-B3DD-49B5-8690-B8C56E9BCA39}" srcOrd="2" destOrd="0" presId="urn:microsoft.com/office/officeart/2005/8/layout/radial1"/>
    <dgm:cxn modelId="{B7A89640-E907-4691-B0E8-C59D8DF1CE9B}" type="presParOf" srcId="{933B93C5-ECD8-4B0B-AC58-539283459BFA}" destId="{3AD0C4A6-5EA0-4050-8296-E522982FB40E}" srcOrd="3" destOrd="0" presId="urn:microsoft.com/office/officeart/2005/8/layout/radial1"/>
    <dgm:cxn modelId="{E932E4F7-2BD4-42CD-8F17-E96F419EC7A7}" type="presParOf" srcId="{3AD0C4A6-5EA0-4050-8296-E522982FB40E}" destId="{68C62685-FBA1-430D-BB17-98E8ADDF3DDB}" srcOrd="0" destOrd="0" presId="urn:microsoft.com/office/officeart/2005/8/layout/radial1"/>
    <dgm:cxn modelId="{9EAD6C22-3C5B-4A17-BDAA-EA7B9090F21A}" type="presParOf" srcId="{933B93C5-ECD8-4B0B-AC58-539283459BFA}" destId="{E1A1DE2B-85B7-425E-A659-16C84830ABC8}" srcOrd="4" destOrd="0" presId="urn:microsoft.com/office/officeart/2005/8/layout/radial1"/>
    <dgm:cxn modelId="{B2EBEB09-6A3C-4C95-AE89-601B49B6526F}" type="presParOf" srcId="{933B93C5-ECD8-4B0B-AC58-539283459BFA}" destId="{6A8B0909-5949-43F3-8C2B-7971E76BA3D7}" srcOrd="5" destOrd="0" presId="urn:microsoft.com/office/officeart/2005/8/layout/radial1"/>
    <dgm:cxn modelId="{51D5675F-5B85-4588-8AA8-AFB45242DEEB}" type="presParOf" srcId="{6A8B0909-5949-43F3-8C2B-7971E76BA3D7}" destId="{8CE7D374-E943-45FE-A44B-2D9E9D99D840}" srcOrd="0" destOrd="0" presId="urn:microsoft.com/office/officeart/2005/8/layout/radial1"/>
    <dgm:cxn modelId="{1CC10619-2B17-43BA-ACC2-78FEA0A739D8}" type="presParOf" srcId="{933B93C5-ECD8-4B0B-AC58-539283459BFA}" destId="{90BDA263-2B25-4605-89F9-8D6737538941}" srcOrd="6" destOrd="0" presId="urn:microsoft.com/office/officeart/2005/8/layout/radial1"/>
    <dgm:cxn modelId="{04CFD243-B1AD-44F7-BF6B-C920DA25BBD0}" type="presParOf" srcId="{933B93C5-ECD8-4B0B-AC58-539283459BFA}" destId="{4EC84B3C-4BA4-4070-AD2D-A9BDDA8233A5}" srcOrd="7" destOrd="0" presId="urn:microsoft.com/office/officeart/2005/8/layout/radial1"/>
    <dgm:cxn modelId="{BE260430-9BD6-4EF1-AC38-3CD91F42F5E2}" type="presParOf" srcId="{4EC84B3C-4BA4-4070-AD2D-A9BDDA8233A5}" destId="{212FEB2D-2AEB-404E-A008-2C3305ECA932}" srcOrd="0" destOrd="0" presId="urn:microsoft.com/office/officeart/2005/8/layout/radial1"/>
    <dgm:cxn modelId="{EEBE0A8D-900E-4FE9-92ED-9D4795210ABF}" type="presParOf" srcId="{933B93C5-ECD8-4B0B-AC58-539283459BFA}" destId="{06991D3B-1A5A-4426-83C8-386D4064B23F}" srcOrd="8" destOrd="0" presId="urn:microsoft.com/office/officeart/2005/8/layout/radial1"/>
    <dgm:cxn modelId="{52C3D0DD-E281-45E3-B595-3E7C9D9B22F3}" type="presParOf" srcId="{933B93C5-ECD8-4B0B-AC58-539283459BFA}" destId="{7640AA70-96FE-4B44-B58C-21F071BDD025}" srcOrd="9" destOrd="0" presId="urn:microsoft.com/office/officeart/2005/8/layout/radial1"/>
    <dgm:cxn modelId="{1097FCDB-CBC8-4605-8C5C-386682A65907}" type="presParOf" srcId="{7640AA70-96FE-4B44-B58C-21F071BDD025}" destId="{450CF087-ACC6-484E-A289-1D4165363D3A}" srcOrd="0" destOrd="0" presId="urn:microsoft.com/office/officeart/2005/8/layout/radial1"/>
    <dgm:cxn modelId="{1C610CA6-A1CD-4272-A5FC-5350A654F779}" type="presParOf" srcId="{933B93C5-ECD8-4B0B-AC58-539283459BFA}" destId="{6594059E-E2F3-42E5-8E31-8B6DF25782C1}" srcOrd="10"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93A67-AA30-4B12-89CD-3C83F9D7E0A2}">
      <dsp:nvSpPr>
        <dsp:cNvPr id="0" name=""/>
        <dsp:cNvSpPr/>
      </dsp:nvSpPr>
      <dsp:spPr>
        <a:xfrm>
          <a:off x="2140860" y="1805588"/>
          <a:ext cx="1373698" cy="1373698"/>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Multi-disciplinary team</a:t>
          </a:r>
        </a:p>
      </dsp:txBody>
      <dsp:txXfrm>
        <a:off x="2342033" y="2006761"/>
        <a:ext cx="971352" cy="971352"/>
      </dsp:txXfrm>
    </dsp:sp>
    <dsp:sp modelId="{D15ACD94-89F5-4A3F-BAFF-E95ACF59476A}">
      <dsp:nvSpPr>
        <dsp:cNvPr id="0" name=""/>
        <dsp:cNvSpPr/>
      </dsp:nvSpPr>
      <dsp:spPr>
        <a:xfrm rot="16200000">
          <a:off x="2620665" y="1576982"/>
          <a:ext cx="414088"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2817357" y="1608895"/>
        <a:ext cx="0" cy="0"/>
      </dsp:txXfrm>
    </dsp:sp>
    <dsp:sp modelId="{95934729-B3DD-49B5-8690-B8C56E9BCA39}">
      <dsp:nvSpPr>
        <dsp:cNvPr id="0" name=""/>
        <dsp:cNvSpPr/>
      </dsp:nvSpPr>
      <dsp:spPr>
        <a:xfrm>
          <a:off x="2037386" y="17800"/>
          <a:ext cx="1580646" cy="1373698"/>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General Provider</a:t>
          </a:r>
        </a:p>
      </dsp:txBody>
      <dsp:txXfrm>
        <a:off x="2268866" y="218973"/>
        <a:ext cx="1117686" cy="971352"/>
      </dsp:txXfrm>
    </dsp:sp>
    <dsp:sp modelId="{3AD0C4A6-5EA0-4050-8296-E522982FB40E}">
      <dsp:nvSpPr>
        <dsp:cNvPr id="0" name=""/>
        <dsp:cNvSpPr/>
      </dsp:nvSpPr>
      <dsp:spPr>
        <a:xfrm rot="20520000">
          <a:off x="3473934" y="2214382"/>
          <a:ext cx="286366"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3608096" y="2231347"/>
        <a:ext cx="0" cy="0"/>
      </dsp:txXfrm>
    </dsp:sp>
    <dsp:sp modelId="{E1A1DE2B-85B7-425E-A659-16C84830ABC8}">
      <dsp:nvSpPr>
        <dsp:cNvPr id="0" name=""/>
        <dsp:cNvSpPr/>
      </dsp:nvSpPr>
      <dsp:spPr>
        <a:xfrm>
          <a:off x="3695363" y="1253131"/>
          <a:ext cx="1665266" cy="1373698"/>
        </a:xfrm>
        <a:prstGeom prst="ellipse">
          <a:avLst/>
        </a:prstGeom>
        <a:solidFill>
          <a:schemeClr val="accent4">
            <a:hueOff val="1649984"/>
            <a:satOff val="-7300"/>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Physiotherapist</a:t>
          </a:r>
        </a:p>
      </dsp:txBody>
      <dsp:txXfrm>
        <a:off x="3939236" y="1454304"/>
        <a:ext cx="1177520" cy="971352"/>
      </dsp:txXfrm>
    </dsp:sp>
    <dsp:sp modelId="{6A8B0909-5949-43F3-8C2B-7971E76BA3D7}">
      <dsp:nvSpPr>
        <dsp:cNvPr id="0" name=""/>
        <dsp:cNvSpPr/>
      </dsp:nvSpPr>
      <dsp:spPr>
        <a:xfrm rot="3240000">
          <a:off x="3153309" y="3179868"/>
          <a:ext cx="379025"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a:off x="3344918" y="3188193"/>
        <a:ext cx="0" cy="0"/>
      </dsp:txXfrm>
    </dsp:sp>
    <dsp:sp modelId="{90BDA263-2B25-4605-89F9-8D6737538941}">
      <dsp:nvSpPr>
        <dsp:cNvPr id="0" name=""/>
        <dsp:cNvSpPr/>
      </dsp:nvSpPr>
      <dsp:spPr>
        <a:xfrm>
          <a:off x="3072252" y="3251938"/>
          <a:ext cx="1612585" cy="1373698"/>
        </a:xfrm>
        <a:prstGeom prst="ellipse">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Occupational Therapist</a:t>
          </a:r>
        </a:p>
      </dsp:txBody>
      <dsp:txXfrm>
        <a:off x="3308410" y="3453111"/>
        <a:ext cx="1140269" cy="971352"/>
      </dsp:txXfrm>
    </dsp:sp>
    <dsp:sp modelId="{4EC84B3C-4BA4-4070-AD2D-A9BDDA8233A5}">
      <dsp:nvSpPr>
        <dsp:cNvPr id="0" name=""/>
        <dsp:cNvSpPr/>
      </dsp:nvSpPr>
      <dsp:spPr>
        <a:xfrm rot="7560000">
          <a:off x="2128154" y="3177285"/>
          <a:ext cx="372639"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327484" y="3196785"/>
        <a:ext cx="0" cy="0"/>
      </dsp:txXfrm>
    </dsp:sp>
    <dsp:sp modelId="{06991D3B-1A5A-4426-83C8-386D4064B23F}">
      <dsp:nvSpPr>
        <dsp:cNvPr id="0" name=""/>
        <dsp:cNvSpPr/>
      </dsp:nvSpPr>
      <dsp:spPr>
        <a:xfrm>
          <a:off x="943898" y="3251938"/>
          <a:ext cx="1665953" cy="1373698"/>
        </a:xfrm>
        <a:prstGeom prst="ellipse">
          <a:avLst/>
        </a:prstGeom>
        <a:solidFill>
          <a:schemeClr val="accent4">
            <a:hueOff val="4949952"/>
            <a:satOff val="-21901"/>
            <a:lumOff val="-36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Dietitian</a:t>
          </a:r>
        </a:p>
      </dsp:txBody>
      <dsp:txXfrm>
        <a:off x="1187871" y="3453111"/>
        <a:ext cx="1178007" cy="971352"/>
      </dsp:txXfrm>
    </dsp:sp>
    <dsp:sp modelId="{7640AA70-96FE-4B44-B58C-21F071BDD025}">
      <dsp:nvSpPr>
        <dsp:cNvPr id="0" name=""/>
        <dsp:cNvSpPr/>
      </dsp:nvSpPr>
      <dsp:spPr>
        <a:xfrm rot="11880000">
          <a:off x="1828933" y="2203899"/>
          <a:ext cx="354212" cy="43122"/>
        </a:xfrm>
        <a:custGeom>
          <a:avLst/>
          <a:gdLst/>
          <a:ahLst/>
          <a:cxnLst/>
          <a:rect l="0" t="0" r="0" b="0"/>
          <a:pathLst>
            <a:path>
              <a:moveTo>
                <a:pt x="0" y="21561"/>
              </a:moveTo>
              <a:lnTo>
                <a:pt x="414088" y="21561"/>
              </a:lnTo>
            </a:path>
          </a:pathLst>
        </a:cu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noProof="0" dirty="0">
            <a:solidFill>
              <a:sysClr val="windowText" lastClr="000000">
                <a:hueOff val="0"/>
                <a:satOff val="0"/>
                <a:lumOff val="0"/>
                <a:alphaOff val="0"/>
              </a:sysClr>
            </a:solidFill>
            <a:latin typeface="Times New Roman" panose="02020603050405020304" pitchFamily="18" charset="0"/>
            <a:ea typeface="+mn-ea"/>
            <a:cs typeface="Times New Roman" panose="02020603050405020304" pitchFamily="18" charset="0"/>
          </a:endParaRPr>
        </a:p>
      </dsp:txBody>
      <dsp:txXfrm rot="10800000">
        <a:off x="2011723" y="2236618"/>
        <a:ext cx="0" cy="0"/>
      </dsp:txXfrm>
    </dsp:sp>
    <dsp:sp modelId="{6594059E-E2F3-42E5-8E31-8B6DF25782C1}">
      <dsp:nvSpPr>
        <dsp:cNvPr id="0" name=""/>
        <dsp:cNvSpPr/>
      </dsp:nvSpPr>
      <dsp:spPr>
        <a:xfrm>
          <a:off x="373420" y="1253131"/>
          <a:ext cx="1508005" cy="1373698"/>
        </a:xfrm>
        <a:prstGeom prst="ellipse">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noProof="0" dirty="0">
              <a:latin typeface="Times New Roman" panose="02020603050405020304" pitchFamily="18" charset="0"/>
              <a:ea typeface="+mn-ea"/>
              <a:cs typeface="Times New Roman" panose="02020603050405020304" pitchFamily="18" charset="0"/>
            </a:rPr>
            <a:t>Social Worker</a:t>
          </a:r>
        </a:p>
      </dsp:txBody>
      <dsp:txXfrm>
        <a:off x="594262" y="1454304"/>
        <a:ext cx="1066321" cy="97135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8DC3A3-ED8A-4584-A41D-BD64325D11F6}" type="datetimeFigureOut">
              <a:rPr lang="en-US" smtClean="0"/>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03083-41BC-44D1-A083-91DBD5A5E516}" type="slidenum">
              <a:rPr lang="en-US" smtClean="0"/>
              <a:t>‹#›</a:t>
            </a:fld>
            <a:endParaRPr lang="en-US"/>
          </a:p>
        </p:txBody>
      </p:sp>
    </p:spTree>
    <p:extLst>
      <p:ext uri="{BB962C8B-B14F-4D97-AF65-F5344CB8AC3E}">
        <p14:creationId xmlns:p14="http://schemas.microsoft.com/office/powerpoint/2010/main" val="3110432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my name is </a:t>
            </a:r>
            <a:r>
              <a:rPr lang="en-GB" sz="1200" b="1" kern="1200" dirty="0">
                <a:solidFill>
                  <a:schemeClr val="tx1"/>
                </a:solidFill>
                <a:effectLst/>
                <a:latin typeface="+mn-lt"/>
                <a:ea typeface="+mn-ea"/>
                <a:cs typeface="+mn-cs"/>
              </a:rPr>
              <a:t>Nigat Rashid</a:t>
            </a:r>
            <a:r>
              <a:rPr lang="en-GB" sz="1200" kern="1200" dirty="0">
                <a:solidFill>
                  <a:schemeClr val="tx1"/>
                </a:solidFill>
                <a:effectLst/>
                <a:latin typeface="+mn-lt"/>
                <a:ea typeface="+mn-ea"/>
                <a:cs typeface="+mn-cs"/>
              </a:rPr>
              <a:t>, / and I am a student on the BSc Health and Social Care programme.  This is my presentation for the Introduction to Physiology module</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be discussing a care plan for a patient with </a:t>
            </a:r>
            <a:r>
              <a:rPr lang="en-GB" sz="1200" b="0" kern="1200" dirty="0">
                <a:solidFill>
                  <a:schemeClr val="tx1"/>
                </a:solidFill>
                <a:effectLst/>
                <a:latin typeface="+mn-lt"/>
                <a:ea typeface="+mn-ea"/>
                <a:cs typeface="+mn-cs"/>
              </a:rPr>
              <a:t>osteoarthritis </a:t>
            </a:r>
            <a:r>
              <a:rPr lang="en-GB" sz="1200" kern="1200" dirty="0">
                <a:solidFill>
                  <a:schemeClr val="tx1"/>
                </a:solidFill>
                <a:effectLst/>
                <a:latin typeface="+mn-lt"/>
                <a:ea typeface="+mn-ea"/>
                <a:cs typeface="+mn-cs"/>
              </a:rPr>
              <a:t>in the knee. </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a:t>
            </a:fld>
            <a:endParaRPr lang="en-US"/>
          </a:p>
        </p:txBody>
      </p:sp>
    </p:spTree>
    <p:extLst>
      <p:ext uri="{BB962C8B-B14F-4D97-AF65-F5344CB8AC3E}">
        <p14:creationId xmlns:p14="http://schemas.microsoft.com/office/powerpoint/2010/main" val="68551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This presentation will explore the </a:t>
            </a:r>
            <a:r>
              <a:rPr lang="en-GB" sz="1200" b="1" kern="1200" dirty="0">
                <a:solidFill>
                  <a:schemeClr val="tx1"/>
                </a:solidFill>
                <a:effectLst/>
                <a:latin typeface="+mn-lt"/>
                <a:ea typeface="+mn-ea"/>
                <a:cs typeface="+mn-cs"/>
              </a:rPr>
              <a:t>anatomy</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physiology</a:t>
            </a:r>
            <a:r>
              <a:rPr lang="en-GB" sz="1200" kern="1200" dirty="0">
                <a:solidFill>
                  <a:schemeClr val="tx1"/>
                </a:solidFill>
                <a:effectLst/>
                <a:latin typeface="+mn-lt"/>
                <a:ea typeface="+mn-ea"/>
                <a:cs typeface="+mn-cs"/>
              </a:rPr>
              <a:t> of the knee, the effects of </a:t>
            </a:r>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and an evidence-based care plan.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is a common </a:t>
            </a:r>
            <a:r>
              <a:rPr lang="en-GB" sz="1200" b="1" kern="1200" dirty="0">
                <a:solidFill>
                  <a:schemeClr val="tx1"/>
                </a:solidFill>
                <a:effectLst/>
                <a:latin typeface="+mn-lt"/>
                <a:ea typeface="+mn-ea"/>
                <a:cs typeface="+mn-cs"/>
              </a:rPr>
              <a:t>Musculoskeletal </a:t>
            </a:r>
            <a:r>
              <a:rPr lang="en-GB" sz="1200" kern="1200" dirty="0">
                <a:solidFill>
                  <a:schemeClr val="tx1"/>
                </a:solidFill>
                <a:effectLst/>
                <a:latin typeface="+mn-lt"/>
                <a:ea typeface="+mn-ea"/>
                <a:cs typeface="+mn-cs"/>
              </a:rPr>
              <a:t>disorder that causes pain, stiffness and reduced mobility.  In the UK, one in ten adults have </a:t>
            </a:r>
            <a:r>
              <a:rPr lang="en-GB" sz="1200" b="1" kern="1200" dirty="0">
                <a:solidFill>
                  <a:schemeClr val="tx1"/>
                </a:solidFill>
                <a:effectLst/>
                <a:latin typeface="+mn-lt"/>
                <a:ea typeface="+mn-ea"/>
                <a:cs typeface="+mn-cs"/>
              </a:rPr>
              <a:t>symptomatic osteoarthritis</a:t>
            </a:r>
            <a:r>
              <a:rPr lang="en-GB" sz="1200" kern="1200" dirty="0">
                <a:solidFill>
                  <a:schemeClr val="tx1"/>
                </a:solidFill>
                <a:effectLst/>
                <a:latin typeface="+mn-lt"/>
                <a:ea typeface="+mn-ea"/>
                <a:cs typeface="+mn-cs"/>
              </a:rPr>
              <a:t>, with the knee being the most affected joint. I will also explain how </a:t>
            </a:r>
            <a:r>
              <a:rPr lang="en-GB" sz="1200" b="1" kern="1200" dirty="0">
                <a:solidFill>
                  <a:schemeClr val="tx1"/>
                </a:solidFill>
                <a:effectLst/>
                <a:latin typeface="+mn-lt"/>
                <a:ea typeface="+mn-ea"/>
                <a:cs typeface="+mn-cs"/>
              </a:rPr>
              <a:t>osteoarthritis</a:t>
            </a:r>
            <a:r>
              <a:rPr lang="en-GB" sz="1200" kern="1200" dirty="0">
                <a:solidFill>
                  <a:schemeClr val="tx1"/>
                </a:solidFill>
                <a:effectLst/>
                <a:latin typeface="+mn-lt"/>
                <a:ea typeface="+mn-ea"/>
                <a:cs typeface="+mn-cs"/>
              </a:rPr>
              <a:t> affects body function and finally, present an evidence-based care plan, following NHS and NICE guidelines, that addresses the patient’s physical, emotional, and social needs.  I will be discussing our patient M.J., a sixty‑two‑year‑old white British woman, who is a widow and living alone.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2</a:t>
            </a:fld>
            <a:endParaRPr lang="en-US"/>
          </a:p>
        </p:txBody>
      </p:sp>
    </p:spTree>
    <p:extLst>
      <p:ext uri="{BB962C8B-B14F-4D97-AF65-F5344CB8AC3E}">
        <p14:creationId xmlns:p14="http://schemas.microsoft.com/office/powerpoint/2010/main" val="1000064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The knee is the largest and most complex joint in the human body (AAOS, 2025). It connects the femur, tibia, and patella, allowing essential movements such as walking, running, and standing. Articular cartilage and menisci reduce friction and absorb shock during motion (Sciarretta and Lane, 2023, p.393). Ligaments provide strength and prevent excessive movement, while synovial fluid lubricates and nourishes the joint, allowing for smooth movement. A healthy knee relies on the coordination of these structures to maintain smooth, pain-free movement and stability (Sciarretta and Lane, 2023, p.393).</a:t>
            </a:r>
          </a:p>
        </p:txBody>
      </p:sp>
      <p:sp>
        <p:nvSpPr>
          <p:cNvPr id="4" name="Slide Number Placeholder 3"/>
          <p:cNvSpPr>
            <a:spLocks noGrp="1"/>
          </p:cNvSpPr>
          <p:nvPr>
            <p:ph type="sldNum" sz="quarter" idx="5"/>
          </p:nvPr>
        </p:nvSpPr>
        <p:spPr/>
        <p:txBody>
          <a:bodyPr/>
          <a:lstStyle/>
          <a:p>
            <a:fld id="{B5903083-41BC-44D1-A083-91DBD5A5E516}" type="slidenum">
              <a:rPr lang="en-US" smtClean="0"/>
              <a:t>3</a:t>
            </a:fld>
            <a:endParaRPr lang="en-US"/>
          </a:p>
        </p:txBody>
      </p:sp>
    </p:spTree>
    <p:extLst>
      <p:ext uri="{BB962C8B-B14F-4D97-AF65-F5344CB8AC3E}">
        <p14:creationId xmlns:p14="http://schemas.microsoft.com/office/powerpoint/2010/main" val="467062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The musculoskeletal system functions through the coordinated actions of bones, muscles, and connective tissues. When muscles contract, they pull on bones through tendons, causing the joints to move (NHS Inform, 2025). Cartilage covers the ends of bones, reducing friction and absorbing shock. Meanwhile, synovial fluid further lubricates the joint and delivers essential nutrients to the cartilage, which lacks a direct blood supply. This efficient system ensures smooth, controlled movements and protects joints from mechanical stress during daily activities (NHS Inform, 2025).</a:t>
            </a:r>
          </a:p>
        </p:txBody>
      </p:sp>
      <p:sp>
        <p:nvSpPr>
          <p:cNvPr id="4" name="Slide Number Placeholder 3"/>
          <p:cNvSpPr>
            <a:spLocks noGrp="1"/>
          </p:cNvSpPr>
          <p:nvPr>
            <p:ph type="sldNum" sz="quarter" idx="5"/>
          </p:nvPr>
        </p:nvSpPr>
        <p:spPr/>
        <p:txBody>
          <a:bodyPr/>
          <a:lstStyle/>
          <a:p>
            <a:fld id="{B5903083-41BC-44D1-A083-91DBD5A5E516}" type="slidenum">
              <a:rPr lang="en-US" smtClean="0"/>
              <a:t>4</a:t>
            </a:fld>
            <a:endParaRPr lang="en-US"/>
          </a:p>
        </p:txBody>
      </p:sp>
    </p:spTree>
    <p:extLst>
      <p:ext uri="{BB962C8B-B14F-4D97-AF65-F5344CB8AC3E}">
        <p14:creationId xmlns:p14="http://schemas.microsoft.com/office/powerpoint/2010/main" val="2243718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In osteoarthritis, the protective cartilage that cushions the ends of bones gradually breaks down, leading to bone-on-bone contact. This friction causes pain and limits smooth joint movement. The synovial membrane may become irritated, producing excess fluid that contributes to swelling and stiffness (Coppola et al., 2024, p. 4063). Over time, the body attempts to repair itself by forming osteophytes, or bone spurs, which can further restrict movement. These degenerative changes develop slowly and worsen over time, making Osteoarthritis a chronic and progressive disorder. Although it involves inflammation, it is not primarily an inflammatory condition, unlike rheumatoid arthritis (Coppola et al., 2024, p. 4063).</a:t>
            </a:r>
          </a:p>
        </p:txBody>
      </p:sp>
      <p:sp>
        <p:nvSpPr>
          <p:cNvPr id="4" name="Slide Number Placeholder 3"/>
          <p:cNvSpPr>
            <a:spLocks noGrp="1"/>
          </p:cNvSpPr>
          <p:nvPr>
            <p:ph type="sldNum" sz="quarter" idx="5"/>
          </p:nvPr>
        </p:nvSpPr>
        <p:spPr/>
        <p:txBody>
          <a:bodyPr/>
          <a:lstStyle/>
          <a:p>
            <a:fld id="{B5903083-41BC-44D1-A083-91DBD5A5E516}" type="slidenum">
              <a:rPr lang="en-US" smtClean="0"/>
              <a:t>5</a:t>
            </a:fld>
            <a:endParaRPr lang="en-US"/>
          </a:p>
        </p:txBody>
      </p:sp>
    </p:spTree>
    <p:extLst>
      <p:ext uri="{BB962C8B-B14F-4D97-AF65-F5344CB8AC3E}">
        <p14:creationId xmlns:p14="http://schemas.microsoft.com/office/powerpoint/2010/main" val="1801775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Osteoarthritis significantly affects daily functioning and independence. Chronic pain and joint stiffness limit mobility and muscle strength, often leading to an unsteady gait and increased risk of falls (AAOS, 2025). Reduced physical activity can compromise cardiovascular health and contribute to weight gain (Park et al., 2023, p. 2277). Beyond physical limitations, the emotional impact can be severe, as persistent pain and isolation can lead to anxiety or depression. Together, these effects reduce the patient’s overall well-being and stress the importance of a holistic, person-centred care approach (AAOS, 2025).</a:t>
            </a:r>
          </a:p>
        </p:txBody>
      </p:sp>
      <p:sp>
        <p:nvSpPr>
          <p:cNvPr id="4" name="Slide Number Placeholder 3"/>
          <p:cNvSpPr>
            <a:spLocks noGrp="1"/>
          </p:cNvSpPr>
          <p:nvPr>
            <p:ph type="sldNum" sz="quarter" idx="5"/>
          </p:nvPr>
        </p:nvSpPr>
        <p:spPr/>
        <p:txBody>
          <a:bodyPr/>
          <a:lstStyle/>
          <a:p>
            <a:fld id="{B5903083-41BC-44D1-A083-91DBD5A5E516}" type="slidenum">
              <a:rPr lang="en-US" smtClean="0"/>
              <a:t>6</a:t>
            </a:fld>
            <a:endParaRPr lang="en-US"/>
          </a:p>
        </p:txBody>
      </p:sp>
    </p:spTree>
    <p:extLst>
      <p:ext uri="{BB962C8B-B14F-4D97-AF65-F5344CB8AC3E}">
        <p14:creationId xmlns:p14="http://schemas.microsoft.com/office/powerpoint/2010/main" val="262667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M.J. is a 62-year-old widowed woman living alone, which increases her vulnerability to both physical and emotional challenges. Her osteoarthritis-related pain limits movement, leading to a sedentary lifestyle and potential weight gain, further worsening joint strain (WHO, 2023). Age, female gender, and family history place her at higher risk for osteoarthritis. Social isolation can also affect her mental well-being and motivation to stay active, stressing the importance of community involvement and holistic care planning (WHO, 2023).</a:t>
            </a:r>
          </a:p>
        </p:txBody>
      </p:sp>
      <p:sp>
        <p:nvSpPr>
          <p:cNvPr id="4" name="Slide Number Placeholder 3"/>
          <p:cNvSpPr>
            <a:spLocks noGrp="1"/>
          </p:cNvSpPr>
          <p:nvPr>
            <p:ph type="sldNum" sz="quarter" idx="5"/>
          </p:nvPr>
        </p:nvSpPr>
        <p:spPr/>
        <p:txBody>
          <a:bodyPr/>
          <a:lstStyle/>
          <a:p>
            <a:fld id="{B5903083-41BC-44D1-A083-91DBD5A5E516}" type="slidenum">
              <a:rPr lang="en-US" smtClean="0"/>
              <a:t>7</a:t>
            </a:fld>
            <a:endParaRPr lang="en-US"/>
          </a:p>
        </p:txBody>
      </p:sp>
    </p:spTree>
    <p:extLst>
      <p:ext uri="{BB962C8B-B14F-4D97-AF65-F5344CB8AC3E}">
        <p14:creationId xmlns:p14="http://schemas.microsoft.com/office/powerpoint/2010/main" val="3618619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M.J.’s care plan aims to reduce pain and stiffness while improving joint mobility and daily functioning. Maintaining her independence and preventing further knee damage are key priorities. This requires a collaborative, multi-disciplinary approach involving her GP for medical management, a physiotherapist for exercise therapy, an occupational therapist for home adaptations, a dietitian for weight control, and a social worker for emotional and community support. This will ensure holistic, person-centred care aligned with NHS standards (El </a:t>
            </a:r>
            <a:r>
              <a:rPr lang="en-GB" noProof="0" dirty="0" err="1">
                <a:latin typeface="Times New Roman" panose="02020603050405020304" pitchFamily="18" charset="0"/>
                <a:cs typeface="Times New Roman" panose="02020603050405020304" pitchFamily="18" charset="0"/>
              </a:rPr>
              <a:t>Miedany</a:t>
            </a:r>
            <a:r>
              <a:rPr lang="en-GB" noProof="0" dirty="0">
                <a:latin typeface="Times New Roman" panose="02020603050405020304" pitchFamily="18" charset="0"/>
                <a:cs typeface="Times New Roman" panose="02020603050405020304" pitchFamily="18" charset="0"/>
              </a:rPr>
              <a:t> and </a:t>
            </a:r>
            <a:r>
              <a:rPr lang="en-GB" noProof="0" dirty="0" err="1">
                <a:latin typeface="Times New Roman" panose="02020603050405020304" pitchFamily="18" charset="0"/>
                <a:cs typeface="Times New Roman" panose="02020603050405020304" pitchFamily="18" charset="0"/>
              </a:rPr>
              <a:t>Elwakil</a:t>
            </a:r>
            <a:r>
              <a:rPr lang="en-GB" noProof="0" dirty="0">
                <a:latin typeface="Times New Roman" panose="02020603050405020304" pitchFamily="18" charset="0"/>
                <a:cs typeface="Times New Roman" panose="02020603050405020304" pitchFamily="18" charset="0"/>
              </a:rPr>
              <a:t>, 2023, p.</a:t>
            </a:r>
            <a:r>
              <a:rPr lang="en-US" dirty="0">
                <a:latin typeface="Times New Roman" panose="02020603050405020304" pitchFamily="18" charset="0"/>
                <a:cs typeface="Times New Roman" panose="02020603050405020304" pitchFamily="18" charset="0"/>
              </a:rPr>
              <a:t>3).</a:t>
            </a:r>
          </a:p>
        </p:txBody>
      </p:sp>
      <p:sp>
        <p:nvSpPr>
          <p:cNvPr id="4" name="Slide Number Placeholder 3"/>
          <p:cNvSpPr>
            <a:spLocks noGrp="1"/>
          </p:cNvSpPr>
          <p:nvPr>
            <p:ph type="sldNum" sz="quarter" idx="5"/>
          </p:nvPr>
        </p:nvSpPr>
        <p:spPr/>
        <p:txBody>
          <a:bodyPr/>
          <a:lstStyle/>
          <a:p>
            <a:fld id="{B5903083-41BC-44D1-A083-91DBD5A5E516}" type="slidenum">
              <a:rPr lang="en-US" smtClean="0"/>
              <a:t>8</a:t>
            </a:fld>
            <a:endParaRPr lang="en-US"/>
          </a:p>
        </p:txBody>
      </p:sp>
    </p:spTree>
    <p:extLst>
      <p:ext uri="{BB962C8B-B14F-4D97-AF65-F5344CB8AC3E}">
        <p14:creationId xmlns:p14="http://schemas.microsoft.com/office/powerpoint/2010/main" val="3973883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According to NICE guidelines, osteoarthritis management should begin with non-pharmacological interventions such as regular, tailored exercise and weight management (NICE, 2022). Strengthening and aerobic activities maintain joint flexibility and muscle support. Reducing body weight lessens pressure on the affected knee, thus easing pain and improving mobility. Supportive devices, such as braces or walking aids, can improve balance and confidence when moving (NICE, 2022). Pharmacological care involves paracetamol or topical NSAIDs to control pain, while corticosteroid injections are reserved for short-term relief. If symptoms persist and daily functioning remains limited, surgical intervention, such as a total knee replacement, may be considered following multidisciplinary evaluation (NHS, 2025).</a:t>
            </a:r>
          </a:p>
        </p:txBody>
      </p:sp>
      <p:sp>
        <p:nvSpPr>
          <p:cNvPr id="4" name="Slide Number Placeholder 3"/>
          <p:cNvSpPr>
            <a:spLocks noGrp="1"/>
          </p:cNvSpPr>
          <p:nvPr>
            <p:ph type="sldNum" sz="quarter" idx="5"/>
          </p:nvPr>
        </p:nvSpPr>
        <p:spPr/>
        <p:txBody>
          <a:bodyPr/>
          <a:lstStyle/>
          <a:p>
            <a:fld id="{B5903083-41BC-44D1-A083-91DBD5A5E516}" type="slidenum">
              <a:rPr lang="en-US" smtClean="0"/>
              <a:t>9</a:t>
            </a:fld>
            <a:endParaRPr lang="en-US"/>
          </a:p>
        </p:txBody>
      </p:sp>
    </p:spTree>
    <p:extLst>
      <p:ext uri="{BB962C8B-B14F-4D97-AF65-F5344CB8AC3E}">
        <p14:creationId xmlns:p14="http://schemas.microsoft.com/office/powerpoint/2010/main" val="2359150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Monitoring M.J.’s condition is essential for managing symptoms and preventing complications. Regular use of pain and mobility assessment tools, such as the WOMAC or VAS scales, helps track disease progression. WOMAC and VAS are both self-administered scales used to measure pain and function, primarily for conditions like osteoarthritis.  (NICE, 2022). Her blood pressure, weight, and BMI should be checked routinely, as obesity and inactivity may worsen OA symptoms. Physiotherapy sessions and medication reviews ensure treatment remains effective and safe. Fall risk assessments and home safety checks further support her independence and reduce the likelihood of injury (NICE, 2022</a:t>
            </a:r>
            <a:r>
              <a:rPr lang="en-US" dirty="0">
                <a:latin typeface="Times New Roman" panose="02020603050405020304" pitchFamily="18"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B5903083-41BC-44D1-A083-91DBD5A5E516}" type="slidenum">
              <a:rPr lang="en-US" smtClean="0"/>
              <a:t>10</a:t>
            </a:fld>
            <a:endParaRPr lang="en-US"/>
          </a:p>
        </p:txBody>
      </p:sp>
    </p:spTree>
    <p:extLst>
      <p:ext uri="{BB962C8B-B14F-4D97-AF65-F5344CB8AC3E}">
        <p14:creationId xmlns:p14="http://schemas.microsoft.com/office/powerpoint/2010/main" val="1151280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Effective communication is crucial for building trust and promoting patient-centred care. Using empathy and active listening ensures M.J. feels heard and respected. Involving her in shared decision-making enhances </a:t>
            </a:r>
            <a:r>
              <a:rPr lang="en-US" noProof="0" dirty="0">
                <a:latin typeface="Times New Roman" panose="02020603050405020304" pitchFamily="18" charset="0"/>
                <a:cs typeface="Times New Roman" panose="02020603050405020304" pitchFamily="18" charset="0"/>
              </a:rPr>
              <a:t>her confidence and adherence to treatment (Hameed et al., 2025, p. </a:t>
            </a:r>
            <a:r>
              <a:rPr lang="en-GB" noProof="0" dirty="0">
                <a:latin typeface="Times New Roman" panose="02020603050405020304" pitchFamily="18" charset="0"/>
                <a:cs typeface="Times New Roman" panose="02020603050405020304" pitchFamily="18" charset="0"/>
              </a:rPr>
              <a:t>3). Her autonomy and dignity should be maintained at all times.. Maintaining confidentiality and adhering to GDPR standards are both ethical and legal requirements. It is also essential to consider cultural sensitivity and address any potential barriers that may affect her access to healthcare or engagement with services (Hameed et al., 2025, p. 8).</a:t>
            </a:r>
          </a:p>
        </p:txBody>
      </p:sp>
      <p:sp>
        <p:nvSpPr>
          <p:cNvPr id="4" name="Slide Number Placeholder 3"/>
          <p:cNvSpPr>
            <a:spLocks noGrp="1"/>
          </p:cNvSpPr>
          <p:nvPr>
            <p:ph type="sldNum" sz="quarter" idx="5"/>
          </p:nvPr>
        </p:nvSpPr>
        <p:spPr/>
        <p:txBody>
          <a:bodyPr/>
          <a:lstStyle/>
          <a:p>
            <a:fld id="{B5903083-41BC-44D1-A083-91DBD5A5E516}" type="slidenum">
              <a:rPr lang="en-US" smtClean="0"/>
              <a:t>11</a:t>
            </a:fld>
            <a:endParaRPr lang="en-US"/>
          </a:p>
        </p:txBody>
      </p:sp>
    </p:spTree>
    <p:extLst>
      <p:ext uri="{BB962C8B-B14F-4D97-AF65-F5344CB8AC3E}">
        <p14:creationId xmlns:p14="http://schemas.microsoft.com/office/powerpoint/2010/main" val="2879867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latin typeface="Times New Roman" panose="02020603050405020304" pitchFamily="18" charset="0"/>
                <a:cs typeface="Times New Roman" panose="02020603050405020304" pitchFamily="18" charset="0"/>
              </a:rPr>
              <a:t>Support systems are essential in maintaining M.J.’s independence and well-being. Community physiotherapy can help her continue with tailored exercise routines, while arthritis support groups offer education and emotional support through connection with others facing similar challenges. Occupational therapists can recommend home adaptations to enhance safety and mobility (NHS, 2022). If needed, social care services can assist with daily living tasks. Encouraging M.J to stay socially active through community or exercise groups can help prevent loneliness and promote mental and physical health (NICE, 2022).</a:t>
            </a:r>
          </a:p>
        </p:txBody>
      </p:sp>
      <p:sp>
        <p:nvSpPr>
          <p:cNvPr id="4" name="Slide Number Placeholder 3"/>
          <p:cNvSpPr>
            <a:spLocks noGrp="1"/>
          </p:cNvSpPr>
          <p:nvPr>
            <p:ph type="sldNum" sz="quarter" idx="5"/>
          </p:nvPr>
        </p:nvSpPr>
        <p:spPr/>
        <p:txBody>
          <a:bodyPr/>
          <a:lstStyle/>
          <a:p>
            <a:fld id="{B5903083-41BC-44D1-A083-91DBD5A5E516}" type="slidenum">
              <a:rPr lang="en-US" smtClean="0"/>
              <a:t>12</a:t>
            </a:fld>
            <a:endParaRPr lang="en-US"/>
          </a:p>
        </p:txBody>
      </p:sp>
    </p:spTree>
    <p:extLst>
      <p:ext uri="{BB962C8B-B14F-4D97-AF65-F5344CB8AC3E}">
        <p14:creationId xmlns:p14="http://schemas.microsoft.com/office/powerpoint/2010/main" val="4183865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b="1" kern="1200" dirty="0">
                <a:solidFill>
                  <a:schemeClr val="tx1"/>
                </a:solidFill>
                <a:effectLst/>
                <a:latin typeface="+mn-lt"/>
                <a:ea typeface="+mn-ea"/>
                <a:cs typeface="+mn-cs"/>
              </a:rPr>
              <a:t>Osteoarthritis </a:t>
            </a:r>
            <a:r>
              <a:rPr lang="en-GB" sz="1200" kern="1200" dirty="0">
                <a:solidFill>
                  <a:schemeClr val="tx1"/>
                </a:solidFill>
                <a:effectLst/>
                <a:latin typeface="+mn-lt"/>
                <a:ea typeface="+mn-ea"/>
                <a:cs typeface="+mn-cs"/>
              </a:rPr>
              <a:t>causes progressive degeneration of the knee joint, leading to pain, stiffness, and reduced mobility. It impacts the Musculoskeletal system, limiting movement and independence. </a:t>
            </a:r>
          </a:p>
          <a:p>
            <a:pPr lvl="0"/>
            <a:r>
              <a:rPr lang="en-GB" sz="1200" kern="1200" dirty="0">
                <a:solidFill>
                  <a:schemeClr val="tx1"/>
                </a:solidFill>
                <a:effectLst/>
                <a:latin typeface="+mn-lt"/>
                <a:ea typeface="+mn-ea"/>
                <a:cs typeface="+mn-cs"/>
              </a:rPr>
              <a:t>Through a </a:t>
            </a:r>
            <a:r>
              <a:rPr lang="en-GB" sz="1200" b="0" kern="1200" dirty="0">
                <a:solidFill>
                  <a:schemeClr val="tx1"/>
                </a:solidFill>
                <a:effectLst/>
                <a:latin typeface="+mn-lt"/>
                <a:ea typeface="+mn-ea"/>
                <a:cs typeface="+mn-cs"/>
              </a:rPr>
              <a:t>multidisciplinary, evidence-based care plan</a:t>
            </a:r>
            <a:r>
              <a:rPr lang="en-GB" sz="1200" kern="1200" dirty="0">
                <a:solidFill>
                  <a:schemeClr val="tx1"/>
                </a:solidFill>
                <a:effectLst/>
                <a:latin typeface="+mn-lt"/>
                <a:ea typeface="+mn-ea"/>
                <a:cs typeface="+mn-cs"/>
              </a:rPr>
              <a:t> combining medical treatment, physiotherapy, nutritional support </a:t>
            </a:r>
            <a:r>
              <a:rPr lang="en-GB" sz="1200" i="1" kern="1200" dirty="0">
                <a:solidFill>
                  <a:schemeClr val="tx1"/>
                </a:solidFill>
                <a:effectLst/>
                <a:latin typeface="+mn-lt"/>
                <a:ea typeface="+mn-ea"/>
                <a:cs typeface="+mn-cs"/>
              </a:rPr>
              <a:t>and social resources,</a:t>
            </a:r>
            <a:r>
              <a:rPr lang="en-GB" sz="1200" kern="1200" dirty="0">
                <a:solidFill>
                  <a:schemeClr val="tx1"/>
                </a:solidFill>
                <a:effectLst/>
                <a:latin typeface="+mn-lt"/>
                <a:ea typeface="+mn-ea"/>
                <a:cs typeface="+mn-cs"/>
              </a:rPr>
              <a:t> we can address her needs holistically. Most importantly, by placing </a:t>
            </a:r>
            <a:r>
              <a:rPr lang="en-GB" sz="1200" b="1" kern="1200" dirty="0">
                <a:solidFill>
                  <a:schemeClr val="tx1"/>
                </a:solidFill>
                <a:effectLst/>
                <a:latin typeface="+mn-lt"/>
                <a:ea typeface="+mn-ea"/>
                <a:cs typeface="+mn-cs"/>
              </a:rPr>
              <a:t>M.J. </a:t>
            </a:r>
            <a:r>
              <a:rPr lang="en-GB" sz="1200" b="0" kern="1200" dirty="0">
                <a:solidFill>
                  <a:schemeClr val="tx1"/>
                </a:solidFill>
                <a:effectLst/>
                <a:latin typeface="+mn-lt"/>
                <a:ea typeface="+mn-ea"/>
                <a:cs typeface="+mn-cs"/>
              </a:rPr>
              <a:t>at the centre of her care,</a:t>
            </a:r>
            <a:r>
              <a:rPr lang="en-GB" sz="1200" kern="1200" dirty="0">
                <a:solidFill>
                  <a:schemeClr val="tx1"/>
                </a:solidFill>
                <a:effectLst/>
                <a:latin typeface="+mn-lt"/>
                <a:ea typeface="+mn-ea"/>
                <a:cs typeface="+mn-cs"/>
              </a:rPr>
              <a:t> respecting her </a:t>
            </a:r>
            <a:r>
              <a:rPr lang="en-GB" sz="1200" b="0" kern="1200" dirty="0">
                <a:solidFill>
                  <a:schemeClr val="tx1"/>
                </a:solidFill>
                <a:effectLst/>
                <a:latin typeface="+mn-lt"/>
                <a:ea typeface="+mn-ea"/>
                <a:cs typeface="+mn-cs"/>
              </a:rPr>
              <a:t>autonomy</a:t>
            </a:r>
            <a:r>
              <a:rPr lang="en-GB" sz="1200" kern="1200" dirty="0">
                <a:solidFill>
                  <a:schemeClr val="tx1"/>
                </a:solidFill>
                <a:effectLst/>
                <a:latin typeface="+mn-lt"/>
                <a:ea typeface="+mn-ea"/>
                <a:cs typeface="+mn-cs"/>
              </a:rPr>
              <a:t> and involving her in </a:t>
            </a:r>
            <a:r>
              <a:rPr lang="en-GB" sz="1200" b="0" kern="1200" dirty="0">
                <a:solidFill>
                  <a:schemeClr val="tx1"/>
                </a:solidFill>
                <a:effectLst/>
                <a:latin typeface="+mn-lt"/>
                <a:ea typeface="+mn-ea"/>
                <a:cs typeface="+mn-cs"/>
              </a:rPr>
              <a:t>shared decision-making</a:t>
            </a:r>
            <a:r>
              <a:rPr lang="en-GB" sz="1200" kern="1200" dirty="0">
                <a:solidFill>
                  <a:schemeClr val="tx1"/>
                </a:solidFill>
                <a:effectLst/>
                <a:latin typeface="+mn-lt"/>
                <a:ea typeface="+mn-ea"/>
                <a:cs typeface="+mn-cs"/>
              </a:rPr>
              <a:t>, we empower her to remain engaged and motivated. With the right </a:t>
            </a:r>
            <a:r>
              <a:rPr lang="en-GB" sz="1200" b="0" kern="1200" dirty="0">
                <a:solidFill>
                  <a:schemeClr val="tx1"/>
                </a:solidFill>
                <a:effectLst/>
                <a:latin typeface="+mn-lt"/>
                <a:ea typeface="+mn-ea"/>
                <a:cs typeface="+mn-cs"/>
              </a:rPr>
              <a:t>support systems,</a:t>
            </a:r>
            <a:r>
              <a:rPr lang="en-GB" sz="1200" kern="1200" dirty="0">
                <a:solidFill>
                  <a:schemeClr val="tx1"/>
                </a:solidFill>
                <a:effectLst/>
                <a:latin typeface="+mn-lt"/>
                <a:ea typeface="+mn-ea"/>
                <a:cs typeface="+mn-cs"/>
              </a:rPr>
              <a:t> lifestyle adjustments and encouragement, </a:t>
            </a:r>
            <a:r>
              <a:rPr lang="en-GB" sz="1200" b="1" kern="1200" dirty="0">
                <a:solidFill>
                  <a:schemeClr val="tx1"/>
                </a:solidFill>
                <a:effectLst/>
                <a:latin typeface="+mn-lt"/>
                <a:ea typeface="+mn-ea"/>
                <a:cs typeface="+mn-cs"/>
              </a:rPr>
              <a:t>M.J. </a:t>
            </a:r>
            <a:r>
              <a:rPr lang="en-GB" sz="1200" b="0" kern="1200" dirty="0">
                <a:solidFill>
                  <a:schemeClr val="tx1"/>
                </a:solidFill>
                <a:effectLst/>
                <a:latin typeface="+mn-lt"/>
                <a:ea typeface="+mn-ea"/>
                <a:cs typeface="+mn-cs"/>
              </a:rPr>
              <a:t>can continue to live independently, maintain mobility and enjoy a fulfilling life.  It is recognised that osteoarthritis management is not only a </a:t>
            </a:r>
            <a:r>
              <a:rPr lang="en-GB" sz="1200" b="0" i="1" kern="1200" dirty="0">
                <a:solidFill>
                  <a:schemeClr val="tx1"/>
                </a:solidFill>
                <a:effectLst/>
                <a:latin typeface="+mn-lt"/>
                <a:ea typeface="+mn-ea"/>
                <a:cs typeface="+mn-cs"/>
              </a:rPr>
              <a:t>clinical challenge</a:t>
            </a:r>
            <a:r>
              <a:rPr lang="en-GB" sz="1200" b="0" kern="1200" dirty="0">
                <a:solidFill>
                  <a:schemeClr val="tx1"/>
                </a:solidFill>
                <a:effectLst/>
                <a:latin typeface="+mn-lt"/>
                <a:ea typeface="+mn-ea"/>
                <a:cs typeface="+mn-cs"/>
              </a:rPr>
              <a:t>, but also a </a:t>
            </a:r>
            <a:r>
              <a:rPr lang="en-GB" sz="1200" b="0" i="1" kern="1200" dirty="0">
                <a:solidFill>
                  <a:schemeClr val="tx1"/>
                </a:solidFill>
                <a:effectLst/>
                <a:latin typeface="+mn-lt"/>
                <a:ea typeface="+mn-ea"/>
                <a:cs typeface="+mn-cs"/>
              </a:rPr>
              <a:t>human journey</a:t>
            </a:r>
            <a:r>
              <a:rPr lang="en-GB" sz="1200" b="0" kern="1200" dirty="0">
                <a:solidFill>
                  <a:schemeClr val="tx1"/>
                </a:solidFill>
                <a:effectLst/>
                <a:latin typeface="+mn-lt"/>
                <a:ea typeface="+mn-ea"/>
                <a:cs typeface="+mn-cs"/>
              </a:rPr>
              <a:t>. Through evidence-based, multidisciplinary support, we can empower individuals like M.J. to live with dignity, independence, and hope, showing that living well with osteoarthritis is both </a:t>
            </a:r>
            <a:r>
              <a:rPr lang="en-GB" sz="1200" b="0" i="1" kern="1200" dirty="0">
                <a:solidFill>
                  <a:schemeClr val="tx1"/>
                </a:solidFill>
                <a:effectLst/>
                <a:latin typeface="+mn-lt"/>
                <a:ea typeface="+mn-ea"/>
                <a:cs typeface="+mn-cs"/>
              </a:rPr>
              <a:t>possible and achievable</a:t>
            </a:r>
            <a:r>
              <a:rPr lang="en-GB" sz="1200" b="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 you very much for listening to my presentation.  I hope it has provided a clear understanding of osteoarthritis, its impact and the importance of person‑centred care planning.</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13</a:t>
            </a:fld>
            <a:endParaRPr lang="en-US"/>
          </a:p>
        </p:txBody>
      </p:sp>
    </p:spTree>
    <p:extLst>
      <p:ext uri="{BB962C8B-B14F-4D97-AF65-F5344CB8AC3E}">
        <p14:creationId xmlns:p14="http://schemas.microsoft.com/office/powerpoint/2010/main" val="2326390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5903083-41BC-44D1-A083-91DBD5A5E516}" type="slidenum">
              <a:rPr lang="en-US" smtClean="0"/>
              <a:t>14</a:t>
            </a:fld>
            <a:endParaRPr lang="en-US"/>
          </a:p>
        </p:txBody>
      </p:sp>
    </p:spTree>
    <p:extLst>
      <p:ext uri="{BB962C8B-B14F-4D97-AF65-F5344CB8AC3E}">
        <p14:creationId xmlns:p14="http://schemas.microsoft.com/office/powerpoint/2010/main" val="2437404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BEA75-5A06-3ADB-DB9F-78C4ED81CF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E927687-CFFD-3F3D-1CAD-8C9BE016AC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43A9E9D-1E76-9621-233D-3B18D23F5146}"/>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8D2DC908-E588-641F-4234-71DB369821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F46726-74EC-6F6B-DB36-91A8701C4FBC}"/>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15743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31021-5E4E-2D85-E033-058C6AEF3B6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51545E-2FD1-EE20-F313-7246C8FD63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8A9821-7FE8-5D85-987F-2AF92123324B}"/>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F5E8072B-D3A1-AAA2-72B8-D7E892DB4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E6A047-3BC1-8262-B671-8907B55876B3}"/>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77721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73A7-342C-4A21-3784-CEEC4BCA0B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EFE15EE-B151-9099-D020-BF00CE411D2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B18BAF-E9FD-50E8-793D-6181408D1A9C}"/>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9C71979E-9525-05BB-F264-3218853B0A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269327-9B70-2BCB-E157-A03BEC9D6F9A}"/>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613230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A2F40-D355-502A-45E4-AC1136DA27F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54F3722-EDE2-E908-3F80-B1D347FCA6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7AA7ACF-C8B0-B2E3-C330-5A98CA1BC8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7E6D8E-2D8A-3CEB-4402-3DC36E221E01}"/>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730A78D8-6C1F-7387-89A9-9988C322A3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421A10-4E66-83B6-3830-359D199EABCD}"/>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643505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4831-8CD9-3286-EE18-DEDF46FDC17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70C7733-AB2E-5C27-8BDD-13E26C3618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4689D4-366C-F5A3-9566-EBF080EB1B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95AADA5-4B39-0685-FF70-07DB3EC4CF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956CF1-0948-E883-CECE-A4A03CE5BD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F58FE0-7738-03F2-D2FC-B58DE57A9EA7}"/>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8" name="Footer Placeholder 7">
            <a:extLst>
              <a:ext uri="{FF2B5EF4-FFF2-40B4-BE49-F238E27FC236}">
                <a16:creationId xmlns:a16="http://schemas.microsoft.com/office/drawing/2014/main" id="{246FA5A1-EB89-9696-4C18-CECBF6B16B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528CE2-B3C1-E6A8-9EEB-661176368819}"/>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847947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C00B7-68AD-06E0-B098-F0A84A23C5A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C89960-7E8E-7185-AE79-2A8255C4A09D}"/>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4" name="Footer Placeholder 3">
            <a:extLst>
              <a:ext uri="{FF2B5EF4-FFF2-40B4-BE49-F238E27FC236}">
                <a16:creationId xmlns:a16="http://schemas.microsoft.com/office/drawing/2014/main" id="{814AD400-6EBB-4C58-9739-8CCF1040CE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F07C925-7ECF-1EAB-3504-CE1961458B80}"/>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600473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519593-F87A-B957-4862-5FEE73DFF656}"/>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3" name="Footer Placeholder 2">
            <a:extLst>
              <a:ext uri="{FF2B5EF4-FFF2-40B4-BE49-F238E27FC236}">
                <a16:creationId xmlns:a16="http://schemas.microsoft.com/office/drawing/2014/main" id="{9590C241-69C6-E2B0-5C1F-22B77098C12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903BE4-FE69-4EF4-EF12-2323E916EF5D}"/>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83891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8D33-7A3F-B6C8-B552-F4822B80F0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ED9A8D3-398B-D7B7-717C-91C84C7768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8EF6695-21D8-D4DC-9B4F-D400B27924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790988-EFF7-4F6F-A686-11BD13454AD3}"/>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FF4A2D74-60A2-2351-23C5-F27F81DB49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842C1B-AFA7-F646-4C79-7CE7FDC4BB28}"/>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76026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5561E-73CC-575F-28ED-910231F155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1C26269-4CD2-D462-6B14-459512738B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313184-5AC0-2923-C6EC-D016FD84D0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4BF024-358D-748A-5102-8E014EF53104}"/>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6" name="Footer Placeholder 5">
            <a:extLst>
              <a:ext uri="{FF2B5EF4-FFF2-40B4-BE49-F238E27FC236}">
                <a16:creationId xmlns:a16="http://schemas.microsoft.com/office/drawing/2014/main" id="{56DF7EF3-B3E0-621F-A070-15C4A126D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734F24-BAA1-7C52-713C-DCD040E7254E}"/>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878150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88DD-7CE2-0ED0-6ACF-442F2EAE18D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8ACB1D0-67E8-A59B-2088-459963FE25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05A03B-371E-C5E9-BBDC-6640AEF01021}"/>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DD52B772-B199-E6E3-CAAB-7B7E0C4E85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8CE613-C212-9884-F00A-E5EA45C523CF}"/>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3701004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D2DA5E-AD5A-4D5E-C958-C31BB31CA2E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25A30B7-521E-3221-4CFB-F09BA9A0E5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6429A-73EF-ECF8-3619-D6E77EB4AB4A}"/>
              </a:ext>
            </a:extLst>
          </p:cNvPr>
          <p:cNvSpPr>
            <a:spLocks noGrp="1"/>
          </p:cNvSpPr>
          <p:nvPr>
            <p:ph type="dt" sz="half" idx="10"/>
          </p:nvPr>
        </p:nvSpPr>
        <p:spPr/>
        <p:txBody>
          <a:body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DEDFB324-9220-8B9B-AF11-3040E967ED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CDA8C2-8F79-7C98-2562-46C500B8D309}"/>
              </a:ext>
            </a:extLst>
          </p:cNvPr>
          <p:cNvSpPr>
            <a:spLocks noGrp="1"/>
          </p:cNvSpPr>
          <p:nvPr>
            <p:ph type="sldNum" sz="quarter" idx="12"/>
          </p:nvPr>
        </p:nvSpPr>
        <p:spPr/>
        <p:txBody>
          <a:bodyPr/>
          <a:lstStyle/>
          <a:p>
            <a:fld id="{EFDA12BA-D5B7-47F2-B366-F111FF1F69F5}" type="slidenum">
              <a:rPr lang="en-US" smtClean="0"/>
              <a:t>‹#›</a:t>
            </a:fld>
            <a:endParaRPr lang="en-US"/>
          </a:p>
        </p:txBody>
      </p:sp>
    </p:spTree>
    <p:extLst>
      <p:ext uri="{BB962C8B-B14F-4D97-AF65-F5344CB8AC3E}">
        <p14:creationId xmlns:p14="http://schemas.microsoft.com/office/powerpoint/2010/main" val="261065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60000"/>
                <a:lumOff val="40000"/>
              </a:schemeClr>
            </a:gs>
            <a:gs pos="74000">
              <a:schemeClr val="accent2">
                <a:lumMod val="40000"/>
                <a:lumOff val="60000"/>
              </a:schemeClr>
            </a:gs>
            <a:gs pos="83000">
              <a:schemeClr val="accent2">
                <a:lumMod val="60000"/>
                <a:lumOff val="40000"/>
              </a:schemeClr>
            </a:gs>
            <a:gs pos="100000">
              <a:schemeClr val="accent2">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25CB8B-CCF8-6E22-5680-4DCFAF44E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C5659C-198D-587A-2CC7-925FD81013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D6BFD8-150D-5727-2219-F2E96F8E01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1665C0-4334-45EE-8D48-F362D6005F35}" type="datetimeFigureOut">
              <a:rPr lang="en-US" smtClean="0"/>
              <a:t>11/13/2025</a:t>
            </a:fld>
            <a:endParaRPr lang="en-US"/>
          </a:p>
        </p:txBody>
      </p:sp>
      <p:sp>
        <p:nvSpPr>
          <p:cNvPr id="5" name="Footer Placeholder 4">
            <a:extLst>
              <a:ext uri="{FF2B5EF4-FFF2-40B4-BE49-F238E27FC236}">
                <a16:creationId xmlns:a16="http://schemas.microsoft.com/office/drawing/2014/main" id="{BC2CC21D-110F-CE5E-8503-8669175C85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0EC1697-1381-4E55-8BAA-78638ED962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DA12BA-D5B7-47F2-B366-F111FF1F69F5}" type="slidenum">
              <a:rPr lang="en-US" smtClean="0"/>
              <a:t>‹#›</a:t>
            </a:fld>
            <a:endParaRPr lang="en-US"/>
          </a:p>
        </p:txBody>
      </p:sp>
    </p:spTree>
    <p:extLst>
      <p:ext uri="{BB962C8B-B14F-4D97-AF65-F5344CB8AC3E}">
        <p14:creationId xmlns:p14="http://schemas.microsoft.com/office/powerpoint/2010/main" val="2844295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K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4.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hyperlink" Target="https://orthoinfo.aaos.org/en/diseases--conditions/" TargetMode="External"/><Relationship Id="rId7" Type="http://schemas.openxmlformats.org/officeDocument/2006/relationships/hyperlink" Target="https://www.nice.org.uk/guidance/ng226/evidence/e-clinical-and-cost-effectiveness-of-manual-therapy-for-the-management-of-osteoarthritis-pdf-1125045285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1080/10410236.2025.2502456" TargetMode="External"/><Relationship Id="rId5" Type="http://schemas.openxmlformats.org/officeDocument/2006/relationships/hyperlink" Target="https://doi.org/10.1186/s43166-023-00170-4" TargetMode="External"/><Relationship Id="rId4" Type="http://schemas.openxmlformats.org/officeDocument/2006/relationships/hyperlink" Target="https://doi.org/10.3390/cimb4605025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inform.scot/illnesses-and-conditions/muscle-bone-and-joints/" TargetMode="External"/><Relationship Id="rId7" Type="http://schemas.openxmlformats.org/officeDocument/2006/relationships/hyperlink" Target="https://www.who.int/news-room/fact-sheets/detail/osteoarthritis" TargetMode="External"/><Relationship Id="rId2" Type="http://schemas.openxmlformats.org/officeDocument/2006/relationships/hyperlink" Target="https://www.nhs.uk/conditions/osteoarthritis/treatment/" TargetMode="External"/><Relationship Id="rId1" Type="http://schemas.openxmlformats.org/officeDocument/2006/relationships/slideLayout" Target="../slideLayouts/slideLayout2.xml"/><Relationship Id="rId6" Type="http://schemas.openxmlformats.org/officeDocument/2006/relationships/hyperlink" Target="https://doi.org/10.1016/j.joca.2020.03.004" TargetMode="External"/><Relationship Id="rId5" Type="http://schemas.openxmlformats.org/officeDocument/2006/relationships/hyperlink" Target="https://doi.org/10.1007/978-3-031-24404-9_44" TargetMode="External"/><Relationship Id="rId4" Type="http://schemas.openxmlformats.org/officeDocument/2006/relationships/hyperlink" Target="https://doi.org/10.1038/s41598-023-2958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7B57-BB67-C5ED-1AAE-3BCA8FF61584}"/>
              </a:ext>
            </a:extLst>
          </p:cNvPr>
          <p:cNvSpPr>
            <a:spLocks noGrp="1"/>
          </p:cNvSpPr>
          <p:nvPr>
            <p:ph type="ctrTitle"/>
          </p:nvPr>
        </p:nvSpPr>
        <p:spPr>
          <a:xfrm>
            <a:off x="1524000" y="1989870"/>
            <a:ext cx="9144000" cy="5189947"/>
          </a:xfrm>
        </p:spPr>
        <p:txBody>
          <a:bodyPr>
            <a:normAutofit fontScale="90000"/>
          </a:bodyPr>
          <a:lstStyle/>
          <a:p>
            <a:pPr algn="l"/>
            <a:br>
              <a:rPr lang="en-GB" sz="2400" noProof="0" dirty="0">
                <a:latin typeface="Times New Roman" panose="02020603050405020304" pitchFamily="18" charset="0"/>
                <a:cs typeface="Times New Roman" panose="02020603050405020304" pitchFamily="18" charset="0"/>
              </a:rPr>
            </a:br>
            <a:r>
              <a:rPr lang="en-GB" sz="3100" b="1" noProof="0" dirty="0">
                <a:latin typeface="Arial" panose="020B0604020202020204" pitchFamily="34" charset="0"/>
                <a:cs typeface="Arial" panose="020B0604020202020204" pitchFamily="34" charset="0"/>
              </a:rPr>
              <a:t>PRESENTATION: OSTEOARTHRITIS CARE PLAN</a:t>
            </a: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br>
              <a:rPr lang="en-GB" sz="2400" b="1" noProof="0" dirty="0">
                <a:latin typeface="Times New Roman" panose="02020603050405020304" pitchFamily="18" charset="0"/>
                <a:cs typeface="Times New Roman" panose="02020603050405020304" pitchFamily="18" charset="0"/>
              </a:rPr>
            </a:br>
            <a:r>
              <a:rPr lang="en-GB" sz="2400" b="1" noProof="0" dirty="0">
                <a:latin typeface="Times New Roman" panose="02020603050405020304" pitchFamily="18" charset="0"/>
                <a:cs typeface="Times New Roman" panose="02020603050405020304" pitchFamily="18" charset="0"/>
              </a:rPr>
              <a:t>			</a:t>
            </a:r>
            <a:r>
              <a:rPr lang="en-GB" sz="2700" b="1" noProof="0" dirty="0">
                <a:latin typeface="Arial" panose="020B0604020202020204" pitchFamily="34" charset="0"/>
                <a:cs typeface="Arial" panose="020B0604020202020204" pitchFamily="34" charset="0"/>
              </a:rPr>
              <a:t>BSc Health and Social Care </a:t>
            </a:r>
            <a:br>
              <a:rPr lang="en-GB" sz="2700" noProof="0" dirty="0">
                <a:latin typeface="Arial" panose="020B0604020202020204" pitchFamily="34" charset="0"/>
                <a:cs typeface="Arial" panose="020B0604020202020204" pitchFamily="34" charset="0"/>
              </a:rPr>
            </a:br>
            <a:r>
              <a:rPr lang="en-GB" sz="2700" noProof="0" dirty="0">
                <a:latin typeface="Arial" panose="020B0604020202020204" pitchFamily="34" charset="0"/>
                <a:cs typeface="Arial" panose="020B0604020202020204" pitchFamily="34" charset="0"/>
              </a:rPr>
              <a:t>			</a:t>
            </a:r>
            <a:r>
              <a:rPr lang="en-GB" sz="2700" b="1" noProof="0" dirty="0">
                <a:latin typeface="Arial" panose="020B0604020202020204" pitchFamily="34" charset="0"/>
                <a:cs typeface="Arial" panose="020B0604020202020204" pitchFamily="34" charset="0"/>
              </a:rPr>
              <a:t>BMHP5023 Introduction to Physiology</a:t>
            </a:r>
            <a:br>
              <a:rPr lang="en-GB" sz="2700" b="1" noProof="0" dirty="0">
                <a:latin typeface="Arial" panose="020B0604020202020204" pitchFamily="34" charset="0"/>
                <a:cs typeface="Arial" panose="020B0604020202020204" pitchFamily="34" charset="0"/>
              </a:rPr>
            </a:br>
            <a:br>
              <a:rPr lang="en-GB" sz="2700" b="1"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Student No.: 		2334484</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Student Name:   		Nigat Rashid</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 Lecturer:	   		Robert </a:t>
            </a:r>
            <a:r>
              <a:rPr lang="en-GB" sz="2700" b="1" noProof="0" dirty="0" err="1">
                <a:latin typeface="Arial" panose="020B0604020202020204" pitchFamily="34" charset="0"/>
                <a:cs typeface="Arial" panose="020B0604020202020204" pitchFamily="34" charset="0"/>
              </a:rPr>
              <a:t>Nartowski</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Assignment Title:		Component 2: Presentation</a:t>
            </a:r>
            <a:br>
              <a:rPr lang="en-GB" sz="2700" b="1"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				(PowerPoint with Voice Over)</a:t>
            </a:r>
            <a:br>
              <a:rPr lang="en-GB" sz="2700" noProof="0" dirty="0">
                <a:latin typeface="Arial" panose="020B0604020202020204" pitchFamily="34" charset="0"/>
                <a:cs typeface="Arial" panose="020B0604020202020204" pitchFamily="34" charset="0"/>
              </a:rPr>
            </a:br>
            <a:r>
              <a:rPr lang="en-GB" sz="2700" b="1" noProof="0" dirty="0">
                <a:latin typeface="Arial" panose="020B0604020202020204" pitchFamily="34" charset="0"/>
                <a:cs typeface="Arial" panose="020B0604020202020204" pitchFamily="34" charset="0"/>
              </a:rPr>
              <a:t>Submission Date:		17 November 2025</a:t>
            </a:r>
            <a:br>
              <a:rPr lang="en-GB" sz="2700" noProof="0" dirty="0">
                <a:latin typeface="Arial" panose="020B0604020202020204" pitchFamily="34" charset="0"/>
                <a:cs typeface="Arial" panose="020B0604020202020204" pitchFamily="34" charset="0"/>
              </a:rPr>
            </a:br>
            <a:br>
              <a:rPr lang="en-GB" sz="3100" b="1"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Arial" panose="020B0604020202020204" pitchFamily="34" charset="0"/>
                <a:cs typeface="Arial" panose="020B0604020202020204" pitchFamily="34" charset="0"/>
              </a:rPr>
            </a:br>
            <a:br>
              <a:rPr lang="en-GB" sz="2400" noProof="0" dirty="0">
                <a:latin typeface="Times New Roman" panose="02020603050405020304" pitchFamily="18" charset="0"/>
                <a:cs typeface="Times New Roman" panose="02020603050405020304" pitchFamily="18" charset="0"/>
              </a:rPr>
            </a:br>
            <a:br>
              <a:rPr lang="en-GB" sz="2400" noProof="0" dirty="0">
                <a:latin typeface="Times New Roman" panose="02020603050405020304" pitchFamily="18" charset="0"/>
                <a:cs typeface="Times New Roman" panose="02020603050405020304" pitchFamily="18" charset="0"/>
              </a:rPr>
            </a:br>
            <a:endParaRPr lang="en-GB" sz="2400"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BD617BDA-9B8C-F8CC-5C72-CA50F0A6F9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2535592"/>
      </p:ext>
    </p:extLst>
  </p:cSld>
  <p:clrMapOvr>
    <a:masterClrMapping/>
  </p:clrMapOvr>
  <mc:AlternateContent xmlns:mc="http://schemas.openxmlformats.org/markup-compatibility/2006" xmlns:p14="http://schemas.microsoft.com/office/powerpoint/2010/main">
    <mc:Choice Requires="p14">
      <p:transition spd="slow" p14:dur="2000" advTm="21168"/>
    </mc:Choice>
    <mc:Fallback xmlns="">
      <p:transition spd="slow" advTm="2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FB745-3763-26F4-370E-76C2EC4BAFC9}"/>
              </a:ext>
            </a:extLst>
          </p:cNvPr>
          <p:cNvSpPr>
            <a:spLocks noGrp="1"/>
          </p:cNvSpPr>
          <p:nvPr>
            <p:ph type="title"/>
          </p:nvPr>
        </p:nvSpPr>
        <p:spPr>
          <a:xfrm>
            <a:off x="838200" y="365125"/>
            <a:ext cx="10515600" cy="947481"/>
          </a:xfrm>
        </p:spPr>
        <p:txBody>
          <a:bodyPr/>
          <a:lstStyle/>
          <a:p>
            <a:pPr algn="ctr"/>
            <a:r>
              <a:rPr lang="en-GB" b="1" noProof="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2111FEB8-040A-93C7-33B3-ADFA4851943D}"/>
              </a:ext>
            </a:extLst>
          </p:cNvPr>
          <p:cNvSpPr>
            <a:spLocks noGrp="1"/>
          </p:cNvSpPr>
          <p:nvPr>
            <p:ph sz="half" idx="1"/>
          </p:nvPr>
        </p:nvSpPr>
        <p:spPr>
          <a:xfrm>
            <a:off x="838200" y="1312606"/>
            <a:ext cx="5181600" cy="4864357"/>
          </a:xfrm>
        </p:spPr>
        <p:txBody>
          <a:bodyPr>
            <a:normAutofit fontScale="92500" lnSpcReduction="20000"/>
          </a:bodyPr>
          <a:lstStyle/>
          <a:p>
            <a:r>
              <a:rPr lang="en-GB" sz="3000" noProof="0" dirty="0">
                <a:latin typeface="Times New Roman" panose="02020603050405020304" pitchFamily="18" charset="0"/>
                <a:cs typeface="Times New Roman" panose="02020603050405020304" pitchFamily="18" charset="0"/>
              </a:rPr>
              <a:t>Osteoarthritis (OA) is a common musculoskeletal disorder that affects joints, causing pain, stiffness and reduced mobility (WHO, 2023).</a:t>
            </a:r>
          </a:p>
          <a:p>
            <a:r>
              <a:rPr lang="en-GB" sz="3000" noProof="0" dirty="0">
                <a:latin typeface="Times New Roman" panose="02020603050405020304" pitchFamily="18" charset="0"/>
                <a:cs typeface="Times New Roman" panose="02020603050405020304" pitchFamily="18" charset="0"/>
              </a:rPr>
              <a:t>It is one of the leading causes of disability among older adults in the UK, with one in ten adults having symptomatic clinically diagnosed OA. The knee is the most common (Swain et al., 2020, p. 793). </a:t>
            </a:r>
          </a:p>
          <a:p>
            <a:endParaRPr lang="en-GB" noProof="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B6AF40F-A10D-FE84-4F25-F07AB54E54C4}"/>
              </a:ext>
            </a:extLst>
          </p:cNvPr>
          <p:cNvSpPr>
            <a:spLocks noGrp="1"/>
          </p:cNvSpPr>
          <p:nvPr>
            <p:ph sz="half" idx="2"/>
          </p:nvPr>
        </p:nvSpPr>
        <p:spPr>
          <a:xfrm>
            <a:off x="6172200" y="1312606"/>
            <a:ext cx="5181600" cy="4864357"/>
          </a:xfrm>
        </p:spPr>
        <p:txBody>
          <a:bodyPr>
            <a:normAutofit fontScale="92500" lnSpcReduction="20000"/>
          </a:bodyPr>
          <a:lstStyle/>
          <a:p>
            <a:r>
              <a:rPr lang="en-GB" noProof="0" dirty="0">
                <a:latin typeface="Times New Roman" panose="02020603050405020304" pitchFamily="18" charset="0"/>
                <a:cs typeface="Times New Roman" panose="02020603050405020304" pitchFamily="18" charset="0"/>
              </a:rPr>
              <a:t>The presentation focuses on a care plan for a patient with osteoarthritis in the knee.</a:t>
            </a:r>
          </a:p>
          <a:p>
            <a:r>
              <a:rPr lang="en-GB" b="1" noProof="0" dirty="0">
                <a:latin typeface="Times New Roman" panose="02020603050405020304" pitchFamily="18" charset="0"/>
                <a:cs typeface="Times New Roman" panose="02020603050405020304" pitchFamily="18" charset="0"/>
              </a:rPr>
              <a:t>Patient profile: </a:t>
            </a:r>
            <a:r>
              <a:rPr lang="en-GB" noProof="0" dirty="0">
                <a:latin typeface="Times New Roman" panose="02020603050405020304" pitchFamily="18" charset="0"/>
                <a:cs typeface="Times New Roman" panose="02020603050405020304" pitchFamily="18" charset="0"/>
              </a:rPr>
              <a:t>M.J., 62 years old, White British, widowed, lives alone. Her children reside in another town.</a:t>
            </a:r>
          </a:p>
          <a:p>
            <a:pPr marL="0" indent="0">
              <a:buNone/>
            </a:pPr>
            <a:r>
              <a:rPr lang="en-GB" noProof="0" dirty="0">
                <a:latin typeface="Times New Roman" panose="02020603050405020304" pitchFamily="18" charset="0"/>
                <a:cs typeface="Times New Roman" panose="02020603050405020304" pitchFamily="18" charset="0"/>
              </a:rPr>
              <a:t>The presentation will explore:</a:t>
            </a:r>
          </a:p>
          <a:p>
            <a:r>
              <a:rPr lang="en-GB" noProof="0" dirty="0">
                <a:latin typeface="Times New Roman" panose="02020603050405020304" pitchFamily="18" charset="0"/>
                <a:cs typeface="Times New Roman" panose="02020603050405020304" pitchFamily="18" charset="0"/>
              </a:rPr>
              <a:t>The relevant anatomy and physiology of the knee joint.</a:t>
            </a:r>
          </a:p>
          <a:p>
            <a:r>
              <a:rPr lang="en-GB" noProof="0" dirty="0">
                <a:latin typeface="Times New Roman" panose="02020603050405020304" pitchFamily="18" charset="0"/>
                <a:cs typeface="Times New Roman" panose="02020603050405020304" pitchFamily="18" charset="0"/>
              </a:rPr>
              <a:t>The effects of osteoarthritis on body function.</a:t>
            </a:r>
          </a:p>
          <a:p>
            <a:r>
              <a:rPr lang="en-GB" noProof="0" dirty="0">
                <a:latin typeface="Times New Roman" panose="02020603050405020304" pitchFamily="18" charset="0"/>
                <a:cs typeface="Times New Roman" panose="02020603050405020304" pitchFamily="18" charset="0"/>
              </a:rPr>
              <a:t>An evidence-based care plan that follows NHS and NICE guidelines.</a:t>
            </a:r>
          </a:p>
          <a:p>
            <a:endParaRPr lang="en-GB" noProof="0" dirty="0">
              <a:latin typeface="Times New Roman" panose="02020603050405020304" pitchFamily="18" charset="0"/>
              <a:cs typeface="Times New Roman" panose="02020603050405020304" pitchFamily="18" charset="0"/>
            </a:endParaRPr>
          </a:p>
        </p:txBody>
      </p:sp>
      <p:pic>
        <p:nvPicPr>
          <p:cNvPr id="8" name="Recorded Sound">
            <a:hlinkClick r:id="" action="ppaction://media"/>
            <a:extLst>
              <a:ext uri="{FF2B5EF4-FFF2-40B4-BE49-F238E27FC236}">
                <a16:creationId xmlns:a16="http://schemas.microsoft.com/office/drawing/2014/main" id="{0B9527E6-BB59-E653-5E3B-C41CAFD7EC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03365612"/>
      </p:ext>
    </p:extLst>
  </p:cSld>
  <p:clrMapOvr>
    <a:masterClrMapping/>
  </p:clrMapOvr>
  <mc:AlternateContent xmlns:mc="http://schemas.openxmlformats.org/markup-compatibility/2006" xmlns:p14="http://schemas.microsoft.com/office/powerpoint/2010/main">
    <mc:Choice Requires="p14">
      <p:transition spd="slow" p14:dur="2000" advTm="66425"/>
    </mc:Choice>
    <mc:Fallback xmlns="">
      <p:transition spd="slow" advTm="66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2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08FB53-D5F4-942E-EC73-122B274F620C}"/>
              </a:ext>
            </a:extLst>
          </p:cNvPr>
          <p:cNvSpPr>
            <a:spLocks noGrp="1"/>
          </p:cNvSpPr>
          <p:nvPr>
            <p:ph type="title"/>
          </p:nvPr>
        </p:nvSpPr>
        <p:spPr>
          <a:xfrm>
            <a:off x="838200" y="365126"/>
            <a:ext cx="10515600" cy="962230"/>
          </a:xfrm>
        </p:spPr>
        <p:txBody>
          <a:bodyPr/>
          <a:lstStyle/>
          <a:p>
            <a:pPr algn="ctr"/>
            <a:r>
              <a:rPr lang="en-GB" b="1" noProof="0" dirty="0">
                <a:latin typeface="Times New Roman" panose="02020603050405020304" pitchFamily="18" charset="0"/>
                <a:cs typeface="Times New Roman" panose="02020603050405020304" pitchFamily="18" charset="0"/>
              </a:rPr>
              <a:t>Anatomy of the Knee Joint</a:t>
            </a:r>
          </a:p>
        </p:txBody>
      </p:sp>
      <p:sp>
        <p:nvSpPr>
          <p:cNvPr id="5" name="Content Placeholder 4">
            <a:extLst>
              <a:ext uri="{FF2B5EF4-FFF2-40B4-BE49-F238E27FC236}">
                <a16:creationId xmlns:a16="http://schemas.microsoft.com/office/drawing/2014/main" id="{37F2FF98-235D-0326-0F3F-33C4937F78FC}"/>
              </a:ext>
            </a:extLst>
          </p:cNvPr>
          <p:cNvSpPr>
            <a:spLocks noGrp="1"/>
          </p:cNvSpPr>
          <p:nvPr>
            <p:ph sz="half" idx="1"/>
          </p:nvPr>
        </p:nvSpPr>
        <p:spPr>
          <a:xfrm>
            <a:off x="117987" y="1445342"/>
            <a:ext cx="4365523" cy="4731621"/>
          </a:xfrm>
        </p:spPr>
        <p:txBody>
          <a:bodyPr>
            <a:normAutofit fontScale="85000" lnSpcReduction="20000"/>
          </a:bodyPr>
          <a:lstStyle/>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r>
              <a:rPr lang="en-GB" sz="1400" noProof="0" dirty="0">
                <a:latin typeface="Times New Roman" panose="02020603050405020304" pitchFamily="18" charset="0"/>
                <a:cs typeface="Times New Roman" panose="02020603050405020304" pitchFamily="18" charset="0"/>
              </a:rPr>
              <a:t>                                </a:t>
            </a:r>
          </a:p>
          <a:p>
            <a:pPr marL="0" indent="0">
              <a:buNone/>
            </a:pPr>
            <a:endParaRPr lang="en-GB" sz="1400" noProof="0" dirty="0">
              <a:latin typeface="Times New Roman" panose="02020603050405020304" pitchFamily="18" charset="0"/>
              <a:cs typeface="Times New Roman" panose="02020603050405020304" pitchFamily="18" charset="0"/>
            </a:endParaRPr>
          </a:p>
          <a:p>
            <a:pPr marL="0" indent="0">
              <a:buNone/>
            </a:pPr>
            <a:r>
              <a:rPr lang="en-GB" sz="1400" noProof="0" dirty="0">
                <a:latin typeface="Times New Roman" panose="02020603050405020304" pitchFamily="18" charset="0"/>
                <a:cs typeface="Times New Roman" panose="02020603050405020304" pitchFamily="18" charset="0"/>
              </a:rPr>
              <a:t>                                                                   (Source: AAOS, 2025)</a:t>
            </a:r>
          </a:p>
        </p:txBody>
      </p:sp>
      <p:sp>
        <p:nvSpPr>
          <p:cNvPr id="6" name="Content Placeholder 5">
            <a:extLst>
              <a:ext uri="{FF2B5EF4-FFF2-40B4-BE49-F238E27FC236}">
                <a16:creationId xmlns:a16="http://schemas.microsoft.com/office/drawing/2014/main" id="{F4E1101D-ADBB-B5DE-6E03-B36739CA3486}"/>
              </a:ext>
            </a:extLst>
          </p:cNvPr>
          <p:cNvSpPr>
            <a:spLocks noGrp="1"/>
          </p:cNvSpPr>
          <p:nvPr>
            <p:ph sz="half" idx="2"/>
          </p:nvPr>
        </p:nvSpPr>
        <p:spPr>
          <a:xfrm>
            <a:off x="4601497" y="1445342"/>
            <a:ext cx="6752303" cy="4731621"/>
          </a:xfrm>
        </p:spPr>
        <p:txBody>
          <a:bodyPr>
            <a:normAutofit fontScale="85000" lnSpcReduction="20000"/>
          </a:bodyPr>
          <a:lstStyle/>
          <a:p>
            <a:r>
              <a:rPr lang="en-GB" noProof="0" dirty="0">
                <a:latin typeface="Times New Roman" panose="02020603050405020304" pitchFamily="18" charset="0"/>
                <a:cs typeface="Times New Roman" panose="02020603050405020304" pitchFamily="18" charset="0"/>
              </a:rPr>
              <a:t>The knee joint connects the femur (thigh bone), tibia (shin bone), and patella (kneecap).</a:t>
            </a:r>
          </a:p>
          <a:p>
            <a:r>
              <a:rPr lang="en-GB" noProof="0" dirty="0">
                <a:latin typeface="Times New Roman" panose="02020603050405020304" pitchFamily="18" charset="0"/>
                <a:cs typeface="Times New Roman" panose="02020603050405020304" pitchFamily="18" charset="0"/>
              </a:rPr>
              <a:t>Articular cartilage covers bone ends, enabling smooth movement (Sciarretta and Lane, 2023, p.393). </a:t>
            </a:r>
          </a:p>
          <a:p>
            <a:r>
              <a:rPr lang="en-GB" noProof="0" dirty="0">
                <a:latin typeface="Times New Roman" panose="02020603050405020304" pitchFamily="18" charset="0"/>
                <a:cs typeface="Times New Roman" panose="02020603050405020304" pitchFamily="18" charset="0"/>
              </a:rPr>
              <a:t>Menisci act as shock absorbers between the femur and tibia.</a:t>
            </a:r>
          </a:p>
          <a:p>
            <a:r>
              <a:rPr lang="en-GB" noProof="0" dirty="0">
                <a:latin typeface="Times New Roman" panose="02020603050405020304" pitchFamily="18" charset="0"/>
                <a:cs typeface="Times New Roman" panose="02020603050405020304" pitchFamily="18" charset="0"/>
              </a:rPr>
              <a:t>Ligaments (ACL, PCL, MCL, LCL) stabilise the joint.</a:t>
            </a:r>
          </a:p>
          <a:p>
            <a:r>
              <a:rPr lang="en-GB" noProof="0" dirty="0">
                <a:latin typeface="Times New Roman" panose="02020603050405020304" pitchFamily="18" charset="0"/>
                <a:cs typeface="Times New Roman" panose="02020603050405020304" pitchFamily="18" charset="0"/>
              </a:rPr>
              <a:t>The synovial membrane produces synovial fluid, which lubricates and nourishes cartilage (Sciarretta and Lane, 2023, p.393).</a:t>
            </a:r>
          </a:p>
          <a:p>
            <a:r>
              <a:rPr lang="en-GB" noProof="0" dirty="0">
                <a:latin typeface="Times New Roman" panose="02020603050405020304" pitchFamily="18" charset="0"/>
                <a:cs typeface="Times New Roman" panose="02020603050405020304" pitchFamily="18" charset="0"/>
              </a:rPr>
              <a:t>Together, these structures allow flexion, extension, and slight rotation for movement and stability.</a:t>
            </a:r>
          </a:p>
          <a:p>
            <a:endParaRPr lang="en-GB" noProof="0"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4D730BB8-4C11-9901-88C9-BB0D3BF07970}"/>
              </a:ext>
            </a:extLst>
          </p:cNvPr>
          <p:cNvPicPr>
            <a:picLocks noChangeAspect="1"/>
          </p:cNvPicPr>
          <p:nvPr/>
        </p:nvPicPr>
        <p:blipFill>
          <a:blip r:embed="rId5"/>
          <a:stretch>
            <a:fillRect/>
          </a:stretch>
        </p:blipFill>
        <p:spPr>
          <a:xfrm>
            <a:off x="117987" y="1327356"/>
            <a:ext cx="4483510" cy="4262283"/>
          </a:xfrm>
          <a:prstGeom prst="rect">
            <a:avLst/>
          </a:prstGeom>
        </p:spPr>
      </p:pic>
      <p:pic>
        <p:nvPicPr>
          <p:cNvPr id="3" name="Recorded Sound">
            <a:hlinkClick r:id="" action="ppaction://media"/>
            <a:extLst>
              <a:ext uri="{FF2B5EF4-FFF2-40B4-BE49-F238E27FC236}">
                <a16:creationId xmlns:a16="http://schemas.microsoft.com/office/drawing/2014/main" id="{E4FADAFA-5864-E4D1-4A0B-5BA1639F0E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84424" y="5345957"/>
            <a:ext cx="487363" cy="487363"/>
          </a:xfrm>
          <a:prstGeom prst="rect">
            <a:avLst/>
          </a:prstGeom>
        </p:spPr>
      </p:pic>
    </p:spTree>
    <p:extLst>
      <p:ext uri="{BB962C8B-B14F-4D97-AF65-F5344CB8AC3E}">
        <p14:creationId xmlns:p14="http://schemas.microsoft.com/office/powerpoint/2010/main" val="4033379121"/>
      </p:ext>
    </p:extLst>
  </p:cSld>
  <p:clrMapOvr>
    <a:masterClrMapping/>
  </p:clrMapOvr>
  <mc:AlternateContent xmlns:mc="http://schemas.openxmlformats.org/markup-compatibility/2006" xmlns:p14="http://schemas.microsoft.com/office/powerpoint/2010/main">
    <mc:Choice Requires="p14">
      <p:transition spd="slow" p14:dur="2000" advTm="51751"/>
    </mc:Choice>
    <mc:Fallback xmlns="">
      <p:transition spd="slow" advTm="5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6256-5833-1A33-B0DC-2DA4295E0026}"/>
              </a:ext>
            </a:extLst>
          </p:cNvPr>
          <p:cNvSpPr>
            <a:spLocks noGrp="1"/>
          </p:cNvSpPr>
          <p:nvPr>
            <p:ph type="title"/>
          </p:nvPr>
        </p:nvSpPr>
        <p:spPr>
          <a:xfrm>
            <a:off x="838200" y="365125"/>
            <a:ext cx="10515600" cy="1080217"/>
          </a:xfrm>
        </p:spPr>
        <p:txBody>
          <a:bodyPr/>
          <a:lstStyle/>
          <a:p>
            <a:pPr algn="ctr"/>
            <a:r>
              <a:rPr lang="en-GB" b="1" noProof="0" dirty="0">
                <a:latin typeface="Times New Roman" panose="02020603050405020304" pitchFamily="18" charset="0"/>
                <a:cs typeface="Times New Roman" panose="02020603050405020304" pitchFamily="18" charset="0"/>
              </a:rPr>
              <a:t>Physiology of the Musculoskeletal System</a:t>
            </a:r>
          </a:p>
        </p:txBody>
      </p:sp>
      <p:sp>
        <p:nvSpPr>
          <p:cNvPr id="3" name="Content Placeholder 2">
            <a:extLst>
              <a:ext uri="{FF2B5EF4-FFF2-40B4-BE49-F238E27FC236}">
                <a16:creationId xmlns:a16="http://schemas.microsoft.com/office/drawing/2014/main" id="{A5770E09-C5D9-B8E5-122F-9AB7F3415739}"/>
              </a:ext>
            </a:extLst>
          </p:cNvPr>
          <p:cNvSpPr>
            <a:spLocks noGrp="1"/>
          </p:cNvSpPr>
          <p:nvPr>
            <p:ph idx="1"/>
          </p:nvPr>
        </p:nvSpPr>
        <p:spPr>
          <a:xfrm>
            <a:off x="838200" y="1548581"/>
            <a:ext cx="10515600" cy="4628382"/>
          </a:xfrm>
        </p:spPr>
        <p:txBody>
          <a:bodyPr>
            <a:normAutofit lnSpcReduction="10000"/>
          </a:bodyPr>
          <a:lstStyle/>
          <a:p>
            <a:r>
              <a:rPr lang="en-GB" noProof="0" dirty="0">
                <a:latin typeface="Times New Roman" panose="02020603050405020304" pitchFamily="18" charset="0"/>
                <a:cs typeface="Times New Roman" panose="02020603050405020304" pitchFamily="18" charset="0"/>
              </a:rPr>
              <a:t>The musculoskeletal system enables body movement, posture, and support.</a:t>
            </a:r>
          </a:p>
          <a:p>
            <a:r>
              <a:rPr lang="en-GB" noProof="0" dirty="0">
                <a:latin typeface="Times New Roman" panose="02020603050405020304" pitchFamily="18" charset="0"/>
                <a:cs typeface="Times New Roman" panose="02020603050405020304" pitchFamily="18" charset="0"/>
              </a:rPr>
              <a:t>Bones provide structure and attachment points for muscles, connected through tendons (NHS Inform, 2025).</a:t>
            </a:r>
          </a:p>
          <a:p>
            <a:r>
              <a:rPr lang="en-GB" noProof="0" dirty="0">
                <a:latin typeface="Times New Roman" panose="02020603050405020304" pitchFamily="18" charset="0"/>
                <a:cs typeface="Times New Roman" panose="02020603050405020304" pitchFamily="18" charset="0"/>
              </a:rPr>
              <a:t>Muscles contract to pull on bones, creating movement at joints.</a:t>
            </a:r>
          </a:p>
          <a:p>
            <a:r>
              <a:rPr lang="en-GB" noProof="0" dirty="0">
                <a:latin typeface="Times New Roman" panose="02020603050405020304" pitchFamily="18" charset="0"/>
                <a:cs typeface="Times New Roman" panose="02020603050405020304" pitchFamily="18" charset="0"/>
              </a:rPr>
              <a:t>Cartilage cushions bone ends, preventing friction and wear (NHS Inform, 2025).</a:t>
            </a:r>
          </a:p>
          <a:p>
            <a:r>
              <a:rPr lang="en-GB" noProof="0" dirty="0">
                <a:latin typeface="Times New Roman" panose="02020603050405020304" pitchFamily="18" charset="0"/>
                <a:cs typeface="Times New Roman" panose="02020603050405020304" pitchFamily="18" charset="0"/>
              </a:rPr>
              <a:t>Synovial fluid lubricates joints and provides oxygen and nutrients to cartilage.</a:t>
            </a:r>
          </a:p>
          <a:p>
            <a:r>
              <a:rPr lang="en-GB" noProof="0" dirty="0">
                <a:latin typeface="Times New Roman" panose="02020603050405020304" pitchFamily="18" charset="0"/>
                <a:cs typeface="Times New Roman" panose="02020603050405020304" pitchFamily="18" charset="0"/>
              </a:rPr>
              <a:t>Blood vessels and synovial diffusion maintain healthy joint tissues and repair minor damage (NHS Inform, 2025).</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CEC1B523-D323-DE98-D5E3-1A11034B35A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34974725"/>
      </p:ext>
    </p:extLst>
  </p:cSld>
  <p:clrMapOvr>
    <a:masterClrMapping/>
  </p:clrMapOvr>
  <mc:AlternateContent xmlns:mc="http://schemas.openxmlformats.org/markup-compatibility/2006" xmlns:p14="http://schemas.microsoft.com/office/powerpoint/2010/main">
    <mc:Choice Requires="p14">
      <p:transition spd="slow" p14:dur="2000" advTm="51668"/>
    </mc:Choice>
    <mc:Fallback xmlns="">
      <p:transition spd="slow" advTm="51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66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A25AA-A488-BEEA-FA52-B01004A4E263}"/>
              </a:ext>
            </a:extLst>
          </p:cNvPr>
          <p:cNvSpPr>
            <a:spLocks noGrp="1"/>
          </p:cNvSpPr>
          <p:nvPr>
            <p:ph type="title"/>
          </p:nvPr>
        </p:nvSpPr>
        <p:spPr>
          <a:xfrm>
            <a:off x="838200" y="365125"/>
            <a:ext cx="10515600" cy="932733"/>
          </a:xfrm>
        </p:spPr>
        <p:txBody>
          <a:bodyPr/>
          <a:lstStyle/>
          <a:p>
            <a:pPr algn="ctr"/>
            <a:r>
              <a:rPr lang="en-GB" b="1" noProof="0" dirty="0">
                <a:latin typeface="Times New Roman" panose="02020603050405020304" pitchFamily="18" charset="0"/>
                <a:cs typeface="Times New Roman" panose="02020603050405020304" pitchFamily="18" charset="0"/>
              </a:rPr>
              <a:t>Pathophysiology of Osteoarthritis</a:t>
            </a:r>
          </a:p>
        </p:txBody>
      </p:sp>
      <p:sp>
        <p:nvSpPr>
          <p:cNvPr id="3" name="Content Placeholder 2">
            <a:extLst>
              <a:ext uri="{FF2B5EF4-FFF2-40B4-BE49-F238E27FC236}">
                <a16:creationId xmlns:a16="http://schemas.microsoft.com/office/drawing/2014/main" id="{1F1837CB-EFAE-D926-A5F8-CA332BB875ED}"/>
              </a:ext>
            </a:extLst>
          </p:cNvPr>
          <p:cNvSpPr>
            <a:spLocks noGrp="1"/>
          </p:cNvSpPr>
          <p:nvPr>
            <p:ph sz="half" idx="1"/>
          </p:nvPr>
        </p:nvSpPr>
        <p:spPr>
          <a:xfrm>
            <a:off x="838200" y="1415845"/>
            <a:ext cx="3984523" cy="4761118"/>
          </a:xfrm>
        </p:spPr>
        <p:txBody>
          <a:bodyPr>
            <a:normAutofit fontScale="92500" lnSpcReduction="10000"/>
          </a:bodyPr>
          <a:lstStyle/>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endParaRPr lang="en-GB" sz="1400" noProof="0" dirty="0">
              <a:latin typeface="Times New Roman" panose="02020603050405020304" pitchFamily="18" charset="0"/>
              <a:cs typeface="Times New Roman" panose="02020603050405020304" pitchFamily="18" charset="0"/>
            </a:endParaRPr>
          </a:p>
          <a:p>
            <a:r>
              <a:rPr lang="en-GB" sz="1400" noProof="0" dirty="0">
                <a:latin typeface="Times New Roman" panose="02020603050405020304" pitchFamily="18" charset="0"/>
                <a:cs typeface="Times New Roman" panose="02020603050405020304" pitchFamily="18" charset="0"/>
              </a:rPr>
              <a:t>                                      (Source: AAOS, 2025)</a:t>
            </a:r>
          </a:p>
        </p:txBody>
      </p:sp>
      <p:sp>
        <p:nvSpPr>
          <p:cNvPr id="8" name="Content Placeholder 7">
            <a:extLst>
              <a:ext uri="{FF2B5EF4-FFF2-40B4-BE49-F238E27FC236}">
                <a16:creationId xmlns:a16="http://schemas.microsoft.com/office/drawing/2014/main" id="{14D7FFB0-DC67-1BEF-71FB-ADA3E7D72F2D}"/>
              </a:ext>
            </a:extLst>
          </p:cNvPr>
          <p:cNvSpPr>
            <a:spLocks noGrp="1"/>
          </p:cNvSpPr>
          <p:nvPr>
            <p:ph sz="half" idx="2"/>
          </p:nvPr>
        </p:nvSpPr>
        <p:spPr>
          <a:xfrm>
            <a:off x="5041490" y="1415845"/>
            <a:ext cx="6312310" cy="4761118"/>
          </a:xfrm>
        </p:spPr>
        <p:txBody>
          <a:bodyPr>
            <a:normAutofit fontScale="92500" lnSpcReduction="10000"/>
          </a:bodyPr>
          <a:lstStyle/>
          <a:p>
            <a:r>
              <a:rPr lang="en-GB" noProof="0" dirty="0">
                <a:latin typeface="Times New Roman" panose="02020603050405020304" pitchFamily="18" charset="0"/>
                <a:cs typeface="Times New Roman" panose="02020603050405020304" pitchFamily="18" charset="0"/>
              </a:rPr>
              <a:t>Cartilage degeneration leads to bone-on-bone contact, causing friction and pain.</a:t>
            </a:r>
          </a:p>
          <a:p>
            <a:r>
              <a:rPr lang="en-GB" noProof="0" dirty="0">
                <a:latin typeface="Times New Roman" panose="02020603050405020304" pitchFamily="18" charset="0"/>
                <a:cs typeface="Times New Roman" panose="02020603050405020304" pitchFamily="18" charset="0"/>
              </a:rPr>
              <a:t>Synovial membrane inflammation results in joint swelling and stiffness (Coppola et al, 2024, p.4063).</a:t>
            </a:r>
          </a:p>
          <a:p>
            <a:r>
              <a:rPr lang="en-GB" noProof="0" dirty="0">
                <a:latin typeface="Times New Roman" panose="02020603050405020304" pitchFamily="18" charset="0"/>
                <a:cs typeface="Times New Roman" panose="02020603050405020304" pitchFamily="18" charset="0"/>
              </a:rPr>
              <a:t>Osteophytes (bone spurs) form as the body attempts to repair damage.</a:t>
            </a:r>
          </a:p>
          <a:p>
            <a:r>
              <a:rPr lang="en-GB" noProof="0" dirty="0">
                <a:latin typeface="Times New Roman" panose="02020603050405020304" pitchFamily="18" charset="0"/>
                <a:cs typeface="Times New Roman" panose="02020603050405020304" pitchFamily="18" charset="0"/>
              </a:rPr>
              <a:t>Symptoms include pain, reduced mobility, stiffness, and swelling (WHO, 2023).</a:t>
            </a:r>
          </a:p>
          <a:p>
            <a:r>
              <a:rPr lang="en-GB" noProof="0" dirty="0">
                <a:latin typeface="Times New Roman" panose="02020603050405020304" pitchFamily="18" charset="0"/>
                <a:cs typeface="Times New Roman" panose="02020603050405020304" pitchFamily="18" charset="0"/>
              </a:rPr>
              <a:t>OA is a chronic, progressive, non-inflammatory arthritis (Coppola et al, 2024, p.4063).</a:t>
            </a:r>
          </a:p>
          <a:p>
            <a:endParaRPr lang="en-GB" noProof="0" dirty="0">
              <a:latin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DD39076B-3012-CD56-2677-C58F7DA9946D}"/>
              </a:ext>
            </a:extLst>
          </p:cNvPr>
          <p:cNvPicPr>
            <a:picLocks noChangeAspect="1"/>
          </p:cNvPicPr>
          <p:nvPr/>
        </p:nvPicPr>
        <p:blipFill>
          <a:blip r:embed="rId5"/>
          <a:stretch>
            <a:fillRect/>
          </a:stretch>
        </p:blipFill>
        <p:spPr>
          <a:xfrm>
            <a:off x="619433" y="1685393"/>
            <a:ext cx="4203290" cy="3904246"/>
          </a:xfrm>
          <a:prstGeom prst="rect">
            <a:avLst/>
          </a:prstGeom>
        </p:spPr>
      </p:pic>
      <p:pic>
        <p:nvPicPr>
          <p:cNvPr id="5" name="Recorded Sound">
            <a:hlinkClick r:id="" action="ppaction://media"/>
            <a:extLst>
              <a:ext uri="{FF2B5EF4-FFF2-40B4-BE49-F238E27FC236}">
                <a16:creationId xmlns:a16="http://schemas.microsoft.com/office/drawing/2014/main" id="{708737C7-0F1F-A561-3902-015DA550A5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2511025"/>
      </p:ext>
    </p:extLst>
  </p:cSld>
  <p:clrMapOvr>
    <a:masterClrMapping/>
  </p:clrMapOvr>
  <mc:AlternateContent xmlns:mc="http://schemas.openxmlformats.org/markup-compatibility/2006" xmlns:p14="http://schemas.microsoft.com/office/powerpoint/2010/main">
    <mc:Choice Requires="p14">
      <p:transition spd="slow" p14:dur="2000" advTm="63198"/>
    </mc:Choice>
    <mc:Fallback xmlns="">
      <p:transition spd="slow" advTm="6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0F1FF-9DE8-C694-86DC-0AB590BEA268}"/>
              </a:ext>
            </a:extLst>
          </p:cNvPr>
          <p:cNvSpPr>
            <a:spLocks noGrp="1"/>
          </p:cNvSpPr>
          <p:nvPr>
            <p:ph type="title"/>
          </p:nvPr>
        </p:nvSpPr>
        <p:spPr>
          <a:xfrm>
            <a:off x="838200" y="365125"/>
            <a:ext cx="10515600" cy="1006475"/>
          </a:xfrm>
        </p:spPr>
        <p:txBody>
          <a:bodyPr/>
          <a:lstStyle/>
          <a:p>
            <a:pPr algn="ctr"/>
            <a:r>
              <a:rPr lang="en-GB" b="1" noProof="0" dirty="0">
                <a:latin typeface="Times New Roman" panose="02020603050405020304" pitchFamily="18" charset="0"/>
                <a:cs typeface="Times New Roman" panose="02020603050405020304" pitchFamily="18" charset="0"/>
              </a:rPr>
              <a:t>Impact on Body Functioning</a:t>
            </a:r>
          </a:p>
        </p:txBody>
      </p:sp>
      <p:sp>
        <p:nvSpPr>
          <p:cNvPr id="3" name="Content Placeholder 2">
            <a:extLst>
              <a:ext uri="{FF2B5EF4-FFF2-40B4-BE49-F238E27FC236}">
                <a16:creationId xmlns:a16="http://schemas.microsoft.com/office/drawing/2014/main" id="{27EF4152-E728-CD6E-2D9C-B6557E48CC16}"/>
              </a:ext>
            </a:extLst>
          </p:cNvPr>
          <p:cNvSpPr>
            <a:spLocks noGrp="1"/>
          </p:cNvSpPr>
          <p:nvPr>
            <p:ph idx="1"/>
          </p:nvPr>
        </p:nvSpPr>
        <p:spPr>
          <a:xfrm>
            <a:off x="838200" y="1504335"/>
            <a:ext cx="10515600" cy="4672628"/>
          </a:xfrm>
        </p:spPr>
        <p:txBody>
          <a:bodyPr/>
          <a:lstStyle/>
          <a:p>
            <a:r>
              <a:rPr lang="en-GB" b="1" noProof="0" dirty="0">
                <a:latin typeface="Times New Roman" panose="02020603050405020304" pitchFamily="18" charset="0"/>
                <a:cs typeface="Times New Roman" panose="02020603050405020304" pitchFamily="18" charset="0"/>
              </a:rPr>
              <a:t>Musculoskeletal effects</a:t>
            </a:r>
            <a:r>
              <a:rPr lang="en-GB" noProof="0" dirty="0">
                <a:latin typeface="Times New Roman" panose="02020603050405020304" pitchFamily="18" charset="0"/>
                <a:cs typeface="Times New Roman" panose="02020603050405020304" pitchFamily="18" charset="0"/>
              </a:rPr>
              <a:t>: Chronic pain, stiffness, reduced joint function, and possible deformity.</a:t>
            </a:r>
          </a:p>
          <a:p>
            <a:r>
              <a:rPr lang="en-GB" b="1" noProof="0" dirty="0">
                <a:latin typeface="Times New Roman" panose="02020603050405020304" pitchFamily="18" charset="0"/>
                <a:cs typeface="Times New Roman" panose="02020603050405020304" pitchFamily="18" charset="0"/>
              </a:rPr>
              <a:t>Mobility issues: </a:t>
            </a:r>
            <a:r>
              <a:rPr lang="en-GB" noProof="0" dirty="0">
                <a:latin typeface="Times New Roman" panose="02020603050405020304" pitchFamily="18" charset="0"/>
                <a:cs typeface="Times New Roman" panose="02020603050405020304" pitchFamily="18" charset="0"/>
              </a:rPr>
              <a:t>Decreased muscle strength, altered gait, and limited range of motion.</a:t>
            </a:r>
          </a:p>
          <a:p>
            <a:r>
              <a:rPr lang="en-GB" noProof="0" dirty="0">
                <a:latin typeface="Times New Roman" panose="02020603050405020304" pitchFamily="18" charset="0"/>
                <a:cs typeface="Times New Roman" panose="02020603050405020304" pitchFamily="18" charset="0"/>
              </a:rPr>
              <a:t>Increased fall risk due to joint instability and weakness (AAOS, 2025).</a:t>
            </a:r>
          </a:p>
          <a:p>
            <a:r>
              <a:rPr lang="en-GB" noProof="0" dirty="0">
                <a:latin typeface="Times New Roman" panose="02020603050405020304" pitchFamily="18" charset="0"/>
                <a:cs typeface="Times New Roman" panose="02020603050405020304" pitchFamily="18" charset="0"/>
              </a:rPr>
              <a:t>Reduced physical activity leads to lower cardiovascular fitness and weight gain (Park et al, 2023, p.2277).</a:t>
            </a:r>
          </a:p>
          <a:p>
            <a:r>
              <a:rPr lang="en-GB" b="1" noProof="0" dirty="0">
                <a:latin typeface="Times New Roman" panose="02020603050405020304" pitchFamily="18" charset="0"/>
                <a:cs typeface="Times New Roman" panose="02020603050405020304" pitchFamily="18" charset="0"/>
              </a:rPr>
              <a:t>Psychological impact: </a:t>
            </a:r>
            <a:r>
              <a:rPr lang="en-GB" noProof="0" dirty="0">
                <a:latin typeface="Times New Roman" panose="02020603050405020304" pitchFamily="18" charset="0"/>
                <a:cs typeface="Times New Roman" panose="02020603050405020304" pitchFamily="18" charset="0"/>
              </a:rPr>
              <a:t>Chronic pain may cause frustration, social isolation, anxiety, or depression, affecting overall quality of life and independence (AAOS, 2025).</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09303F66-A9EA-04A1-4A06-0088FE2548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7750328"/>
      </p:ext>
    </p:extLst>
  </p:cSld>
  <p:clrMapOvr>
    <a:masterClrMapping/>
  </p:clrMapOvr>
  <mc:AlternateContent xmlns:mc="http://schemas.openxmlformats.org/markup-compatibility/2006" xmlns:p14="http://schemas.microsoft.com/office/powerpoint/2010/main">
    <mc:Choice Requires="p14">
      <p:transition spd="slow" p14:dur="2000" advTm="50457"/>
    </mc:Choice>
    <mc:Fallback xmlns="">
      <p:transition spd="slow" advTm="50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C52AD-25CB-74F8-9D06-B0454F6724FD}"/>
              </a:ext>
            </a:extLst>
          </p:cNvPr>
          <p:cNvSpPr>
            <a:spLocks noGrp="1"/>
          </p:cNvSpPr>
          <p:nvPr>
            <p:ph type="title"/>
          </p:nvPr>
        </p:nvSpPr>
        <p:spPr>
          <a:xfrm>
            <a:off x="838200" y="365126"/>
            <a:ext cx="10515600" cy="1124462"/>
          </a:xfrm>
        </p:spPr>
        <p:txBody>
          <a:bodyPr/>
          <a:lstStyle/>
          <a:p>
            <a:pPr algn="ctr"/>
            <a:r>
              <a:rPr lang="en-GB" b="1" noProof="0" dirty="0">
                <a:latin typeface="Times New Roman" panose="02020603050405020304" pitchFamily="18" charset="0"/>
                <a:cs typeface="Times New Roman" panose="02020603050405020304" pitchFamily="18" charset="0"/>
              </a:rPr>
              <a:t>Patient Profile and Risk Factors</a:t>
            </a:r>
          </a:p>
        </p:txBody>
      </p:sp>
      <p:sp>
        <p:nvSpPr>
          <p:cNvPr id="3" name="Content Placeholder 2">
            <a:extLst>
              <a:ext uri="{FF2B5EF4-FFF2-40B4-BE49-F238E27FC236}">
                <a16:creationId xmlns:a16="http://schemas.microsoft.com/office/drawing/2014/main" id="{EC115DB0-678C-BD46-5781-B91B09DFB883}"/>
              </a:ext>
            </a:extLst>
          </p:cNvPr>
          <p:cNvSpPr>
            <a:spLocks noGrp="1"/>
          </p:cNvSpPr>
          <p:nvPr>
            <p:ph idx="1"/>
          </p:nvPr>
        </p:nvSpPr>
        <p:spPr>
          <a:xfrm>
            <a:off x="838200" y="1607574"/>
            <a:ext cx="10515600" cy="4569389"/>
          </a:xfrm>
        </p:spPr>
        <p:txBody>
          <a:bodyPr/>
          <a:lstStyle/>
          <a:p>
            <a:r>
              <a:rPr lang="en-GB" b="1" noProof="0" dirty="0">
                <a:latin typeface="Times New Roman" panose="02020603050405020304" pitchFamily="18" charset="0"/>
                <a:cs typeface="Times New Roman" panose="02020603050405020304" pitchFamily="18" charset="0"/>
              </a:rPr>
              <a:t>Patient</a:t>
            </a:r>
            <a:r>
              <a:rPr lang="en-GB" noProof="0" dirty="0">
                <a:latin typeface="Times New Roman" panose="02020603050405020304" pitchFamily="18" charset="0"/>
                <a:cs typeface="Times New Roman" panose="02020603050405020304" pitchFamily="18" charset="0"/>
              </a:rPr>
              <a:t>: M.J., 62 years old, widowed, lives alone.</a:t>
            </a:r>
          </a:p>
          <a:p>
            <a:r>
              <a:rPr lang="en-GB" b="1" noProof="0" dirty="0">
                <a:latin typeface="Times New Roman" panose="02020603050405020304" pitchFamily="18" charset="0"/>
                <a:cs typeface="Times New Roman" panose="02020603050405020304" pitchFamily="18" charset="0"/>
              </a:rPr>
              <a:t>Lifestyle: </a:t>
            </a:r>
            <a:r>
              <a:rPr lang="en-GB" noProof="0" dirty="0">
                <a:latin typeface="Times New Roman" panose="02020603050405020304" pitchFamily="18" charset="0"/>
                <a:cs typeface="Times New Roman" panose="02020603050405020304" pitchFamily="18" charset="0"/>
              </a:rPr>
              <a:t>Sedentary due to knee pain; reduced activity leading to possible weight gain.</a:t>
            </a:r>
          </a:p>
          <a:p>
            <a:r>
              <a:rPr lang="en-GB" b="1" noProof="0" dirty="0">
                <a:latin typeface="Times New Roman" panose="02020603050405020304" pitchFamily="18" charset="0"/>
                <a:cs typeface="Times New Roman" panose="02020603050405020304" pitchFamily="18" charset="0"/>
              </a:rPr>
              <a:t>Risk factors: </a:t>
            </a:r>
            <a:r>
              <a:rPr lang="en-GB" noProof="0" dirty="0">
                <a:latin typeface="Times New Roman" panose="02020603050405020304" pitchFamily="18" charset="0"/>
                <a:cs typeface="Times New Roman" panose="02020603050405020304" pitchFamily="18" charset="0"/>
              </a:rPr>
              <a:t>Older age, female gender, obesity, previous joint strain, and family history of osteoarthritis (WHO, 2023).</a:t>
            </a:r>
          </a:p>
          <a:p>
            <a:r>
              <a:rPr lang="en-GB" b="1" noProof="0" dirty="0">
                <a:latin typeface="Times New Roman" panose="02020603050405020304" pitchFamily="18" charset="0"/>
                <a:cs typeface="Times New Roman" panose="02020603050405020304" pitchFamily="18" charset="0"/>
              </a:rPr>
              <a:t>Social factors: </a:t>
            </a:r>
            <a:r>
              <a:rPr lang="en-GB" noProof="0" dirty="0">
                <a:latin typeface="Times New Roman" panose="02020603050405020304" pitchFamily="18" charset="0"/>
                <a:cs typeface="Times New Roman" panose="02020603050405020304" pitchFamily="18" charset="0"/>
              </a:rPr>
              <a:t>Loneliness and emotional stress, limited mobility restricting social life, and reliance on neighbours for daily activities and support (WHO, 2023).</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F43014A7-9555-203B-DFB9-2F6F88B48A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287412347"/>
      </p:ext>
    </p:extLst>
  </p:cSld>
  <p:clrMapOvr>
    <a:masterClrMapping/>
  </p:clrMapOvr>
  <mc:AlternateContent xmlns:mc="http://schemas.openxmlformats.org/markup-compatibility/2006" xmlns:p14="http://schemas.microsoft.com/office/powerpoint/2010/main">
    <mc:Choice Requires="p14">
      <p:transition spd="slow" p14:dur="2000" advTm="47377"/>
    </mc:Choice>
    <mc:Fallback xmlns="">
      <p:transition spd="slow" advTm="47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7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2C0D1E-E1D0-4A00-305A-AEFF7C117932}"/>
              </a:ext>
            </a:extLst>
          </p:cNvPr>
          <p:cNvSpPr>
            <a:spLocks noGrp="1"/>
          </p:cNvSpPr>
          <p:nvPr>
            <p:ph type="title"/>
          </p:nvPr>
        </p:nvSpPr>
        <p:spPr>
          <a:xfrm>
            <a:off x="838200" y="365126"/>
            <a:ext cx="10515600" cy="1050720"/>
          </a:xfrm>
        </p:spPr>
        <p:txBody>
          <a:bodyPr/>
          <a:lstStyle/>
          <a:p>
            <a:pPr algn="ctr"/>
            <a:r>
              <a:rPr lang="en-GB" b="1" noProof="0" dirty="0">
                <a:latin typeface="Times New Roman" panose="02020603050405020304" pitchFamily="18" charset="0"/>
                <a:cs typeface="Times New Roman" panose="02020603050405020304" pitchFamily="18" charset="0"/>
              </a:rPr>
              <a:t>Care Plan Overview</a:t>
            </a:r>
          </a:p>
        </p:txBody>
      </p:sp>
      <p:sp>
        <p:nvSpPr>
          <p:cNvPr id="5" name="Content Placeholder 4">
            <a:extLst>
              <a:ext uri="{FF2B5EF4-FFF2-40B4-BE49-F238E27FC236}">
                <a16:creationId xmlns:a16="http://schemas.microsoft.com/office/drawing/2014/main" id="{6D6CA991-D1CC-188B-FFEB-884AE5976D06}"/>
              </a:ext>
            </a:extLst>
          </p:cNvPr>
          <p:cNvSpPr>
            <a:spLocks noGrp="1"/>
          </p:cNvSpPr>
          <p:nvPr>
            <p:ph sz="half" idx="1"/>
          </p:nvPr>
        </p:nvSpPr>
        <p:spPr>
          <a:xfrm>
            <a:off x="838201" y="1533832"/>
            <a:ext cx="4648200" cy="4643131"/>
          </a:xfrm>
        </p:spPr>
        <p:txBody>
          <a:bodyPr>
            <a:normAutofit fontScale="92500" lnSpcReduction="10000"/>
          </a:bodyPr>
          <a:lstStyle/>
          <a:p>
            <a:pPr marL="0" indent="0">
              <a:buNone/>
            </a:pPr>
            <a:r>
              <a:rPr lang="en-GB" b="1" noProof="0" dirty="0">
                <a:latin typeface="Times New Roman" panose="02020603050405020304" pitchFamily="18" charset="0"/>
                <a:cs typeface="Times New Roman" panose="02020603050405020304" pitchFamily="18" charset="0"/>
              </a:rPr>
              <a:t>Care Goals:</a:t>
            </a:r>
          </a:p>
          <a:p>
            <a:r>
              <a:rPr lang="en-GB" noProof="0" dirty="0">
                <a:latin typeface="Times New Roman" panose="02020603050405020304" pitchFamily="18" charset="0"/>
                <a:cs typeface="Times New Roman" panose="02020603050405020304" pitchFamily="18" charset="0"/>
              </a:rPr>
              <a:t>Relieve pain and stiffness</a:t>
            </a:r>
          </a:p>
          <a:p>
            <a:r>
              <a:rPr lang="en-GB" noProof="0" dirty="0">
                <a:latin typeface="Times New Roman" panose="02020603050405020304" pitchFamily="18" charset="0"/>
                <a:cs typeface="Times New Roman" panose="02020603050405020304" pitchFamily="18" charset="0"/>
              </a:rPr>
              <a:t>Improve mobility and joint function</a:t>
            </a:r>
          </a:p>
          <a:p>
            <a:r>
              <a:rPr lang="en-GB" noProof="0" dirty="0">
                <a:latin typeface="Times New Roman" panose="02020603050405020304" pitchFamily="18" charset="0"/>
                <a:cs typeface="Times New Roman" panose="02020603050405020304" pitchFamily="18" charset="0"/>
              </a:rPr>
              <a:t>Enhance independence and quality of life</a:t>
            </a:r>
          </a:p>
          <a:p>
            <a:r>
              <a:rPr lang="en-GB" noProof="0" dirty="0">
                <a:latin typeface="Times New Roman" panose="02020603050405020304" pitchFamily="18" charset="0"/>
                <a:cs typeface="Times New Roman" panose="02020603050405020304" pitchFamily="18" charset="0"/>
              </a:rPr>
              <a:t>Prevent further joint damage</a:t>
            </a:r>
          </a:p>
          <a:p>
            <a:pPr marL="0" indent="0">
              <a:buNone/>
            </a:pPr>
            <a:r>
              <a:rPr lang="en-GB" noProof="0" dirty="0">
                <a:latin typeface="Times New Roman" panose="02020603050405020304" pitchFamily="18" charset="0"/>
                <a:cs typeface="Times New Roman" panose="02020603050405020304" pitchFamily="18" charset="0"/>
              </a:rPr>
              <a:t>Multi-disciplinary team collaborating to provide person-centred, evidence-based care tailored to M.J.’s physical, emotional, and social needs.</a:t>
            </a:r>
          </a:p>
        </p:txBody>
      </p:sp>
      <p:graphicFrame>
        <p:nvGraphicFramePr>
          <p:cNvPr id="7" name="Content Placeholder 6">
            <a:extLst>
              <a:ext uri="{FF2B5EF4-FFF2-40B4-BE49-F238E27FC236}">
                <a16:creationId xmlns:a16="http://schemas.microsoft.com/office/drawing/2014/main" id="{7C00CA9C-AFED-59B2-5FB6-C8AC2C7FB270}"/>
              </a:ext>
            </a:extLst>
          </p:cNvPr>
          <p:cNvGraphicFramePr>
            <a:graphicFrameLocks noGrp="1"/>
          </p:cNvGraphicFramePr>
          <p:nvPr>
            <p:ph sz="half" idx="2"/>
            <p:extLst>
              <p:ext uri="{D42A27DB-BD31-4B8C-83A1-F6EECF244321}">
                <p14:modId xmlns:p14="http://schemas.microsoft.com/office/powerpoint/2010/main" val="1386004099"/>
              </p:ext>
            </p:extLst>
          </p:nvPr>
        </p:nvGraphicFramePr>
        <p:xfrm>
          <a:off x="5619750" y="1533525"/>
          <a:ext cx="5734050" cy="46434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250AD71-2600-38B8-8759-2640687A534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441479813"/>
      </p:ext>
    </p:extLst>
  </p:cSld>
  <p:clrMapOvr>
    <a:masterClrMapping/>
  </p:clrMapOvr>
  <mc:AlternateContent xmlns:mc="http://schemas.openxmlformats.org/markup-compatibility/2006" xmlns:p14="http://schemas.microsoft.com/office/powerpoint/2010/main">
    <mc:Choice Requires="p14">
      <p:transition spd="slow" p14:dur="2000" advTm="50086"/>
    </mc:Choice>
    <mc:Fallback xmlns="">
      <p:transition spd="slow" advTm="50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8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2F4A-71C0-EE86-AEC8-B24D7B290E61}"/>
              </a:ext>
            </a:extLst>
          </p:cNvPr>
          <p:cNvSpPr>
            <a:spLocks noGrp="1"/>
          </p:cNvSpPr>
          <p:nvPr>
            <p:ph type="title"/>
          </p:nvPr>
        </p:nvSpPr>
        <p:spPr>
          <a:xfrm>
            <a:off x="838200" y="365126"/>
            <a:ext cx="10515600" cy="1050720"/>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Evidence-Based Management (NHS and NICE Guidelines)</a:t>
            </a:r>
          </a:p>
        </p:txBody>
      </p:sp>
      <p:sp>
        <p:nvSpPr>
          <p:cNvPr id="3" name="Content Placeholder 2">
            <a:extLst>
              <a:ext uri="{FF2B5EF4-FFF2-40B4-BE49-F238E27FC236}">
                <a16:creationId xmlns:a16="http://schemas.microsoft.com/office/drawing/2014/main" id="{BB3DCC84-4504-ACCB-6AF7-2F4A2759C5D2}"/>
              </a:ext>
            </a:extLst>
          </p:cNvPr>
          <p:cNvSpPr>
            <a:spLocks noGrp="1"/>
          </p:cNvSpPr>
          <p:nvPr>
            <p:ph idx="1"/>
          </p:nvPr>
        </p:nvSpPr>
        <p:spPr>
          <a:xfrm>
            <a:off x="838200" y="1533832"/>
            <a:ext cx="10515600" cy="4643131"/>
          </a:xfrm>
        </p:spPr>
        <p:txBody>
          <a:bodyPr>
            <a:normAutofit fontScale="77500" lnSpcReduction="20000"/>
          </a:bodyPr>
          <a:lstStyle/>
          <a:p>
            <a:pPr marL="0" indent="0">
              <a:buNone/>
            </a:pPr>
            <a:r>
              <a:rPr lang="en-GB" b="1" noProof="0" dirty="0">
                <a:latin typeface="Times New Roman" panose="02020603050405020304" pitchFamily="18" charset="0"/>
                <a:cs typeface="Times New Roman" panose="02020603050405020304" pitchFamily="18" charset="0"/>
              </a:rPr>
              <a:t>Non-Pharmacological Interventions:</a:t>
            </a:r>
          </a:p>
          <a:p>
            <a:r>
              <a:rPr lang="en-GB" noProof="0" dirty="0">
                <a:latin typeface="Times New Roman" panose="02020603050405020304" pitchFamily="18" charset="0"/>
                <a:cs typeface="Times New Roman" panose="02020603050405020304" pitchFamily="18" charset="0"/>
              </a:rPr>
              <a:t>Exercise: Regular strengthening and low-impact aerobic exercises (for example, swimming and cycling) improve mobility and reduce stiffness (NICE, 2022).</a:t>
            </a:r>
          </a:p>
          <a:p>
            <a:r>
              <a:rPr lang="en-GB" noProof="0" dirty="0">
                <a:latin typeface="Times New Roman" panose="02020603050405020304" pitchFamily="18" charset="0"/>
                <a:cs typeface="Times New Roman" panose="02020603050405020304" pitchFamily="18" charset="0"/>
              </a:rPr>
              <a:t>Weight management: A Healthy diet and gradual weight loss reduce knee joint stress.</a:t>
            </a:r>
          </a:p>
          <a:p>
            <a:r>
              <a:rPr lang="en-GB" noProof="0" dirty="0">
                <a:latin typeface="Times New Roman" panose="02020603050405020304" pitchFamily="18" charset="0"/>
                <a:cs typeface="Times New Roman" panose="02020603050405020304" pitchFamily="18" charset="0"/>
              </a:rPr>
              <a:t>Supportive devices: Walking aids, orthotic insoles, or knee braces enhance stability and mobility (NICE, 2022).</a:t>
            </a:r>
          </a:p>
          <a:p>
            <a:pPr marL="0" indent="0">
              <a:buNone/>
            </a:pPr>
            <a:r>
              <a:rPr lang="en-GB" b="1" noProof="0" dirty="0">
                <a:latin typeface="Times New Roman" panose="02020603050405020304" pitchFamily="18" charset="0"/>
                <a:cs typeface="Times New Roman" panose="02020603050405020304" pitchFamily="18" charset="0"/>
              </a:rPr>
              <a:t>Pharmacological Interventions:</a:t>
            </a:r>
          </a:p>
          <a:p>
            <a:r>
              <a:rPr lang="en-GB" noProof="0" dirty="0">
                <a:latin typeface="Times New Roman" panose="02020603050405020304" pitchFamily="18" charset="0"/>
                <a:cs typeface="Times New Roman" panose="02020603050405020304" pitchFamily="18" charset="0"/>
              </a:rPr>
              <a:t>Pain relief: Paracetamol or topical NSAIDs recommended as first-line treatment.</a:t>
            </a:r>
          </a:p>
          <a:p>
            <a:r>
              <a:rPr lang="en-GB" noProof="0" dirty="0">
                <a:latin typeface="Times New Roman" panose="02020603050405020304" pitchFamily="18" charset="0"/>
                <a:cs typeface="Times New Roman" panose="02020603050405020304" pitchFamily="18" charset="0"/>
              </a:rPr>
              <a:t>Corticosteroid injections: Used for short-term pain relief during flare-ups (NHS, 2025).</a:t>
            </a:r>
          </a:p>
          <a:p>
            <a:pPr marL="0" indent="0">
              <a:buNone/>
            </a:pPr>
            <a:r>
              <a:rPr lang="en-GB" b="1" noProof="0" dirty="0">
                <a:latin typeface="Times New Roman" panose="02020603050405020304" pitchFamily="18" charset="0"/>
                <a:cs typeface="Times New Roman" panose="02020603050405020304" pitchFamily="18" charset="0"/>
              </a:rPr>
              <a:t>Surgical Option:</a:t>
            </a:r>
          </a:p>
          <a:p>
            <a:r>
              <a:rPr lang="en-GB" noProof="0" dirty="0">
                <a:latin typeface="Times New Roman" panose="02020603050405020304" pitchFamily="18" charset="0"/>
                <a:cs typeface="Times New Roman" panose="02020603050405020304" pitchFamily="18" charset="0"/>
              </a:rPr>
              <a:t>Total knee replacement is considered for severe pain and functional limitation after conservative measures fail (NHS, 2025).</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B5839CA0-B8A7-032A-F109-67850FD436A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26818159"/>
      </p:ext>
    </p:extLst>
  </p:cSld>
  <p:clrMapOvr>
    <a:masterClrMapping/>
  </p:clrMapOvr>
  <mc:AlternateContent xmlns:mc="http://schemas.openxmlformats.org/markup-compatibility/2006" xmlns:p14="http://schemas.microsoft.com/office/powerpoint/2010/main">
    <mc:Choice Requires="p14">
      <p:transition spd="slow" p14:dur="2000" advTm="71448"/>
    </mc:Choice>
    <mc:Fallback xmlns="">
      <p:transition spd="slow" advTm="71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4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24D18-0720-CB83-5F96-968462C54495}"/>
              </a:ext>
            </a:extLst>
          </p:cNvPr>
          <p:cNvSpPr>
            <a:spLocks noGrp="1"/>
          </p:cNvSpPr>
          <p:nvPr>
            <p:ph type="title"/>
          </p:nvPr>
        </p:nvSpPr>
        <p:spPr>
          <a:xfrm>
            <a:off x="838200" y="365125"/>
            <a:ext cx="10515600" cy="1006475"/>
          </a:xfrm>
        </p:spPr>
        <p:txBody>
          <a:bodyPr/>
          <a:lstStyle/>
          <a:p>
            <a:pPr algn="ctr"/>
            <a:r>
              <a:rPr lang="en-GB" b="1" noProof="0" dirty="0">
                <a:latin typeface="Times New Roman" panose="02020603050405020304" pitchFamily="18" charset="0"/>
                <a:cs typeface="Times New Roman" panose="02020603050405020304" pitchFamily="18" charset="0"/>
              </a:rPr>
              <a:t>Monitoring Care and Routine</a:t>
            </a:r>
          </a:p>
        </p:txBody>
      </p:sp>
      <p:sp>
        <p:nvSpPr>
          <p:cNvPr id="3" name="Content Placeholder 2">
            <a:extLst>
              <a:ext uri="{FF2B5EF4-FFF2-40B4-BE49-F238E27FC236}">
                <a16:creationId xmlns:a16="http://schemas.microsoft.com/office/drawing/2014/main" id="{B9F39467-A1E1-C756-1F9D-AD5079CC8797}"/>
              </a:ext>
            </a:extLst>
          </p:cNvPr>
          <p:cNvSpPr>
            <a:spLocks noGrp="1"/>
          </p:cNvSpPr>
          <p:nvPr>
            <p:ph idx="1"/>
          </p:nvPr>
        </p:nvSpPr>
        <p:spPr>
          <a:xfrm>
            <a:off x="838200" y="1548581"/>
            <a:ext cx="10515600" cy="4628382"/>
          </a:xfrm>
        </p:spPr>
        <p:txBody>
          <a:bodyPr>
            <a:normAutofit lnSpcReduction="10000"/>
          </a:bodyPr>
          <a:lstStyle/>
          <a:p>
            <a:r>
              <a:rPr lang="en-GB" b="1" noProof="0" dirty="0">
                <a:latin typeface="Times New Roman" panose="02020603050405020304" pitchFamily="18" charset="0"/>
                <a:cs typeface="Times New Roman" panose="02020603050405020304" pitchFamily="18" charset="0"/>
              </a:rPr>
              <a:t>Regular assessments: </a:t>
            </a:r>
            <a:r>
              <a:rPr lang="en-GB" noProof="0" dirty="0">
                <a:latin typeface="Times New Roman" panose="02020603050405020304" pitchFamily="18" charset="0"/>
                <a:cs typeface="Times New Roman" panose="02020603050405020304" pitchFamily="18" charset="0"/>
              </a:rPr>
              <a:t>Monitor pain and mobility using tools such as WOMAC or VAS scales (NICE, 2022).</a:t>
            </a:r>
          </a:p>
          <a:p>
            <a:r>
              <a:rPr lang="en-GB" b="1" noProof="0" dirty="0">
                <a:latin typeface="Times New Roman" panose="02020603050405020304" pitchFamily="18" charset="0"/>
                <a:cs typeface="Times New Roman" panose="02020603050405020304" pitchFamily="18" charset="0"/>
              </a:rPr>
              <a:t>Physical health checks: </a:t>
            </a:r>
            <a:r>
              <a:rPr lang="en-GB" noProof="0" dirty="0">
                <a:latin typeface="Times New Roman" panose="02020603050405020304" pitchFamily="18" charset="0"/>
                <a:cs typeface="Times New Roman" panose="02020603050405020304" pitchFamily="18" charset="0"/>
              </a:rPr>
              <a:t>Record blood pressure, weight, and BMI regularly.</a:t>
            </a:r>
          </a:p>
          <a:p>
            <a:r>
              <a:rPr lang="en-GB" b="1" noProof="0" dirty="0">
                <a:latin typeface="Times New Roman" panose="02020603050405020304" pitchFamily="18" charset="0"/>
                <a:cs typeface="Times New Roman" panose="02020603050405020304" pitchFamily="18" charset="0"/>
              </a:rPr>
              <a:t>Physiotherapy:</a:t>
            </a:r>
            <a:r>
              <a:rPr lang="en-GB" noProof="0" dirty="0">
                <a:latin typeface="Times New Roman" panose="02020603050405020304" pitchFamily="18" charset="0"/>
                <a:cs typeface="Times New Roman" panose="02020603050405020304" pitchFamily="18" charset="0"/>
              </a:rPr>
              <a:t> Attend sessions and evaluate adherence to prescribed exercise plans.</a:t>
            </a:r>
          </a:p>
          <a:p>
            <a:r>
              <a:rPr lang="en-GB" b="1" noProof="0" dirty="0">
                <a:latin typeface="Times New Roman" panose="02020603050405020304" pitchFamily="18" charset="0"/>
                <a:cs typeface="Times New Roman" panose="02020603050405020304" pitchFamily="18" charset="0"/>
              </a:rPr>
              <a:t>Medication reviews: </a:t>
            </a:r>
            <a:r>
              <a:rPr lang="en-GB" noProof="0" dirty="0">
                <a:latin typeface="Times New Roman" panose="02020603050405020304" pitchFamily="18" charset="0"/>
                <a:cs typeface="Times New Roman" panose="02020603050405020304" pitchFamily="18" charset="0"/>
              </a:rPr>
              <a:t>Check for side effects and ensure continued effectiveness (NHS, 2025).</a:t>
            </a:r>
          </a:p>
          <a:p>
            <a:r>
              <a:rPr lang="en-GB" b="1" noProof="0" dirty="0">
                <a:latin typeface="Times New Roman" panose="02020603050405020304" pitchFamily="18" charset="0"/>
                <a:cs typeface="Times New Roman" panose="02020603050405020304" pitchFamily="18" charset="0"/>
              </a:rPr>
              <a:t>Safety monitoring: </a:t>
            </a:r>
            <a:r>
              <a:rPr lang="en-GB" noProof="0" dirty="0">
                <a:latin typeface="Times New Roman" panose="02020603050405020304" pitchFamily="18" charset="0"/>
                <a:cs typeface="Times New Roman" panose="02020603050405020304" pitchFamily="18" charset="0"/>
              </a:rPr>
              <a:t>Conduct fall risk assessments and home environment evaluations to reduce injury and promote independence (NICE, 2022).</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3BB207C9-47EB-1D48-3132-A78192DF7E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45223219"/>
      </p:ext>
    </p:extLst>
  </p:cSld>
  <p:clrMapOvr>
    <a:masterClrMapping/>
  </p:clrMapOvr>
  <mc:AlternateContent xmlns:mc="http://schemas.openxmlformats.org/markup-compatibility/2006" xmlns:p14="http://schemas.microsoft.com/office/powerpoint/2010/main">
    <mc:Choice Requires="p14">
      <p:transition spd="slow" p14:dur="2000" advTm="62557"/>
    </mc:Choice>
    <mc:Fallback xmlns="">
      <p:transition spd="slow" advTm="62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5B9FB-C4B0-B9EF-5596-3DBB6863487F}"/>
              </a:ext>
            </a:extLst>
          </p:cNvPr>
          <p:cNvSpPr>
            <a:spLocks noGrp="1"/>
          </p:cNvSpPr>
          <p:nvPr>
            <p:ph type="title"/>
          </p:nvPr>
        </p:nvSpPr>
        <p:spPr>
          <a:xfrm>
            <a:off x="838200" y="365125"/>
            <a:ext cx="10515600" cy="1021223"/>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Communication and Ethical Considerations</a:t>
            </a:r>
          </a:p>
        </p:txBody>
      </p:sp>
      <p:sp>
        <p:nvSpPr>
          <p:cNvPr id="3" name="Content Placeholder 2">
            <a:extLst>
              <a:ext uri="{FF2B5EF4-FFF2-40B4-BE49-F238E27FC236}">
                <a16:creationId xmlns:a16="http://schemas.microsoft.com/office/drawing/2014/main" id="{222CD17D-B1D7-AE18-305A-3828C5C65EC5}"/>
              </a:ext>
            </a:extLst>
          </p:cNvPr>
          <p:cNvSpPr>
            <a:spLocks noGrp="1"/>
          </p:cNvSpPr>
          <p:nvPr>
            <p:ph idx="1"/>
          </p:nvPr>
        </p:nvSpPr>
        <p:spPr>
          <a:xfrm>
            <a:off x="838200" y="1489587"/>
            <a:ext cx="10515600" cy="4687376"/>
          </a:xfrm>
        </p:spPr>
        <p:txBody>
          <a:bodyPr>
            <a:normAutofit lnSpcReduction="10000"/>
          </a:bodyPr>
          <a:lstStyle/>
          <a:p>
            <a:r>
              <a:rPr lang="en-GB" b="1" noProof="0" dirty="0">
                <a:latin typeface="Times New Roman" panose="02020603050405020304" pitchFamily="18" charset="0"/>
                <a:cs typeface="Times New Roman" panose="02020603050405020304" pitchFamily="18" charset="0"/>
              </a:rPr>
              <a:t>Empathetic communication: </a:t>
            </a:r>
            <a:r>
              <a:rPr lang="en-GB" noProof="0" dirty="0">
                <a:latin typeface="Times New Roman" panose="02020603050405020304" pitchFamily="18" charset="0"/>
                <a:cs typeface="Times New Roman" panose="02020603050405020304" pitchFamily="18" charset="0"/>
              </a:rPr>
              <a:t>Use active listening and a person-centred approach (Hameed et al, 2025, p.4).</a:t>
            </a:r>
          </a:p>
          <a:p>
            <a:r>
              <a:rPr lang="en-GB" b="1" noProof="0" dirty="0">
                <a:latin typeface="Times New Roman" panose="02020603050405020304" pitchFamily="18" charset="0"/>
                <a:cs typeface="Times New Roman" panose="02020603050405020304" pitchFamily="18" charset="0"/>
              </a:rPr>
              <a:t>Shared decision-making: </a:t>
            </a:r>
            <a:r>
              <a:rPr lang="en-GB" noProof="0" dirty="0">
                <a:latin typeface="Times New Roman" panose="02020603050405020304" pitchFamily="18" charset="0"/>
                <a:cs typeface="Times New Roman" panose="02020603050405020304" pitchFamily="18" charset="0"/>
              </a:rPr>
              <a:t>Involve M.J in all care discussions and treatment choices.</a:t>
            </a:r>
          </a:p>
          <a:p>
            <a:r>
              <a:rPr lang="en-GB" b="1" noProof="0" dirty="0">
                <a:latin typeface="Times New Roman" panose="02020603050405020304" pitchFamily="18" charset="0"/>
                <a:cs typeface="Times New Roman" panose="02020603050405020304" pitchFamily="18" charset="0"/>
              </a:rPr>
              <a:t>Respect and dignity: </a:t>
            </a:r>
            <a:r>
              <a:rPr lang="en-GB" noProof="0" dirty="0">
                <a:latin typeface="Times New Roman" panose="02020603050405020304" pitchFamily="18" charset="0"/>
                <a:cs typeface="Times New Roman" panose="02020603050405020304" pitchFamily="18" charset="0"/>
              </a:rPr>
              <a:t>Support her independence and personal preferences (Hameed et al, 2025, p.8).</a:t>
            </a:r>
          </a:p>
          <a:p>
            <a:r>
              <a:rPr lang="en-GB" b="1" noProof="0" dirty="0">
                <a:latin typeface="Times New Roman" panose="02020603050405020304" pitchFamily="18" charset="0"/>
                <a:cs typeface="Times New Roman" panose="02020603050405020304" pitchFamily="18" charset="0"/>
              </a:rPr>
              <a:t>Confidentiality:</a:t>
            </a:r>
            <a:r>
              <a:rPr lang="en-GB" noProof="0" dirty="0">
                <a:latin typeface="Times New Roman" panose="02020603050405020304" pitchFamily="18" charset="0"/>
                <a:cs typeface="Times New Roman" panose="02020603050405020304" pitchFamily="18" charset="0"/>
              </a:rPr>
              <a:t> Protect patient information and follow data protection policies.</a:t>
            </a:r>
          </a:p>
          <a:p>
            <a:r>
              <a:rPr lang="en-GB" b="1" noProof="0" dirty="0">
                <a:latin typeface="Times New Roman" panose="02020603050405020304" pitchFamily="18" charset="0"/>
                <a:cs typeface="Times New Roman" panose="02020603050405020304" pitchFamily="18" charset="0"/>
              </a:rPr>
              <a:t>Cultural sensitivity: </a:t>
            </a:r>
            <a:r>
              <a:rPr lang="en-GB" noProof="0" dirty="0">
                <a:latin typeface="Times New Roman" panose="02020603050405020304" pitchFamily="18" charset="0"/>
                <a:cs typeface="Times New Roman" panose="02020603050405020304" pitchFamily="18" charset="0"/>
              </a:rPr>
              <a:t>Be aware of potential barriers, beliefs, or communication challenges affecting access to care or treatment adherence (Hameed et al, 2025. p.8).</a:t>
            </a:r>
          </a:p>
          <a:p>
            <a:endParaRPr lang="en-GB" noProof="0" dirty="0">
              <a:latin typeface="Times New Roman" panose="02020603050405020304" pitchFamily="18" charset="0"/>
              <a:cs typeface="Times New Roman" panose="02020603050405020304" pitchFamily="18" charset="0"/>
            </a:endParaRPr>
          </a:p>
        </p:txBody>
      </p:sp>
      <p:pic>
        <p:nvPicPr>
          <p:cNvPr id="4" name="Recorded Sound">
            <a:hlinkClick r:id="" action="ppaction://media"/>
            <a:extLst>
              <a:ext uri="{FF2B5EF4-FFF2-40B4-BE49-F238E27FC236}">
                <a16:creationId xmlns:a16="http://schemas.microsoft.com/office/drawing/2014/main" id="{BDC314D5-48BB-9E6B-4C67-556D483069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827095"/>
      </p:ext>
    </p:extLst>
  </p:cSld>
  <p:clrMapOvr>
    <a:masterClrMapping/>
  </p:clrMapOvr>
  <mc:AlternateContent xmlns:mc="http://schemas.openxmlformats.org/markup-compatibility/2006" xmlns:p14="http://schemas.microsoft.com/office/powerpoint/2010/main">
    <mc:Choice Requires="p14">
      <p:transition spd="slow" p14:dur="2000" advTm="51181"/>
    </mc:Choice>
    <mc:Fallback xmlns="">
      <p:transition spd="slow" advTm="51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38818-5E76-16DF-9DD0-D1D9A368BDA8}"/>
              </a:ext>
            </a:extLst>
          </p:cNvPr>
          <p:cNvSpPr>
            <a:spLocks noGrp="1"/>
          </p:cNvSpPr>
          <p:nvPr>
            <p:ph type="title"/>
          </p:nvPr>
        </p:nvSpPr>
        <p:spPr>
          <a:xfrm>
            <a:off x="838200" y="365126"/>
            <a:ext cx="10515600" cy="991726"/>
          </a:xfrm>
        </p:spPr>
        <p:txBody>
          <a:bodyPr>
            <a:normAutofit fontScale="90000"/>
          </a:bodyPr>
          <a:lstStyle/>
          <a:p>
            <a:pPr algn="ctr"/>
            <a:r>
              <a:rPr lang="en-GB" b="1" noProof="0" dirty="0">
                <a:latin typeface="Times New Roman" panose="02020603050405020304" pitchFamily="18" charset="0"/>
                <a:cs typeface="Times New Roman" panose="02020603050405020304" pitchFamily="18" charset="0"/>
              </a:rPr>
              <a:t>Support Systems and Community Resources</a:t>
            </a:r>
          </a:p>
        </p:txBody>
      </p:sp>
      <p:sp>
        <p:nvSpPr>
          <p:cNvPr id="3" name="Content Placeholder 2">
            <a:extLst>
              <a:ext uri="{FF2B5EF4-FFF2-40B4-BE49-F238E27FC236}">
                <a16:creationId xmlns:a16="http://schemas.microsoft.com/office/drawing/2014/main" id="{C78FD8F4-1379-5676-D6D1-DC9B9693C666}"/>
              </a:ext>
            </a:extLst>
          </p:cNvPr>
          <p:cNvSpPr>
            <a:spLocks noGrp="1"/>
          </p:cNvSpPr>
          <p:nvPr>
            <p:ph idx="1"/>
          </p:nvPr>
        </p:nvSpPr>
        <p:spPr>
          <a:xfrm>
            <a:off x="838200" y="1489587"/>
            <a:ext cx="10515600" cy="4687376"/>
          </a:xfrm>
        </p:spPr>
        <p:txBody>
          <a:bodyPr>
            <a:normAutofit lnSpcReduction="10000"/>
          </a:bodyPr>
          <a:lstStyle/>
          <a:p>
            <a:r>
              <a:rPr lang="en-GB" noProof="0" dirty="0">
                <a:latin typeface="Times New Roman" panose="02020603050405020304" pitchFamily="18" charset="0"/>
                <a:cs typeface="Times New Roman" panose="02020603050405020304" pitchFamily="18" charset="0"/>
              </a:rPr>
              <a:t>Community physiotherapy: Referral for ongoing exercise guidance and mobility improvement (NICE, 2022).</a:t>
            </a:r>
          </a:p>
          <a:p>
            <a:r>
              <a:rPr lang="en-GB" noProof="0" dirty="0">
                <a:latin typeface="Times New Roman" panose="02020603050405020304" pitchFamily="18" charset="0"/>
                <a:cs typeface="Times New Roman" panose="02020603050405020304" pitchFamily="18" charset="0"/>
              </a:rPr>
              <a:t>Arthritis support groups: Provide emotional support, education, and shared experiences.</a:t>
            </a:r>
          </a:p>
          <a:p>
            <a:r>
              <a:rPr lang="en-GB" noProof="0" dirty="0">
                <a:latin typeface="Times New Roman" panose="02020603050405020304" pitchFamily="18" charset="0"/>
                <a:cs typeface="Times New Roman" panose="02020603050405020304" pitchFamily="18" charset="0"/>
              </a:rPr>
              <a:t>Home adaptations: Occupational therapist to install grab bars, stair rails, and raised seating for safety (NHS, 2025).</a:t>
            </a:r>
          </a:p>
          <a:p>
            <a:r>
              <a:rPr lang="en-GB" noProof="0" dirty="0">
                <a:latin typeface="Times New Roman" panose="02020603050405020304" pitchFamily="18" charset="0"/>
                <a:cs typeface="Times New Roman" panose="02020603050405020304" pitchFamily="18" charset="0"/>
              </a:rPr>
              <a:t>Social care support: Assistance with daily activities if mobility declines.</a:t>
            </a:r>
          </a:p>
          <a:p>
            <a:r>
              <a:rPr lang="en-GB" noProof="0" dirty="0">
                <a:latin typeface="Times New Roman" panose="02020603050405020304" pitchFamily="18" charset="0"/>
                <a:cs typeface="Times New Roman" panose="02020603050405020304" pitchFamily="18" charset="0"/>
              </a:rPr>
              <a:t>Social engagement: Encourage participation in community centres, group exercise classes, or local events to reduce isolation (NICE, 2022).</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6F8C43A2-38BB-1336-9DCF-DD956A2491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50679007"/>
      </p:ext>
    </p:extLst>
  </p:cSld>
  <p:clrMapOvr>
    <a:masterClrMapping/>
  </p:clrMapOvr>
  <mc:AlternateContent xmlns:mc="http://schemas.openxmlformats.org/markup-compatibility/2006" xmlns:p14="http://schemas.microsoft.com/office/powerpoint/2010/main">
    <mc:Choice Requires="p14">
      <p:transition spd="slow" p14:dur="2000" advTm="48766"/>
    </mc:Choice>
    <mc:Fallback xmlns="">
      <p:transition spd="slow" advTm="48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E908-BE32-AB13-661E-9C7D66CD6C30}"/>
              </a:ext>
            </a:extLst>
          </p:cNvPr>
          <p:cNvSpPr>
            <a:spLocks noGrp="1"/>
          </p:cNvSpPr>
          <p:nvPr>
            <p:ph type="title"/>
          </p:nvPr>
        </p:nvSpPr>
        <p:spPr>
          <a:xfrm>
            <a:off x="838200" y="365126"/>
            <a:ext cx="10515600" cy="1050720"/>
          </a:xfrm>
        </p:spPr>
        <p:txBody>
          <a:bodyPr/>
          <a:lstStyle/>
          <a:p>
            <a:pPr algn="ctr"/>
            <a:r>
              <a:rPr lang="en-GB" b="1" noProof="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A2700A2-FA90-4320-C182-C4F398443895}"/>
              </a:ext>
            </a:extLst>
          </p:cNvPr>
          <p:cNvSpPr>
            <a:spLocks noGrp="1"/>
          </p:cNvSpPr>
          <p:nvPr>
            <p:ph idx="1"/>
          </p:nvPr>
        </p:nvSpPr>
        <p:spPr>
          <a:xfrm>
            <a:off x="838200" y="1415846"/>
            <a:ext cx="10515600" cy="4628382"/>
          </a:xfrm>
        </p:spPr>
        <p:txBody>
          <a:bodyPr>
            <a:normAutofit fontScale="85000" lnSpcReduction="10000"/>
          </a:bodyPr>
          <a:lstStyle/>
          <a:p>
            <a:pPr algn="just"/>
            <a:r>
              <a:rPr lang="en-GB" noProof="0" dirty="0">
                <a:latin typeface="Arial" panose="020B0604020202020204" pitchFamily="34" charset="0"/>
                <a:cs typeface="Arial" panose="020B0604020202020204" pitchFamily="34" charset="0"/>
              </a:rPr>
              <a:t>Osteoarthritis (OA) causes progressive degeneration of the knee joint, affecting cartilage, bone, and surrounding tissues, leading to pain, stiffness, and reduced mobility.</a:t>
            </a:r>
          </a:p>
          <a:p>
            <a:pPr algn="just"/>
            <a:r>
              <a:rPr lang="en-GB" noProof="0" dirty="0">
                <a:latin typeface="Arial" panose="020B0604020202020204" pitchFamily="34" charset="0"/>
                <a:cs typeface="Arial" panose="020B0604020202020204" pitchFamily="34" charset="0"/>
              </a:rPr>
              <a:t>It impacts the musculoskeletal system, limiting movement, muscle strength, and daily functioning while increasing fall risk and emotional distress.</a:t>
            </a:r>
          </a:p>
          <a:p>
            <a:pPr algn="just"/>
            <a:r>
              <a:rPr lang="en-GB" noProof="0" dirty="0">
                <a:latin typeface="Arial" panose="020B0604020202020204" pitchFamily="34" charset="0"/>
                <a:cs typeface="Arial" panose="020B0604020202020204" pitchFamily="34" charset="0"/>
              </a:rPr>
              <a:t>A multidisciplinary, evidence-based care plan, including medical, physical, nutritional, and social interventions, supports optimal management of OA.</a:t>
            </a:r>
          </a:p>
          <a:p>
            <a:pPr algn="just"/>
            <a:r>
              <a:rPr lang="en-GB" noProof="0" dirty="0">
                <a:latin typeface="Arial" panose="020B0604020202020204" pitchFamily="34" charset="0"/>
                <a:cs typeface="Arial" panose="020B0604020202020204" pitchFamily="34" charset="0"/>
              </a:rPr>
              <a:t>Patient-centred care ensures respect, autonomy, and active involvement in decisions, thus improving engagement and outcomes.</a:t>
            </a:r>
          </a:p>
          <a:p>
            <a:pPr algn="just"/>
            <a:r>
              <a:rPr lang="en-GB" noProof="0" dirty="0">
                <a:latin typeface="Arial" panose="020B0604020202020204" pitchFamily="34" charset="0"/>
                <a:cs typeface="Arial" panose="020B0604020202020204" pitchFamily="34" charset="0"/>
              </a:rPr>
              <a:t>With the proper support, lifestyle adjustments, and self-management, patients like M.J. can maintain independence, mobility, and overall well-being despite living with osteoarthritis</a:t>
            </a:r>
            <a:r>
              <a:rPr lang="en-GB" noProof="0" dirty="0">
                <a:latin typeface="Times New Roman" panose="02020603050405020304" pitchFamily="18" charset="0"/>
                <a:cs typeface="Times New Roman" panose="02020603050405020304" pitchFamily="18" charset="0"/>
              </a:rPr>
              <a:t>.</a:t>
            </a:r>
          </a:p>
          <a:p>
            <a:endParaRPr lang="en-GB" noProof="0" dirty="0">
              <a:latin typeface="Times New Roman" panose="02020603050405020304" pitchFamily="18"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4B2E678E-8A9E-767B-66B4-23DCF243CF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20892631"/>
      </p:ext>
    </p:extLst>
  </p:cSld>
  <p:clrMapOvr>
    <a:masterClrMapping/>
  </p:clrMapOvr>
  <mc:AlternateContent xmlns:mc="http://schemas.openxmlformats.org/markup-compatibility/2006" xmlns:p14="http://schemas.microsoft.com/office/powerpoint/2010/main">
    <mc:Choice Requires="p14">
      <p:transition spd="slow" p14:dur="2000" advTm="106644"/>
    </mc:Choice>
    <mc:Fallback xmlns="">
      <p:transition spd="slow" advTm="106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6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358CA-F3EB-BDF9-D117-D436230D7D14}"/>
              </a:ext>
            </a:extLst>
          </p:cNvPr>
          <p:cNvSpPr>
            <a:spLocks noGrp="1"/>
          </p:cNvSpPr>
          <p:nvPr>
            <p:ph type="title"/>
          </p:nvPr>
        </p:nvSpPr>
        <p:spPr>
          <a:xfrm>
            <a:off x="838200" y="365126"/>
            <a:ext cx="10515600" cy="814746"/>
          </a:xfrm>
        </p:spPr>
        <p:txBody>
          <a:bodyPr/>
          <a:lstStyle/>
          <a:p>
            <a:pPr algn="ctr"/>
            <a:r>
              <a:rPr lang="en-GB" b="1" noProof="0" dirty="0">
                <a:latin typeface="Times New Roman" panose="02020603050405020304" pitchFamily="18" charset="0"/>
                <a:cs typeface="Times New Roman" panose="02020603050405020304" pitchFamily="18" charset="0"/>
              </a:rPr>
              <a:t>List of References</a:t>
            </a:r>
          </a:p>
        </p:txBody>
      </p:sp>
      <p:sp>
        <p:nvSpPr>
          <p:cNvPr id="3" name="Content Placeholder 2">
            <a:extLst>
              <a:ext uri="{FF2B5EF4-FFF2-40B4-BE49-F238E27FC236}">
                <a16:creationId xmlns:a16="http://schemas.microsoft.com/office/drawing/2014/main" id="{F89EBDD0-86C2-D7F8-7BDF-01C05F86C264}"/>
              </a:ext>
            </a:extLst>
          </p:cNvPr>
          <p:cNvSpPr>
            <a:spLocks noGrp="1"/>
          </p:cNvSpPr>
          <p:nvPr>
            <p:ph idx="1"/>
          </p:nvPr>
        </p:nvSpPr>
        <p:spPr>
          <a:xfrm>
            <a:off x="838200" y="1179872"/>
            <a:ext cx="10515600" cy="4997091"/>
          </a:xfrm>
        </p:spPr>
        <p:txBody>
          <a:bodyPr>
            <a:normAutofit fontScale="47500" lnSpcReduction="20000"/>
          </a:bodyPr>
          <a:lstStyle/>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American Academy of Orthopaedic Surgeons (2025</a:t>
            </a:r>
            <a:r>
              <a:rPr lang="en-GB" sz="3000" i="1"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Diseases and Conditions</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https://orthoinfo.aaos.org/en/diseases--conditions/</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3000" kern="100" dirty="0">
                <a:latin typeface="Times New Roman" panose="02020603050405020304" pitchFamily="18" charset="0"/>
                <a:ea typeface="Aptos" panose="020B0004020202020204" pitchFamily="34" charset="0"/>
                <a:cs typeface="Times New Roman" panose="02020603050405020304" pitchFamily="18" charset="0"/>
              </a:rPr>
              <a:t>3rd November </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Coppola, C., Greco, M., Munir, A.,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Musarò</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D., Quarta, S., Massaro, M.,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Lionetto</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M.G. and Maffia, M. (2024) ‘Osteoarthritis: insights into diagnosis, pathophysiology, therapeutic avenues, and the potential of natural extracts’,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Current issues in molecular biology</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46</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(5), pp.4063-4105. 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https://doi.org/10.3390/cimb46050251</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7th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El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Miedany</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Y. and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Elwakil</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W. (2023) ‘Multidisciplinary patient-centred model of care for osteoarthritis: scoping review protocol—an initiative by the Egyptian Academy of Bone Health’,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Egyptian Rheumatology and Rehabilitation</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50</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(1), p.3.Available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https://doi.org/10.1186/s43166-023-00170-4</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8th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Hameed, S.A., </a:t>
            </a:r>
            <a:r>
              <a:rPr lang="en-GB" sz="30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Klyueva</a:t>
            </a:r>
            <a:r>
              <a:rPr lang="en-GB" sz="30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 Kusters, I.S. and Dean, J.M. (2025) ‘Examining the Roles of Communication and Trust in Patient–Provider Relationships and Their Association with Patient Satisfaction with Care’</a:t>
            </a:r>
            <a:r>
              <a:rPr lang="en-GB" sz="3000" kern="100" dirty="0">
                <a:solidFill>
                  <a:srgbClr val="222222"/>
                </a:solidFill>
                <a:latin typeface="Times New Roman" panose="02020603050405020304" pitchFamily="18" charset="0"/>
                <a:ea typeface="Aptos" panose="020B0004020202020204" pitchFamily="34" charset="0"/>
                <a:cs typeface="Times New Roman" panose="02020603050405020304" pitchFamily="18" charset="0"/>
              </a:rPr>
              <a:t>,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Health Communication</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pp.1-12.Available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https://doi.org/10.1080/10410236.2025.2502456</a:t>
            </a:r>
            <a:r>
              <a:rPr lang="en-GB" sz="3000" kern="100" dirty="0">
                <a:latin typeface="Times New Roman" panose="02020603050405020304" pitchFamily="18" charset="0"/>
                <a:ea typeface="Aptos" panose="020B0004020202020204" pitchFamily="34" charset="0"/>
                <a:cs typeface="Times New Roman" panose="02020603050405020304" pitchFamily="18" charset="0"/>
              </a:rPr>
              <a:t> (Accessed 9th November 2025)</a:t>
            </a:r>
            <a:endPar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National Institute of Health and Care Excellence (2022) </a:t>
            </a:r>
            <a:r>
              <a:rPr lang="en-GB" sz="30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 in over-16s: diagnosis and management.</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0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https://www.nice.org.uk/guidance/ng226/evidence/e-clinical-and-cost-effectiveness-of-manual-therapy-for-the-management-of-osteoarthritis-pdf-11250452850</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3000" kern="100" dirty="0">
                <a:latin typeface="Times New Roman" panose="02020603050405020304" pitchFamily="18" charset="0"/>
                <a:ea typeface="Aptos" panose="020B0004020202020204" pitchFamily="34" charset="0"/>
                <a:cs typeface="Times New Roman" panose="02020603050405020304" pitchFamily="18" charset="0"/>
              </a:rPr>
              <a:t>10th November</a:t>
            </a:r>
            <a:r>
              <a:rPr lang="en-GB" sz="30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endParaRPr lang="en-GB"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4982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EFEF47-0241-85FF-15BE-8B7AE9A0DC85}"/>
              </a:ext>
            </a:extLst>
          </p:cNvPr>
          <p:cNvSpPr>
            <a:spLocks noGrp="1"/>
          </p:cNvSpPr>
          <p:nvPr>
            <p:ph idx="1"/>
          </p:nvPr>
        </p:nvSpPr>
        <p:spPr>
          <a:xfrm>
            <a:off x="838200" y="457200"/>
            <a:ext cx="10515600" cy="5884606"/>
          </a:xfrm>
        </p:spPr>
        <p:txBody>
          <a:bodyPr>
            <a:normAutofit fontScale="40000" lnSpcReduction="20000"/>
          </a:bodyPr>
          <a:lstStyle/>
          <a:p>
            <a:pPr marL="457200" indent="-457200">
              <a:lnSpc>
                <a:spcPct val="120000"/>
              </a:lnSpc>
              <a:spcAft>
                <a:spcPts val="800"/>
              </a:spcAft>
              <a:buNone/>
            </a:pP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NHS (2025)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Treatment and support-Osteoarthritis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https://www.nhs.uk/conditions/osteoarthritis/treatment/</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noProof="0" dirty="0">
                <a:effectLst/>
                <a:latin typeface="Times New Roman" panose="02020603050405020304" pitchFamily="18" charset="0"/>
                <a:ea typeface="Aptos" panose="020B0004020202020204" pitchFamily="34" charset="0"/>
                <a:cs typeface="Times New Roman" panose="02020603050405020304" pitchFamily="18" charset="0"/>
              </a:rPr>
              <a:t>5th</a:t>
            </a:r>
            <a:r>
              <a:rPr lang="en-GB" sz="4000" kern="100" dirty="0">
                <a:latin typeface="Times New Roman" panose="02020603050405020304" pitchFamily="18" charset="0"/>
                <a:ea typeface="Aptos" panose="020B0004020202020204" pitchFamily="34" charset="0"/>
                <a:cs typeface="Times New Roman" panose="02020603050405020304" pitchFamily="18" charset="0"/>
              </a:rPr>
              <a:t> November</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NHS Inform (2025) </a:t>
            </a:r>
            <a:r>
              <a:rPr lang="en-GB" sz="3700" i="1"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Muscle, bone and joint</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https://www.nhsinform.scot/illnesses-and-conditions/muscle-bone-and-joints/</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3rd November </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2025)</a:t>
            </a:r>
            <a:endPar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Park, D., Park, Y.M., Ko, S.H., Choi, Y.H., Min, D.U., Ahn, J.H., Kim, B., Koh, H.S. and Han, K. (2023) ‘Association between knee osteoarthritis and the risk of cardiovascular disease and the synergistic adverse effects of lack of exercise’,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Scientific Reports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13</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(1), p.2777.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4"/>
              </a:rPr>
              <a:t>https://doi.org/10.1038/s41598-023-29581-1</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(Accessed 4th November 2025)</a:t>
            </a:r>
            <a:endPar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Sciarretta, F.V. and Lane, J.G. (2023) ’ Anatomy of the knee’</a:t>
            </a:r>
            <a:r>
              <a:rPr lang="en-GB" sz="3700" kern="100" dirty="0">
                <a:solidFill>
                  <a:srgbClr val="222222"/>
                </a:solidFill>
                <a:latin typeface="Times New Roman" panose="02020603050405020304" pitchFamily="18" charset="0"/>
                <a:ea typeface="Aptos" panose="020B0004020202020204" pitchFamily="34" charset="0"/>
                <a:cs typeface="Times New Roman" panose="02020603050405020304" pitchFamily="18" charset="0"/>
              </a:rPr>
              <a:t>,</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In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The Art of the Musculoskeletal Physical Exam</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(pp. 393-402). Cham: Springer International Publishing.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5"/>
              </a:rPr>
              <a:t>https://doi.org/10.1007/978-3-031-24404-9_44</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(Accessed 6th November 2025)</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p>
          <a:p>
            <a:pPr marL="457200" indent="-457200">
              <a:lnSpc>
                <a:spcPct val="120000"/>
              </a:lnSpc>
              <a:spcAft>
                <a:spcPts val="800"/>
              </a:spcAft>
              <a:buNone/>
            </a:pP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Swain, S., </a:t>
            </a:r>
            <a:r>
              <a:rPr lang="en-GB" sz="3700" kern="100" noProof="0" dirty="0" err="1">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Sarmanova</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 A., Mallen, C., Kuo, C.F., Coupland, C., Doherty, M. and Zhang, W. (</a:t>
            </a:r>
            <a:r>
              <a:rPr lang="en-GB" sz="3700" kern="100" noProof="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2020) ‘</a:t>
            </a:r>
            <a:r>
              <a:rPr lang="en-GB" sz="3700" kern="100" noProof="0" dirty="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Trends in incidence and prevalence of osteoarthritis in the United Kingdom: findings from the Clinical Practice Research Datalink (</a:t>
            </a:r>
            <a:r>
              <a:rPr lang="en-GB" sz="3700" kern="100" noProof="0">
                <a:solidFill>
                  <a:srgbClr val="222222"/>
                </a:solidFill>
                <a:effectLst/>
                <a:latin typeface="Times New Roman" panose="02020603050405020304" pitchFamily="18" charset="0"/>
                <a:ea typeface="Aptos" panose="020B0004020202020204" pitchFamily="34" charset="0"/>
                <a:cs typeface="Times New Roman" panose="02020603050405020304" pitchFamily="18" charset="0"/>
              </a:rPr>
              <a:t>CPRD)’,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 and cartilage</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28</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(6), pp.792-801.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6"/>
              </a:rPr>
              <a:t>https://doi.org/10.1016/j.joca.2020.03.004</a:t>
            </a:r>
            <a:r>
              <a:rPr lang="en-GB" sz="4000" kern="100" dirty="0">
                <a:latin typeface="Times New Roman" panose="02020603050405020304" pitchFamily="18" charset="0"/>
                <a:ea typeface="Aptos" panose="020B0004020202020204" pitchFamily="34" charset="0"/>
                <a:cs typeface="Times New Roman" panose="02020603050405020304" pitchFamily="18" charset="0"/>
              </a:rPr>
              <a:t> (Accessed 6th November 2025)</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t>
            </a:r>
          </a:p>
          <a:p>
            <a:pPr marL="457200" indent="-457200">
              <a:lnSpc>
                <a:spcPct val="120000"/>
              </a:lnSpc>
              <a:spcAft>
                <a:spcPts val="800"/>
              </a:spcAft>
              <a:buNone/>
            </a:pP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World Health Organisation (2023) </a:t>
            </a:r>
            <a:r>
              <a:rPr lang="en-GB" sz="3700" i="1" kern="100" noProof="0" dirty="0">
                <a:effectLst/>
                <a:latin typeface="Times New Roman" panose="02020603050405020304" pitchFamily="18" charset="0"/>
                <a:ea typeface="Aptos" panose="020B0004020202020204" pitchFamily="34" charset="0"/>
                <a:cs typeface="Times New Roman" panose="02020603050405020304" pitchFamily="18" charset="0"/>
              </a:rPr>
              <a:t>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3700" u="sng" kern="100" noProof="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7"/>
              </a:rPr>
              <a:t>https://www.who.int/news-room/fact-sheets/detail/osteoarthritis</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(Accessed </a:t>
            </a:r>
            <a:r>
              <a:rPr lang="en-GB" sz="4000" kern="100" dirty="0">
                <a:latin typeface="Times New Roman" panose="02020603050405020304" pitchFamily="18" charset="0"/>
                <a:ea typeface="Aptos" panose="020B0004020202020204" pitchFamily="34" charset="0"/>
                <a:cs typeface="Times New Roman" panose="02020603050405020304" pitchFamily="18" charset="0"/>
              </a:rPr>
              <a:t>3rd November</a:t>
            </a:r>
            <a:r>
              <a:rPr lang="en-GB" sz="3700" kern="100" noProof="0" dirty="0">
                <a:effectLst/>
                <a:latin typeface="Times New Roman" panose="02020603050405020304" pitchFamily="18" charset="0"/>
                <a:ea typeface="Aptos" panose="020B0004020202020204" pitchFamily="34" charset="0"/>
                <a:cs typeface="Times New Roman" panose="02020603050405020304" pitchFamily="18" charset="0"/>
              </a:rPr>
              <a:t> 2025)</a:t>
            </a:r>
          </a:p>
          <a:p>
            <a:endParaRPr lang="en-GB" noProof="0" dirty="0"/>
          </a:p>
        </p:txBody>
      </p:sp>
    </p:spTree>
    <p:extLst>
      <p:ext uri="{BB962C8B-B14F-4D97-AF65-F5344CB8AC3E}">
        <p14:creationId xmlns:p14="http://schemas.microsoft.com/office/powerpoint/2010/main" val="32192605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3467</Words>
  <Application>Microsoft Office PowerPoint</Application>
  <PresentationFormat>Widescreen</PresentationFormat>
  <Paragraphs>167</Paragraphs>
  <Slides>15</Slides>
  <Notes>14</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Times New Roman</vt:lpstr>
      <vt:lpstr>Office Theme</vt:lpstr>
      <vt:lpstr> PRESENTATION: OSTEOARTHRITIS CARE PLAN         BSc Health and Social Care     BMHP5023 Introduction to Physiology  Student No.:   2334484 Student Name:     Nigat Rashid  Lecturer:      Robert Nartowski Assignment Title:  Component 2: Presentation     (PowerPoint with Voice Over) Submission Date:  17 November 2025       </vt:lpstr>
      <vt:lpstr>Introduction</vt:lpstr>
      <vt:lpstr>Anatomy of the Knee Joint</vt:lpstr>
      <vt:lpstr>Physiology of the Musculoskeletal System</vt:lpstr>
      <vt:lpstr>Pathophysiology of Osteoarthritis</vt:lpstr>
      <vt:lpstr>Impact on Body Functioning</vt:lpstr>
      <vt:lpstr>Patient Profile and Risk Factors</vt:lpstr>
      <vt:lpstr>Care Plan Overview</vt:lpstr>
      <vt:lpstr>Evidence-Based Management (NHS and NICE Guidelines)</vt:lpstr>
      <vt:lpstr>Monitoring Care and Routine</vt:lpstr>
      <vt:lpstr>Communication and Ethical Considerations</vt:lpstr>
      <vt:lpstr>Support Systems and Community Resources</vt:lpstr>
      <vt:lpstr>Conclusion</vt:lpstr>
      <vt:lpstr>List of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dc:creator>
  <cp:lastModifiedBy>Nigat Rashid (2334484)</cp:lastModifiedBy>
  <cp:revision>6</cp:revision>
  <dcterms:created xsi:type="dcterms:W3CDTF">2025-10-30T11:44:04Z</dcterms:created>
  <dcterms:modified xsi:type="dcterms:W3CDTF">2025-11-13T09:08:17Z</dcterms:modified>
</cp:coreProperties>
</file>