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8" autoAdjust="0"/>
    <p:restoredTop sz="94660"/>
  </p:normalViewPr>
  <p:slideViewPr>
    <p:cSldViewPr snapToGrid="0">
      <p:cViewPr varScale="1">
        <p:scale>
          <a:sx n="65" d="100"/>
          <a:sy n="65" d="100"/>
        </p:scale>
        <p:origin x="6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973B6-11CC-1A79-93AD-E54B4E4059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10DAAE-7D2A-D28C-CEAB-64183657D5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863F32-5B6F-304F-B8AD-5B069B51893A}"/>
              </a:ext>
            </a:extLst>
          </p:cNvPr>
          <p:cNvSpPr>
            <a:spLocks noGrp="1"/>
          </p:cNvSpPr>
          <p:nvPr>
            <p:ph type="dt" sz="half" idx="10"/>
          </p:nvPr>
        </p:nvSpPr>
        <p:spPr/>
        <p:txBody>
          <a:bodyPr/>
          <a:lstStyle/>
          <a:p>
            <a:fld id="{9651DC5A-6B1F-46A4-989D-D646643F4BE2}" type="datetimeFigureOut">
              <a:rPr lang="en-GB" smtClean="0"/>
              <a:t>08/03/2026</a:t>
            </a:fld>
            <a:endParaRPr lang="en-GB"/>
          </a:p>
        </p:txBody>
      </p:sp>
      <p:sp>
        <p:nvSpPr>
          <p:cNvPr id="5" name="Footer Placeholder 4">
            <a:extLst>
              <a:ext uri="{FF2B5EF4-FFF2-40B4-BE49-F238E27FC236}">
                <a16:creationId xmlns:a16="http://schemas.microsoft.com/office/drawing/2014/main" id="{E81AB8A3-D52B-1F1F-C556-0E46804E36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72A650-E4C9-16B0-A19C-AF5B057C80CF}"/>
              </a:ext>
            </a:extLst>
          </p:cNvPr>
          <p:cNvSpPr>
            <a:spLocks noGrp="1"/>
          </p:cNvSpPr>
          <p:nvPr>
            <p:ph type="sldNum" sz="quarter" idx="12"/>
          </p:nvPr>
        </p:nvSpPr>
        <p:spPr/>
        <p:txBody>
          <a:bodyPr/>
          <a:lstStyle/>
          <a:p>
            <a:fld id="{475AD43F-82A2-4DE0-BE38-83C921491E5C}" type="slidenum">
              <a:rPr lang="en-GB" smtClean="0"/>
              <a:t>‹#›</a:t>
            </a:fld>
            <a:endParaRPr lang="en-GB"/>
          </a:p>
        </p:txBody>
      </p:sp>
    </p:spTree>
    <p:extLst>
      <p:ext uri="{BB962C8B-B14F-4D97-AF65-F5344CB8AC3E}">
        <p14:creationId xmlns:p14="http://schemas.microsoft.com/office/powerpoint/2010/main" val="4095700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67151-4D81-BEE1-2F9E-3969B0BA6F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3C0355-2130-589F-945C-2C6FFE55D0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C9F2AD-7874-364D-C5DA-1EEBCE4514E6}"/>
              </a:ext>
            </a:extLst>
          </p:cNvPr>
          <p:cNvSpPr>
            <a:spLocks noGrp="1"/>
          </p:cNvSpPr>
          <p:nvPr>
            <p:ph type="dt" sz="half" idx="10"/>
          </p:nvPr>
        </p:nvSpPr>
        <p:spPr/>
        <p:txBody>
          <a:bodyPr/>
          <a:lstStyle/>
          <a:p>
            <a:fld id="{9651DC5A-6B1F-46A4-989D-D646643F4BE2}" type="datetimeFigureOut">
              <a:rPr lang="en-GB" smtClean="0"/>
              <a:t>08/03/2026</a:t>
            </a:fld>
            <a:endParaRPr lang="en-GB"/>
          </a:p>
        </p:txBody>
      </p:sp>
      <p:sp>
        <p:nvSpPr>
          <p:cNvPr id="5" name="Footer Placeholder 4">
            <a:extLst>
              <a:ext uri="{FF2B5EF4-FFF2-40B4-BE49-F238E27FC236}">
                <a16:creationId xmlns:a16="http://schemas.microsoft.com/office/drawing/2014/main" id="{BDC4C612-EA70-5407-466C-61AD17C1B9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ECEDEC-7661-2F81-F4A4-CD40E8E41929}"/>
              </a:ext>
            </a:extLst>
          </p:cNvPr>
          <p:cNvSpPr>
            <a:spLocks noGrp="1"/>
          </p:cNvSpPr>
          <p:nvPr>
            <p:ph type="sldNum" sz="quarter" idx="12"/>
          </p:nvPr>
        </p:nvSpPr>
        <p:spPr/>
        <p:txBody>
          <a:bodyPr/>
          <a:lstStyle/>
          <a:p>
            <a:fld id="{475AD43F-82A2-4DE0-BE38-83C921491E5C}" type="slidenum">
              <a:rPr lang="en-GB" smtClean="0"/>
              <a:t>‹#›</a:t>
            </a:fld>
            <a:endParaRPr lang="en-GB"/>
          </a:p>
        </p:txBody>
      </p:sp>
    </p:spTree>
    <p:extLst>
      <p:ext uri="{BB962C8B-B14F-4D97-AF65-F5344CB8AC3E}">
        <p14:creationId xmlns:p14="http://schemas.microsoft.com/office/powerpoint/2010/main" val="1233887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4F968-83ED-D580-157F-9F21E7D77E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2FFFE4-57E5-965E-65FF-0EBC35BFC24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53EE06-6932-7683-09E1-DF60094025DB}"/>
              </a:ext>
            </a:extLst>
          </p:cNvPr>
          <p:cNvSpPr>
            <a:spLocks noGrp="1"/>
          </p:cNvSpPr>
          <p:nvPr>
            <p:ph type="dt" sz="half" idx="10"/>
          </p:nvPr>
        </p:nvSpPr>
        <p:spPr/>
        <p:txBody>
          <a:bodyPr/>
          <a:lstStyle/>
          <a:p>
            <a:fld id="{9651DC5A-6B1F-46A4-989D-D646643F4BE2}" type="datetimeFigureOut">
              <a:rPr lang="en-GB" smtClean="0"/>
              <a:t>08/03/2026</a:t>
            </a:fld>
            <a:endParaRPr lang="en-GB"/>
          </a:p>
        </p:txBody>
      </p:sp>
      <p:sp>
        <p:nvSpPr>
          <p:cNvPr id="5" name="Footer Placeholder 4">
            <a:extLst>
              <a:ext uri="{FF2B5EF4-FFF2-40B4-BE49-F238E27FC236}">
                <a16:creationId xmlns:a16="http://schemas.microsoft.com/office/drawing/2014/main" id="{AF510537-5E2D-F953-40AE-0D6817271D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8688E5-EA19-EAD3-45F1-96C222084970}"/>
              </a:ext>
            </a:extLst>
          </p:cNvPr>
          <p:cNvSpPr>
            <a:spLocks noGrp="1"/>
          </p:cNvSpPr>
          <p:nvPr>
            <p:ph type="sldNum" sz="quarter" idx="12"/>
          </p:nvPr>
        </p:nvSpPr>
        <p:spPr/>
        <p:txBody>
          <a:bodyPr/>
          <a:lstStyle/>
          <a:p>
            <a:fld id="{475AD43F-82A2-4DE0-BE38-83C921491E5C}" type="slidenum">
              <a:rPr lang="en-GB" smtClean="0"/>
              <a:t>‹#›</a:t>
            </a:fld>
            <a:endParaRPr lang="en-GB"/>
          </a:p>
        </p:txBody>
      </p:sp>
    </p:spTree>
    <p:extLst>
      <p:ext uri="{BB962C8B-B14F-4D97-AF65-F5344CB8AC3E}">
        <p14:creationId xmlns:p14="http://schemas.microsoft.com/office/powerpoint/2010/main" val="982691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DA25F-102D-34EF-2D44-DB0C7B1F74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F47C36-78D3-87B0-AFD2-EB3F44EE4C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6B05C4-F60C-CA1D-6160-FAAB3306DD7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BB5325-90BD-0050-C8D9-25076635BB5C}"/>
              </a:ext>
            </a:extLst>
          </p:cNvPr>
          <p:cNvSpPr>
            <a:spLocks noGrp="1"/>
          </p:cNvSpPr>
          <p:nvPr>
            <p:ph type="dt" sz="half" idx="10"/>
          </p:nvPr>
        </p:nvSpPr>
        <p:spPr/>
        <p:txBody>
          <a:bodyPr/>
          <a:lstStyle/>
          <a:p>
            <a:fld id="{9651DC5A-6B1F-46A4-989D-D646643F4BE2}" type="datetimeFigureOut">
              <a:rPr lang="en-GB" smtClean="0"/>
              <a:t>08/03/2026</a:t>
            </a:fld>
            <a:endParaRPr lang="en-GB"/>
          </a:p>
        </p:txBody>
      </p:sp>
      <p:sp>
        <p:nvSpPr>
          <p:cNvPr id="6" name="Footer Placeholder 5">
            <a:extLst>
              <a:ext uri="{FF2B5EF4-FFF2-40B4-BE49-F238E27FC236}">
                <a16:creationId xmlns:a16="http://schemas.microsoft.com/office/drawing/2014/main" id="{D52CEC2F-1C69-0D01-9CDD-6E713DCDA2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C7C925-B4DA-6B44-E340-60F0EB824B21}"/>
              </a:ext>
            </a:extLst>
          </p:cNvPr>
          <p:cNvSpPr>
            <a:spLocks noGrp="1"/>
          </p:cNvSpPr>
          <p:nvPr>
            <p:ph type="sldNum" sz="quarter" idx="12"/>
          </p:nvPr>
        </p:nvSpPr>
        <p:spPr/>
        <p:txBody>
          <a:bodyPr/>
          <a:lstStyle/>
          <a:p>
            <a:fld id="{475AD43F-82A2-4DE0-BE38-83C921491E5C}" type="slidenum">
              <a:rPr lang="en-GB" smtClean="0"/>
              <a:t>‹#›</a:t>
            </a:fld>
            <a:endParaRPr lang="en-GB"/>
          </a:p>
        </p:txBody>
      </p:sp>
    </p:spTree>
    <p:extLst>
      <p:ext uri="{BB962C8B-B14F-4D97-AF65-F5344CB8AC3E}">
        <p14:creationId xmlns:p14="http://schemas.microsoft.com/office/powerpoint/2010/main" val="1844649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879A5-A9A7-1569-B242-E7E64E9AAE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87877F-970C-9EF5-D0A3-F923C01988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2FE4BD-6179-EA1A-EE16-305ECB5756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5EFD35-C7BC-155D-2651-BD1DC16B93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77F6B2-7189-8E6E-D5A9-5F2855D77F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65B594-D9C9-8A69-77FD-56FD118069EB}"/>
              </a:ext>
            </a:extLst>
          </p:cNvPr>
          <p:cNvSpPr>
            <a:spLocks noGrp="1"/>
          </p:cNvSpPr>
          <p:nvPr>
            <p:ph type="dt" sz="half" idx="10"/>
          </p:nvPr>
        </p:nvSpPr>
        <p:spPr/>
        <p:txBody>
          <a:bodyPr/>
          <a:lstStyle/>
          <a:p>
            <a:fld id="{9651DC5A-6B1F-46A4-989D-D646643F4BE2}" type="datetimeFigureOut">
              <a:rPr lang="en-GB" smtClean="0"/>
              <a:t>08/03/2026</a:t>
            </a:fld>
            <a:endParaRPr lang="en-GB"/>
          </a:p>
        </p:txBody>
      </p:sp>
      <p:sp>
        <p:nvSpPr>
          <p:cNvPr id="8" name="Footer Placeholder 7">
            <a:extLst>
              <a:ext uri="{FF2B5EF4-FFF2-40B4-BE49-F238E27FC236}">
                <a16:creationId xmlns:a16="http://schemas.microsoft.com/office/drawing/2014/main" id="{BE00895C-4F18-FE9D-C738-7DD73015229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5B231B4-CE32-D73C-CDC2-1C8E0C947B57}"/>
              </a:ext>
            </a:extLst>
          </p:cNvPr>
          <p:cNvSpPr>
            <a:spLocks noGrp="1"/>
          </p:cNvSpPr>
          <p:nvPr>
            <p:ph type="sldNum" sz="quarter" idx="12"/>
          </p:nvPr>
        </p:nvSpPr>
        <p:spPr/>
        <p:txBody>
          <a:bodyPr/>
          <a:lstStyle/>
          <a:p>
            <a:fld id="{475AD43F-82A2-4DE0-BE38-83C921491E5C}" type="slidenum">
              <a:rPr lang="en-GB" smtClean="0"/>
              <a:t>‹#›</a:t>
            </a:fld>
            <a:endParaRPr lang="en-GB"/>
          </a:p>
        </p:txBody>
      </p:sp>
    </p:spTree>
    <p:extLst>
      <p:ext uri="{BB962C8B-B14F-4D97-AF65-F5344CB8AC3E}">
        <p14:creationId xmlns:p14="http://schemas.microsoft.com/office/powerpoint/2010/main" val="2972907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67692-D10A-F670-13C0-C5E9F59FA1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DCA81E-E110-1364-164F-18107748A8E3}"/>
              </a:ext>
            </a:extLst>
          </p:cNvPr>
          <p:cNvSpPr>
            <a:spLocks noGrp="1"/>
          </p:cNvSpPr>
          <p:nvPr>
            <p:ph type="dt" sz="half" idx="10"/>
          </p:nvPr>
        </p:nvSpPr>
        <p:spPr/>
        <p:txBody>
          <a:bodyPr/>
          <a:lstStyle/>
          <a:p>
            <a:fld id="{9651DC5A-6B1F-46A4-989D-D646643F4BE2}" type="datetimeFigureOut">
              <a:rPr lang="en-GB" smtClean="0"/>
              <a:t>08/03/2026</a:t>
            </a:fld>
            <a:endParaRPr lang="en-GB"/>
          </a:p>
        </p:txBody>
      </p:sp>
      <p:sp>
        <p:nvSpPr>
          <p:cNvPr id="4" name="Footer Placeholder 3">
            <a:extLst>
              <a:ext uri="{FF2B5EF4-FFF2-40B4-BE49-F238E27FC236}">
                <a16:creationId xmlns:a16="http://schemas.microsoft.com/office/drawing/2014/main" id="{C41B7579-A8E3-5DDC-7D77-D6F40D3B91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AF89BF-BB11-B87F-DDC1-8A455AC0E54C}"/>
              </a:ext>
            </a:extLst>
          </p:cNvPr>
          <p:cNvSpPr>
            <a:spLocks noGrp="1"/>
          </p:cNvSpPr>
          <p:nvPr>
            <p:ph type="sldNum" sz="quarter" idx="12"/>
          </p:nvPr>
        </p:nvSpPr>
        <p:spPr/>
        <p:txBody>
          <a:bodyPr/>
          <a:lstStyle/>
          <a:p>
            <a:fld id="{475AD43F-82A2-4DE0-BE38-83C921491E5C}" type="slidenum">
              <a:rPr lang="en-GB" smtClean="0"/>
              <a:t>‹#›</a:t>
            </a:fld>
            <a:endParaRPr lang="en-GB"/>
          </a:p>
        </p:txBody>
      </p:sp>
    </p:spTree>
    <p:extLst>
      <p:ext uri="{BB962C8B-B14F-4D97-AF65-F5344CB8AC3E}">
        <p14:creationId xmlns:p14="http://schemas.microsoft.com/office/powerpoint/2010/main" val="2883421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771539-35DB-E97E-790E-946F1B3925EB}"/>
              </a:ext>
            </a:extLst>
          </p:cNvPr>
          <p:cNvSpPr>
            <a:spLocks noGrp="1"/>
          </p:cNvSpPr>
          <p:nvPr>
            <p:ph type="dt" sz="half" idx="10"/>
          </p:nvPr>
        </p:nvSpPr>
        <p:spPr/>
        <p:txBody>
          <a:bodyPr/>
          <a:lstStyle/>
          <a:p>
            <a:fld id="{9651DC5A-6B1F-46A4-989D-D646643F4BE2}" type="datetimeFigureOut">
              <a:rPr lang="en-GB" smtClean="0"/>
              <a:t>08/03/2026</a:t>
            </a:fld>
            <a:endParaRPr lang="en-GB"/>
          </a:p>
        </p:txBody>
      </p:sp>
      <p:sp>
        <p:nvSpPr>
          <p:cNvPr id="3" name="Footer Placeholder 2">
            <a:extLst>
              <a:ext uri="{FF2B5EF4-FFF2-40B4-BE49-F238E27FC236}">
                <a16:creationId xmlns:a16="http://schemas.microsoft.com/office/drawing/2014/main" id="{12B5EC43-83D6-1937-FBBF-E8FBFF02C1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25F95D-DF19-E98A-4666-AA55A574009A}"/>
              </a:ext>
            </a:extLst>
          </p:cNvPr>
          <p:cNvSpPr>
            <a:spLocks noGrp="1"/>
          </p:cNvSpPr>
          <p:nvPr>
            <p:ph type="sldNum" sz="quarter" idx="12"/>
          </p:nvPr>
        </p:nvSpPr>
        <p:spPr/>
        <p:txBody>
          <a:bodyPr/>
          <a:lstStyle/>
          <a:p>
            <a:fld id="{475AD43F-82A2-4DE0-BE38-83C921491E5C}" type="slidenum">
              <a:rPr lang="en-GB" smtClean="0"/>
              <a:t>‹#›</a:t>
            </a:fld>
            <a:endParaRPr lang="en-GB"/>
          </a:p>
        </p:txBody>
      </p:sp>
    </p:spTree>
    <p:extLst>
      <p:ext uri="{BB962C8B-B14F-4D97-AF65-F5344CB8AC3E}">
        <p14:creationId xmlns:p14="http://schemas.microsoft.com/office/powerpoint/2010/main" val="1730566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325DE-74BD-1B43-F5AE-201FDAB401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95EDB70-B489-8237-0804-E32B81DEF4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23CECE-64A7-29FF-A815-7E6D2AE44D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052CAD-C679-F210-F0B4-47C5C8C5DC27}"/>
              </a:ext>
            </a:extLst>
          </p:cNvPr>
          <p:cNvSpPr>
            <a:spLocks noGrp="1"/>
          </p:cNvSpPr>
          <p:nvPr>
            <p:ph type="dt" sz="half" idx="10"/>
          </p:nvPr>
        </p:nvSpPr>
        <p:spPr/>
        <p:txBody>
          <a:bodyPr/>
          <a:lstStyle/>
          <a:p>
            <a:fld id="{9651DC5A-6B1F-46A4-989D-D646643F4BE2}" type="datetimeFigureOut">
              <a:rPr lang="en-GB" smtClean="0"/>
              <a:t>08/03/2026</a:t>
            </a:fld>
            <a:endParaRPr lang="en-GB"/>
          </a:p>
        </p:txBody>
      </p:sp>
      <p:sp>
        <p:nvSpPr>
          <p:cNvPr id="6" name="Footer Placeholder 5">
            <a:extLst>
              <a:ext uri="{FF2B5EF4-FFF2-40B4-BE49-F238E27FC236}">
                <a16:creationId xmlns:a16="http://schemas.microsoft.com/office/drawing/2014/main" id="{F582741E-171A-8EF3-4602-923F3E9A25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3E0439-3AF2-C377-927F-73633A87002C}"/>
              </a:ext>
            </a:extLst>
          </p:cNvPr>
          <p:cNvSpPr>
            <a:spLocks noGrp="1"/>
          </p:cNvSpPr>
          <p:nvPr>
            <p:ph type="sldNum" sz="quarter" idx="12"/>
          </p:nvPr>
        </p:nvSpPr>
        <p:spPr/>
        <p:txBody>
          <a:bodyPr/>
          <a:lstStyle/>
          <a:p>
            <a:fld id="{475AD43F-82A2-4DE0-BE38-83C921491E5C}" type="slidenum">
              <a:rPr lang="en-GB" smtClean="0"/>
              <a:t>‹#›</a:t>
            </a:fld>
            <a:endParaRPr lang="en-GB"/>
          </a:p>
        </p:txBody>
      </p:sp>
    </p:spTree>
    <p:extLst>
      <p:ext uri="{BB962C8B-B14F-4D97-AF65-F5344CB8AC3E}">
        <p14:creationId xmlns:p14="http://schemas.microsoft.com/office/powerpoint/2010/main" val="2497360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02E6D-D16B-89DC-132B-EEF29F5DC1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BB6330-81AF-5A0D-606A-BF9BF835E69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E6E139-D03C-37D2-F08A-3BB4E48040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6EB4C9-49B2-F9B3-A413-59990A0C3D48}"/>
              </a:ext>
            </a:extLst>
          </p:cNvPr>
          <p:cNvSpPr>
            <a:spLocks noGrp="1"/>
          </p:cNvSpPr>
          <p:nvPr>
            <p:ph type="dt" sz="half" idx="10"/>
          </p:nvPr>
        </p:nvSpPr>
        <p:spPr/>
        <p:txBody>
          <a:bodyPr/>
          <a:lstStyle/>
          <a:p>
            <a:fld id="{9651DC5A-6B1F-46A4-989D-D646643F4BE2}" type="datetimeFigureOut">
              <a:rPr lang="en-GB" smtClean="0"/>
              <a:t>08/03/2026</a:t>
            </a:fld>
            <a:endParaRPr lang="en-GB"/>
          </a:p>
        </p:txBody>
      </p:sp>
      <p:sp>
        <p:nvSpPr>
          <p:cNvPr id="6" name="Footer Placeholder 5">
            <a:extLst>
              <a:ext uri="{FF2B5EF4-FFF2-40B4-BE49-F238E27FC236}">
                <a16:creationId xmlns:a16="http://schemas.microsoft.com/office/drawing/2014/main" id="{43F709EE-F6FC-28E3-0B63-84EEF6CC2F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E7C69F-ED28-CFA8-9994-202EEAF20FC8}"/>
              </a:ext>
            </a:extLst>
          </p:cNvPr>
          <p:cNvSpPr>
            <a:spLocks noGrp="1"/>
          </p:cNvSpPr>
          <p:nvPr>
            <p:ph type="sldNum" sz="quarter" idx="12"/>
          </p:nvPr>
        </p:nvSpPr>
        <p:spPr/>
        <p:txBody>
          <a:bodyPr/>
          <a:lstStyle/>
          <a:p>
            <a:fld id="{475AD43F-82A2-4DE0-BE38-83C921491E5C}" type="slidenum">
              <a:rPr lang="en-GB" smtClean="0"/>
              <a:t>‹#›</a:t>
            </a:fld>
            <a:endParaRPr lang="en-GB"/>
          </a:p>
        </p:txBody>
      </p:sp>
    </p:spTree>
    <p:extLst>
      <p:ext uri="{BB962C8B-B14F-4D97-AF65-F5344CB8AC3E}">
        <p14:creationId xmlns:p14="http://schemas.microsoft.com/office/powerpoint/2010/main" val="2996777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B7BF2-3BD2-079E-8D49-29AD250630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659FCB-E286-11E7-E0AB-15304D3327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01B127-B5CC-D51E-4CFD-9FB11F27DDB6}"/>
              </a:ext>
            </a:extLst>
          </p:cNvPr>
          <p:cNvSpPr>
            <a:spLocks noGrp="1"/>
          </p:cNvSpPr>
          <p:nvPr>
            <p:ph type="dt" sz="half" idx="10"/>
          </p:nvPr>
        </p:nvSpPr>
        <p:spPr/>
        <p:txBody>
          <a:bodyPr/>
          <a:lstStyle/>
          <a:p>
            <a:fld id="{9651DC5A-6B1F-46A4-989D-D646643F4BE2}" type="datetimeFigureOut">
              <a:rPr lang="en-GB" smtClean="0"/>
              <a:t>08/03/2026</a:t>
            </a:fld>
            <a:endParaRPr lang="en-GB"/>
          </a:p>
        </p:txBody>
      </p:sp>
      <p:sp>
        <p:nvSpPr>
          <p:cNvPr id="5" name="Footer Placeholder 4">
            <a:extLst>
              <a:ext uri="{FF2B5EF4-FFF2-40B4-BE49-F238E27FC236}">
                <a16:creationId xmlns:a16="http://schemas.microsoft.com/office/drawing/2014/main" id="{6F108A6F-C604-8568-9098-0CF8C79B07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102366-5D29-5CB2-CBB6-CBA95B43EF85}"/>
              </a:ext>
            </a:extLst>
          </p:cNvPr>
          <p:cNvSpPr>
            <a:spLocks noGrp="1"/>
          </p:cNvSpPr>
          <p:nvPr>
            <p:ph type="sldNum" sz="quarter" idx="12"/>
          </p:nvPr>
        </p:nvSpPr>
        <p:spPr/>
        <p:txBody>
          <a:bodyPr/>
          <a:lstStyle/>
          <a:p>
            <a:fld id="{475AD43F-82A2-4DE0-BE38-83C921491E5C}" type="slidenum">
              <a:rPr lang="en-GB" smtClean="0"/>
              <a:t>‹#›</a:t>
            </a:fld>
            <a:endParaRPr lang="en-GB"/>
          </a:p>
        </p:txBody>
      </p:sp>
    </p:spTree>
    <p:extLst>
      <p:ext uri="{BB962C8B-B14F-4D97-AF65-F5344CB8AC3E}">
        <p14:creationId xmlns:p14="http://schemas.microsoft.com/office/powerpoint/2010/main" val="26521893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6A4907-D108-7BCC-C4AF-26BD653818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17D40D-4924-AF89-61C4-D5F33C0C367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6FBE42-F83B-EEE6-84BD-2B2B7FFE8AD3}"/>
              </a:ext>
            </a:extLst>
          </p:cNvPr>
          <p:cNvSpPr>
            <a:spLocks noGrp="1"/>
          </p:cNvSpPr>
          <p:nvPr>
            <p:ph type="dt" sz="half" idx="10"/>
          </p:nvPr>
        </p:nvSpPr>
        <p:spPr/>
        <p:txBody>
          <a:bodyPr/>
          <a:lstStyle/>
          <a:p>
            <a:fld id="{9651DC5A-6B1F-46A4-989D-D646643F4BE2}" type="datetimeFigureOut">
              <a:rPr lang="en-GB" smtClean="0"/>
              <a:t>08/03/2026</a:t>
            </a:fld>
            <a:endParaRPr lang="en-GB"/>
          </a:p>
        </p:txBody>
      </p:sp>
      <p:sp>
        <p:nvSpPr>
          <p:cNvPr id="5" name="Footer Placeholder 4">
            <a:extLst>
              <a:ext uri="{FF2B5EF4-FFF2-40B4-BE49-F238E27FC236}">
                <a16:creationId xmlns:a16="http://schemas.microsoft.com/office/drawing/2014/main" id="{694543E3-56EC-B95B-691A-7C62545414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639F69-E0BC-1E9A-48EB-8FB6724C7E2E}"/>
              </a:ext>
            </a:extLst>
          </p:cNvPr>
          <p:cNvSpPr>
            <a:spLocks noGrp="1"/>
          </p:cNvSpPr>
          <p:nvPr>
            <p:ph type="sldNum" sz="quarter" idx="12"/>
          </p:nvPr>
        </p:nvSpPr>
        <p:spPr/>
        <p:txBody>
          <a:bodyPr/>
          <a:lstStyle/>
          <a:p>
            <a:fld id="{475AD43F-82A2-4DE0-BE38-83C921491E5C}" type="slidenum">
              <a:rPr lang="en-GB" smtClean="0"/>
              <a:t>‹#›</a:t>
            </a:fld>
            <a:endParaRPr lang="en-GB"/>
          </a:p>
        </p:txBody>
      </p:sp>
    </p:spTree>
    <p:extLst>
      <p:ext uri="{BB962C8B-B14F-4D97-AF65-F5344CB8AC3E}">
        <p14:creationId xmlns:p14="http://schemas.microsoft.com/office/powerpoint/2010/main" val="2787995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9FF96E-0EB2-42BF-6B99-538911CD23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49921C-B930-168E-78E1-EDD6449EFD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075C59-599E-67CA-D32C-E66AE532FD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651DC5A-6B1F-46A4-989D-D646643F4BE2}" type="datetimeFigureOut">
              <a:rPr lang="en-GB" smtClean="0"/>
              <a:t>08/03/2026</a:t>
            </a:fld>
            <a:endParaRPr lang="en-GB"/>
          </a:p>
        </p:txBody>
      </p:sp>
      <p:sp>
        <p:nvSpPr>
          <p:cNvPr id="5" name="Footer Placeholder 4">
            <a:extLst>
              <a:ext uri="{FF2B5EF4-FFF2-40B4-BE49-F238E27FC236}">
                <a16:creationId xmlns:a16="http://schemas.microsoft.com/office/drawing/2014/main" id="{E876791E-0B2F-CE9B-BF51-3EE7102597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920BCBE-00AD-2B57-19DD-BC253626153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75AD43F-82A2-4DE0-BE38-83C921491E5C}" type="slidenum">
              <a:rPr lang="en-GB" smtClean="0"/>
              <a:t>‹#›</a:t>
            </a:fld>
            <a:endParaRPr lang="en-GB"/>
          </a:p>
        </p:txBody>
      </p:sp>
    </p:spTree>
    <p:extLst>
      <p:ext uri="{BB962C8B-B14F-4D97-AF65-F5344CB8AC3E}">
        <p14:creationId xmlns:p14="http://schemas.microsoft.com/office/powerpoint/2010/main" val="2526631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A9C8D46-54D8-4DF1-99A2-E651C7B132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DE12BF4D-F47A-41C1-85FC-652E412D3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8591">
            <a:off x="7897613" y="684022"/>
            <a:ext cx="5330585" cy="5218721"/>
          </a:xfrm>
          <a:custGeom>
            <a:avLst/>
            <a:gdLst>
              <a:gd name="connsiteX0" fmla="*/ 4721855 w 5330585"/>
              <a:gd name="connsiteY0" fmla="*/ 4361426 h 5218721"/>
              <a:gd name="connsiteX1" fmla="*/ 3457542 w 5330585"/>
              <a:gd name="connsiteY1" fmla="*/ 5211667 h 5218721"/>
              <a:gd name="connsiteX2" fmla="*/ 3430109 w 5330585"/>
              <a:gd name="connsiteY2" fmla="*/ 5218721 h 5218721"/>
              <a:gd name="connsiteX3" fmla="*/ 0 w 5330585"/>
              <a:gd name="connsiteY3" fmla="*/ 2647363 h 5218721"/>
              <a:gd name="connsiteX4" fmla="*/ 12834 w 5330585"/>
              <a:gd name="connsiteY4" fmla="*/ 2393199 h 5218721"/>
              <a:gd name="connsiteX5" fmla="*/ 2664828 w 5330585"/>
              <a:gd name="connsiteY5" fmla="*/ 0 h 5218721"/>
              <a:gd name="connsiteX6" fmla="*/ 5330585 w 5330585"/>
              <a:gd name="connsiteY6" fmla="*/ 2665757 h 5218721"/>
              <a:gd name="connsiteX7" fmla="*/ 4721855 w 5330585"/>
              <a:gd name="connsiteY7" fmla="*/ 4361426 h 5218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30585" h="5218721">
                <a:moveTo>
                  <a:pt x="4721855" y="4361426"/>
                </a:moveTo>
                <a:cubicBezTo>
                  <a:pt x="4395896" y="4756397"/>
                  <a:pt x="3958379" y="5055891"/>
                  <a:pt x="3457542" y="5211667"/>
                </a:cubicBezTo>
                <a:lnTo>
                  <a:pt x="3430109" y="5218721"/>
                </a:lnTo>
                <a:lnTo>
                  <a:pt x="0" y="2647363"/>
                </a:lnTo>
                <a:lnTo>
                  <a:pt x="12834" y="2393199"/>
                </a:lnTo>
                <a:cubicBezTo>
                  <a:pt x="149347" y="1048975"/>
                  <a:pt x="1284587" y="0"/>
                  <a:pt x="2664828" y="0"/>
                </a:cubicBezTo>
                <a:cubicBezTo>
                  <a:pt x="4137085" y="0"/>
                  <a:pt x="5330585" y="1193500"/>
                  <a:pt x="5330585" y="2665757"/>
                </a:cubicBezTo>
                <a:cubicBezTo>
                  <a:pt x="5330585" y="3309870"/>
                  <a:pt x="5102142" y="3900626"/>
                  <a:pt x="4721855" y="4361426"/>
                </a:cubicBezTo>
                <a:close/>
              </a:path>
            </a:pathLst>
          </a:custGeom>
          <a:gradFill>
            <a:gsLst>
              <a:gs pos="16000">
                <a:srgbClr val="000000">
                  <a:alpha val="41000"/>
                </a:srgbClr>
              </a:gs>
              <a:gs pos="85000">
                <a:schemeClr val="accent1">
                  <a:alpha val="25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65981" cy="4480890"/>
          </a:xfrm>
          <a:prstGeom prst="rect">
            <a:avLst/>
          </a:prstGeom>
          <a:gradFill>
            <a:gsLst>
              <a:gs pos="0">
                <a:schemeClr val="accent1">
                  <a:lumMod val="75000"/>
                  <a:alpha val="50000"/>
                </a:schemeClr>
              </a:gs>
              <a:gs pos="99000">
                <a:srgbClr val="000000">
                  <a:alpha val="34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5FBF53F-BBBA-4974-AD72-0E8CD294E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622" y="-2"/>
            <a:ext cx="12179371" cy="6400796"/>
          </a:xfrm>
          <a:prstGeom prst="rect">
            <a:avLst/>
          </a:prstGeom>
          <a:gradFill>
            <a:gsLst>
              <a:gs pos="45000">
                <a:schemeClr val="accent1">
                  <a:lumMod val="75000"/>
                  <a:alpha val="0"/>
                </a:schemeClr>
              </a:gs>
              <a:gs pos="99000">
                <a:srgbClr val="000000">
                  <a:alpha val="68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3D3E16-A956-AFEC-9732-1AB23E1F9240}"/>
              </a:ext>
            </a:extLst>
          </p:cNvPr>
          <p:cNvSpPr>
            <a:spLocks noGrp="1"/>
          </p:cNvSpPr>
          <p:nvPr>
            <p:ph type="ctrTitle"/>
          </p:nvPr>
        </p:nvSpPr>
        <p:spPr>
          <a:xfrm>
            <a:off x="4221803" y="1201002"/>
            <a:ext cx="7208197" cy="2779619"/>
          </a:xfrm>
        </p:spPr>
        <p:txBody>
          <a:bodyPr anchor="b">
            <a:normAutofit/>
          </a:bodyPr>
          <a:lstStyle/>
          <a:p>
            <a:pPr algn="l"/>
            <a:r>
              <a:rPr lang="en-GB" sz="4800">
                <a:solidFill>
                  <a:srgbClr val="FFFFFF"/>
                </a:solidFill>
              </a:rPr>
              <a:t>Digital Skills and Research Methods – LCHS4007</a:t>
            </a:r>
          </a:p>
        </p:txBody>
      </p:sp>
      <p:sp>
        <p:nvSpPr>
          <p:cNvPr id="3" name="Subtitle 2">
            <a:extLst>
              <a:ext uri="{FF2B5EF4-FFF2-40B4-BE49-F238E27FC236}">
                <a16:creationId xmlns:a16="http://schemas.microsoft.com/office/drawing/2014/main" id="{C78C417D-D6AD-359A-047F-F8098C7D73E3}"/>
              </a:ext>
            </a:extLst>
          </p:cNvPr>
          <p:cNvSpPr>
            <a:spLocks noGrp="1"/>
          </p:cNvSpPr>
          <p:nvPr>
            <p:ph type="subTitle" idx="1"/>
          </p:nvPr>
        </p:nvSpPr>
        <p:spPr>
          <a:xfrm>
            <a:off x="4221803" y="4940490"/>
            <a:ext cx="7208197" cy="1265112"/>
          </a:xfrm>
        </p:spPr>
        <p:txBody>
          <a:bodyPr>
            <a:normAutofit/>
          </a:bodyPr>
          <a:lstStyle/>
          <a:p>
            <a:pPr algn="l"/>
            <a:r>
              <a:rPr lang="en-GB" dirty="0">
                <a:solidFill>
                  <a:srgbClr val="FFFFFF"/>
                </a:solidFill>
              </a:rPr>
              <a:t>Programme: Certificate of Higher Education in Health and Social Care</a:t>
            </a:r>
            <a:br>
              <a:rPr lang="en-GB" dirty="0">
                <a:solidFill>
                  <a:srgbClr val="FFFFFF"/>
                </a:solidFill>
              </a:rPr>
            </a:br>
            <a:r>
              <a:rPr lang="en-GB" dirty="0">
                <a:solidFill>
                  <a:srgbClr val="FFFFFF"/>
                </a:solidFill>
              </a:rPr>
              <a:t>Lecturer: Md </a:t>
            </a:r>
            <a:r>
              <a:rPr lang="en-GB" dirty="0" err="1">
                <a:solidFill>
                  <a:srgbClr val="FFFFFF"/>
                </a:solidFill>
              </a:rPr>
              <a:t>Sadeque</a:t>
            </a:r>
            <a:r>
              <a:rPr lang="en-GB" dirty="0">
                <a:solidFill>
                  <a:srgbClr val="FFFFFF"/>
                </a:solidFill>
              </a:rPr>
              <a:t> Iman Shaikh</a:t>
            </a:r>
          </a:p>
        </p:txBody>
      </p:sp>
      <p:sp>
        <p:nvSpPr>
          <p:cNvPr id="27" name="Rectangle 26">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2461" y="0"/>
            <a:ext cx="3214360" cy="6858000"/>
          </a:xfrm>
          <a:prstGeom prst="rect">
            <a:avLst/>
          </a:prstGeom>
          <a:gradFill>
            <a:gsLst>
              <a:gs pos="0">
                <a:srgbClr val="000000">
                  <a:alpha val="41000"/>
                </a:srgbClr>
              </a:gs>
              <a:gs pos="86000">
                <a:schemeClr val="accent1">
                  <a:alpha val="3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92525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90B402-48D1-187D-BB2B-43A096DAAE1E}"/>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GROUP 3 MEMBERS</a:t>
            </a:r>
          </a:p>
        </p:txBody>
      </p:sp>
      <p:sp>
        <p:nvSpPr>
          <p:cNvPr id="3" name="Content Placeholder 2">
            <a:extLst>
              <a:ext uri="{FF2B5EF4-FFF2-40B4-BE49-F238E27FC236}">
                <a16:creationId xmlns:a16="http://schemas.microsoft.com/office/drawing/2014/main" id="{3490FBD1-FE84-3CC7-DE6F-34824F3EC9C9}"/>
              </a:ext>
            </a:extLst>
          </p:cNvPr>
          <p:cNvSpPr>
            <a:spLocks noGrp="1"/>
          </p:cNvSpPr>
          <p:nvPr>
            <p:ph idx="1"/>
          </p:nvPr>
        </p:nvSpPr>
        <p:spPr>
          <a:xfrm>
            <a:off x="6503158" y="649480"/>
            <a:ext cx="4862447" cy="5546047"/>
          </a:xfrm>
        </p:spPr>
        <p:txBody>
          <a:bodyPr anchor="ctr">
            <a:normAutofit/>
          </a:bodyPr>
          <a:lstStyle/>
          <a:p>
            <a:r>
              <a:rPr lang="en-GB" sz="2000" dirty="0"/>
              <a:t>Michael Camara 2533160</a:t>
            </a:r>
          </a:p>
          <a:p>
            <a:r>
              <a:rPr lang="en-GB" sz="2000" dirty="0"/>
              <a:t>MD Arif Ahmad 2532915</a:t>
            </a:r>
          </a:p>
          <a:p>
            <a:r>
              <a:rPr lang="en-GB" sz="2000" dirty="0" err="1"/>
              <a:t>Saeleh</a:t>
            </a:r>
            <a:r>
              <a:rPr lang="en-GB" sz="2000" dirty="0"/>
              <a:t> </a:t>
            </a:r>
            <a:r>
              <a:rPr lang="en-GB" sz="2000" dirty="0" err="1"/>
              <a:t>Haliki</a:t>
            </a:r>
            <a:r>
              <a:rPr lang="en-GB" sz="2000" dirty="0"/>
              <a:t> 2333782</a:t>
            </a:r>
          </a:p>
          <a:p>
            <a:endParaRPr lang="en-GB" sz="2000" dirty="0"/>
          </a:p>
          <a:p>
            <a:endParaRPr lang="en-GB" sz="2000" dirty="0"/>
          </a:p>
        </p:txBody>
      </p:sp>
    </p:spTree>
    <p:extLst>
      <p:ext uri="{BB962C8B-B14F-4D97-AF65-F5344CB8AC3E}">
        <p14:creationId xmlns:p14="http://schemas.microsoft.com/office/powerpoint/2010/main" val="543880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27999C-F039-3D83-0C8D-6EDEF4CEE4AE}"/>
              </a:ext>
            </a:extLst>
          </p:cNvPr>
          <p:cNvSpPr>
            <a:spLocks noGrp="1"/>
          </p:cNvSpPr>
          <p:nvPr>
            <p:ph type="title"/>
          </p:nvPr>
        </p:nvSpPr>
        <p:spPr>
          <a:xfrm>
            <a:off x="4162567" y="818984"/>
            <a:ext cx="6714699" cy="3178689"/>
          </a:xfrm>
        </p:spPr>
        <p:txBody>
          <a:bodyPr vert="horz" lIns="91440" tIns="45720" rIns="91440" bIns="45720" rtlCol="0" anchor="b">
            <a:normAutofit/>
          </a:bodyPr>
          <a:lstStyle/>
          <a:p>
            <a:r>
              <a:rPr lang="en-US" sz="4800" kern="1200">
                <a:solidFill>
                  <a:srgbClr val="FFFFFF"/>
                </a:solidFill>
                <a:latin typeface="+mj-lt"/>
                <a:ea typeface="+mj-ea"/>
                <a:cs typeface="+mj-cs"/>
              </a:rPr>
              <a:t>AI ACKNOWLEDGEMENT</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381126-9E90-8AE0-7060-4933A16C6A33}"/>
              </a:ext>
            </a:extLst>
          </p:cNvPr>
          <p:cNvSpPr>
            <a:spLocks noGrp="1"/>
          </p:cNvSpPr>
          <p:nvPr>
            <p:ph idx="1"/>
          </p:nvPr>
        </p:nvSpPr>
        <p:spPr>
          <a:xfrm>
            <a:off x="4285397" y="4960961"/>
            <a:ext cx="7055893" cy="1078054"/>
          </a:xfrm>
        </p:spPr>
        <p:txBody>
          <a:bodyPr vert="horz" lIns="91440" tIns="45720" rIns="91440" bIns="45720" rtlCol="0">
            <a:normAutofit/>
          </a:bodyPr>
          <a:lstStyle/>
          <a:p>
            <a:pPr marL="0" indent="0">
              <a:buNone/>
            </a:pPr>
            <a:r>
              <a:rPr lang="en-US" sz="2400" kern="1200">
                <a:solidFill>
                  <a:srgbClr val="FFFFFF"/>
                </a:solidFill>
                <a:latin typeface="+mn-lt"/>
                <a:ea typeface="+mn-ea"/>
                <a:cs typeface="+mn-cs"/>
              </a:rPr>
              <a:t>16/03/2026</a:t>
            </a:r>
          </a:p>
        </p:txBody>
      </p:sp>
    </p:spTree>
    <p:extLst>
      <p:ext uri="{BB962C8B-B14F-4D97-AF65-F5344CB8AC3E}">
        <p14:creationId xmlns:p14="http://schemas.microsoft.com/office/powerpoint/2010/main" val="1856119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490D4-3830-70EF-37A6-75DB1BEBBB72}"/>
              </a:ext>
            </a:extLst>
          </p:cNvPr>
          <p:cNvSpPr>
            <a:spLocks noGrp="1"/>
          </p:cNvSpPr>
          <p:nvPr>
            <p:ph type="title"/>
          </p:nvPr>
        </p:nvSpPr>
        <p:spPr>
          <a:xfrm>
            <a:off x="466722" y="586855"/>
            <a:ext cx="3201366" cy="3387497"/>
          </a:xfrm>
        </p:spPr>
        <p:txBody>
          <a:bodyPr anchor="b">
            <a:normAutofit/>
          </a:bodyPr>
          <a:lstStyle/>
          <a:p>
            <a:pPr algn="r"/>
            <a:r>
              <a:rPr lang="en-GB" sz="3400">
                <a:solidFill>
                  <a:srgbClr val="FFFFFF"/>
                </a:solidFill>
              </a:rPr>
              <a:t>INTRODUCTION</a:t>
            </a:r>
          </a:p>
        </p:txBody>
      </p:sp>
      <p:sp>
        <p:nvSpPr>
          <p:cNvPr id="3" name="Content Placeholder 2">
            <a:extLst>
              <a:ext uri="{FF2B5EF4-FFF2-40B4-BE49-F238E27FC236}">
                <a16:creationId xmlns:a16="http://schemas.microsoft.com/office/drawing/2014/main" id="{FD457A0B-6395-75A9-7690-EA2379A21804}"/>
              </a:ext>
            </a:extLst>
          </p:cNvPr>
          <p:cNvSpPr>
            <a:spLocks noGrp="1"/>
          </p:cNvSpPr>
          <p:nvPr>
            <p:ph idx="1"/>
          </p:nvPr>
        </p:nvSpPr>
        <p:spPr>
          <a:xfrm>
            <a:off x="4810259" y="649480"/>
            <a:ext cx="6555347" cy="5546047"/>
          </a:xfrm>
        </p:spPr>
        <p:txBody>
          <a:bodyPr anchor="ctr">
            <a:normAutofit fontScale="85000" lnSpcReduction="20000"/>
          </a:bodyPr>
          <a:lstStyle/>
          <a:p>
            <a:pPr marL="0" indent="0">
              <a:buNone/>
            </a:pPr>
            <a:endParaRPr lang="en-GB" sz="2000" dirty="0"/>
          </a:p>
          <a:p>
            <a:pPr marL="0" indent="0">
              <a:buNone/>
            </a:pPr>
            <a:r>
              <a:rPr lang="en-GB" sz="2000" dirty="0"/>
              <a:t>Digital technology is becoming very important in healthcare today. Many organisations are using computers and online systems to make their work faster and more organised. However, when new technology is introduced, some staff may need time and training to learn how to use it. By using tools like Microsoft 365, organisations like Greenfield Home Care Agency can help their workers communicate better and provide better care to patients.</a:t>
            </a:r>
          </a:p>
          <a:p>
            <a:pPr marL="0" indent="0">
              <a:buNone/>
            </a:pPr>
            <a:endParaRPr lang="en-GB" sz="2000" dirty="0"/>
          </a:p>
          <a:p>
            <a:pPr marL="0" indent="0">
              <a:buNone/>
            </a:pPr>
            <a:r>
              <a:rPr lang="en-GB" sz="2000" dirty="0"/>
              <a:t>Greenfield Home Care Agency helps older people live safely at home.</a:t>
            </a:r>
            <a:br>
              <a:rPr lang="en-GB" sz="2000" dirty="0"/>
            </a:br>
            <a:r>
              <a:rPr lang="en-GB" sz="2000" dirty="0"/>
              <a:t>Workers include carers, nurses, and office staff.</a:t>
            </a:r>
          </a:p>
          <a:p>
            <a:pPr marL="0" indent="0">
              <a:buNone/>
            </a:pPr>
            <a:endParaRPr lang="en-GB" sz="2000" dirty="0"/>
          </a:p>
          <a:p>
            <a:pPr marL="0" indent="0">
              <a:buNone/>
            </a:pPr>
            <a:r>
              <a:rPr lang="en-GB" sz="2000" dirty="0"/>
              <a:t>The company started using </a:t>
            </a:r>
            <a:r>
              <a:rPr lang="en-GB" sz="2000" b="1" dirty="0"/>
              <a:t>Microsoft 365</a:t>
            </a:r>
            <a:r>
              <a:rPr lang="en-GB" sz="2000" dirty="0"/>
              <a:t>, but many workers are still learning how to use digital tools.</a:t>
            </a:r>
          </a:p>
          <a:p>
            <a:pPr marL="0" indent="0">
              <a:buNone/>
            </a:pPr>
            <a:endParaRPr lang="en-GB" sz="2000" dirty="0"/>
          </a:p>
          <a:p>
            <a:pPr marL="0" indent="0">
              <a:buNone/>
            </a:pPr>
            <a:r>
              <a:rPr lang="en-GB" sz="2000" dirty="0"/>
              <a:t>This presentation explains how Microsoft 365 can help Greenfield Home Care Agency:</a:t>
            </a:r>
          </a:p>
          <a:p>
            <a:r>
              <a:rPr lang="en-GB" sz="2000" dirty="0"/>
              <a:t>Work faster</a:t>
            </a:r>
          </a:p>
          <a:p>
            <a:r>
              <a:rPr lang="en-GB" sz="2000" dirty="0"/>
              <a:t>Communicate better</a:t>
            </a:r>
          </a:p>
          <a:p>
            <a:r>
              <a:rPr lang="en-GB" sz="2000" dirty="0"/>
              <a:t>Keep information safe</a:t>
            </a:r>
          </a:p>
          <a:p>
            <a:pPr marL="0" indent="0">
              <a:buNone/>
            </a:pPr>
            <a:endParaRPr lang="en-GB" sz="2000" dirty="0"/>
          </a:p>
        </p:txBody>
      </p:sp>
    </p:spTree>
    <p:extLst>
      <p:ext uri="{BB962C8B-B14F-4D97-AF65-F5344CB8AC3E}">
        <p14:creationId xmlns:p14="http://schemas.microsoft.com/office/powerpoint/2010/main" val="1878987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8F4D4-2E6C-5BAF-5E6D-ADC503E47BA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MICROSOFT 365?</a:t>
            </a:r>
          </a:p>
        </p:txBody>
      </p:sp>
      <p:sp>
        <p:nvSpPr>
          <p:cNvPr id="3" name="Content Placeholder 2">
            <a:extLst>
              <a:ext uri="{FF2B5EF4-FFF2-40B4-BE49-F238E27FC236}">
                <a16:creationId xmlns:a16="http://schemas.microsoft.com/office/drawing/2014/main" id="{2D8C6929-0B75-19B1-3896-C4CA6F1FC56F}"/>
              </a:ext>
            </a:extLst>
          </p:cNvPr>
          <p:cNvSpPr>
            <a:spLocks noGrp="1"/>
          </p:cNvSpPr>
          <p:nvPr>
            <p:ph idx="1"/>
          </p:nvPr>
        </p:nvSpPr>
        <p:spPr>
          <a:xfrm>
            <a:off x="4810259" y="649480"/>
            <a:ext cx="6555347" cy="5546047"/>
          </a:xfrm>
        </p:spPr>
        <p:txBody>
          <a:bodyPr anchor="ctr">
            <a:normAutofit/>
          </a:bodyPr>
          <a:lstStyle/>
          <a:p>
            <a:pPr marL="0" indent="0">
              <a:buNone/>
            </a:pPr>
            <a:r>
              <a:rPr lang="en-GB" sz="2000" dirty="0"/>
              <a:t>Microsoft 365 are </a:t>
            </a:r>
            <a:r>
              <a:rPr lang="en-GB" sz="2000" dirty="0" err="1"/>
              <a:t>softwares</a:t>
            </a:r>
            <a:r>
              <a:rPr lang="en-GB" sz="2000" dirty="0"/>
              <a:t> that allows people to work together even when they are not in the same place. For example, carers may be visiting patients while managers are working in the office. Using Microsoft 365 tools means everyone can still share information, update files, and communicate quickly. </a:t>
            </a:r>
            <a:r>
              <a:rPr lang="en-GB" sz="2000" i="1" dirty="0"/>
              <a:t>(Laudon and Laudon, 2022)</a:t>
            </a:r>
            <a:endParaRPr lang="en-GB" sz="2000" dirty="0"/>
          </a:p>
          <a:p>
            <a:pPr marL="0" indent="0">
              <a:buNone/>
            </a:pPr>
            <a:endParaRPr lang="en-GB" sz="2000" dirty="0"/>
          </a:p>
          <a:p>
            <a:pPr marL="0" indent="0">
              <a:buNone/>
            </a:pPr>
            <a:r>
              <a:rPr lang="en-GB" sz="2000" dirty="0"/>
              <a:t>Examples: </a:t>
            </a:r>
          </a:p>
          <a:p>
            <a:r>
              <a:rPr lang="en-GB" sz="2000" dirty="0"/>
              <a:t>Excel → organise information</a:t>
            </a:r>
          </a:p>
          <a:p>
            <a:r>
              <a:rPr lang="en-GB" sz="2000" dirty="0"/>
              <a:t>Teams → talk and share messages</a:t>
            </a:r>
          </a:p>
          <a:p>
            <a:r>
              <a:rPr lang="en-GB" sz="2000" dirty="0"/>
              <a:t>OneDrive → store files safely</a:t>
            </a:r>
          </a:p>
          <a:p>
            <a:pPr marL="0" indent="0">
              <a:buNone/>
            </a:pPr>
            <a:endParaRPr lang="en-GB" sz="2000" dirty="0"/>
          </a:p>
          <a:p>
            <a:pPr marL="0" indent="0">
              <a:buNone/>
            </a:pPr>
            <a:r>
              <a:rPr lang="en-GB" sz="2000" dirty="0"/>
              <a:t>These tools help staff work even when they are in different places.</a:t>
            </a:r>
          </a:p>
          <a:p>
            <a:pPr marL="0" indent="0">
              <a:buNone/>
            </a:pPr>
            <a:endParaRPr lang="en-GB" sz="2000" dirty="0"/>
          </a:p>
        </p:txBody>
      </p:sp>
    </p:spTree>
    <p:extLst>
      <p:ext uri="{BB962C8B-B14F-4D97-AF65-F5344CB8AC3E}">
        <p14:creationId xmlns:p14="http://schemas.microsoft.com/office/powerpoint/2010/main" val="1570386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0ED734-A3E6-6CEA-52B0-96C6CE94A2E0}"/>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CHOSEN PRODUCTIVITY APP: MICROSOFT EXCEL</a:t>
            </a:r>
          </a:p>
        </p:txBody>
      </p:sp>
      <p:sp>
        <p:nvSpPr>
          <p:cNvPr id="3" name="Content Placeholder 2">
            <a:extLst>
              <a:ext uri="{FF2B5EF4-FFF2-40B4-BE49-F238E27FC236}">
                <a16:creationId xmlns:a16="http://schemas.microsoft.com/office/drawing/2014/main" id="{341D31A0-0322-BF2B-3AED-E94DB0913695}"/>
              </a:ext>
            </a:extLst>
          </p:cNvPr>
          <p:cNvSpPr>
            <a:spLocks noGrp="1"/>
          </p:cNvSpPr>
          <p:nvPr>
            <p:ph idx="1"/>
          </p:nvPr>
        </p:nvSpPr>
        <p:spPr>
          <a:xfrm>
            <a:off x="4810259" y="649480"/>
            <a:ext cx="6555347" cy="5546047"/>
          </a:xfrm>
        </p:spPr>
        <p:txBody>
          <a:bodyPr anchor="ctr">
            <a:normAutofit fontScale="92500" lnSpcReduction="10000"/>
          </a:bodyPr>
          <a:lstStyle/>
          <a:p>
            <a:pPr marL="0" indent="0">
              <a:buNone/>
            </a:pPr>
            <a:r>
              <a:rPr lang="en-GB" sz="2000" dirty="0"/>
              <a:t>Excel is useful because it helps organise information clearly in tables. Managers can use Excel to plan staff schedules and keep track of patient visits. When information is organised properly, it becomes easier to see what work needs to be done and which patients need support.</a:t>
            </a:r>
            <a:r>
              <a:rPr lang="en-GB" sz="2000" i="1" dirty="0"/>
              <a:t>(Buntin et al., 2011)</a:t>
            </a:r>
            <a:endParaRPr lang="en-GB" sz="2000" dirty="0"/>
          </a:p>
          <a:p>
            <a:pPr marL="0" indent="0">
              <a:buNone/>
            </a:pPr>
            <a:endParaRPr lang="en-GB" sz="2000" dirty="0"/>
          </a:p>
          <a:p>
            <a:pPr marL="0" indent="0">
              <a:buNone/>
            </a:pPr>
            <a:r>
              <a:rPr lang="en-GB" sz="2000" dirty="0"/>
              <a:t>At Greenfield, Excel can help with:</a:t>
            </a:r>
          </a:p>
          <a:p>
            <a:r>
              <a:rPr lang="en-GB" sz="2000" dirty="0"/>
              <a:t>Staff work schedules</a:t>
            </a:r>
          </a:p>
          <a:p>
            <a:r>
              <a:rPr lang="en-GB" sz="2000" dirty="0"/>
              <a:t>Patient visit planning</a:t>
            </a:r>
          </a:p>
          <a:p>
            <a:r>
              <a:rPr lang="en-GB" sz="2000" dirty="0"/>
              <a:t>Medication tracking</a:t>
            </a:r>
          </a:p>
          <a:p>
            <a:pPr marL="0" indent="0">
              <a:buNone/>
            </a:pPr>
            <a:endParaRPr lang="en-GB" sz="2000" dirty="0"/>
          </a:p>
          <a:p>
            <a:pPr marL="0" indent="0">
              <a:buNone/>
            </a:pPr>
            <a:r>
              <a:rPr lang="en-GB" sz="2000" dirty="0"/>
              <a:t>Before Excel:</a:t>
            </a:r>
          </a:p>
          <a:p>
            <a:r>
              <a:rPr lang="en-GB" sz="2000" dirty="0"/>
              <a:t>Staff used paper or separate files</a:t>
            </a:r>
          </a:p>
          <a:p>
            <a:r>
              <a:rPr lang="en-GB" sz="2000" dirty="0"/>
              <a:t>Information could be lost or confusing</a:t>
            </a:r>
          </a:p>
          <a:p>
            <a:pPr marL="0" indent="0">
              <a:buNone/>
            </a:pPr>
            <a:endParaRPr lang="en-GB" sz="2000" dirty="0"/>
          </a:p>
          <a:p>
            <a:pPr marL="0" indent="0">
              <a:buNone/>
            </a:pPr>
            <a:r>
              <a:rPr lang="en-GB" sz="2000" dirty="0"/>
              <a:t>Excel puts everything in one organised place.</a:t>
            </a:r>
          </a:p>
          <a:p>
            <a:pPr marL="0" indent="0">
              <a:buNone/>
            </a:pPr>
            <a:endParaRPr lang="en-GB" sz="2000" dirty="0"/>
          </a:p>
        </p:txBody>
      </p:sp>
    </p:spTree>
    <p:extLst>
      <p:ext uri="{BB962C8B-B14F-4D97-AF65-F5344CB8AC3E}">
        <p14:creationId xmlns:p14="http://schemas.microsoft.com/office/powerpoint/2010/main" val="4282023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45C2F2-4018-F7EB-4B3F-9DEF6C518C5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HOW EXCEL IMPROVES WORK</a:t>
            </a:r>
          </a:p>
        </p:txBody>
      </p:sp>
      <p:sp>
        <p:nvSpPr>
          <p:cNvPr id="3" name="Content Placeholder 2">
            <a:extLst>
              <a:ext uri="{FF2B5EF4-FFF2-40B4-BE49-F238E27FC236}">
                <a16:creationId xmlns:a16="http://schemas.microsoft.com/office/drawing/2014/main" id="{3D2F29FA-5809-10B9-7E41-3DB2A492B9CC}"/>
              </a:ext>
            </a:extLst>
          </p:cNvPr>
          <p:cNvSpPr>
            <a:spLocks noGrp="1"/>
          </p:cNvSpPr>
          <p:nvPr>
            <p:ph idx="1"/>
          </p:nvPr>
        </p:nvSpPr>
        <p:spPr>
          <a:xfrm>
            <a:off x="4810259" y="649480"/>
            <a:ext cx="6555347" cy="5546047"/>
          </a:xfrm>
        </p:spPr>
        <p:txBody>
          <a:bodyPr anchor="ctr">
            <a:normAutofit fontScale="92500" lnSpcReduction="10000"/>
          </a:bodyPr>
          <a:lstStyle/>
          <a:p>
            <a:pPr marL="0" indent="0">
              <a:buNone/>
            </a:pPr>
            <a:r>
              <a:rPr lang="en-GB" sz="2000" dirty="0"/>
              <a:t>Another advantage of Excel is that it helps reduce mistakes. When schedules are written on paper, it is easy to forget something or write the wrong information. Excel allows managers to update information quickly and share the same schedule with all staff members. </a:t>
            </a:r>
            <a:r>
              <a:rPr lang="en-GB" sz="2000" i="1" dirty="0"/>
              <a:t>(Laudon and Laudon, 2022)</a:t>
            </a:r>
            <a:endParaRPr lang="en-GB" sz="2000" dirty="0"/>
          </a:p>
          <a:p>
            <a:pPr marL="0" indent="0">
              <a:buNone/>
            </a:pPr>
            <a:endParaRPr lang="en-GB" sz="2000" dirty="0"/>
          </a:p>
          <a:p>
            <a:pPr marL="0" indent="0">
              <a:buNone/>
            </a:pPr>
            <a:r>
              <a:rPr lang="en-GB" sz="2000" dirty="0"/>
              <a:t>Before: </a:t>
            </a:r>
          </a:p>
          <a:p>
            <a:r>
              <a:rPr lang="en-GB" sz="2000" dirty="0"/>
              <a:t>Managers manually wrote staff schedules.</a:t>
            </a:r>
          </a:p>
          <a:p>
            <a:r>
              <a:rPr lang="en-GB" sz="2000" dirty="0"/>
              <a:t>Mistakes happened often.</a:t>
            </a:r>
          </a:p>
          <a:p>
            <a:pPr marL="0" indent="0">
              <a:buNone/>
            </a:pPr>
            <a:endParaRPr lang="en-GB" sz="2000" dirty="0"/>
          </a:p>
          <a:p>
            <a:pPr marL="0" indent="0">
              <a:buNone/>
            </a:pPr>
            <a:r>
              <a:rPr lang="en-GB" sz="2000" dirty="0"/>
              <a:t>With Excel:</a:t>
            </a:r>
          </a:p>
          <a:p>
            <a:r>
              <a:rPr lang="en-GB" sz="2000" dirty="0"/>
              <a:t>Automatic schedules can be created.</a:t>
            </a:r>
          </a:p>
          <a:p>
            <a:r>
              <a:rPr lang="en-GB" sz="2000" dirty="0"/>
              <a:t>Changes update instantly.</a:t>
            </a:r>
          </a:p>
          <a:p>
            <a:r>
              <a:rPr lang="en-GB" sz="2000" dirty="0"/>
              <a:t>Everyone sees the same information.</a:t>
            </a:r>
          </a:p>
          <a:p>
            <a:pPr marL="0" indent="0">
              <a:buNone/>
            </a:pPr>
            <a:endParaRPr lang="en-GB" sz="2000" dirty="0"/>
          </a:p>
          <a:p>
            <a:pPr marL="0" indent="0">
              <a:buNone/>
            </a:pPr>
            <a:r>
              <a:rPr lang="en-GB" sz="2000" dirty="0"/>
              <a:t>This saves time and reduces errors.</a:t>
            </a:r>
          </a:p>
          <a:p>
            <a:pPr marL="0" indent="0">
              <a:buNone/>
            </a:pPr>
            <a:endParaRPr lang="en-GB" sz="2000" dirty="0"/>
          </a:p>
        </p:txBody>
      </p:sp>
    </p:spTree>
    <p:extLst>
      <p:ext uri="{BB962C8B-B14F-4D97-AF65-F5344CB8AC3E}">
        <p14:creationId xmlns:p14="http://schemas.microsoft.com/office/powerpoint/2010/main" val="3740854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BCF1E6-E607-CB85-430D-C65821368DB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BENEFITS AND LIMITATIONS OF EXCEL</a:t>
            </a:r>
          </a:p>
        </p:txBody>
      </p:sp>
      <p:sp>
        <p:nvSpPr>
          <p:cNvPr id="3" name="Content Placeholder 2">
            <a:extLst>
              <a:ext uri="{FF2B5EF4-FFF2-40B4-BE49-F238E27FC236}">
                <a16:creationId xmlns:a16="http://schemas.microsoft.com/office/drawing/2014/main" id="{12C93CC1-57AB-B6D8-AA8B-CA234ACF7D26}"/>
              </a:ext>
            </a:extLst>
          </p:cNvPr>
          <p:cNvSpPr>
            <a:spLocks noGrp="1"/>
          </p:cNvSpPr>
          <p:nvPr>
            <p:ph idx="1"/>
          </p:nvPr>
        </p:nvSpPr>
        <p:spPr>
          <a:xfrm>
            <a:off x="4810259" y="649480"/>
            <a:ext cx="6555347" cy="5546047"/>
          </a:xfrm>
        </p:spPr>
        <p:txBody>
          <a:bodyPr anchor="ctr">
            <a:normAutofit/>
          </a:bodyPr>
          <a:lstStyle/>
          <a:p>
            <a:pPr marL="0" indent="0">
              <a:buNone/>
            </a:pPr>
            <a:r>
              <a:rPr lang="en-GB" sz="2000" b="1" dirty="0"/>
              <a:t>Benefits </a:t>
            </a:r>
            <a:r>
              <a:rPr lang="en-GB" sz="2000" i="1" dirty="0"/>
              <a:t>(Buntin et al., 2011)</a:t>
            </a:r>
            <a:endParaRPr lang="en-GB" sz="2000" b="1" dirty="0"/>
          </a:p>
          <a:p>
            <a:r>
              <a:rPr lang="en-GB" sz="2000" dirty="0"/>
              <a:t>Faster organisation of information</a:t>
            </a:r>
          </a:p>
          <a:p>
            <a:r>
              <a:rPr lang="en-GB" sz="2000" dirty="0"/>
              <a:t>Reduces paperwork</a:t>
            </a:r>
          </a:p>
          <a:p>
            <a:r>
              <a:rPr lang="en-GB" sz="2000" dirty="0"/>
              <a:t>Easy to track patient visits</a:t>
            </a:r>
          </a:p>
          <a:p>
            <a:r>
              <a:rPr lang="en-GB" sz="2000" dirty="0"/>
              <a:t>Improves accuracy</a:t>
            </a:r>
          </a:p>
          <a:p>
            <a:pPr marL="0" indent="0">
              <a:buNone/>
            </a:pPr>
            <a:endParaRPr lang="en-GB" sz="2000" dirty="0"/>
          </a:p>
          <a:p>
            <a:pPr marL="0" indent="0">
              <a:buNone/>
            </a:pPr>
            <a:r>
              <a:rPr lang="en-GB" sz="2000" b="1" dirty="0"/>
              <a:t>Limitations</a:t>
            </a:r>
          </a:p>
          <a:p>
            <a:r>
              <a:rPr lang="en-GB" sz="2000" dirty="0"/>
              <a:t>Staff need training</a:t>
            </a:r>
          </a:p>
          <a:p>
            <a:r>
              <a:rPr lang="en-GB" sz="2000" dirty="0"/>
              <a:t>Mistakes happen if data entered wrongly</a:t>
            </a:r>
          </a:p>
          <a:p>
            <a:r>
              <a:rPr lang="en-GB" sz="2000" dirty="0"/>
              <a:t>Requires computer access</a:t>
            </a:r>
          </a:p>
          <a:p>
            <a:pPr marL="0" indent="0">
              <a:buNone/>
            </a:pPr>
            <a:endParaRPr lang="en-GB" sz="2000" dirty="0"/>
          </a:p>
        </p:txBody>
      </p:sp>
    </p:spTree>
    <p:extLst>
      <p:ext uri="{BB962C8B-B14F-4D97-AF65-F5344CB8AC3E}">
        <p14:creationId xmlns:p14="http://schemas.microsoft.com/office/powerpoint/2010/main" val="3912698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29FD70-0138-FD53-9C2F-81A525DB0E2D}"/>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COMMUNICATION PROBLEM AT GREENFIELD</a:t>
            </a:r>
          </a:p>
        </p:txBody>
      </p:sp>
      <p:sp>
        <p:nvSpPr>
          <p:cNvPr id="3" name="Content Placeholder 2">
            <a:extLst>
              <a:ext uri="{FF2B5EF4-FFF2-40B4-BE49-F238E27FC236}">
                <a16:creationId xmlns:a16="http://schemas.microsoft.com/office/drawing/2014/main" id="{C53A98C7-BD54-44B7-D48B-A5B0438BB124}"/>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Staff work in different places: </a:t>
            </a:r>
            <a:r>
              <a:rPr lang="en-GB" sz="2000" i="1" dirty="0"/>
              <a:t>(Kruse et al., 2017)</a:t>
            </a:r>
            <a:endParaRPr lang="en-GB" sz="2000" dirty="0"/>
          </a:p>
          <a:p>
            <a:r>
              <a:rPr lang="en-GB" sz="2000" dirty="0"/>
              <a:t>Carers visit homes</a:t>
            </a:r>
          </a:p>
          <a:p>
            <a:r>
              <a:rPr lang="en-GB" sz="2000" dirty="0"/>
              <a:t>Nurses travel</a:t>
            </a:r>
          </a:p>
          <a:p>
            <a:r>
              <a:rPr lang="en-GB" sz="2000" dirty="0"/>
              <a:t>Office staff stay at headquarters</a:t>
            </a:r>
          </a:p>
          <a:p>
            <a:pPr marL="0" indent="0">
              <a:buNone/>
            </a:pPr>
            <a:endParaRPr lang="en-GB" sz="2000" dirty="0"/>
          </a:p>
          <a:p>
            <a:pPr marL="0" indent="0">
              <a:buNone/>
            </a:pPr>
            <a:r>
              <a:rPr lang="en-GB" sz="2000" dirty="0"/>
              <a:t>Problems:</a:t>
            </a:r>
          </a:p>
          <a:p>
            <a:r>
              <a:rPr lang="en-GB" sz="2000" dirty="0"/>
              <a:t>Slow communication</a:t>
            </a:r>
          </a:p>
          <a:p>
            <a:r>
              <a:rPr lang="en-GB" sz="2000" dirty="0"/>
              <a:t>Missed updates</a:t>
            </a:r>
          </a:p>
          <a:p>
            <a:r>
              <a:rPr lang="en-GB" sz="2000" dirty="0"/>
              <a:t>Delays in patient care</a:t>
            </a:r>
          </a:p>
          <a:p>
            <a:r>
              <a:rPr lang="en-GB" sz="2000" dirty="0"/>
              <a:t>Good communication is very important in healthcare.</a:t>
            </a:r>
          </a:p>
          <a:p>
            <a:endParaRPr lang="en-GB" sz="2000" dirty="0"/>
          </a:p>
        </p:txBody>
      </p:sp>
    </p:spTree>
    <p:extLst>
      <p:ext uri="{BB962C8B-B14F-4D97-AF65-F5344CB8AC3E}">
        <p14:creationId xmlns:p14="http://schemas.microsoft.com/office/powerpoint/2010/main" val="3314899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09D9C5-65BE-A2EF-89EE-73952412C28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CHOSEN TOOL: MICROSOFT TEAMS</a:t>
            </a:r>
          </a:p>
        </p:txBody>
      </p:sp>
      <p:sp>
        <p:nvSpPr>
          <p:cNvPr id="3" name="Content Placeholder 2">
            <a:extLst>
              <a:ext uri="{FF2B5EF4-FFF2-40B4-BE49-F238E27FC236}">
                <a16:creationId xmlns:a16="http://schemas.microsoft.com/office/drawing/2014/main" id="{6DE2A75B-2430-54A9-0E43-C80E07D38326}"/>
              </a:ext>
            </a:extLst>
          </p:cNvPr>
          <p:cNvSpPr>
            <a:spLocks noGrp="1"/>
          </p:cNvSpPr>
          <p:nvPr>
            <p:ph idx="1"/>
          </p:nvPr>
        </p:nvSpPr>
        <p:spPr>
          <a:xfrm>
            <a:off x="6503158" y="649480"/>
            <a:ext cx="4862447" cy="5546047"/>
          </a:xfrm>
        </p:spPr>
        <p:txBody>
          <a:bodyPr anchor="ctr">
            <a:normAutofit fontScale="92500" lnSpcReduction="20000"/>
          </a:bodyPr>
          <a:lstStyle/>
          <a:p>
            <a:pPr marL="0" indent="0">
              <a:buNone/>
            </a:pPr>
            <a:endParaRPr lang="en-GB" sz="2000" dirty="0"/>
          </a:p>
          <a:p>
            <a:pPr marL="0" indent="0">
              <a:buNone/>
            </a:pPr>
            <a:r>
              <a:rPr lang="en-GB" sz="2000" dirty="0"/>
              <a:t>Microsoft Teams helps workers talk to each other quickly. For example, if a carer has a question while visiting a patient, they can send a message to a nurse or manager immediately. This helps staff solve problems faster and ensures patients receive the care they need. (</a:t>
            </a:r>
            <a:r>
              <a:rPr lang="en-GB" sz="2000" i="1" dirty="0"/>
              <a:t>Greenhalgh, 2018)</a:t>
            </a:r>
            <a:endParaRPr lang="en-GB" sz="2000" dirty="0"/>
          </a:p>
          <a:p>
            <a:pPr marL="0" indent="0">
              <a:buNone/>
            </a:pPr>
            <a:endParaRPr lang="en-GB" sz="2000" dirty="0"/>
          </a:p>
          <a:p>
            <a:pPr marL="0" indent="0">
              <a:buNone/>
            </a:pPr>
            <a:endParaRPr lang="en-GB" sz="2000" dirty="0"/>
          </a:p>
          <a:p>
            <a:pPr marL="0" indent="0">
              <a:buNone/>
            </a:pPr>
            <a:r>
              <a:rPr lang="en-GB" sz="2000" dirty="0"/>
              <a:t>Microsoft Teams is an app that allows workers to: </a:t>
            </a:r>
            <a:endParaRPr lang="en-GB" sz="2000" i="1" dirty="0"/>
          </a:p>
          <a:p>
            <a:r>
              <a:rPr lang="en-GB" sz="2000" dirty="0"/>
              <a:t>Send messages</a:t>
            </a:r>
          </a:p>
          <a:p>
            <a:r>
              <a:rPr lang="en-GB" sz="2000" dirty="0"/>
              <a:t>Make video calls</a:t>
            </a:r>
          </a:p>
          <a:p>
            <a:r>
              <a:rPr lang="en-GB" sz="2000" dirty="0"/>
              <a:t>Share documents</a:t>
            </a:r>
          </a:p>
          <a:p>
            <a:r>
              <a:rPr lang="en-GB" sz="2000" dirty="0"/>
              <a:t>Work together online</a:t>
            </a:r>
          </a:p>
          <a:p>
            <a:pPr marL="0" indent="0">
              <a:buNone/>
            </a:pPr>
            <a:endParaRPr lang="en-GB" sz="2000" dirty="0"/>
          </a:p>
          <a:p>
            <a:pPr marL="0" indent="0">
              <a:buNone/>
            </a:pPr>
            <a:r>
              <a:rPr lang="en-GB" sz="2000" dirty="0"/>
              <a:t>It connects staff even when they are far apart.</a:t>
            </a:r>
          </a:p>
          <a:p>
            <a:pPr marL="0" indent="0">
              <a:buNone/>
            </a:pPr>
            <a:endParaRPr lang="en-GB" sz="2000" dirty="0"/>
          </a:p>
        </p:txBody>
      </p:sp>
    </p:spTree>
    <p:extLst>
      <p:ext uri="{BB962C8B-B14F-4D97-AF65-F5344CB8AC3E}">
        <p14:creationId xmlns:p14="http://schemas.microsoft.com/office/powerpoint/2010/main" val="1936165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5AFC04-8DB3-79DC-FEE9-F2562754E51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HOW TEAMS HELPS STAFF</a:t>
            </a:r>
          </a:p>
        </p:txBody>
      </p:sp>
      <p:sp>
        <p:nvSpPr>
          <p:cNvPr id="3" name="Content Placeholder 2">
            <a:extLst>
              <a:ext uri="{FF2B5EF4-FFF2-40B4-BE49-F238E27FC236}">
                <a16:creationId xmlns:a16="http://schemas.microsoft.com/office/drawing/2014/main" id="{36592788-B53B-A681-347E-192FBCC428AA}"/>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Example: </a:t>
            </a:r>
            <a:r>
              <a:rPr lang="en-GB" sz="2000" i="1" dirty="0"/>
              <a:t>(Kruse et al., 2017)</a:t>
            </a:r>
          </a:p>
          <a:p>
            <a:pPr marL="0" indent="0">
              <a:buNone/>
            </a:pPr>
            <a:endParaRPr lang="en-GB" sz="2000" dirty="0"/>
          </a:p>
          <a:p>
            <a:pPr marL="0" indent="0">
              <a:buNone/>
            </a:pPr>
            <a:r>
              <a:rPr lang="en-GB" sz="2000" dirty="0"/>
              <a:t>A carer notices a patient feels unwell.</a:t>
            </a:r>
          </a:p>
          <a:p>
            <a:pPr marL="0" indent="0">
              <a:buNone/>
            </a:pPr>
            <a:r>
              <a:rPr lang="en-GB" sz="2000" dirty="0"/>
              <a:t>Instead of waiting:</a:t>
            </a:r>
          </a:p>
          <a:p>
            <a:r>
              <a:rPr lang="en-GB" sz="2000" dirty="0"/>
              <a:t>They message a nurse instantly.</a:t>
            </a:r>
          </a:p>
          <a:p>
            <a:r>
              <a:rPr lang="en-GB" sz="2000" dirty="0"/>
              <a:t>The nurse responds immediately.</a:t>
            </a:r>
          </a:p>
          <a:p>
            <a:r>
              <a:rPr lang="en-GB" sz="2000" dirty="0"/>
              <a:t>Faster decisions are made.</a:t>
            </a:r>
          </a:p>
          <a:p>
            <a:r>
              <a:rPr lang="en-GB" sz="2000" dirty="0"/>
              <a:t>This improves patient safety.</a:t>
            </a:r>
          </a:p>
          <a:p>
            <a:pPr marL="0" indent="0">
              <a:buNone/>
            </a:pPr>
            <a:endParaRPr lang="en-GB" sz="2000" dirty="0"/>
          </a:p>
        </p:txBody>
      </p:sp>
    </p:spTree>
    <p:extLst>
      <p:ext uri="{BB962C8B-B14F-4D97-AF65-F5344CB8AC3E}">
        <p14:creationId xmlns:p14="http://schemas.microsoft.com/office/powerpoint/2010/main" val="796387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6C19DA-9CE0-E341-3C8D-588DB4B6ECB8}"/>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ADVANTAGES AND LIMITATIONS</a:t>
            </a:r>
          </a:p>
        </p:txBody>
      </p:sp>
      <p:sp>
        <p:nvSpPr>
          <p:cNvPr id="3" name="Content Placeholder 2">
            <a:extLst>
              <a:ext uri="{FF2B5EF4-FFF2-40B4-BE49-F238E27FC236}">
                <a16:creationId xmlns:a16="http://schemas.microsoft.com/office/drawing/2014/main" id="{570DC46B-C286-B9D1-1FAA-7793869AE5DF}"/>
              </a:ext>
            </a:extLst>
          </p:cNvPr>
          <p:cNvSpPr>
            <a:spLocks noGrp="1"/>
          </p:cNvSpPr>
          <p:nvPr>
            <p:ph idx="1"/>
          </p:nvPr>
        </p:nvSpPr>
        <p:spPr>
          <a:xfrm>
            <a:off x="6503158" y="649480"/>
            <a:ext cx="4862447" cy="5546047"/>
          </a:xfrm>
        </p:spPr>
        <p:txBody>
          <a:bodyPr anchor="ctr">
            <a:normAutofit/>
          </a:bodyPr>
          <a:lstStyle/>
          <a:p>
            <a:pPr marL="0" indent="0">
              <a:buNone/>
            </a:pPr>
            <a:r>
              <a:rPr lang="en-GB" sz="2000" b="1"/>
              <a:t>Advantages</a:t>
            </a:r>
          </a:p>
          <a:p>
            <a:r>
              <a:rPr lang="en-GB" sz="2000"/>
              <a:t>Instant communication</a:t>
            </a:r>
          </a:p>
          <a:p>
            <a:r>
              <a:rPr lang="en-GB" sz="2000"/>
              <a:t>Video meetings from anywhere</a:t>
            </a:r>
          </a:p>
          <a:p>
            <a:r>
              <a:rPr lang="en-GB" sz="2000"/>
              <a:t>Easy file sharing</a:t>
            </a:r>
          </a:p>
          <a:p>
            <a:r>
              <a:rPr lang="en-GB" sz="2000"/>
              <a:t>Better teamwork</a:t>
            </a:r>
          </a:p>
          <a:p>
            <a:endParaRPr lang="en-GB" sz="2000"/>
          </a:p>
          <a:p>
            <a:pPr marL="0" indent="0">
              <a:buNone/>
            </a:pPr>
            <a:r>
              <a:rPr lang="en-GB" sz="2000" b="1"/>
              <a:t>Disadvantages</a:t>
            </a:r>
          </a:p>
          <a:p>
            <a:r>
              <a:rPr lang="en-GB" sz="2000"/>
              <a:t>Needs internet connection</a:t>
            </a:r>
          </a:p>
          <a:p>
            <a:r>
              <a:rPr lang="en-GB" sz="2000"/>
              <a:t>Staff must learn how to use it</a:t>
            </a:r>
          </a:p>
          <a:p>
            <a:r>
              <a:rPr lang="en-GB" sz="2000"/>
              <a:t>Too many notifications can distract workers</a:t>
            </a:r>
          </a:p>
          <a:p>
            <a:pPr marL="0" indent="0">
              <a:buNone/>
            </a:pPr>
            <a:endParaRPr lang="en-GB" sz="2000"/>
          </a:p>
        </p:txBody>
      </p:sp>
    </p:spTree>
    <p:extLst>
      <p:ext uri="{BB962C8B-B14F-4D97-AF65-F5344CB8AC3E}">
        <p14:creationId xmlns:p14="http://schemas.microsoft.com/office/powerpoint/2010/main" val="3843317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012367-B5AD-BC7F-451C-0076CEB3742A}"/>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WHAT IS DIGITAL LITERACY?</a:t>
            </a:r>
          </a:p>
        </p:txBody>
      </p:sp>
      <p:sp>
        <p:nvSpPr>
          <p:cNvPr id="3" name="Content Placeholder 2">
            <a:extLst>
              <a:ext uri="{FF2B5EF4-FFF2-40B4-BE49-F238E27FC236}">
                <a16:creationId xmlns:a16="http://schemas.microsoft.com/office/drawing/2014/main" id="{D0C42A8A-409E-1542-B307-D0A3837C43A3}"/>
              </a:ext>
            </a:extLst>
          </p:cNvPr>
          <p:cNvSpPr>
            <a:spLocks noGrp="1"/>
          </p:cNvSpPr>
          <p:nvPr>
            <p:ph idx="1"/>
          </p:nvPr>
        </p:nvSpPr>
        <p:spPr>
          <a:xfrm>
            <a:off x="6503158" y="649480"/>
            <a:ext cx="4862447" cy="5546047"/>
          </a:xfrm>
        </p:spPr>
        <p:txBody>
          <a:bodyPr anchor="ctr">
            <a:normAutofit lnSpcReduction="10000"/>
          </a:bodyPr>
          <a:lstStyle/>
          <a:p>
            <a:pPr marL="0" indent="0">
              <a:buNone/>
            </a:pPr>
            <a:r>
              <a:rPr lang="en-GB" sz="2000" dirty="0"/>
              <a:t>Digital literacy means having the skills to use technology confidently. In healthcare, workers often need to use computers to record patient information and communicate with colleagues. When staff understand how to use these systems properly, they can work faster and make fewer mistakes. </a:t>
            </a:r>
            <a:r>
              <a:rPr lang="nl-NL" sz="2000" i="1" dirty="0"/>
              <a:t>(Van Deursen and Van Dijk, 2019</a:t>
            </a:r>
            <a:endParaRPr lang="en-GB" sz="2000" dirty="0"/>
          </a:p>
          <a:p>
            <a:pPr marL="0" indent="0">
              <a:buNone/>
            </a:pPr>
            <a:endParaRPr lang="en-GB" sz="2000" dirty="0"/>
          </a:p>
          <a:p>
            <a:pPr marL="0" indent="0">
              <a:buNone/>
            </a:pPr>
            <a:r>
              <a:rPr lang="en-GB" sz="2000" dirty="0"/>
              <a:t>In healthcare, staff must understand digital tools because they handle sensitive patient information.</a:t>
            </a:r>
          </a:p>
          <a:p>
            <a:pPr marL="0" indent="0">
              <a:buNone/>
            </a:pPr>
            <a:endParaRPr lang="en-GB" sz="2000" dirty="0"/>
          </a:p>
          <a:p>
            <a:pPr marL="0" indent="0">
              <a:buNone/>
            </a:pPr>
            <a:r>
              <a:rPr lang="en-GB" sz="2000" dirty="0"/>
              <a:t>Without digital skills:</a:t>
            </a:r>
          </a:p>
          <a:p>
            <a:r>
              <a:rPr lang="en-GB" sz="2000" dirty="0"/>
              <a:t>Mistakes happen</a:t>
            </a:r>
          </a:p>
          <a:p>
            <a:r>
              <a:rPr lang="en-GB" sz="2000" dirty="0"/>
              <a:t>Information may be shared wrongly</a:t>
            </a:r>
          </a:p>
          <a:p>
            <a:r>
              <a:rPr lang="en-GB" sz="2000" dirty="0"/>
              <a:t>Work becomes slower</a:t>
            </a:r>
          </a:p>
          <a:p>
            <a:pPr marL="0" indent="0">
              <a:buNone/>
            </a:pPr>
            <a:endParaRPr lang="en-GB" sz="2000" dirty="0"/>
          </a:p>
        </p:txBody>
      </p:sp>
    </p:spTree>
    <p:extLst>
      <p:ext uri="{BB962C8B-B14F-4D97-AF65-F5344CB8AC3E}">
        <p14:creationId xmlns:p14="http://schemas.microsoft.com/office/powerpoint/2010/main" val="36259785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A99ADF0-C1DF-064D-5938-53905A724E4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DIGITAL SKILL CHALLENGES AT GREENFIELD</a:t>
            </a:r>
          </a:p>
        </p:txBody>
      </p:sp>
      <p:sp>
        <p:nvSpPr>
          <p:cNvPr id="3" name="Content Placeholder 2">
            <a:extLst>
              <a:ext uri="{FF2B5EF4-FFF2-40B4-BE49-F238E27FC236}">
                <a16:creationId xmlns:a16="http://schemas.microsoft.com/office/drawing/2014/main" id="{5795C682-77DC-F1CC-E74E-4253ABA6A50C}"/>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Some staff may: </a:t>
            </a:r>
            <a:r>
              <a:rPr lang="nl-NL" sz="2000" i="1" dirty="0"/>
              <a:t>(Van Deursen and Van Dijk, 2019)</a:t>
            </a:r>
            <a:endParaRPr lang="nl-NL" sz="2000" dirty="0"/>
          </a:p>
          <a:p>
            <a:pPr marL="0" indent="0">
              <a:buNone/>
            </a:pPr>
            <a:endParaRPr lang="en-GB" sz="2000" dirty="0"/>
          </a:p>
          <a:p>
            <a:r>
              <a:rPr lang="en-GB" sz="2000" dirty="0"/>
              <a:t>Feel nervous using computers</a:t>
            </a:r>
          </a:p>
          <a:p>
            <a:r>
              <a:rPr lang="en-GB" sz="2000" dirty="0"/>
              <a:t>Have little training</a:t>
            </a:r>
          </a:p>
          <a:p>
            <a:r>
              <a:rPr lang="en-GB" sz="2000" dirty="0"/>
              <a:t>Prefer paper systems</a:t>
            </a:r>
          </a:p>
          <a:p>
            <a:pPr marL="0" indent="0">
              <a:buNone/>
            </a:pPr>
            <a:endParaRPr lang="en-GB" sz="2000" dirty="0"/>
          </a:p>
          <a:p>
            <a:pPr marL="0" indent="0">
              <a:buNone/>
            </a:pPr>
            <a:r>
              <a:rPr lang="en-GB" sz="2000" dirty="0"/>
              <a:t>This can cause:</a:t>
            </a:r>
          </a:p>
          <a:p>
            <a:r>
              <a:rPr lang="en-GB" sz="2000" dirty="0"/>
              <a:t>Communication problems</a:t>
            </a:r>
          </a:p>
          <a:p>
            <a:r>
              <a:rPr lang="en-GB" sz="2000" dirty="0"/>
              <a:t>Data errors</a:t>
            </a:r>
          </a:p>
          <a:p>
            <a:r>
              <a:rPr lang="en-GB" sz="2000" dirty="0"/>
              <a:t>Reduced teamwork</a:t>
            </a:r>
          </a:p>
          <a:p>
            <a:r>
              <a:rPr lang="en-GB" sz="2000" dirty="0"/>
              <a:t>Training helps staff become confident.</a:t>
            </a:r>
          </a:p>
          <a:p>
            <a:pPr marL="0" indent="0">
              <a:buNone/>
            </a:pPr>
            <a:endParaRPr lang="en-GB" sz="2000" dirty="0"/>
          </a:p>
        </p:txBody>
      </p:sp>
    </p:spTree>
    <p:extLst>
      <p:ext uri="{BB962C8B-B14F-4D97-AF65-F5344CB8AC3E}">
        <p14:creationId xmlns:p14="http://schemas.microsoft.com/office/powerpoint/2010/main" val="3450321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8A2A08-AB90-BEE1-A95F-DDC54CAB5F1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WHY DIGITAL SAFETY IS IMPORTANT</a:t>
            </a:r>
          </a:p>
        </p:txBody>
      </p:sp>
      <p:sp>
        <p:nvSpPr>
          <p:cNvPr id="3" name="Content Placeholder 2">
            <a:extLst>
              <a:ext uri="{FF2B5EF4-FFF2-40B4-BE49-F238E27FC236}">
                <a16:creationId xmlns:a16="http://schemas.microsoft.com/office/drawing/2014/main" id="{C52E20FE-D309-4FC7-4286-D93B36B1A30F}"/>
              </a:ext>
            </a:extLst>
          </p:cNvPr>
          <p:cNvSpPr>
            <a:spLocks noGrp="1"/>
          </p:cNvSpPr>
          <p:nvPr>
            <p:ph idx="1"/>
          </p:nvPr>
        </p:nvSpPr>
        <p:spPr>
          <a:xfrm>
            <a:off x="6503158" y="649480"/>
            <a:ext cx="4862447" cy="5546047"/>
          </a:xfrm>
        </p:spPr>
        <p:txBody>
          <a:bodyPr anchor="ctr">
            <a:normAutofit/>
          </a:bodyPr>
          <a:lstStyle/>
          <a:p>
            <a:pPr marL="0" indent="0">
              <a:buNone/>
            </a:pPr>
            <a:r>
              <a:rPr lang="en-GB" sz="2000" dirty="0"/>
              <a:t>Patient information is very private and must be protected. If someone who should not see this information gains access to it, it could cause serious problems. That is why healthcare organisations must use secure systems and train staff to keep information safe.(Kuo, Ma and Alexander, 2014)</a:t>
            </a:r>
          </a:p>
          <a:p>
            <a:pPr marL="0" indent="0">
              <a:buNone/>
            </a:pPr>
            <a:endParaRPr lang="en-GB" sz="2000" dirty="0"/>
          </a:p>
          <a:p>
            <a:pPr marL="0" indent="0">
              <a:buNone/>
            </a:pPr>
            <a:r>
              <a:rPr lang="en-GB" sz="2000" dirty="0"/>
              <a:t>If data is not protected:</a:t>
            </a:r>
          </a:p>
          <a:p>
            <a:r>
              <a:rPr lang="en-GB" sz="2000" dirty="0"/>
              <a:t>Privacy can be broken</a:t>
            </a:r>
          </a:p>
          <a:p>
            <a:r>
              <a:rPr lang="en-GB" sz="2000" dirty="0"/>
              <a:t>Legal problems may occur</a:t>
            </a:r>
          </a:p>
          <a:p>
            <a:r>
              <a:rPr lang="en-GB" sz="2000" dirty="0"/>
              <a:t>Trust can be lost</a:t>
            </a:r>
          </a:p>
          <a:p>
            <a:pPr marL="0" indent="0">
              <a:buNone/>
            </a:pPr>
            <a:endParaRPr lang="en-GB" sz="2000" dirty="0"/>
          </a:p>
          <a:p>
            <a:pPr marL="0" indent="0">
              <a:buNone/>
            </a:pPr>
            <a:r>
              <a:rPr lang="en-GB" sz="2000" dirty="0"/>
              <a:t>Digital safety protects both staff and patients.</a:t>
            </a:r>
          </a:p>
          <a:p>
            <a:pPr marL="0" indent="0">
              <a:buNone/>
            </a:pPr>
            <a:endParaRPr lang="en-GB" sz="2000" dirty="0"/>
          </a:p>
        </p:txBody>
      </p:sp>
    </p:spTree>
    <p:extLst>
      <p:ext uri="{BB962C8B-B14F-4D97-AF65-F5344CB8AC3E}">
        <p14:creationId xmlns:p14="http://schemas.microsoft.com/office/powerpoint/2010/main" val="799397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F23448-EA0F-200E-9D6B-CDC5D674C691}"/>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DIGITAL SAFETY CHECKLIST</a:t>
            </a:r>
          </a:p>
        </p:txBody>
      </p:sp>
      <p:graphicFrame>
        <p:nvGraphicFramePr>
          <p:cNvPr id="4" name="Content Placeholder 3">
            <a:extLst>
              <a:ext uri="{FF2B5EF4-FFF2-40B4-BE49-F238E27FC236}">
                <a16:creationId xmlns:a16="http://schemas.microsoft.com/office/drawing/2014/main" id="{FE06D077-2E7D-C32D-7E04-EFB08A4A66ED}"/>
              </a:ext>
            </a:extLst>
          </p:cNvPr>
          <p:cNvGraphicFramePr>
            <a:graphicFrameLocks noGrp="1"/>
          </p:cNvGraphicFramePr>
          <p:nvPr>
            <p:ph idx="1"/>
            <p:extLst>
              <p:ext uri="{D42A27DB-BD31-4B8C-83A1-F6EECF244321}">
                <p14:modId xmlns:p14="http://schemas.microsoft.com/office/powerpoint/2010/main" val="3925712312"/>
              </p:ext>
            </p:extLst>
          </p:nvPr>
        </p:nvGraphicFramePr>
        <p:xfrm>
          <a:off x="644056" y="2194047"/>
          <a:ext cx="10927830" cy="4029870"/>
        </p:xfrm>
        <a:graphic>
          <a:graphicData uri="http://schemas.openxmlformats.org/drawingml/2006/table">
            <a:tbl>
              <a:tblPr/>
              <a:tblGrid>
                <a:gridCol w="3833392">
                  <a:extLst>
                    <a:ext uri="{9D8B030D-6E8A-4147-A177-3AD203B41FA5}">
                      <a16:colId xmlns:a16="http://schemas.microsoft.com/office/drawing/2014/main" val="1994628343"/>
                    </a:ext>
                  </a:extLst>
                </a:gridCol>
                <a:gridCol w="7094438">
                  <a:extLst>
                    <a:ext uri="{9D8B030D-6E8A-4147-A177-3AD203B41FA5}">
                      <a16:colId xmlns:a16="http://schemas.microsoft.com/office/drawing/2014/main" val="299369598"/>
                    </a:ext>
                  </a:extLst>
                </a:gridCol>
              </a:tblGrid>
              <a:tr h="671645">
                <a:tc>
                  <a:txBody>
                    <a:bodyPr/>
                    <a:lstStyle/>
                    <a:p>
                      <a:pPr>
                        <a:buNone/>
                      </a:pPr>
                      <a:r>
                        <a:rPr lang="en-GB" sz="3100" b="1" dirty="0"/>
                        <a:t>Area</a:t>
                      </a:r>
                    </a:p>
                  </a:txBody>
                  <a:tcPr marL="159724" marR="159724" marT="79862" marB="79862" anchor="ctr">
                    <a:lnL>
                      <a:noFill/>
                    </a:lnL>
                    <a:lnR>
                      <a:noFill/>
                    </a:lnR>
                    <a:lnT>
                      <a:noFill/>
                    </a:lnT>
                    <a:lnB>
                      <a:noFill/>
                    </a:lnB>
                    <a:noFill/>
                  </a:tcPr>
                </a:tc>
                <a:tc>
                  <a:txBody>
                    <a:bodyPr/>
                    <a:lstStyle/>
                    <a:p>
                      <a:pPr>
                        <a:buNone/>
                      </a:pPr>
                      <a:r>
                        <a:rPr lang="en-GB" sz="3100" b="1" dirty="0"/>
                        <a:t>Actions</a:t>
                      </a:r>
                    </a:p>
                  </a:txBody>
                  <a:tcPr marL="159724" marR="159724" marT="79862" marB="79862" anchor="ctr">
                    <a:lnL>
                      <a:noFill/>
                    </a:lnL>
                    <a:lnR>
                      <a:noFill/>
                    </a:lnR>
                    <a:lnT>
                      <a:noFill/>
                    </a:lnT>
                    <a:lnB>
                      <a:noFill/>
                    </a:lnB>
                    <a:noFill/>
                  </a:tcPr>
                </a:tc>
                <a:extLst>
                  <a:ext uri="{0D108BD9-81ED-4DB2-BD59-A6C34878D82A}">
                    <a16:rowId xmlns:a16="http://schemas.microsoft.com/office/drawing/2014/main" val="83904748"/>
                  </a:ext>
                </a:extLst>
              </a:tr>
              <a:tr h="671645">
                <a:tc>
                  <a:txBody>
                    <a:bodyPr/>
                    <a:lstStyle/>
                    <a:p>
                      <a:pPr>
                        <a:buNone/>
                      </a:pPr>
                      <a:r>
                        <a:rPr lang="en-GB" sz="3100"/>
                        <a:t>Secure Access</a:t>
                      </a:r>
                    </a:p>
                  </a:txBody>
                  <a:tcPr marL="159724" marR="159724" marT="79862" marB="79862" anchor="ctr">
                    <a:lnL>
                      <a:noFill/>
                    </a:lnL>
                    <a:lnR>
                      <a:noFill/>
                    </a:lnR>
                    <a:lnT>
                      <a:noFill/>
                    </a:lnT>
                    <a:lnB>
                      <a:noFill/>
                    </a:lnB>
                    <a:noFill/>
                  </a:tcPr>
                </a:tc>
                <a:tc>
                  <a:txBody>
                    <a:bodyPr/>
                    <a:lstStyle/>
                    <a:p>
                      <a:pPr>
                        <a:buNone/>
                      </a:pPr>
                      <a:r>
                        <a:rPr lang="en-GB" sz="3100"/>
                        <a:t>Strong passwords and two-step login</a:t>
                      </a:r>
                    </a:p>
                  </a:txBody>
                  <a:tcPr marL="159724" marR="159724" marT="79862" marB="79862" anchor="ctr">
                    <a:lnL>
                      <a:noFill/>
                    </a:lnL>
                    <a:lnR>
                      <a:noFill/>
                    </a:lnR>
                    <a:lnT>
                      <a:noFill/>
                    </a:lnT>
                    <a:lnB>
                      <a:noFill/>
                    </a:lnB>
                    <a:noFill/>
                  </a:tcPr>
                </a:tc>
                <a:extLst>
                  <a:ext uri="{0D108BD9-81ED-4DB2-BD59-A6C34878D82A}">
                    <a16:rowId xmlns:a16="http://schemas.microsoft.com/office/drawing/2014/main" val="958304674"/>
                  </a:ext>
                </a:extLst>
              </a:tr>
              <a:tr h="671645">
                <a:tc>
                  <a:txBody>
                    <a:bodyPr/>
                    <a:lstStyle/>
                    <a:p>
                      <a:pPr>
                        <a:buNone/>
                      </a:pPr>
                      <a:r>
                        <a:rPr lang="en-GB" sz="3100"/>
                        <a:t>Email Safety</a:t>
                      </a:r>
                    </a:p>
                  </a:txBody>
                  <a:tcPr marL="159724" marR="159724" marT="79862" marB="79862" anchor="ctr">
                    <a:lnL>
                      <a:noFill/>
                    </a:lnL>
                    <a:lnR>
                      <a:noFill/>
                    </a:lnR>
                    <a:lnT>
                      <a:noFill/>
                    </a:lnT>
                    <a:lnB>
                      <a:noFill/>
                    </a:lnB>
                    <a:noFill/>
                  </a:tcPr>
                </a:tc>
                <a:tc>
                  <a:txBody>
                    <a:bodyPr/>
                    <a:lstStyle/>
                    <a:p>
                      <a:pPr>
                        <a:buNone/>
                      </a:pPr>
                      <a:r>
                        <a:rPr lang="en-GB" sz="3100"/>
                        <a:t>Check for fake or phishing emails</a:t>
                      </a:r>
                    </a:p>
                  </a:txBody>
                  <a:tcPr marL="159724" marR="159724" marT="79862" marB="79862" anchor="ctr">
                    <a:lnL>
                      <a:noFill/>
                    </a:lnL>
                    <a:lnR>
                      <a:noFill/>
                    </a:lnR>
                    <a:lnT>
                      <a:noFill/>
                    </a:lnT>
                    <a:lnB>
                      <a:noFill/>
                    </a:lnB>
                    <a:noFill/>
                  </a:tcPr>
                </a:tc>
                <a:extLst>
                  <a:ext uri="{0D108BD9-81ED-4DB2-BD59-A6C34878D82A}">
                    <a16:rowId xmlns:a16="http://schemas.microsoft.com/office/drawing/2014/main" val="2832575915"/>
                  </a:ext>
                </a:extLst>
              </a:tr>
              <a:tr h="671645">
                <a:tc>
                  <a:txBody>
                    <a:bodyPr/>
                    <a:lstStyle/>
                    <a:p>
                      <a:pPr>
                        <a:buNone/>
                      </a:pPr>
                      <a:r>
                        <a:rPr lang="en-GB" sz="3100"/>
                        <a:t>Data Management</a:t>
                      </a:r>
                    </a:p>
                  </a:txBody>
                  <a:tcPr marL="159724" marR="159724" marT="79862" marB="79862" anchor="ctr">
                    <a:lnL>
                      <a:noFill/>
                    </a:lnL>
                    <a:lnR>
                      <a:noFill/>
                    </a:lnR>
                    <a:lnT>
                      <a:noFill/>
                    </a:lnT>
                    <a:lnB>
                      <a:noFill/>
                    </a:lnB>
                    <a:noFill/>
                  </a:tcPr>
                </a:tc>
                <a:tc>
                  <a:txBody>
                    <a:bodyPr/>
                    <a:lstStyle/>
                    <a:p>
                      <a:pPr>
                        <a:buNone/>
                      </a:pPr>
                      <a:r>
                        <a:rPr lang="en-GB" sz="3100"/>
                        <a:t>Store files only in OneDrive</a:t>
                      </a:r>
                    </a:p>
                  </a:txBody>
                  <a:tcPr marL="159724" marR="159724" marT="79862" marB="79862" anchor="ctr">
                    <a:lnL>
                      <a:noFill/>
                    </a:lnL>
                    <a:lnR>
                      <a:noFill/>
                    </a:lnR>
                    <a:lnT>
                      <a:noFill/>
                    </a:lnT>
                    <a:lnB>
                      <a:noFill/>
                    </a:lnB>
                    <a:noFill/>
                  </a:tcPr>
                </a:tc>
                <a:extLst>
                  <a:ext uri="{0D108BD9-81ED-4DB2-BD59-A6C34878D82A}">
                    <a16:rowId xmlns:a16="http://schemas.microsoft.com/office/drawing/2014/main" val="272202421"/>
                  </a:ext>
                </a:extLst>
              </a:tr>
              <a:tr h="671645">
                <a:tc>
                  <a:txBody>
                    <a:bodyPr/>
                    <a:lstStyle/>
                    <a:p>
                      <a:pPr>
                        <a:buNone/>
                      </a:pPr>
                      <a:r>
                        <a:rPr lang="en-GB" sz="3100"/>
                        <a:t>Confidentiality</a:t>
                      </a:r>
                    </a:p>
                  </a:txBody>
                  <a:tcPr marL="159724" marR="159724" marT="79862" marB="79862" anchor="ctr">
                    <a:lnL>
                      <a:noFill/>
                    </a:lnL>
                    <a:lnR>
                      <a:noFill/>
                    </a:lnR>
                    <a:lnT>
                      <a:noFill/>
                    </a:lnT>
                    <a:lnB>
                      <a:noFill/>
                    </a:lnB>
                    <a:noFill/>
                  </a:tcPr>
                </a:tc>
                <a:tc>
                  <a:txBody>
                    <a:bodyPr/>
                    <a:lstStyle/>
                    <a:p>
                      <a:pPr>
                        <a:buNone/>
                      </a:pPr>
                      <a:r>
                        <a:rPr lang="en-GB" sz="3100"/>
                        <a:t>Only authorised staff access records</a:t>
                      </a:r>
                    </a:p>
                  </a:txBody>
                  <a:tcPr marL="159724" marR="159724" marT="79862" marB="79862" anchor="ctr">
                    <a:lnL>
                      <a:noFill/>
                    </a:lnL>
                    <a:lnR>
                      <a:noFill/>
                    </a:lnR>
                    <a:lnT>
                      <a:noFill/>
                    </a:lnT>
                    <a:lnB>
                      <a:noFill/>
                    </a:lnB>
                    <a:noFill/>
                  </a:tcPr>
                </a:tc>
                <a:extLst>
                  <a:ext uri="{0D108BD9-81ED-4DB2-BD59-A6C34878D82A}">
                    <a16:rowId xmlns:a16="http://schemas.microsoft.com/office/drawing/2014/main" val="3347726594"/>
                  </a:ext>
                </a:extLst>
              </a:tr>
              <a:tr h="671645">
                <a:tc>
                  <a:txBody>
                    <a:bodyPr/>
                    <a:lstStyle/>
                    <a:p>
                      <a:pPr>
                        <a:buNone/>
                      </a:pPr>
                      <a:r>
                        <a:rPr lang="en-GB" sz="3100"/>
                        <a:t>Staff Training</a:t>
                      </a:r>
                    </a:p>
                  </a:txBody>
                  <a:tcPr marL="159724" marR="159724" marT="79862" marB="79862" anchor="ctr">
                    <a:lnL>
                      <a:noFill/>
                    </a:lnL>
                    <a:lnR>
                      <a:noFill/>
                    </a:lnR>
                    <a:lnT>
                      <a:noFill/>
                    </a:lnT>
                    <a:lnB>
                      <a:noFill/>
                    </a:lnB>
                    <a:noFill/>
                  </a:tcPr>
                </a:tc>
                <a:tc>
                  <a:txBody>
                    <a:bodyPr/>
                    <a:lstStyle/>
                    <a:p>
                      <a:pPr>
                        <a:buNone/>
                      </a:pPr>
                      <a:r>
                        <a:rPr lang="en-GB" sz="3100" dirty="0"/>
                        <a:t>Regular digital safety training</a:t>
                      </a:r>
                    </a:p>
                  </a:txBody>
                  <a:tcPr marL="159724" marR="159724" marT="79862" marB="79862" anchor="ctr">
                    <a:lnL>
                      <a:noFill/>
                    </a:lnL>
                    <a:lnR>
                      <a:noFill/>
                    </a:lnR>
                    <a:lnT>
                      <a:noFill/>
                    </a:lnT>
                    <a:lnB>
                      <a:noFill/>
                    </a:lnB>
                    <a:noFill/>
                  </a:tcPr>
                </a:tc>
                <a:extLst>
                  <a:ext uri="{0D108BD9-81ED-4DB2-BD59-A6C34878D82A}">
                    <a16:rowId xmlns:a16="http://schemas.microsoft.com/office/drawing/2014/main" val="1333246903"/>
                  </a:ext>
                </a:extLst>
              </a:tr>
            </a:tbl>
          </a:graphicData>
        </a:graphic>
      </p:graphicFrame>
      <p:sp>
        <p:nvSpPr>
          <p:cNvPr id="5" name="TextBox 4">
            <a:extLst>
              <a:ext uri="{FF2B5EF4-FFF2-40B4-BE49-F238E27FC236}">
                <a16:creationId xmlns:a16="http://schemas.microsoft.com/office/drawing/2014/main" id="{3B020389-54F0-D0DF-4CEF-891CE209F1DE}"/>
              </a:ext>
            </a:extLst>
          </p:cNvPr>
          <p:cNvSpPr txBox="1"/>
          <p:nvPr/>
        </p:nvSpPr>
        <p:spPr>
          <a:xfrm>
            <a:off x="8057578" y="1844195"/>
            <a:ext cx="4778478" cy="400110"/>
          </a:xfrm>
          <a:prstGeom prst="rect">
            <a:avLst/>
          </a:prstGeom>
          <a:noFill/>
        </p:spPr>
        <p:txBody>
          <a:bodyPr wrap="square" rtlCol="0">
            <a:spAutoFit/>
          </a:bodyPr>
          <a:lstStyle/>
          <a:p>
            <a:r>
              <a:rPr lang="en-GB" sz="2000" i="1" dirty="0"/>
              <a:t>(Kuo, Ma and Alexander, 2014)</a:t>
            </a:r>
            <a:endParaRPr lang="en-GB" sz="2000" dirty="0"/>
          </a:p>
        </p:txBody>
      </p:sp>
    </p:spTree>
    <p:extLst>
      <p:ext uri="{BB962C8B-B14F-4D97-AF65-F5344CB8AC3E}">
        <p14:creationId xmlns:p14="http://schemas.microsoft.com/office/powerpoint/2010/main" val="173757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CDA0D3-0401-BEEB-BA97-1616AD0CA51A}"/>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BENEFITS OF DIGITAL SAFETY PLAN</a:t>
            </a:r>
          </a:p>
        </p:txBody>
      </p:sp>
      <p:sp>
        <p:nvSpPr>
          <p:cNvPr id="5" name="Rectangle 2">
            <a:extLst>
              <a:ext uri="{FF2B5EF4-FFF2-40B4-BE49-F238E27FC236}">
                <a16:creationId xmlns:a16="http://schemas.microsoft.com/office/drawing/2014/main" id="{CC1BEED5-7B54-24AA-52C7-368F4BC2F37C}"/>
              </a:ext>
            </a:extLst>
          </p:cNvPr>
          <p:cNvSpPr>
            <a:spLocks noGrp="1" noChangeArrowheads="1"/>
          </p:cNvSpPr>
          <p:nvPr>
            <p:ph idx="1"/>
          </p:nvPr>
        </p:nvSpPr>
        <p:spPr bwMode="auto">
          <a:xfrm>
            <a:off x="6454879" y="236311"/>
            <a:ext cx="4862447" cy="554604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lvl="0" indent="0" eaLnBrk="0" fontAlgn="base" hangingPunct="0">
              <a:spcBef>
                <a:spcPct val="0"/>
              </a:spcBef>
              <a:spcAft>
                <a:spcPts val="600"/>
              </a:spcAft>
              <a:buNone/>
            </a:pPr>
            <a:r>
              <a:rPr lang="en-GB" sz="2000" dirty="0"/>
              <a:t>A digital safety plan helps staff understand how to use technology safely. It also reminds workers to follow important rules when handling patient information. When everyone follows these rules, the organisation can protect patient data and build trust with patients and their families.</a:t>
            </a:r>
            <a:endParaRPr kumimoji="0" lang="en-US" altLang="en-US" sz="2000" b="0" i="0" u="none" strike="noStrike" cap="none" normalizeH="0" baseline="0" dirty="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endParaRPr lang="en-US" altLang="en-US" sz="2000" dirty="0">
              <a:latin typeface="Arial" panose="020B0604020202020204" pitchFamily="34" charset="0"/>
            </a:endParaRPr>
          </a:p>
          <a:p>
            <a:pPr marL="0" marR="0" lvl="0" indent="0" defTabSz="914400" rtl="0" eaLnBrk="0" fontAlgn="base" latinLnBrk="0" hangingPunct="0">
              <a:spcBef>
                <a:spcPct val="0"/>
              </a:spcBef>
              <a:spcAft>
                <a:spcPts val="600"/>
              </a:spcAft>
              <a:buClrTx/>
              <a:buSzTx/>
              <a:buNone/>
              <a:tabLst/>
            </a:pPr>
            <a:r>
              <a:rPr kumimoji="0" lang="en-US" altLang="en-US" sz="2000" b="0" i="0" u="none" strike="noStrike" cap="none" normalizeH="0" baseline="0" dirty="0">
                <a:ln>
                  <a:noFill/>
                </a:ln>
                <a:effectLst/>
                <a:latin typeface="Arial" panose="020B0604020202020204" pitchFamily="34" charset="0"/>
              </a:rPr>
              <a:t>Protects patient information</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Prevents cyber attacks</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Builds trust with families</a:t>
            </a:r>
          </a:p>
          <a:p>
            <a:pPr marL="0" marR="0" lvl="0" indent="0" defTabSz="914400" rtl="0" eaLnBrk="0" fontAlgn="base" latinLnBrk="0" hangingPunct="0">
              <a:spcBef>
                <a:spcPct val="0"/>
              </a:spcBef>
              <a:spcAft>
                <a:spcPts val="600"/>
              </a:spcAft>
              <a:buClrTx/>
              <a:buSzTx/>
              <a:buFontTx/>
              <a:buChar char="•"/>
              <a:tabLst/>
            </a:pPr>
            <a:r>
              <a:rPr kumimoji="0" lang="en-US" altLang="en-US" sz="2000" b="0" i="0" u="none" strike="noStrike" cap="none" normalizeH="0" baseline="0" dirty="0">
                <a:ln>
                  <a:noFill/>
                </a:ln>
                <a:effectLst/>
                <a:latin typeface="Arial" panose="020B0604020202020204" pitchFamily="34" charset="0"/>
              </a:rPr>
              <a:t>Helps organization follow legal rules</a:t>
            </a:r>
          </a:p>
        </p:txBody>
      </p:sp>
    </p:spTree>
    <p:extLst>
      <p:ext uri="{BB962C8B-B14F-4D97-AF65-F5344CB8AC3E}">
        <p14:creationId xmlns:p14="http://schemas.microsoft.com/office/powerpoint/2010/main" val="2376998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DFEF5-ED47-B102-04E2-0080153C1C74}"/>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CONCLUSION</a:t>
            </a:r>
          </a:p>
        </p:txBody>
      </p:sp>
      <p:sp>
        <p:nvSpPr>
          <p:cNvPr id="3" name="Content Placeholder 2">
            <a:extLst>
              <a:ext uri="{FF2B5EF4-FFF2-40B4-BE49-F238E27FC236}">
                <a16:creationId xmlns:a16="http://schemas.microsoft.com/office/drawing/2014/main" id="{001FE70C-B003-7080-E5C9-0DEDB7C13C78}"/>
              </a:ext>
            </a:extLst>
          </p:cNvPr>
          <p:cNvSpPr>
            <a:spLocks noGrp="1"/>
          </p:cNvSpPr>
          <p:nvPr>
            <p:ph idx="1"/>
          </p:nvPr>
        </p:nvSpPr>
        <p:spPr>
          <a:xfrm>
            <a:off x="4810259" y="649480"/>
            <a:ext cx="6555347" cy="5546047"/>
          </a:xfrm>
        </p:spPr>
        <p:txBody>
          <a:bodyPr anchor="ctr">
            <a:normAutofit/>
          </a:bodyPr>
          <a:lstStyle/>
          <a:p>
            <a:pPr marL="0" indent="0">
              <a:buNone/>
            </a:pPr>
            <a:r>
              <a:rPr lang="en-GB" sz="2000"/>
              <a:t>Microsoft 365 can greatly improve Greenfield Home Care Agency.</a:t>
            </a:r>
          </a:p>
          <a:p>
            <a:pPr marL="0" indent="0">
              <a:buNone/>
            </a:pPr>
            <a:endParaRPr lang="en-GB" sz="2000"/>
          </a:p>
          <a:p>
            <a:r>
              <a:rPr lang="en-GB" sz="2000"/>
              <a:t>Excel improves efficiency and organisation.</a:t>
            </a:r>
          </a:p>
          <a:p>
            <a:r>
              <a:rPr lang="en-GB" sz="2000"/>
              <a:t>Teams improves communication and teamwork.</a:t>
            </a:r>
          </a:p>
          <a:p>
            <a:r>
              <a:rPr lang="en-GB" sz="2000"/>
              <a:t>Digital safety protects confidential information.</a:t>
            </a:r>
          </a:p>
          <a:p>
            <a:endParaRPr lang="en-GB" sz="2000"/>
          </a:p>
          <a:p>
            <a:pPr marL="0" indent="0">
              <a:buNone/>
            </a:pPr>
            <a:r>
              <a:rPr lang="en-GB" sz="2000"/>
              <a:t>When staff gain digital skills, care delivery becomes safer and more effective.</a:t>
            </a:r>
          </a:p>
          <a:p>
            <a:pPr marL="0" indent="0">
              <a:buNone/>
            </a:pPr>
            <a:endParaRPr lang="en-GB" sz="2000"/>
          </a:p>
        </p:txBody>
      </p:sp>
    </p:spTree>
    <p:extLst>
      <p:ext uri="{BB962C8B-B14F-4D97-AF65-F5344CB8AC3E}">
        <p14:creationId xmlns:p14="http://schemas.microsoft.com/office/powerpoint/2010/main" val="11262420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2B61D2-F933-9DE4-5504-8732A025E9E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REFERENCE LIST</a:t>
            </a:r>
          </a:p>
        </p:txBody>
      </p:sp>
      <p:sp>
        <p:nvSpPr>
          <p:cNvPr id="3" name="Content Placeholder 2">
            <a:extLst>
              <a:ext uri="{FF2B5EF4-FFF2-40B4-BE49-F238E27FC236}">
                <a16:creationId xmlns:a16="http://schemas.microsoft.com/office/drawing/2014/main" id="{472ECFAD-13A2-9F6F-3E51-E94D587BB7B2}"/>
              </a:ext>
            </a:extLst>
          </p:cNvPr>
          <p:cNvSpPr>
            <a:spLocks noGrp="1"/>
          </p:cNvSpPr>
          <p:nvPr>
            <p:ph idx="1"/>
          </p:nvPr>
        </p:nvSpPr>
        <p:spPr>
          <a:xfrm>
            <a:off x="6503158" y="649480"/>
            <a:ext cx="4862447" cy="5546047"/>
          </a:xfrm>
        </p:spPr>
        <p:txBody>
          <a:bodyPr anchor="ctr">
            <a:normAutofit fontScale="92500" lnSpcReduction="20000"/>
          </a:bodyPr>
          <a:lstStyle/>
          <a:p>
            <a:r>
              <a:rPr lang="en-GB" sz="2000" dirty="0"/>
              <a:t>Buntin, M.B., Burke, M.F., Hoaglin, M.C. and Blumenthal, D. (2011) ‘The benefits of health information technology: A review of the recent literature’</a:t>
            </a:r>
          </a:p>
          <a:p>
            <a:r>
              <a:rPr lang="en-GB" sz="2000" dirty="0"/>
              <a:t>Greenhalgh, T. (2018) </a:t>
            </a:r>
            <a:r>
              <a:rPr lang="en-GB" sz="2000" i="1" dirty="0"/>
              <a:t>How to Implement Digital Health Technologies</a:t>
            </a:r>
            <a:r>
              <a:rPr lang="en-GB" sz="2000" dirty="0"/>
              <a:t>. Oxford: Oxford University Press.</a:t>
            </a:r>
          </a:p>
          <a:p>
            <a:r>
              <a:rPr lang="en-GB" sz="2000" dirty="0"/>
              <a:t>Kruse, C.S., Mileski, M., </a:t>
            </a:r>
            <a:r>
              <a:rPr lang="en-GB" sz="2000" dirty="0" err="1"/>
              <a:t>Alaytsev</a:t>
            </a:r>
            <a:r>
              <a:rPr lang="en-GB" sz="2000" dirty="0"/>
              <a:t>, V., Carol, E. and Williams, A. (2017) ‘Adoption factors associated with electronic health records among long-term care facilities’, </a:t>
            </a:r>
            <a:r>
              <a:rPr lang="en-GB" sz="2000" i="1" dirty="0"/>
              <a:t>BMJ Open</a:t>
            </a:r>
            <a:endParaRPr lang="en-GB" sz="2000" dirty="0"/>
          </a:p>
          <a:p>
            <a:r>
              <a:rPr lang="en-GB" sz="2000" dirty="0"/>
              <a:t>Kuo, K.M., Ma, C.C. and Alexander, J.W. (2014) ‘How do patients respond to health information technology? </a:t>
            </a:r>
          </a:p>
          <a:p>
            <a:r>
              <a:rPr lang="en-GB" sz="2000" dirty="0"/>
              <a:t>Laudon, K.C. and Laudon, J.P. (2022) </a:t>
            </a:r>
            <a:r>
              <a:rPr lang="en-GB" sz="2000" i="1" dirty="0"/>
              <a:t>Management Information Systems: Managing the Digital Firm</a:t>
            </a:r>
            <a:r>
              <a:rPr lang="en-GB" sz="2000" dirty="0"/>
              <a:t>. 17th </a:t>
            </a:r>
            <a:r>
              <a:rPr lang="en-GB" sz="2000" dirty="0" err="1"/>
              <a:t>edn</a:t>
            </a:r>
            <a:r>
              <a:rPr lang="en-GB" sz="2000" dirty="0"/>
              <a:t>. Harlow: Pearson.</a:t>
            </a:r>
          </a:p>
          <a:p>
            <a:r>
              <a:rPr lang="en-GB" sz="2000" dirty="0"/>
              <a:t>Van Deursen, A. and Van Dijk, J. (2019) </a:t>
            </a:r>
            <a:r>
              <a:rPr lang="en-GB" sz="2000" i="1" dirty="0"/>
              <a:t>The Digital Divide</a:t>
            </a:r>
            <a:r>
              <a:rPr lang="en-GB" sz="2000" dirty="0"/>
              <a:t>. Cambridge: Polity Press.</a:t>
            </a:r>
          </a:p>
          <a:p>
            <a:pPr marL="0" indent="0">
              <a:buNone/>
            </a:pPr>
            <a:endParaRPr lang="en-GB" sz="2000" dirty="0"/>
          </a:p>
        </p:txBody>
      </p:sp>
    </p:spTree>
    <p:extLst>
      <p:ext uri="{BB962C8B-B14F-4D97-AF65-F5344CB8AC3E}">
        <p14:creationId xmlns:p14="http://schemas.microsoft.com/office/powerpoint/2010/main" val="35803966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DBB7BEDC016D4AB09EBA8CE5405E7F" ma:contentTypeVersion="4" ma:contentTypeDescription="Create a new document." ma:contentTypeScope="" ma:versionID="007366c640e7bddb1d5723075edcd6a8">
  <xsd:schema xmlns:xsd="http://www.w3.org/2001/XMLSchema" xmlns:xs="http://www.w3.org/2001/XMLSchema" xmlns:p="http://schemas.microsoft.com/office/2006/metadata/properties" xmlns:ns3="295d9055-6e6f-4fed-aaa1-e2183dd25008" targetNamespace="http://schemas.microsoft.com/office/2006/metadata/properties" ma:root="true" ma:fieldsID="e7e2ef842493f2d6f36fd64937d662cd" ns3:_="">
    <xsd:import namespace="295d9055-6e6f-4fed-aaa1-e2183dd2500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95d9055-6e6f-4fed-aaa1-e2183dd2500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56E65C7-4E46-4762-8B92-8CB204E274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95d9055-6e6f-4fed-aaa1-e2183dd2500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E182AA6-0E41-4C43-90BD-43D4BE9D812E}">
  <ds:schemaRefs>
    <ds:schemaRef ds:uri="http://schemas.microsoft.com/sharepoint/v3/contenttype/forms"/>
  </ds:schemaRefs>
</ds:datastoreItem>
</file>

<file path=customXml/itemProps3.xml><?xml version="1.0" encoding="utf-8"?>
<ds:datastoreItem xmlns:ds="http://schemas.openxmlformats.org/officeDocument/2006/customXml" ds:itemID="{D268AD4E-2CF1-4557-B226-99197AD49081}">
  <ds:schemaRefs>
    <ds:schemaRef ds:uri="http://www.w3.org/XML/1998/namespace"/>
    <ds:schemaRef ds:uri="http://purl.org/dc/elements/1.1/"/>
    <ds:schemaRef ds:uri="http://schemas.microsoft.com/office/infopath/2007/PartnerControls"/>
    <ds:schemaRef ds:uri="http://purl.org/dc/dcmitype/"/>
    <ds:schemaRef ds:uri="http://schemas.microsoft.com/office/2006/documentManagement/types"/>
    <ds:schemaRef ds:uri="http://purl.org/dc/terms/"/>
    <ds:schemaRef ds:uri="http://schemas.openxmlformats.org/package/2006/metadata/core-properties"/>
    <ds:schemaRef ds:uri="295d9055-6e6f-4fed-aaa1-e2183dd25008"/>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262</TotalTime>
  <Words>1293</Words>
  <Application>Microsoft Office PowerPoint</Application>
  <PresentationFormat>Widescreen</PresentationFormat>
  <Paragraphs>175</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Aptos Display</vt:lpstr>
      <vt:lpstr>Arial</vt:lpstr>
      <vt:lpstr>Office Theme</vt:lpstr>
      <vt:lpstr>Digital Skills and Research Methods – LCHS4007</vt:lpstr>
      <vt:lpstr>GROUP 3 MEMBERS</vt:lpstr>
      <vt:lpstr>AI ACKNOWLEDGEMENT</vt:lpstr>
      <vt:lpstr>INTRODUCTION</vt:lpstr>
      <vt:lpstr>WHAT IS MICROSOFT 365?</vt:lpstr>
      <vt:lpstr>CHOSEN PRODUCTIVITY APP: MICROSOFT EXCEL</vt:lpstr>
      <vt:lpstr>HOW EXCEL IMPROVES WORK</vt:lpstr>
      <vt:lpstr>BENEFITS AND LIMITATIONS OF EXCEL</vt:lpstr>
      <vt:lpstr>COMMUNICATION PROBLEM AT GREENFIELD</vt:lpstr>
      <vt:lpstr>CHOSEN TOOL: MICROSOFT TEAMS</vt:lpstr>
      <vt:lpstr>HOW TEAMS HELPS STAFF</vt:lpstr>
      <vt:lpstr>ADVANTAGES AND LIMITATIONS</vt:lpstr>
      <vt:lpstr>WHAT IS DIGITAL LITERACY?</vt:lpstr>
      <vt:lpstr>DIGITAL SKILL CHALLENGES AT GREENFIELD</vt:lpstr>
      <vt:lpstr>WHY DIGITAL SAFETY IS IMPORTANT</vt:lpstr>
      <vt:lpstr>DIGITAL SAFETY CHECKLIST</vt:lpstr>
      <vt:lpstr>BENEFITS OF DIGITAL SAFETY PLAN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Michael Junior Camara (2533160)</dc:creator>
  <cp:lastModifiedBy>Michael Junior Camara (2533160)</cp:lastModifiedBy>
  <cp:revision>5</cp:revision>
  <dcterms:created xsi:type="dcterms:W3CDTF">2026-02-26T18:37:52Z</dcterms:created>
  <dcterms:modified xsi:type="dcterms:W3CDTF">2026-03-08T12:50:26Z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0x010100CDDBB7BEDC016D4AB09EBA8CE5405E7F</vt:lpwstr>
  </property>
</Properties>
</file>