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82" r:id="rId4"/>
    <p:sldId id="260" r:id="rId5"/>
    <p:sldId id="273" r:id="rId6"/>
    <p:sldId id="280" r:id="rId7"/>
    <p:sldId id="269" r:id="rId8"/>
    <p:sldId id="264" r:id="rId9"/>
    <p:sldId id="266" r:id="rId10"/>
    <p:sldId id="267" r:id="rId11"/>
    <p:sldId id="268" r:id="rId12"/>
    <p:sldId id="274" r:id="rId13"/>
    <p:sldId id="275" r:id="rId14"/>
    <p:sldId id="265" r:id="rId15"/>
    <p:sldId id="279" r:id="rId16"/>
    <p:sldId id="276" r:id="rId17"/>
    <p:sldId id="277" r:id="rId18"/>
    <p:sldId id="278" r:id="rId19"/>
    <p:sldId id="261" r:id="rId20"/>
    <p:sldId id="271" r:id="rId21"/>
    <p:sldId id="272" r:id="rId22"/>
    <p:sldId id="263" r:id="rId23"/>
    <p:sldId id="25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1C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9" autoAdjust="0"/>
    <p:restoredTop sz="94660"/>
  </p:normalViewPr>
  <p:slideViewPr>
    <p:cSldViewPr snapToGrid="0">
      <p:cViewPr varScale="1">
        <p:scale>
          <a:sx n="56" d="100"/>
          <a:sy n="56" d="100"/>
        </p:scale>
        <p:origin x="9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2B5A26A-D209-4BEB-A8A1-A32CB68B990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137410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B5A26A-D209-4BEB-A8A1-A32CB68B990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1113811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B5A26A-D209-4BEB-A8A1-A32CB68B990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2825628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2B5A26A-D209-4BEB-A8A1-A32CB68B9905}"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2577965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2B5A26A-D209-4BEB-A8A1-A32CB68B9905}" type="datetimeFigureOut">
              <a:rPr lang="en-GB" smtClean="0"/>
              <a:t>20/05/2019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2174365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2B5A26A-D209-4BEB-A8A1-A32CB68B9905}" type="datetimeFigureOut">
              <a:rPr lang="en-GB" smtClean="0"/>
              <a:t>20/05/2019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208138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B5A26A-D209-4BEB-A8A1-A32CB68B9905}" type="datetimeFigureOut">
              <a:rPr lang="en-GB" smtClean="0"/>
              <a:t>20/05/2019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138707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B5A26A-D209-4BEB-A8A1-A32CB68B9905}"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222849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B5A26A-D209-4BEB-A8A1-A32CB68B9905}"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1905469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B5A26A-D209-4BEB-A8A1-A32CB68B990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2240411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B5A26A-D209-4BEB-A8A1-A32CB68B990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07B87-1584-4128-963A-F13CC9D3B235}" type="slidenum">
              <a:rPr lang="en-GB" smtClean="0"/>
              <a:t>‹#›</a:t>
            </a:fld>
            <a:endParaRPr lang="en-GB"/>
          </a:p>
        </p:txBody>
      </p:sp>
    </p:spTree>
    <p:extLst>
      <p:ext uri="{BB962C8B-B14F-4D97-AF65-F5344CB8AC3E}">
        <p14:creationId xmlns:p14="http://schemas.microsoft.com/office/powerpoint/2010/main" val="1715831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B5A26A-D209-4BEB-A8A1-A32CB68B9905}" type="datetimeFigureOut">
              <a:rPr lang="en-GB" smtClean="0"/>
              <a:t>20/05/2019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407B87-1584-4128-963A-F13CC9D3B235}" type="slidenum">
              <a:rPr lang="en-GB" smtClean="0"/>
              <a:t>‹#›</a:t>
            </a:fld>
            <a:endParaRPr lang="en-GB"/>
          </a:p>
        </p:txBody>
      </p:sp>
    </p:spTree>
    <p:extLst>
      <p:ext uri="{BB962C8B-B14F-4D97-AF65-F5344CB8AC3E}">
        <p14:creationId xmlns:p14="http://schemas.microsoft.com/office/powerpoint/2010/main" val="10382710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graphics.wsj.com/migrant-crisis-a-history-of-displacemen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ushmm.org/wlc/en/article.php?ModuleId=10007941" TargetMode="External"/><Relationship Id="rId2" Type="http://schemas.openxmlformats.org/officeDocument/2006/relationships/hyperlink" Target="https://www.ushmm.org/wlc/en/article.php?ModuleId=10005459" TargetMode="External"/><Relationship Id="rId1" Type="http://schemas.openxmlformats.org/officeDocument/2006/relationships/slideLayout" Target="../slideLayouts/slideLayout2.xml"/><Relationship Id="rId4" Type="http://schemas.openxmlformats.org/officeDocument/2006/relationships/hyperlink" Target="https://www.ushmm.org/wlc/en/article.php?ModuleId=10005366"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ushmm.org/wlc/en/article.php?ModuleId=10005367" TargetMode="External"/><Relationship Id="rId2" Type="http://schemas.openxmlformats.org/officeDocument/2006/relationships/hyperlink" Target="https://www.ushmm.org/wlc/en/article.php?ModuleId=10005685"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ushmm.org/wlc/en/article.php?ModuleId=10005417" TargetMode="External"/><Relationship Id="rId2" Type="http://schemas.openxmlformats.org/officeDocument/2006/relationships/hyperlink" Target="https://www.ushmm.org/wlc/en/article.php?ModuleId=10005275" TargetMode="External"/><Relationship Id="rId1" Type="http://schemas.openxmlformats.org/officeDocument/2006/relationships/slideLayout" Target="../slideLayouts/slideLayout2.xml"/><Relationship Id="rId4" Type="http://schemas.openxmlformats.org/officeDocument/2006/relationships/hyperlink" Target="https://www.ushmm.org/wlc/en/article.php?ModuleId=10005776"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000" b="1" dirty="0" smtClean="0">
                <a:solidFill>
                  <a:schemeClr val="accent1">
                    <a:lumMod val="50000"/>
                  </a:schemeClr>
                </a:solidFill>
                <a:latin typeface="+mn-lt"/>
              </a:rPr>
              <a:t>Humanitarian Intervention</a:t>
            </a:r>
            <a:br>
              <a:rPr lang="en-GB" sz="2000" b="1" dirty="0" smtClean="0">
                <a:solidFill>
                  <a:schemeClr val="accent1">
                    <a:lumMod val="50000"/>
                  </a:schemeClr>
                </a:solidFill>
                <a:latin typeface="+mn-lt"/>
              </a:rPr>
            </a:br>
            <a:r>
              <a:rPr lang="en-GB" sz="2000" b="1" dirty="0" smtClean="0">
                <a:solidFill>
                  <a:schemeClr val="accent1">
                    <a:lumMod val="50000"/>
                  </a:schemeClr>
                </a:solidFill>
                <a:latin typeface="+mn-lt"/>
              </a:rPr>
              <a:t>HPAN4004: Part 6</a:t>
            </a:r>
            <a:br>
              <a:rPr lang="en-GB" sz="2000" b="1" dirty="0" smtClean="0">
                <a:solidFill>
                  <a:schemeClr val="accent1">
                    <a:lumMod val="50000"/>
                  </a:schemeClr>
                </a:solidFill>
                <a:latin typeface="+mn-lt"/>
              </a:rPr>
            </a:br>
            <a:r>
              <a:rPr lang="en-GB" b="1" dirty="0" smtClean="0">
                <a:solidFill>
                  <a:schemeClr val="accent1">
                    <a:lumMod val="50000"/>
                  </a:schemeClr>
                </a:solidFill>
                <a:latin typeface="+mn-lt"/>
              </a:rPr>
              <a:t>Refugees and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Migration</a:t>
            </a:r>
            <a:endParaRPr lang="en-GB" b="1" dirty="0">
              <a:solidFill>
                <a:schemeClr val="accent1">
                  <a:lumMod val="50000"/>
                </a:schemeClr>
              </a:solidFill>
              <a:latin typeface="+mn-lt"/>
            </a:endParaRPr>
          </a:p>
        </p:txBody>
      </p:sp>
      <p:sp>
        <p:nvSpPr>
          <p:cNvPr id="5" name="Content Placeholder 4"/>
          <p:cNvSpPr>
            <a:spLocks noGrp="1"/>
          </p:cNvSpPr>
          <p:nvPr>
            <p:ph idx="1"/>
          </p:nvPr>
        </p:nvSpPr>
        <p:spPr/>
        <p:txBody>
          <a:bodyPr>
            <a:normAutofit fontScale="92500" lnSpcReduction="10000"/>
          </a:bodyPr>
          <a:lstStyle/>
          <a:p>
            <a:endParaRPr lang="en-GB" dirty="0" smtClean="0"/>
          </a:p>
          <a:p>
            <a:endParaRPr lang="en-GB" dirty="0"/>
          </a:p>
          <a:p>
            <a:r>
              <a:rPr lang="en-GB" dirty="0" smtClean="0">
                <a:solidFill>
                  <a:schemeClr val="accent1">
                    <a:lumMod val="50000"/>
                  </a:schemeClr>
                </a:solidFill>
              </a:rPr>
              <a:t>Class Exercise: Causes and types of migration, currently and historically</a:t>
            </a:r>
          </a:p>
          <a:p>
            <a:r>
              <a:rPr lang="en-GB" dirty="0" smtClean="0">
                <a:solidFill>
                  <a:schemeClr val="accent1">
                    <a:lumMod val="50000"/>
                  </a:schemeClr>
                </a:solidFill>
              </a:rPr>
              <a:t>Post-1945 Migration in Europe: UNRRA</a:t>
            </a:r>
          </a:p>
          <a:p>
            <a:r>
              <a:rPr lang="en-GB" dirty="0" smtClean="0">
                <a:solidFill>
                  <a:schemeClr val="accent1">
                    <a:lumMod val="50000"/>
                  </a:schemeClr>
                </a:solidFill>
              </a:rPr>
              <a:t>Case Studies: Palestine 1948; India/Pakistan 1947; Myanmar </a:t>
            </a:r>
            <a:r>
              <a:rPr lang="en-GB" dirty="0">
                <a:solidFill>
                  <a:schemeClr val="accent1">
                    <a:lumMod val="50000"/>
                  </a:schemeClr>
                </a:solidFill>
              </a:rPr>
              <a:t>since </a:t>
            </a:r>
            <a:r>
              <a:rPr lang="en-GB" dirty="0" smtClean="0">
                <a:solidFill>
                  <a:schemeClr val="accent1">
                    <a:lumMod val="50000"/>
                  </a:schemeClr>
                </a:solidFill>
              </a:rPr>
              <a:t>2012</a:t>
            </a:r>
          </a:p>
          <a:p>
            <a:r>
              <a:rPr lang="en-GB" dirty="0" smtClean="0">
                <a:solidFill>
                  <a:schemeClr val="accent1">
                    <a:lumMod val="50000"/>
                  </a:schemeClr>
                </a:solidFill>
              </a:rPr>
              <a:t>Immigration </a:t>
            </a:r>
            <a:r>
              <a:rPr lang="en-GB" dirty="0">
                <a:solidFill>
                  <a:schemeClr val="accent1">
                    <a:lumMod val="50000"/>
                  </a:schemeClr>
                </a:solidFill>
              </a:rPr>
              <a:t>as a political </a:t>
            </a:r>
            <a:r>
              <a:rPr lang="en-GB" dirty="0" smtClean="0">
                <a:solidFill>
                  <a:schemeClr val="accent1">
                    <a:lumMod val="50000"/>
                  </a:schemeClr>
                </a:solidFill>
              </a:rPr>
              <a:t>issue</a:t>
            </a:r>
          </a:p>
          <a:p>
            <a:r>
              <a:rPr lang="en-GB" dirty="0" smtClean="0">
                <a:solidFill>
                  <a:schemeClr val="accent1">
                    <a:lumMod val="50000"/>
                  </a:schemeClr>
                </a:solidFill>
              </a:rPr>
              <a:t>Other mass migrations: Rural  &gt; Urban (e.g. Africa, South Asia and China)</a:t>
            </a:r>
          </a:p>
          <a:p>
            <a:endParaRPr lang="en-GB" dirty="0" smtClean="0">
              <a:solidFill>
                <a:schemeClr val="accent1">
                  <a:lumMod val="50000"/>
                </a:schemeClr>
              </a:solidFill>
            </a:endParaRPr>
          </a:p>
          <a:p>
            <a:pPr marL="0" indent="0">
              <a:buNone/>
            </a:pP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5112" y="365126"/>
            <a:ext cx="4431802" cy="2251074"/>
          </a:xfrm>
          <a:prstGeom prst="rect">
            <a:avLst/>
          </a:prstGeom>
        </p:spPr>
      </p:pic>
    </p:spTree>
    <p:extLst>
      <p:ext uri="{BB962C8B-B14F-4D97-AF65-F5344CB8AC3E}">
        <p14:creationId xmlns:p14="http://schemas.microsoft.com/office/powerpoint/2010/main" val="2296679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Class Exercise</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r>
              <a:rPr lang="en-GB" dirty="0" smtClean="0">
                <a:solidFill>
                  <a:schemeClr val="accent1">
                    <a:lumMod val="50000"/>
                  </a:schemeClr>
                </a:solidFill>
              </a:rPr>
              <a:t>Causes of migration (currently and historically)</a:t>
            </a:r>
          </a:p>
          <a:p>
            <a:r>
              <a:rPr lang="en-GB" dirty="0" smtClean="0">
                <a:solidFill>
                  <a:schemeClr val="accent1">
                    <a:lumMod val="50000"/>
                  </a:schemeClr>
                </a:solidFill>
              </a:rPr>
              <a:t>Types of migration</a:t>
            </a:r>
            <a:endParaRPr lang="en-GB" dirty="0">
              <a:solidFill>
                <a:schemeClr val="accent1">
                  <a:lumMod val="5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8100" y="2782106"/>
            <a:ext cx="6299200" cy="3199594"/>
          </a:xfrm>
          <a:prstGeom prst="rect">
            <a:avLst/>
          </a:prstGeom>
        </p:spPr>
      </p:pic>
    </p:spTree>
    <p:extLst>
      <p:ext uri="{BB962C8B-B14F-4D97-AF65-F5344CB8AC3E}">
        <p14:creationId xmlns:p14="http://schemas.microsoft.com/office/powerpoint/2010/main" val="3947902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Human migration – a 200,000 year overview</a:t>
            </a: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1891892"/>
            <a:ext cx="7886700" cy="4013607"/>
          </a:xfrm>
        </p:spPr>
      </p:pic>
    </p:spTree>
    <p:extLst>
      <p:ext uri="{BB962C8B-B14F-4D97-AF65-F5344CB8AC3E}">
        <p14:creationId xmlns:p14="http://schemas.microsoft.com/office/powerpoint/2010/main" val="26115794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smtClean="0">
                <a:solidFill>
                  <a:schemeClr val="accent1">
                    <a:lumMod val="50000"/>
                  </a:schemeClr>
                </a:solidFill>
                <a:latin typeface="+mn-lt"/>
              </a:rPr>
              <a:t>Post-1945 </a:t>
            </a:r>
            <a:r>
              <a:rPr lang="en-GB" b="1" dirty="0">
                <a:solidFill>
                  <a:schemeClr val="accent1">
                    <a:lumMod val="50000"/>
                  </a:schemeClr>
                </a:solidFill>
                <a:latin typeface="+mn-lt"/>
              </a:rPr>
              <a:t>Migration in Europe: </a:t>
            </a:r>
            <a:r>
              <a:rPr lang="en-GB" b="1" dirty="0" smtClean="0">
                <a:solidFill>
                  <a:schemeClr val="accent1">
                    <a:lumMod val="50000"/>
                  </a:schemeClr>
                </a:solidFill>
                <a:latin typeface="+mn-lt"/>
              </a:rPr>
              <a:t>UNRRA</a:t>
            </a:r>
            <a:br>
              <a:rPr lang="en-GB" b="1" dirty="0" smtClean="0">
                <a:solidFill>
                  <a:schemeClr val="accent1">
                    <a:lumMod val="50000"/>
                  </a:schemeClr>
                </a:solidFill>
                <a:latin typeface="+mn-lt"/>
              </a:rPr>
            </a:br>
            <a:r>
              <a:rPr lang="en-GB" sz="2700" b="1" dirty="0" smtClean="0">
                <a:solidFill>
                  <a:schemeClr val="accent1">
                    <a:lumMod val="50000"/>
                  </a:schemeClr>
                </a:solidFill>
                <a:latin typeface="+mn-lt"/>
              </a:rPr>
              <a:t>United Nations Relief and Rehabilitation Administration</a:t>
            </a:r>
            <a:r>
              <a:rPr lang="en-GB" b="1" dirty="0">
                <a:solidFill>
                  <a:schemeClr val="accent1">
                    <a:lumMod val="50000"/>
                  </a:schemeClr>
                </a:solidFill>
                <a:latin typeface="+mn-lt"/>
              </a:rPr>
              <a:t/>
            </a: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a:bodyPr>
          <a:lstStyle/>
          <a:p>
            <a:pPr marL="0" indent="0">
              <a:buNone/>
            </a:pPr>
            <a:endParaRPr lang="en-GB" b="1" dirty="0" smtClean="0"/>
          </a:p>
          <a:p>
            <a:pPr marL="0" indent="0">
              <a:buNone/>
            </a:pPr>
            <a:endParaRPr lang="en-GB" b="1" dirty="0"/>
          </a:p>
          <a:p>
            <a:pPr marL="0" indent="0">
              <a:buNone/>
            </a:pPr>
            <a:endParaRPr lang="en-GB" b="1" dirty="0" smtClean="0"/>
          </a:p>
          <a:p>
            <a:pPr marL="0" indent="0">
              <a:buNone/>
            </a:pPr>
            <a:endParaRPr lang="en-GB" b="1" dirty="0"/>
          </a:p>
          <a:p>
            <a:pPr marL="0" indent="0">
              <a:buNone/>
            </a:pPr>
            <a:endParaRPr lang="en-GB" dirty="0" smtClean="0"/>
          </a:p>
          <a:p>
            <a:pPr marL="0" indent="0">
              <a:buNone/>
            </a:pPr>
            <a:endParaRPr lang="en-GB" dirty="0"/>
          </a:p>
          <a:p>
            <a:pPr marL="0" indent="0">
              <a:buNone/>
            </a:pPr>
            <a:endParaRPr lang="en-GB" sz="2200" dirty="0" smtClean="0">
              <a:solidFill>
                <a:schemeClr val="accent1">
                  <a:lumMod val="50000"/>
                </a:schemeClr>
              </a:solidFill>
            </a:endParaRPr>
          </a:p>
          <a:p>
            <a:pPr marL="0" indent="0">
              <a:buNone/>
            </a:pPr>
            <a:r>
              <a:rPr lang="en-GB" sz="2200" dirty="0" smtClean="0">
                <a:solidFill>
                  <a:schemeClr val="accent1">
                    <a:lumMod val="50000"/>
                  </a:schemeClr>
                </a:solidFill>
              </a:rPr>
              <a:t>European refugees eat at a dispersal point at the former German political prison at </a:t>
            </a:r>
            <a:r>
              <a:rPr lang="en-GB" sz="2200" dirty="0" err="1" smtClean="0">
                <a:solidFill>
                  <a:schemeClr val="accent1">
                    <a:lumMod val="50000"/>
                  </a:schemeClr>
                </a:solidFill>
              </a:rPr>
              <a:t>Ansalt</a:t>
            </a:r>
            <a:r>
              <a:rPr lang="en-GB" sz="2200" dirty="0" smtClean="0">
                <a:solidFill>
                  <a:schemeClr val="accent1">
                    <a:lumMod val="50000"/>
                  </a:schemeClr>
                </a:solidFill>
              </a:rPr>
              <a:t> on 19 March 1945 </a:t>
            </a:r>
            <a:r>
              <a:rPr lang="en-GB" sz="1600" dirty="0" smtClean="0">
                <a:solidFill>
                  <a:schemeClr val="accent1">
                    <a:lumMod val="50000"/>
                  </a:schemeClr>
                </a:solidFill>
              </a:rPr>
              <a:t>(Photo: Fred </a:t>
            </a:r>
            <a:r>
              <a:rPr lang="en-GB" sz="1600" dirty="0" err="1" smtClean="0">
                <a:solidFill>
                  <a:schemeClr val="accent1">
                    <a:lumMod val="50000"/>
                  </a:schemeClr>
                </a:solidFill>
              </a:rPr>
              <a:t>Ramage</a:t>
            </a:r>
            <a:r>
              <a:rPr lang="en-GB" sz="1600" dirty="0" smtClean="0">
                <a:solidFill>
                  <a:schemeClr val="accent1">
                    <a:lumMod val="50000"/>
                  </a:schemeClr>
                </a:solidFill>
              </a:rPr>
              <a:t>)</a:t>
            </a:r>
            <a:endParaRPr lang="en-GB" sz="1600" dirty="0">
              <a:solidFill>
                <a:schemeClr val="accent1">
                  <a:lumMod val="50000"/>
                </a:schemeClr>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44914" y="2295525"/>
            <a:ext cx="4125686" cy="2887980"/>
          </a:xfrm>
          <a:prstGeom prst="rect">
            <a:avLst/>
          </a:prstGeom>
        </p:spPr>
      </p:pic>
    </p:spTree>
    <p:extLst>
      <p:ext uri="{BB962C8B-B14F-4D97-AF65-F5344CB8AC3E}">
        <p14:creationId xmlns:p14="http://schemas.microsoft.com/office/powerpoint/2010/main" val="150714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In 1945, Poland moves </a:t>
            </a:r>
            <a:r>
              <a:rPr lang="en-GB" b="1" dirty="0" smtClean="0">
                <a:solidFill>
                  <a:schemeClr val="accent1">
                    <a:lumMod val="50000"/>
                  </a:schemeClr>
                </a:solidFill>
                <a:latin typeface="+mn-lt"/>
              </a:rPr>
              <a:t>west –</a:t>
            </a:r>
            <a:br>
              <a:rPr lang="en-GB" b="1" dirty="0" smtClean="0">
                <a:solidFill>
                  <a:schemeClr val="accent1">
                    <a:lumMod val="50000"/>
                  </a:schemeClr>
                </a:solidFill>
                <a:latin typeface="+mn-lt"/>
              </a:rPr>
            </a:br>
            <a:r>
              <a:rPr lang="en-GB" sz="2400" b="1" dirty="0" smtClean="0">
                <a:solidFill>
                  <a:schemeClr val="accent1">
                    <a:lumMod val="50000"/>
                  </a:schemeClr>
                </a:solidFill>
                <a:latin typeface="+mn-lt"/>
              </a:rPr>
              <a:t>from </a:t>
            </a:r>
            <a:r>
              <a:rPr lang="en-GB" sz="2400" b="1" dirty="0" smtClean="0">
                <a:solidFill>
                  <a:srgbClr val="441CEC"/>
                </a:solidFill>
                <a:latin typeface="+mn-lt"/>
              </a:rPr>
              <a:t>blue</a:t>
            </a:r>
            <a:r>
              <a:rPr lang="en-GB" sz="2400" b="1" dirty="0" smtClean="0">
                <a:solidFill>
                  <a:schemeClr val="accent1">
                    <a:lumMod val="50000"/>
                  </a:schemeClr>
                </a:solidFill>
                <a:latin typeface="+mn-lt"/>
              </a:rPr>
              <a:t> to </a:t>
            </a:r>
            <a:r>
              <a:rPr lang="en-GB" sz="2400" b="1" dirty="0" smtClean="0">
                <a:solidFill>
                  <a:srgbClr val="FF0000"/>
                </a:solidFill>
                <a:latin typeface="+mn-lt"/>
              </a:rPr>
              <a:t>red</a:t>
            </a:r>
            <a:endParaRPr lang="en-GB" sz="2400" b="1" dirty="0">
              <a:solidFill>
                <a:srgbClr val="FF0000"/>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4254" y="1592619"/>
            <a:ext cx="5344731" cy="4442667"/>
          </a:xfrm>
        </p:spPr>
      </p:pic>
    </p:spTree>
    <p:extLst>
      <p:ext uri="{BB962C8B-B14F-4D97-AF65-F5344CB8AC3E}">
        <p14:creationId xmlns:p14="http://schemas.microsoft.com/office/powerpoint/2010/main" val="3445371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indent="0"/>
            <a:r>
              <a:rPr lang="en-GB" sz="2200" b="1" dirty="0" smtClean="0"/>
              <a:t/>
            </a:r>
            <a:br>
              <a:rPr lang="en-GB" sz="2200" b="1" dirty="0" smtClean="0"/>
            </a:br>
            <a:r>
              <a:rPr lang="en-GB" sz="2200" b="1" dirty="0" smtClean="0">
                <a:solidFill>
                  <a:schemeClr val="accent1">
                    <a:lumMod val="50000"/>
                  </a:schemeClr>
                </a:solidFill>
                <a:latin typeface="+mn-lt"/>
              </a:rPr>
              <a:t>Migrant </a:t>
            </a:r>
            <a:r>
              <a:rPr lang="en-GB" sz="2200" b="1" dirty="0">
                <a:solidFill>
                  <a:schemeClr val="accent1">
                    <a:lumMod val="50000"/>
                  </a:schemeClr>
                </a:solidFill>
                <a:latin typeface="+mn-lt"/>
              </a:rPr>
              <a:t>Crisis: A History of Displacement</a:t>
            </a:r>
            <a:br>
              <a:rPr lang="en-GB" sz="2200" b="1" dirty="0">
                <a:solidFill>
                  <a:schemeClr val="accent1">
                    <a:lumMod val="50000"/>
                  </a:schemeClr>
                </a:solidFill>
                <a:latin typeface="+mn-lt"/>
              </a:rPr>
            </a:br>
            <a:r>
              <a:rPr lang="en-GB" sz="2200" b="1" dirty="0">
                <a:solidFill>
                  <a:schemeClr val="accent1">
                    <a:lumMod val="50000"/>
                  </a:schemeClr>
                </a:solidFill>
                <a:latin typeface="+mn-lt"/>
              </a:rPr>
              <a:t>Some of the worst crises involving displaced people since World War II </a:t>
            </a:r>
            <a:r>
              <a:rPr lang="en-GB" b="1" dirty="0">
                <a:solidFill>
                  <a:schemeClr val="accent1">
                    <a:lumMod val="50000"/>
                  </a:schemeClr>
                </a:solidFill>
                <a:latin typeface="+mn-lt"/>
              </a:rPr>
              <a:t/>
            </a:r>
            <a:br>
              <a:rPr lang="en-GB" b="1" dirty="0">
                <a:solidFill>
                  <a:schemeClr val="accent1">
                    <a:lumMod val="50000"/>
                  </a:schemeClr>
                </a:solidFill>
                <a:latin typeface="+mn-lt"/>
              </a:rPr>
            </a:br>
            <a:r>
              <a:rPr lang="en-GB" sz="2000" dirty="0">
                <a:solidFill>
                  <a:schemeClr val="accent1">
                    <a:lumMod val="50000"/>
                  </a:schemeClr>
                </a:solidFill>
              </a:rPr>
              <a:t>by Giada </a:t>
            </a:r>
            <a:r>
              <a:rPr lang="en-GB" sz="2000" dirty="0" err="1">
                <a:solidFill>
                  <a:schemeClr val="accent1">
                    <a:lumMod val="50000"/>
                  </a:schemeClr>
                </a:solidFill>
              </a:rPr>
              <a:t>Zampano</a:t>
            </a:r>
            <a:r>
              <a:rPr lang="en-GB" sz="2000" dirty="0">
                <a:solidFill>
                  <a:schemeClr val="accent1">
                    <a:lumMod val="50000"/>
                  </a:schemeClr>
                </a:solidFill>
              </a:rPr>
              <a:t>, Liam </a:t>
            </a:r>
            <a:r>
              <a:rPr lang="en-GB" sz="2000" dirty="0" err="1">
                <a:solidFill>
                  <a:schemeClr val="accent1">
                    <a:lumMod val="50000"/>
                  </a:schemeClr>
                </a:solidFill>
              </a:rPr>
              <a:t>Moloney</a:t>
            </a:r>
            <a:r>
              <a:rPr lang="en-GB" sz="2000" dirty="0">
                <a:solidFill>
                  <a:schemeClr val="accent1">
                    <a:lumMod val="50000"/>
                  </a:schemeClr>
                </a:solidFill>
              </a:rPr>
              <a:t>, Jovi Juan in the </a:t>
            </a:r>
            <a:r>
              <a:rPr lang="en-GB" sz="2000" i="1" dirty="0">
                <a:solidFill>
                  <a:schemeClr val="accent1">
                    <a:lumMod val="50000"/>
                  </a:schemeClr>
                </a:solidFill>
              </a:rPr>
              <a:t>Wall Street Journal</a:t>
            </a:r>
            <a:r>
              <a:rPr lang="en-GB" sz="2000" dirty="0">
                <a:solidFill>
                  <a:schemeClr val="accent1">
                    <a:lumMod val="50000"/>
                  </a:schemeClr>
                </a:solidFill>
              </a:rPr>
              <a:t>, </a:t>
            </a:r>
            <a:r>
              <a:rPr lang="en-GB" sz="1800" dirty="0">
                <a:solidFill>
                  <a:schemeClr val="accent1">
                    <a:lumMod val="50000"/>
                  </a:schemeClr>
                </a:solidFill>
              </a:rPr>
              <a:t>22 Sept., 2015 </a:t>
            </a:r>
            <a:r>
              <a:rPr lang="en-GB" sz="2200" dirty="0">
                <a:solidFill>
                  <a:schemeClr val="accent1">
                    <a:lumMod val="50000"/>
                  </a:schemeClr>
                </a:solidFill>
              </a:rPr>
              <a:t/>
            </a:r>
            <a:br>
              <a:rPr lang="en-GB" sz="2200" dirty="0">
                <a:solidFill>
                  <a:schemeClr val="accent1">
                    <a:lumMod val="50000"/>
                  </a:schemeClr>
                </a:solidFill>
              </a:rPr>
            </a:br>
            <a:endParaRPr lang="en-GB" sz="2200" dirty="0">
              <a:solidFill>
                <a:schemeClr val="accent1">
                  <a:lumMod val="50000"/>
                </a:schemeClr>
              </a:solidFill>
            </a:endParaRPr>
          </a:p>
        </p:txBody>
      </p:sp>
      <p:sp>
        <p:nvSpPr>
          <p:cNvPr id="3" name="Content Placeholder 2"/>
          <p:cNvSpPr>
            <a:spLocks noGrp="1"/>
          </p:cNvSpPr>
          <p:nvPr>
            <p:ph idx="1"/>
          </p:nvPr>
        </p:nvSpPr>
        <p:spPr/>
        <p:txBody>
          <a:bodyPr>
            <a:normAutofit fontScale="92500" lnSpcReduction="20000"/>
          </a:bodyPr>
          <a:lstStyle/>
          <a:p>
            <a:pPr marL="0" indent="0">
              <a:buNone/>
            </a:pPr>
            <a:endParaRPr lang="en-GB" sz="2000" dirty="0" smtClean="0">
              <a:hlinkClick r:id="rId2"/>
            </a:endParaRPr>
          </a:p>
          <a:p>
            <a:pPr marL="0" indent="0">
              <a:buNone/>
            </a:pPr>
            <a:endParaRPr lang="en-GB" sz="2000" dirty="0" smtClean="0">
              <a:hlinkClick r:id="rId2"/>
            </a:endParaRPr>
          </a:p>
          <a:p>
            <a:pPr marL="0" indent="0">
              <a:buNone/>
            </a:pPr>
            <a:endParaRPr lang="en-GB" sz="2000" dirty="0" smtClean="0">
              <a:hlinkClick r:id="rId2"/>
            </a:endParaRPr>
          </a:p>
          <a:p>
            <a:pPr marL="0" indent="0">
              <a:buNone/>
            </a:pPr>
            <a:endParaRPr lang="en-GB" sz="2000" dirty="0">
              <a:hlinkClick r:id="rId2"/>
            </a:endParaRPr>
          </a:p>
          <a:p>
            <a:pPr marL="0" indent="0">
              <a:buNone/>
            </a:pPr>
            <a:endParaRPr lang="en-GB" sz="2000" dirty="0" smtClean="0">
              <a:hlinkClick r:id="rId2"/>
            </a:endParaRPr>
          </a:p>
          <a:p>
            <a:pPr marL="0" indent="0">
              <a:buNone/>
            </a:pPr>
            <a:endParaRPr lang="en-GB" sz="2000" dirty="0">
              <a:hlinkClick r:id="rId2"/>
            </a:endParaRPr>
          </a:p>
          <a:p>
            <a:pPr marL="0" indent="0">
              <a:buNone/>
            </a:pPr>
            <a:endParaRPr lang="en-GB" sz="2000" dirty="0" smtClean="0">
              <a:hlinkClick r:id="rId2"/>
            </a:endParaRPr>
          </a:p>
          <a:p>
            <a:pPr marL="0" indent="0">
              <a:buNone/>
            </a:pPr>
            <a:endParaRPr lang="en-GB" sz="2000" dirty="0">
              <a:hlinkClick r:id="rId2"/>
            </a:endParaRPr>
          </a:p>
          <a:p>
            <a:pPr marL="0" indent="0">
              <a:buNone/>
            </a:pPr>
            <a:endParaRPr lang="en-GB" sz="2000" dirty="0" smtClean="0">
              <a:hlinkClick r:id="rId2"/>
            </a:endParaRPr>
          </a:p>
          <a:p>
            <a:pPr marL="0" indent="0">
              <a:buNone/>
            </a:pPr>
            <a:endParaRPr lang="en-GB" sz="2000" dirty="0" smtClean="0">
              <a:hlinkClick r:id="rId2"/>
            </a:endParaRPr>
          </a:p>
          <a:p>
            <a:pPr marL="0" indent="0">
              <a:buNone/>
            </a:pPr>
            <a:r>
              <a:rPr lang="en-GB" sz="2000" dirty="0">
                <a:solidFill>
                  <a:schemeClr val="accent1">
                    <a:lumMod val="50000"/>
                  </a:schemeClr>
                </a:solidFill>
              </a:rPr>
              <a:t>German women preparing to leave the town of Aachen in 1944. </a:t>
            </a:r>
            <a:r>
              <a:rPr lang="en-GB" sz="1400" dirty="0">
                <a:solidFill>
                  <a:schemeClr val="accent1">
                    <a:lumMod val="50000"/>
                  </a:schemeClr>
                </a:solidFill>
              </a:rPr>
              <a:t>PHOTO: RAMAGE/KEYSTONE/GETTY </a:t>
            </a:r>
            <a:r>
              <a:rPr lang="en-GB" sz="1400" dirty="0" smtClean="0">
                <a:solidFill>
                  <a:schemeClr val="accent1">
                    <a:lumMod val="50000"/>
                  </a:schemeClr>
                </a:solidFill>
              </a:rPr>
              <a:t>IMAGES</a:t>
            </a:r>
            <a:endParaRPr lang="en-GB" sz="2000" dirty="0" smtClean="0">
              <a:solidFill>
                <a:schemeClr val="accent1">
                  <a:lumMod val="50000"/>
                </a:schemeClr>
              </a:solidFill>
              <a:hlinkClick r:id="rId2"/>
            </a:endParaRPr>
          </a:p>
          <a:p>
            <a:pPr marL="0" indent="0">
              <a:buNone/>
            </a:pPr>
            <a:r>
              <a:rPr lang="en-GB" sz="2000" dirty="0" smtClean="0">
                <a:hlinkClick r:id="rId2"/>
              </a:rPr>
              <a:t>http</a:t>
            </a:r>
            <a:r>
              <a:rPr lang="en-GB" sz="2000" dirty="0">
                <a:hlinkClick r:id="rId2"/>
              </a:rPr>
              <a:t>://graphics.wsj.com/migrant-crisis-a-history-of-displacement/</a:t>
            </a:r>
            <a:endParaRPr lang="en-GB" sz="2000" dirty="0"/>
          </a:p>
          <a:p>
            <a:pPr marL="0" indent="0">
              <a:buNone/>
            </a:pP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8600" y="1437423"/>
            <a:ext cx="4862758" cy="3570654"/>
          </a:xfrm>
          <a:prstGeom prst="rect">
            <a:avLst/>
          </a:prstGeom>
        </p:spPr>
      </p:pic>
    </p:spTree>
    <p:extLst>
      <p:ext uri="{BB962C8B-B14F-4D97-AF65-F5344CB8AC3E}">
        <p14:creationId xmlns:p14="http://schemas.microsoft.com/office/powerpoint/2010/main" val="2331248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In the aftermath of war…</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pPr marL="0" indent="0">
              <a:buNone/>
            </a:pPr>
            <a:r>
              <a:rPr lang="en-GB" b="1" dirty="0">
                <a:solidFill>
                  <a:schemeClr val="accent1">
                    <a:lumMod val="50000"/>
                  </a:schemeClr>
                </a:solidFill>
              </a:rPr>
              <a:t>World War II (1939-1945)</a:t>
            </a:r>
          </a:p>
          <a:p>
            <a:r>
              <a:rPr lang="en-GB" dirty="0">
                <a:solidFill>
                  <a:schemeClr val="accent1">
                    <a:lumMod val="50000"/>
                  </a:schemeClr>
                </a:solidFill>
              </a:rPr>
              <a:t>60 million displaced people </a:t>
            </a:r>
          </a:p>
          <a:p>
            <a:r>
              <a:rPr lang="en-GB" dirty="0">
                <a:solidFill>
                  <a:schemeClr val="accent1">
                    <a:lumMod val="50000"/>
                  </a:schemeClr>
                </a:solidFill>
              </a:rPr>
              <a:t>The Second World War resulted in an estimated 60 million displaced. That included roughly 12 million Germans, many of whom were forced to leave their homeland when large chunks of Germany's eastern borders were annexed to Poland. Many ethnic Germans were also expelled or chose to leave their homes in Eastern Europe. </a:t>
            </a:r>
          </a:p>
          <a:p>
            <a:pPr marL="0" indent="0">
              <a:buNone/>
            </a:pPr>
            <a:endParaRPr lang="en-GB" dirty="0"/>
          </a:p>
        </p:txBody>
      </p:sp>
    </p:spTree>
    <p:extLst>
      <p:ext uri="{BB962C8B-B14F-4D97-AF65-F5344CB8AC3E}">
        <p14:creationId xmlns:p14="http://schemas.microsoft.com/office/powerpoint/2010/main" val="5089673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Case Study: Palestine 1945-1948</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70000" lnSpcReduction="20000"/>
          </a:bodyPr>
          <a:lstStyle/>
          <a:p>
            <a:pPr marL="0" indent="0">
              <a:buNone/>
            </a:pPr>
            <a:r>
              <a:rPr lang="en-GB" b="1" dirty="0" err="1">
                <a:solidFill>
                  <a:schemeClr val="accent1">
                    <a:lumMod val="50000"/>
                  </a:schemeClr>
                </a:solidFill>
              </a:rPr>
              <a:t>Postwar</a:t>
            </a:r>
            <a:r>
              <a:rPr lang="en-GB" b="1" dirty="0">
                <a:solidFill>
                  <a:schemeClr val="accent1">
                    <a:lumMod val="50000"/>
                  </a:schemeClr>
                </a:solidFill>
              </a:rPr>
              <a:t> Refugee Crisis and the Establishment of the State of </a:t>
            </a:r>
            <a:r>
              <a:rPr lang="en-GB" b="1" dirty="0" smtClean="0">
                <a:solidFill>
                  <a:schemeClr val="accent1">
                    <a:lumMod val="50000"/>
                  </a:schemeClr>
                </a:solidFill>
              </a:rPr>
              <a:t>Israel (Holocaust </a:t>
            </a:r>
            <a:r>
              <a:rPr lang="en-GB" b="1" dirty="0" err="1" smtClean="0">
                <a:solidFill>
                  <a:schemeClr val="accent1">
                    <a:lumMod val="50000"/>
                  </a:schemeClr>
                </a:solidFill>
              </a:rPr>
              <a:t>Encyclopedia</a:t>
            </a:r>
            <a:r>
              <a:rPr lang="en-GB" b="1" dirty="0" smtClean="0">
                <a:solidFill>
                  <a:schemeClr val="accent1">
                    <a:lumMod val="50000"/>
                  </a:schemeClr>
                </a:solidFill>
              </a:rPr>
              <a:t>)</a:t>
            </a:r>
            <a:endParaRPr lang="en-GB" b="1" dirty="0">
              <a:solidFill>
                <a:schemeClr val="accent1">
                  <a:lumMod val="50000"/>
                </a:schemeClr>
              </a:solidFill>
            </a:endParaRPr>
          </a:p>
          <a:p>
            <a:pPr marL="0" indent="0">
              <a:buNone/>
            </a:pPr>
            <a:r>
              <a:rPr lang="en-GB" dirty="0" smtClean="0">
                <a:solidFill>
                  <a:schemeClr val="accent1">
                    <a:lumMod val="50000"/>
                  </a:schemeClr>
                </a:solidFill>
                <a:hlinkClick r:id="rId2"/>
              </a:rPr>
              <a:t>https</a:t>
            </a:r>
            <a:r>
              <a:rPr lang="en-GB" dirty="0">
                <a:solidFill>
                  <a:schemeClr val="accent1">
                    <a:lumMod val="50000"/>
                  </a:schemeClr>
                </a:solidFill>
                <a:hlinkClick r:id="rId2"/>
              </a:rPr>
              <a:t>://</a:t>
            </a:r>
            <a:r>
              <a:rPr lang="en-GB" dirty="0" smtClean="0">
                <a:solidFill>
                  <a:schemeClr val="accent1">
                    <a:lumMod val="50000"/>
                  </a:schemeClr>
                </a:solidFill>
                <a:hlinkClick r:id="rId2"/>
              </a:rPr>
              <a:t>www.ushmm.org/wlc/en/article.php?ModuleId=10005459</a:t>
            </a:r>
            <a:endParaRPr lang="en-GB" dirty="0" smtClean="0">
              <a:solidFill>
                <a:schemeClr val="accent1">
                  <a:lumMod val="50000"/>
                </a:schemeClr>
              </a:solidFill>
            </a:endParaRPr>
          </a:p>
          <a:p>
            <a:r>
              <a:rPr lang="en-GB" dirty="0">
                <a:solidFill>
                  <a:schemeClr val="accent1">
                    <a:lumMod val="50000"/>
                  </a:schemeClr>
                </a:solidFill>
              </a:rPr>
              <a:t>During World War II, the Nazis deported between seven and nine million Europeans, mostly </a:t>
            </a:r>
            <a:r>
              <a:rPr lang="en-GB" b="1" i="1" dirty="0">
                <a:solidFill>
                  <a:schemeClr val="accent1">
                    <a:lumMod val="50000"/>
                  </a:schemeClr>
                </a:solidFill>
              </a:rPr>
              <a:t>to</a:t>
            </a:r>
            <a:r>
              <a:rPr lang="en-GB" dirty="0">
                <a:solidFill>
                  <a:schemeClr val="accent1">
                    <a:lumMod val="50000"/>
                  </a:schemeClr>
                </a:solidFill>
              </a:rPr>
              <a:t> Germany. Within months of Germany's surrender in May 1945, the Allies repatriated to their home countries more than six million displaced persons (DPs; wartime refugees). Between 1.5 million and two million DPs refused repatriation. </a:t>
            </a:r>
          </a:p>
          <a:p>
            <a:r>
              <a:rPr lang="en-GB" dirty="0">
                <a:solidFill>
                  <a:schemeClr val="accent1">
                    <a:lumMod val="50000"/>
                  </a:schemeClr>
                </a:solidFill>
              </a:rPr>
              <a:t>Most Jewish survivors, who had survived concentration camps or had been in hiding, were unable or unwilling to return to eastern Europe because of </a:t>
            </a:r>
            <a:r>
              <a:rPr lang="en-GB" b="1" i="1" dirty="0" err="1">
                <a:solidFill>
                  <a:schemeClr val="accent1">
                    <a:lumMod val="50000"/>
                  </a:schemeClr>
                </a:solidFill>
              </a:rPr>
              <a:t>postwar</a:t>
            </a:r>
            <a:r>
              <a:rPr lang="en-GB" b="1" i="1" dirty="0">
                <a:solidFill>
                  <a:schemeClr val="accent1">
                    <a:lumMod val="50000"/>
                  </a:schemeClr>
                </a:solidFill>
              </a:rPr>
              <a:t> antisemitism </a:t>
            </a:r>
            <a:r>
              <a:rPr lang="en-GB" dirty="0">
                <a:solidFill>
                  <a:schemeClr val="accent1">
                    <a:lumMod val="50000"/>
                  </a:schemeClr>
                </a:solidFill>
              </a:rPr>
              <a:t>and the destruction of their communities during the Holocaust. Many of those who did return feared for their lives. </a:t>
            </a:r>
            <a:endParaRPr lang="en-GB" dirty="0" smtClean="0">
              <a:solidFill>
                <a:schemeClr val="accent1">
                  <a:lumMod val="50000"/>
                </a:schemeClr>
              </a:solidFill>
            </a:endParaRPr>
          </a:p>
          <a:p>
            <a:r>
              <a:rPr lang="en-GB" dirty="0" smtClean="0">
                <a:solidFill>
                  <a:schemeClr val="accent1">
                    <a:lumMod val="50000"/>
                  </a:schemeClr>
                </a:solidFill>
              </a:rPr>
              <a:t>In </a:t>
            </a:r>
            <a:r>
              <a:rPr lang="en-GB" dirty="0">
                <a:solidFill>
                  <a:schemeClr val="accent1">
                    <a:lumMod val="50000"/>
                  </a:schemeClr>
                </a:solidFill>
              </a:rPr>
              <a:t>Poland, for example, </a:t>
            </a:r>
            <a:r>
              <a:rPr lang="en-GB" dirty="0" smtClean="0">
                <a:solidFill>
                  <a:schemeClr val="accent1">
                    <a:lumMod val="50000"/>
                  </a:schemeClr>
                </a:solidFill>
              </a:rPr>
              <a:t>a number of</a:t>
            </a:r>
            <a:r>
              <a:rPr lang="en-GB" dirty="0" smtClean="0">
                <a:solidFill>
                  <a:schemeClr val="accent1">
                    <a:lumMod val="50000"/>
                  </a:schemeClr>
                </a:solidFill>
              </a:rPr>
              <a:t> </a:t>
            </a:r>
            <a:r>
              <a:rPr lang="en-GB" dirty="0">
                <a:solidFill>
                  <a:schemeClr val="accent1">
                    <a:lumMod val="50000"/>
                  </a:schemeClr>
                </a:solidFill>
              </a:rPr>
              <a:t>violent </a:t>
            </a:r>
            <a:r>
              <a:rPr lang="en-GB" dirty="0" smtClean="0">
                <a:solidFill>
                  <a:schemeClr val="accent1">
                    <a:lumMod val="50000"/>
                  </a:schemeClr>
                </a:solidFill>
              </a:rPr>
              <a:t>pogroms took place. </a:t>
            </a:r>
            <a:r>
              <a:rPr lang="en-GB" dirty="0">
                <a:solidFill>
                  <a:schemeClr val="accent1">
                    <a:lumMod val="50000"/>
                  </a:schemeClr>
                </a:solidFill>
              </a:rPr>
              <a:t>The worst </a:t>
            </a:r>
            <a:r>
              <a:rPr lang="en-GB" dirty="0" smtClean="0">
                <a:solidFill>
                  <a:schemeClr val="accent1">
                    <a:lumMod val="50000"/>
                  </a:schemeClr>
                </a:solidFill>
              </a:rPr>
              <a:t>was in </a:t>
            </a:r>
            <a:r>
              <a:rPr lang="en-GB" dirty="0">
                <a:solidFill>
                  <a:schemeClr val="accent1">
                    <a:lumMod val="50000"/>
                  </a:schemeClr>
                </a:solidFill>
                <a:hlinkClick r:id="rId3"/>
              </a:rPr>
              <a:t>Kielce</a:t>
            </a:r>
            <a:r>
              <a:rPr lang="en-GB" dirty="0">
                <a:solidFill>
                  <a:schemeClr val="accent1">
                    <a:lumMod val="50000"/>
                  </a:schemeClr>
                </a:solidFill>
              </a:rPr>
              <a:t> in 1946 in which 42 Jews, all survivors of the Holocaust, were killed. </a:t>
            </a:r>
            <a:r>
              <a:rPr lang="en-GB" b="1" i="1" dirty="0">
                <a:solidFill>
                  <a:schemeClr val="accent1">
                    <a:lumMod val="50000"/>
                  </a:schemeClr>
                </a:solidFill>
              </a:rPr>
              <a:t>These </a:t>
            </a:r>
            <a:r>
              <a:rPr lang="en-GB" b="1" i="1" dirty="0">
                <a:solidFill>
                  <a:schemeClr val="accent1">
                    <a:lumMod val="50000"/>
                  </a:schemeClr>
                </a:solidFill>
                <a:hlinkClick r:id="rId4"/>
              </a:rPr>
              <a:t>pogroms</a:t>
            </a:r>
            <a:r>
              <a:rPr lang="en-GB" b="1" i="1" dirty="0">
                <a:solidFill>
                  <a:schemeClr val="accent1">
                    <a:lumMod val="50000"/>
                  </a:schemeClr>
                </a:solidFill>
              </a:rPr>
              <a:t> led to a significant second movement of Jewish refugees from Poland to the west. </a:t>
            </a:r>
          </a:p>
          <a:p>
            <a:pPr marL="0" indent="0">
              <a:buNone/>
            </a:pPr>
            <a:endParaRPr lang="en-GB" dirty="0"/>
          </a:p>
        </p:txBody>
      </p:sp>
    </p:spTree>
    <p:extLst>
      <p:ext uri="{BB962C8B-B14F-4D97-AF65-F5344CB8AC3E}">
        <p14:creationId xmlns:p14="http://schemas.microsoft.com/office/powerpoint/2010/main" val="30242301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Jewish </a:t>
            </a:r>
            <a:r>
              <a:rPr lang="en-GB" b="1" i="1" dirty="0" smtClean="0">
                <a:solidFill>
                  <a:schemeClr val="accent1">
                    <a:lumMod val="50000"/>
                  </a:schemeClr>
                </a:solidFill>
                <a:latin typeface="+mn-lt"/>
              </a:rPr>
              <a:t>Displaced Persons</a:t>
            </a:r>
            <a:endParaRPr lang="en-GB" b="1" i="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92500" lnSpcReduction="10000"/>
          </a:bodyPr>
          <a:lstStyle/>
          <a:p>
            <a:r>
              <a:rPr lang="en-GB" sz="2400" dirty="0">
                <a:solidFill>
                  <a:schemeClr val="accent1">
                    <a:lumMod val="50000"/>
                  </a:schemeClr>
                </a:solidFill>
              </a:rPr>
              <a:t>At its peak in 1947, the Jewish displaced person population reached approximately 250,000. While the United Nations Relief and Rehabilitation Administration (</a:t>
            </a:r>
            <a:r>
              <a:rPr lang="en-GB" sz="2400" dirty="0">
                <a:solidFill>
                  <a:schemeClr val="accent1">
                    <a:lumMod val="50000"/>
                  </a:schemeClr>
                </a:solidFill>
                <a:hlinkClick r:id="rId2"/>
              </a:rPr>
              <a:t>UNRRA</a:t>
            </a:r>
            <a:r>
              <a:rPr lang="en-GB" sz="2400" dirty="0">
                <a:solidFill>
                  <a:schemeClr val="accent1">
                    <a:lumMod val="50000"/>
                  </a:schemeClr>
                </a:solidFill>
              </a:rPr>
              <a:t>) administered all of the displaced persons camps and </a:t>
            </a:r>
            <a:r>
              <a:rPr lang="en-GB" sz="2400" dirty="0" err="1">
                <a:solidFill>
                  <a:schemeClr val="accent1">
                    <a:lumMod val="50000"/>
                  </a:schemeClr>
                </a:solidFill>
              </a:rPr>
              <a:t>centers</a:t>
            </a:r>
            <a:r>
              <a:rPr lang="en-GB" sz="2400" dirty="0">
                <a:solidFill>
                  <a:schemeClr val="accent1">
                    <a:lumMod val="50000"/>
                  </a:schemeClr>
                </a:solidFill>
              </a:rPr>
              <a:t>, Jewish displaced persons </a:t>
            </a:r>
            <a:r>
              <a:rPr lang="en-GB" sz="2400" dirty="0" smtClean="0">
                <a:solidFill>
                  <a:schemeClr val="accent1">
                    <a:lumMod val="50000"/>
                  </a:schemeClr>
                </a:solidFill>
              </a:rPr>
              <a:t>achieved </a:t>
            </a:r>
            <a:r>
              <a:rPr lang="en-GB" sz="2400" dirty="0">
                <a:solidFill>
                  <a:schemeClr val="accent1">
                    <a:lumMod val="50000"/>
                  </a:schemeClr>
                </a:solidFill>
              </a:rPr>
              <a:t>a large measure of internal autonomy. </a:t>
            </a:r>
          </a:p>
          <a:p>
            <a:r>
              <a:rPr lang="en-GB" sz="2400" dirty="0">
                <a:solidFill>
                  <a:schemeClr val="accent1">
                    <a:lumMod val="50000"/>
                  </a:schemeClr>
                </a:solidFill>
              </a:rPr>
              <a:t>A variety of Jewish agencies were active in the displaced persons camps. The </a:t>
            </a:r>
            <a:r>
              <a:rPr lang="en-GB" sz="2400" dirty="0">
                <a:solidFill>
                  <a:schemeClr val="accent1">
                    <a:lumMod val="50000"/>
                  </a:schemeClr>
                </a:solidFill>
                <a:hlinkClick r:id="rId3"/>
              </a:rPr>
              <a:t>American Jewish Joint Distribution Committee</a:t>
            </a:r>
            <a:r>
              <a:rPr lang="en-GB" sz="2400" dirty="0">
                <a:solidFill>
                  <a:schemeClr val="accent1">
                    <a:lumMod val="50000"/>
                  </a:schemeClr>
                </a:solidFill>
              </a:rPr>
              <a:t> provided refugees with food and clothing, and the Organization for Rehabilitation through Training (ORT) offered vocational training. </a:t>
            </a:r>
            <a:endParaRPr lang="en-GB" sz="2400" dirty="0" smtClean="0">
              <a:solidFill>
                <a:schemeClr val="accent1">
                  <a:lumMod val="50000"/>
                </a:schemeClr>
              </a:solidFill>
            </a:endParaRPr>
          </a:p>
          <a:p>
            <a:r>
              <a:rPr lang="en-GB" sz="2400" dirty="0" smtClean="0">
                <a:solidFill>
                  <a:schemeClr val="accent1">
                    <a:lumMod val="50000"/>
                  </a:schemeClr>
                </a:solidFill>
              </a:rPr>
              <a:t>There </a:t>
            </a:r>
            <a:r>
              <a:rPr lang="en-GB" sz="2400" dirty="0">
                <a:solidFill>
                  <a:schemeClr val="accent1">
                    <a:lumMod val="50000"/>
                  </a:schemeClr>
                </a:solidFill>
              </a:rPr>
              <a:t>were central committees of Jewish displaced persons in the American and British zones which, as their primary goals, pressed for greater immigration opportunities and the creation of a Jewish homeland in Palestine. </a:t>
            </a:r>
          </a:p>
          <a:p>
            <a:pPr marL="0" indent="0">
              <a:buNone/>
            </a:pPr>
            <a:endParaRPr lang="en-GB" dirty="0"/>
          </a:p>
        </p:txBody>
      </p:sp>
    </p:spTree>
    <p:extLst>
      <p:ext uri="{BB962C8B-B14F-4D97-AF65-F5344CB8AC3E}">
        <p14:creationId xmlns:p14="http://schemas.microsoft.com/office/powerpoint/2010/main" val="14824391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Jewish migration to Palestine</a:t>
            </a:r>
            <a:endParaRPr lang="en-GB" b="1" dirty="0">
              <a:solidFill>
                <a:schemeClr val="accent1">
                  <a:lumMod val="50000"/>
                </a:schemeClr>
              </a:solidFill>
              <a:latin typeface="+mn-lt"/>
            </a:endParaRPr>
          </a:p>
        </p:txBody>
      </p:sp>
      <p:sp>
        <p:nvSpPr>
          <p:cNvPr id="3" name="Content Placeholder 2"/>
          <p:cNvSpPr>
            <a:spLocks noGrp="1"/>
          </p:cNvSpPr>
          <p:nvPr>
            <p:ph idx="1"/>
          </p:nvPr>
        </p:nvSpPr>
        <p:spPr>
          <a:xfrm>
            <a:off x="628650" y="1449238"/>
            <a:ext cx="7886700" cy="5072332"/>
          </a:xfrm>
        </p:spPr>
        <p:txBody>
          <a:bodyPr>
            <a:normAutofit fontScale="77500" lnSpcReduction="20000"/>
          </a:bodyPr>
          <a:lstStyle/>
          <a:p>
            <a:r>
              <a:rPr lang="en-GB" dirty="0">
                <a:solidFill>
                  <a:schemeClr val="accent1">
                    <a:lumMod val="50000"/>
                  </a:schemeClr>
                </a:solidFill>
              </a:rPr>
              <a:t>The </a:t>
            </a:r>
            <a:r>
              <a:rPr lang="en-GB" dirty="0">
                <a:solidFill>
                  <a:schemeClr val="accent1">
                    <a:lumMod val="50000"/>
                  </a:schemeClr>
                </a:solidFill>
                <a:hlinkClick r:id="rId2"/>
              </a:rPr>
              <a:t>Jewish Brigade Group</a:t>
            </a:r>
            <a:r>
              <a:rPr lang="en-GB" dirty="0">
                <a:solidFill>
                  <a:schemeClr val="accent1">
                    <a:lumMod val="50000"/>
                  </a:schemeClr>
                </a:solidFill>
              </a:rPr>
              <a:t>, formed as a unit within the British army in late 1944, worked with former partisans to help organize the </a:t>
            </a:r>
            <a:r>
              <a:rPr lang="en-GB" dirty="0" err="1">
                <a:solidFill>
                  <a:schemeClr val="accent1">
                    <a:lumMod val="50000"/>
                  </a:schemeClr>
                </a:solidFill>
                <a:hlinkClick r:id="rId3"/>
              </a:rPr>
              <a:t>Brihah</a:t>
            </a:r>
            <a:r>
              <a:rPr lang="en-GB" dirty="0">
                <a:solidFill>
                  <a:schemeClr val="accent1">
                    <a:lumMod val="50000"/>
                  </a:schemeClr>
                </a:solidFill>
              </a:rPr>
              <a:t> </a:t>
            </a:r>
            <a:r>
              <a:rPr lang="en-GB" dirty="0" smtClean="0">
                <a:solidFill>
                  <a:schemeClr val="accent1">
                    <a:lumMod val="50000"/>
                  </a:schemeClr>
                </a:solidFill>
              </a:rPr>
              <a:t>("escape</a:t>
            </a:r>
            <a:r>
              <a:rPr lang="en-GB" dirty="0">
                <a:solidFill>
                  <a:schemeClr val="accent1">
                    <a:lumMod val="50000"/>
                  </a:schemeClr>
                </a:solidFill>
              </a:rPr>
              <a:t>"), the exodus of 250,000 Jewish refugees across closed borders </a:t>
            </a:r>
            <a:r>
              <a:rPr lang="en-GB" dirty="0" smtClean="0">
                <a:solidFill>
                  <a:schemeClr val="accent1">
                    <a:lumMod val="50000"/>
                  </a:schemeClr>
                </a:solidFill>
              </a:rPr>
              <a:t>in </a:t>
            </a:r>
            <a:r>
              <a:rPr lang="en-GB" dirty="0" smtClean="0">
                <a:solidFill>
                  <a:schemeClr val="accent1">
                    <a:lumMod val="50000"/>
                  </a:schemeClr>
                </a:solidFill>
              </a:rPr>
              <a:t>Europe </a:t>
            </a:r>
            <a:r>
              <a:rPr lang="en-GB" dirty="0">
                <a:solidFill>
                  <a:schemeClr val="accent1">
                    <a:lumMod val="50000"/>
                  </a:schemeClr>
                </a:solidFill>
              </a:rPr>
              <a:t>to the coast in an attempt to sail for Palestine. The </a:t>
            </a:r>
            <a:r>
              <a:rPr lang="en-GB" dirty="0" err="1">
                <a:solidFill>
                  <a:schemeClr val="accent1">
                    <a:lumMod val="50000"/>
                  </a:schemeClr>
                </a:solidFill>
              </a:rPr>
              <a:t>Mosad</a:t>
            </a:r>
            <a:r>
              <a:rPr lang="en-GB" dirty="0">
                <a:solidFill>
                  <a:schemeClr val="accent1">
                    <a:lumMod val="50000"/>
                  </a:schemeClr>
                </a:solidFill>
              </a:rPr>
              <a:t> le-Aliyah Bet, an agency established by the Jewish leadership in Palestine, organized "illegal" immigration (</a:t>
            </a:r>
            <a:r>
              <a:rPr lang="en-GB" dirty="0">
                <a:solidFill>
                  <a:schemeClr val="accent1">
                    <a:lumMod val="50000"/>
                  </a:schemeClr>
                </a:solidFill>
                <a:hlinkClick r:id="rId4"/>
              </a:rPr>
              <a:t>Aliyah Bet</a:t>
            </a:r>
            <a:r>
              <a:rPr lang="en-GB" dirty="0">
                <a:solidFill>
                  <a:schemeClr val="accent1">
                    <a:lumMod val="50000"/>
                  </a:schemeClr>
                </a:solidFill>
              </a:rPr>
              <a:t>) by ship. </a:t>
            </a:r>
            <a:r>
              <a:rPr lang="en-GB" dirty="0">
                <a:solidFill>
                  <a:schemeClr val="accent1">
                    <a:lumMod val="50000"/>
                  </a:schemeClr>
                </a:solidFill>
              </a:rPr>
              <a:t>T</a:t>
            </a:r>
            <a:r>
              <a:rPr lang="en-GB" dirty="0" smtClean="0">
                <a:solidFill>
                  <a:schemeClr val="accent1">
                    <a:lumMod val="50000"/>
                  </a:schemeClr>
                </a:solidFill>
              </a:rPr>
              <a:t>he </a:t>
            </a:r>
            <a:r>
              <a:rPr lang="en-GB" dirty="0">
                <a:solidFill>
                  <a:schemeClr val="accent1">
                    <a:lumMod val="50000"/>
                  </a:schemeClr>
                </a:solidFill>
              </a:rPr>
              <a:t>British intercepted most of the ships. </a:t>
            </a:r>
          </a:p>
          <a:p>
            <a:r>
              <a:rPr lang="en-GB" dirty="0">
                <a:solidFill>
                  <a:schemeClr val="accent1">
                    <a:lumMod val="50000"/>
                  </a:schemeClr>
                </a:solidFill>
              </a:rPr>
              <a:t>In 1947, for example, the British stopped the </a:t>
            </a:r>
            <a:r>
              <a:rPr lang="en-GB" i="1" dirty="0">
                <a:solidFill>
                  <a:schemeClr val="accent1">
                    <a:lumMod val="50000"/>
                  </a:schemeClr>
                </a:solidFill>
              </a:rPr>
              <a:t>Exodus 1947 </a:t>
            </a:r>
            <a:r>
              <a:rPr lang="en-GB" dirty="0">
                <a:solidFill>
                  <a:schemeClr val="accent1">
                    <a:lumMod val="50000"/>
                  </a:schemeClr>
                </a:solidFill>
              </a:rPr>
              <a:t>at the port of Haifa. The ship had 4,500 Holocaust survivors on board, who were returned to Germany on British vessels</a:t>
            </a:r>
            <a:r>
              <a:rPr lang="en-GB" b="1" i="1" dirty="0">
                <a:solidFill>
                  <a:schemeClr val="accent1">
                    <a:lumMod val="50000"/>
                  </a:schemeClr>
                </a:solidFill>
              </a:rPr>
              <a:t>. In most cases, the British detained the refugees—over 50,000—in detention camps </a:t>
            </a:r>
            <a:r>
              <a:rPr lang="en-GB" b="1" i="1" dirty="0" smtClean="0">
                <a:solidFill>
                  <a:schemeClr val="accent1">
                    <a:lumMod val="50000"/>
                  </a:schemeClr>
                </a:solidFill>
              </a:rPr>
              <a:t>on Cyprus</a:t>
            </a:r>
            <a:r>
              <a:rPr lang="en-GB" dirty="0" smtClean="0">
                <a:solidFill>
                  <a:schemeClr val="accent1">
                    <a:lumMod val="50000"/>
                  </a:schemeClr>
                </a:solidFill>
              </a:rPr>
              <a:t>. </a:t>
            </a:r>
            <a:r>
              <a:rPr lang="en-GB" dirty="0">
                <a:solidFill>
                  <a:schemeClr val="accent1">
                    <a:lumMod val="50000"/>
                  </a:schemeClr>
                </a:solidFill>
              </a:rPr>
              <a:t>The British use of detention camps as a deterrent failed, and the flood of immigrants attempting entry into Palestine continued. </a:t>
            </a:r>
          </a:p>
          <a:p>
            <a:r>
              <a:rPr lang="en-GB" dirty="0">
                <a:solidFill>
                  <a:schemeClr val="accent1">
                    <a:lumMod val="50000"/>
                  </a:schemeClr>
                </a:solidFill>
              </a:rPr>
              <a:t>The internment of Jewish refugees—many of them Holocaust survivors—turned world opinion against British policy in Palestine. The report of the Anglo-American Commission of Inquiry in January 1946 led US president Harry Truman to pressure Britain into admitting 100,000 Jewish refugees into Palestine. </a:t>
            </a:r>
          </a:p>
          <a:p>
            <a:pPr marL="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1780400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Establishment of the State of Israel</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77500" lnSpcReduction="20000"/>
          </a:bodyPr>
          <a:lstStyle/>
          <a:p>
            <a:r>
              <a:rPr lang="en-GB" dirty="0">
                <a:solidFill>
                  <a:schemeClr val="accent1">
                    <a:lumMod val="50000"/>
                  </a:schemeClr>
                </a:solidFill>
              </a:rPr>
              <a:t>As the crisis escalated, the British government decided to submit the problem of Palestine to the United Nations (UN). In a special session, the UN General Assembly voted on November 29, 1947, to partition Palestine into two new states, one Jewish and the other Arab, a recommendation that Jewish leaders accepted and the Arabs rejected. </a:t>
            </a:r>
          </a:p>
          <a:p>
            <a:r>
              <a:rPr lang="en-GB" dirty="0">
                <a:solidFill>
                  <a:schemeClr val="accent1">
                    <a:lumMod val="50000"/>
                  </a:schemeClr>
                </a:solidFill>
              </a:rPr>
              <a:t>After the British began the withdrawal of their military forces from Palestine in early April 1948, Zionist leaders moved to establish a </a:t>
            </a:r>
            <a:r>
              <a:rPr lang="en-GB" dirty="0" smtClean="0">
                <a:solidFill>
                  <a:schemeClr val="accent1">
                    <a:lumMod val="50000"/>
                  </a:schemeClr>
                </a:solidFill>
              </a:rPr>
              <a:t>Jewish </a:t>
            </a:r>
            <a:r>
              <a:rPr lang="en-GB" dirty="0">
                <a:solidFill>
                  <a:schemeClr val="accent1">
                    <a:lumMod val="50000"/>
                  </a:schemeClr>
                </a:solidFill>
              </a:rPr>
              <a:t>state. On May 14, 1948, David Ben-Gurion, the chairman of the Jewish Agency for Palestine, announced the formation of the state of </a:t>
            </a:r>
            <a:r>
              <a:rPr lang="en-GB" dirty="0" smtClean="0">
                <a:solidFill>
                  <a:schemeClr val="accent1">
                    <a:lumMod val="50000"/>
                  </a:schemeClr>
                </a:solidFill>
              </a:rPr>
              <a:t>Israel, declaring </a:t>
            </a:r>
            <a:r>
              <a:rPr lang="en-GB" dirty="0">
                <a:solidFill>
                  <a:schemeClr val="accent1">
                    <a:lumMod val="50000"/>
                  </a:schemeClr>
                </a:solidFill>
              </a:rPr>
              <a:t>"The Nazi Holocaust, which engulfed millions of Jews in Europe, proved anew the urgency of the reestablishment of the Jewish State, which would solve the problem of Jewish homelessness by opening the gates to all Jews and lifting the Jewish people to equality in the family of nations." </a:t>
            </a:r>
          </a:p>
          <a:p>
            <a:pPr marL="0" indent="0">
              <a:buNone/>
            </a:pPr>
            <a:endParaRPr lang="en-GB" dirty="0"/>
          </a:p>
        </p:txBody>
      </p:sp>
    </p:spTree>
    <p:extLst>
      <p:ext uri="{BB962C8B-B14F-4D97-AF65-F5344CB8AC3E}">
        <p14:creationId xmlns:p14="http://schemas.microsoft.com/office/powerpoint/2010/main" val="1104804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Palestine: </a:t>
            </a:r>
            <a:r>
              <a:rPr lang="en-GB" sz="2800" b="1" dirty="0" smtClean="0">
                <a:solidFill>
                  <a:schemeClr val="accent1">
                    <a:lumMod val="50000"/>
                  </a:schemeClr>
                </a:solidFill>
                <a:latin typeface="+mn-lt"/>
              </a:rPr>
              <a:t>(cited in </a:t>
            </a:r>
            <a:r>
              <a:rPr lang="en-GB" sz="2800" b="1" i="1" dirty="0" smtClean="0">
                <a:solidFill>
                  <a:schemeClr val="accent1">
                    <a:lumMod val="50000"/>
                  </a:schemeClr>
                </a:solidFill>
                <a:latin typeface="+mn-lt"/>
              </a:rPr>
              <a:t>The Wall Street Journal </a:t>
            </a:r>
            <a:r>
              <a:rPr lang="en-GB" sz="2800" b="1" dirty="0" smtClean="0">
                <a:solidFill>
                  <a:schemeClr val="accent1">
                    <a:lumMod val="50000"/>
                  </a:schemeClr>
                </a:solidFill>
                <a:latin typeface="+mn-lt"/>
              </a:rPr>
              <a:t>Report, 22 Sept., 2015)</a:t>
            </a:r>
            <a:endParaRPr lang="en-GB" sz="2800" b="1" dirty="0">
              <a:solidFill>
                <a:schemeClr val="accent1">
                  <a:lumMod val="50000"/>
                </a:schemeClr>
              </a:solidFill>
              <a:latin typeface="+mn-lt"/>
            </a:endParaRPr>
          </a:p>
        </p:txBody>
      </p:sp>
      <p:sp>
        <p:nvSpPr>
          <p:cNvPr id="3" name="Content Placeholder 2"/>
          <p:cNvSpPr>
            <a:spLocks noGrp="1"/>
          </p:cNvSpPr>
          <p:nvPr>
            <p:ph idx="1"/>
          </p:nvPr>
        </p:nvSpPr>
        <p:spPr/>
        <p:txBody>
          <a:bodyPr/>
          <a:lstStyle/>
          <a:p>
            <a:pPr marL="0" indent="0">
              <a:buNone/>
            </a:pPr>
            <a:r>
              <a:rPr lang="en-GB" b="1" dirty="0">
                <a:solidFill>
                  <a:schemeClr val="accent1">
                    <a:lumMod val="50000"/>
                  </a:schemeClr>
                </a:solidFill>
              </a:rPr>
              <a:t>Israeli-Palestinian Conflict (since 1948)</a:t>
            </a:r>
          </a:p>
          <a:p>
            <a:r>
              <a:rPr lang="en-GB" dirty="0">
                <a:solidFill>
                  <a:schemeClr val="accent1">
                    <a:lumMod val="50000"/>
                  </a:schemeClr>
                </a:solidFill>
              </a:rPr>
              <a:t>5.1 million displaced people </a:t>
            </a:r>
          </a:p>
          <a:p>
            <a:r>
              <a:rPr lang="en-GB" dirty="0">
                <a:solidFill>
                  <a:schemeClr val="accent1">
                    <a:lumMod val="50000"/>
                  </a:schemeClr>
                </a:solidFill>
              </a:rPr>
              <a:t>Palestinian refugees were displaced starting from the 1948 conflict with Israel. The United Nations now looks after around 5.1 million registered Palestinian refugees across some 60 camps in the Middle East. </a:t>
            </a:r>
          </a:p>
          <a:p>
            <a:pPr marL="0" indent="0">
              <a:buNone/>
            </a:pPr>
            <a:endParaRPr lang="en-GB" dirty="0"/>
          </a:p>
        </p:txBody>
      </p:sp>
    </p:spTree>
    <p:extLst>
      <p:ext uri="{BB962C8B-B14F-4D97-AF65-F5344CB8AC3E}">
        <p14:creationId xmlns:p14="http://schemas.microsoft.com/office/powerpoint/2010/main" val="1184481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endParaRPr lang="en-GB" dirty="0"/>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sz="2000" dirty="0" smtClean="0"/>
          </a:p>
          <a:p>
            <a:pPr marL="0" indent="0">
              <a:buNone/>
            </a:pPr>
            <a:r>
              <a:rPr lang="en-GB" sz="2000" dirty="0" smtClean="0">
                <a:solidFill>
                  <a:schemeClr val="accent1">
                    <a:lumMod val="50000"/>
                  </a:schemeClr>
                </a:solidFill>
              </a:rPr>
              <a:t>The </a:t>
            </a:r>
            <a:r>
              <a:rPr lang="en-GB" sz="2000" dirty="0">
                <a:solidFill>
                  <a:schemeClr val="accent1">
                    <a:lumMod val="50000"/>
                  </a:schemeClr>
                </a:solidFill>
              </a:rPr>
              <a:t>refugee camp at Amman, Jordan, in 1953. </a:t>
            </a:r>
            <a:r>
              <a:rPr lang="en-GB" sz="1600" dirty="0">
                <a:solidFill>
                  <a:schemeClr val="accent1">
                    <a:lumMod val="50000"/>
                  </a:schemeClr>
                </a:solidFill>
              </a:rPr>
              <a:t>PHOTO: ASSOCIATED PRESS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619622"/>
            <a:ext cx="6325942" cy="4961346"/>
          </a:xfrm>
          <a:prstGeom prst="rect">
            <a:avLst/>
          </a:prstGeom>
        </p:spPr>
      </p:pic>
    </p:spTree>
    <p:extLst>
      <p:ext uri="{BB962C8B-B14F-4D97-AF65-F5344CB8AC3E}">
        <p14:creationId xmlns:p14="http://schemas.microsoft.com/office/powerpoint/2010/main" val="215675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Case Study: India and Pakistan 1947</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a:bodyPr>
          <a:lstStyle/>
          <a:p>
            <a:pPr marL="0" indent="0">
              <a:buNone/>
            </a:pPr>
            <a:r>
              <a:rPr lang="en-GB" sz="2000" dirty="0">
                <a:solidFill>
                  <a:schemeClr val="accent1">
                    <a:lumMod val="50000"/>
                  </a:schemeClr>
                </a:solidFill>
              </a:rPr>
              <a:t>The </a:t>
            </a:r>
            <a:r>
              <a:rPr lang="en-GB" sz="2000" b="1" dirty="0">
                <a:solidFill>
                  <a:schemeClr val="accent1">
                    <a:lumMod val="50000"/>
                  </a:schemeClr>
                </a:solidFill>
              </a:rPr>
              <a:t>Partition of India</a:t>
            </a:r>
            <a:r>
              <a:rPr lang="en-GB" sz="2000" dirty="0">
                <a:solidFill>
                  <a:schemeClr val="accent1">
                    <a:lumMod val="50000"/>
                  </a:schemeClr>
                </a:solidFill>
              </a:rPr>
              <a:t> was the division of British </a:t>
            </a:r>
            <a:r>
              <a:rPr lang="en-GB" sz="2000" dirty="0" smtClean="0">
                <a:solidFill>
                  <a:schemeClr val="accent1">
                    <a:lumMod val="50000"/>
                  </a:schemeClr>
                </a:solidFill>
              </a:rPr>
              <a:t>India </a:t>
            </a:r>
            <a:r>
              <a:rPr lang="en-GB" sz="2000" dirty="0">
                <a:solidFill>
                  <a:schemeClr val="accent1">
                    <a:lumMod val="50000"/>
                  </a:schemeClr>
                </a:solidFill>
              </a:rPr>
              <a:t>in 1947 which accompanied the creation of two independent dominions, India and Pakistan</a:t>
            </a:r>
            <a:r>
              <a:rPr lang="en-GB" sz="2000" dirty="0" smtClean="0">
                <a:solidFill>
                  <a:schemeClr val="accent1">
                    <a:lumMod val="50000"/>
                  </a:schemeClr>
                </a:solidFill>
              </a:rPr>
              <a:t>.</a:t>
            </a:r>
            <a:endParaRPr lang="en-GB" sz="2000" baseline="30000" dirty="0" smtClean="0">
              <a:solidFill>
                <a:schemeClr val="accent1">
                  <a:lumMod val="50000"/>
                </a:schemeClr>
              </a:solidFill>
            </a:endParaRPr>
          </a:p>
          <a:p>
            <a:pPr marL="0" indent="0">
              <a:buNone/>
            </a:pPr>
            <a:r>
              <a:rPr lang="en-GB" sz="2000" dirty="0">
                <a:solidFill>
                  <a:schemeClr val="accent1">
                    <a:lumMod val="50000"/>
                  </a:schemeClr>
                </a:solidFill>
              </a:rPr>
              <a:t>The </a:t>
            </a:r>
            <a:r>
              <a:rPr lang="en-GB" sz="2000" i="1" dirty="0">
                <a:solidFill>
                  <a:schemeClr val="accent1">
                    <a:lumMod val="50000"/>
                  </a:schemeClr>
                </a:solidFill>
              </a:rPr>
              <a:t>partition</a:t>
            </a:r>
            <a:r>
              <a:rPr lang="en-GB" sz="2000" dirty="0">
                <a:solidFill>
                  <a:schemeClr val="accent1">
                    <a:lumMod val="50000"/>
                  </a:schemeClr>
                </a:solidFill>
              </a:rPr>
              <a:t> involved the division of three provinces, Assam, Bengal and the Punjab, based on district-wide Hindu or Muslim majorities</a:t>
            </a:r>
            <a:r>
              <a:rPr lang="en-GB" sz="2000" dirty="0" smtClean="0">
                <a:solidFill>
                  <a:schemeClr val="accent1">
                    <a:lumMod val="50000"/>
                  </a:schemeClr>
                </a:solidFill>
              </a:rPr>
              <a:t>.</a:t>
            </a:r>
          </a:p>
          <a:p>
            <a:pPr marL="0" indent="0">
              <a:buNone/>
            </a:pPr>
            <a:r>
              <a:rPr lang="en-GB" sz="2000" dirty="0">
                <a:solidFill>
                  <a:schemeClr val="accent1">
                    <a:lumMod val="50000"/>
                  </a:schemeClr>
                </a:solidFill>
              </a:rPr>
              <a:t>The partition displaced over 14 million </a:t>
            </a:r>
            <a:r>
              <a:rPr lang="en-GB" sz="2000" dirty="0" smtClean="0">
                <a:solidFill>
                  <a:schemeClr val="accent1">
                    <a:lumMod val="50000"/>
                  </a:schemeClr>
                </a:solidFill>
              </a:rPr>
              <a:t>people, </a:t>
            </a:r>
            <a:r>
              <a:rPr lang="en-GB" sz="2000" dirty="0">
                <a:solidFill>
                  <a:schemeClr val="accent1">
                    <a:lumMod val="50000"/>
                  </a:schemeClr>
                </a:solidFill>
              </a:rPr>
              <a:t>creating overwhelming refugee crises in the newly constituted dominions; there was large-scale violence, with estimates of loss of </a:t>
            </a:r>
            <a:r>
              <a:rPr lang="en-GB" sz="2000" dirty="0" smtClean="0">
                <a:solidFill>
                  <a:schemeClr val="accent1">
                    <a:lumMod val="50000"/>
                  </a:schemeClr>
                </a:solidFill>
              </a:rPr>
              <a:t>life varying </a:t>
            </a:r>
            <a:r>
              <a:rPr lang="en-GB" sz="2000" dirty="0">
                <a:solidFill>
                  <a:schemeClr val="accent1">
                    <a:lumMod val="50000"/>
                  </a:schemeClr>
                </a:solidFill>
              </a:rPr>
              <a:t>between several hundred thousand and two </a:t>
            </a:r>
            <a:r>
              <a:rPr lang="en-GB" sz="2000" dirty="0" smtClean="0">
                <a:solidFill>
                  <a:schemeClr val="accent1">
                    <a:lumMod val="50000"/>
                  </a:schemeClr>
                </a:solidFill>
              </a:rPr>
              <a:t>million.</a:t>
            </a:r>
            <a:r>
              <a:rPr lang="en-GB" sz="2000" baseline="30000" dirty="0">
                <a:solidFill>
                  <a:schemeClr val="accent1">
                    <a:lumMod val="50000"/>
                  </a:schemeClr>
                </a:solidFill>
              </a:rPr>
              <a:t> </a:t>
            </a:r>
            <a:endParaRPr lang="en-GB" sz="2000" baseline="30000" dirty="0" smtClean="0">
              <a:solidFill>
                <a:schemeClr val="accent1">
                  <a:lumMod val="50000"/>
                </a:schemeClr>
              </a:solidFill>
            </a:endParaRPr>
          </a:p>
          <a:p>
            <a:pPr marL="0" indent="0">
              <a:buNone/>
            </a:pPr>
            <a:r>
              <a:rPr lang="en-GB" sz="2000" dirty="0" smtClean="0">
                <a:solidFill>
                  <a:schemeClr val="accent1">
                    <a:lumMod val="50000"/>
                  </a:schemeClr>
                </a:solidFill>
              </a:rPr>
              <a:t>The </a:t>
            </a:r>
            <a:r>
              <a:rPr lang="en-GB" sz="2000" dirty="0">
                <a:solidFill>
                  <a:schemeClr val="accent1">
                    <a:lumMod val="50000"/>
                  </a:schemeClr>
                </a:solidFill>
              </a:rPr>
              <a:t>violent nature of the partition created an atmosphere of hostility and suspicion between India and Pakistan that plagues their relationship to the present.</a:t>
            </a:r>
          </a:p>
        </p:txBody>
      </p:sp>
    </p:spTree>
    <p:extLst>
      <p:ext uri="{BB962C8B-B14F-4D97-AF65-F5344CB8AC3E}">
        <p14:creationId xmlns:p14="http://schemas.microsoft.com/office/powerpoint/2010/main" val="3595101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India and Pakistan 1947</a:t>
            </a: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2595" y="1495328"/>
            <a:ext cx="2600459" cy="303803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5756" y="1495329"/>
            <a:ext cx="4372167" cy="3038036"/>
          </a:xfrm>
          <a:prstGeom prst="rect">
            <a:avLst/>
          </a:prstGeom>
        </p:spPr>
      </p:pic>
    </p:spTree>
    <p:extLst>
      <p:ext uri="{BB962C8B-B14F-4D97-AF65-F5344CB8AC3E}">
        <p14:creationId xmlns:p14="http://schemas.microsoft.com/office/powerpoint/2010/main" val="3035042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1">
                    <a:lumMod val="50000"/>
                  </a:schemeClr>
                </a:solidFill>
                <a:latin typeface="+mn-lt"/>
              </a:rPr>
              <a:t>Other crises of displacement </a:t>
            </a:r>
            <a:r>
              <a:rPr lang="en-GB" sz="3100" b="1" dirty="0" smtClean="0">
                <a:solidFill>
                  <a:schemeClr val="accent1">
                    <a:lumMod val="50000"/>
                  </a:schemeClr>
                </a:solidFill>
                <a:latin typeface="+mn-lt"/>
              </a:rPr>
              <a:t>(cited in the </a:t>
            </a:r>
            <a:r>
              <a:rPr lang="en-GB" sz="3100" b="1" i="1" dirty="0" smtClean="0">
                <a:solidFill>
                  <a:schemeClr val="accent1">
                    <a:lumMod val="50000"/>
                  </a:schemeClr>
                </a:solidFill>
                <a:latin typeface="+mn-lt"/>
              </a:rPr>
              <a:t>Wall Street Journal </a:t>
            </a:r>
            <a:r>
              <a:rPr lang="en-GB" sz="3100" b="1" dirty="0" smtClean="0">
                <a:solidFill>
                  <a:schemeClr val="accent1">
                    <a:lumMod val="50000"/>
                  </a:schemeClr>
                </a:solidFill>
                <a:latin typeface="+mn-lt"/>
              </a:rPr>
              <a:t>report, 22 Sept. 2015)</a:t>
            </a:r>
            <a:endParaRPr lang="en-GB" sz="3100"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77500" lnSpcReduction="20000"/>
          </a:bodyPr>
          <a:lstStyle/>
          <a:p>
            <a:r>
              <a:rPr lang="en-GB" b="1" dirty="0">
                <a:solidFill>
                  <a:schemeClr val="accent1">
                    <a:lumMod val="50000"/>
                  </a:schemeClr>
                </a:solidFill>
              </a:rPr>
              <a:t>Korean War (</a:t>
            </a:r>
            <a:r>
              <a:rPr lang="en-GB" b="1" dirty="0" smtClean="0">
                <a:solidFill>
                  <a:schemeClr val="accent1">
                    <a:lumMod val="50000"/>
                  </a:schemeClr>
                </a:solidFill>
              </a:rPr>
              <a:t>1950-53) </a:t>
            </a:r>
            <a:r>
              <a:rPr lang="en-GB" dirty="0" smtClean="0">
                <a:solidFill>
                  <a:schemeClr val="accent1">
                    <a:lumMod val="50000"/>
                  </a:schemeClr>
                </a:solidFill>
              </a:rPr>
              <a:t>1 </a:t>
            </a:r>
            <a:r>
              <a:rPr lang="en-GB" dirty="0">
                <a:solidFill>
                  <a:schemeClr val="accent1">
                    <a:lumMod val="50000"/>
                  </a:schemeClr>
                </a:solidFill>
              </a:rPr>
              <a:t>million to 5 million displaced people </a:t>
            </a:r>
          </a:p>
          <a:p>
            <a:r>
              <a:rPr lang="en-GB" b="1" dirty="0">
                <a:solidFill>
                  <a:schemeClr val="accent1">
                    <a:lumMod val="50000"/>
                  </a:schemeClr>
                </a:solidFill>
              </a:rPr>
              <a:t>Iraq (</a:t>
            </a:r>
            <a:r>
              <a:rPr lang="en-GB" b="1" dirty="0" smtClean="0">
                <a:solidFill>
                  <a:schemeClr val="accent1">
                    <a:lumMod val="50000"/>
                  </a:schemeClr>
                </a:solidFill>
              </a:rPr>
              <a:t>2003-present) </a:t>
            </a:r>
            <a:r>
              <a:rPr lang="en-GB" dirty="0" smtClean="0">
                <a:solidFill>
                  <a:schemeClr val="accent1">
                    <a:lumMod val="50000"/>
                  </a:schemeClr>
                </a:solidFill>
              </a:rPr>
              <a:t>4 </a:t>
            </a:r>
            <a:r>
              <a:rPr lang="en-GB" dirty="0">
                <a:solidFill>
                  <a:schemeClr val="accent1">
                    <a:lumMod val="50000"/>
                  </a:schemeClr>
                </a:solidFill>
              </a:rPr>
              <a:t>million displaced people </a:t>
            </a:r>
          </a:p>
          <a:p>
            <a:r>
              <a:rPr lang="en-GB" b="1" dirty="0">
                <a:solidFill>
                  <a:schemeClr val="accent1">
                    <a:lumMod val="50000"/>
                  </a:schemeClr>
                </a:solidFill>
              </a:rPr>
              <a:t>Vietnam War (ended in </a:t>
            </a:r>
            <a:r>
              <a:rPr lang="en-GB" b="1" dirty="0" smtClean="0">
                <a:solidFill>
                  <a:schemeClr val="accent1">
                    <a:lumMod val="50000"/>
                  </a:schemeClr>
                </a:solidFill>
              </a:rPr>
              <a:t>1975) </a:t>
            </a:r>
            <a:r>
              <a:rPr lang="en-GB" dirty="0" smtClean="0">
                <a:solidFill>
                  <a:schemeClr val="accent1">
                    <a:lumMod val="50000"/>
                  </a:schemeClr>
                </a:solidFill>
              </a:rPr>
              <a:t>3 </a:t>
            </a:r>
            <a:r>
              <a:rPr lang="en-GB" dirty="0">
                <a:solidFill>
                  <a:schemeClr val="accent1">
                    <a:lumMod val="50000"/>
                  </a:schemeClr>
                </a:solidFill>
              </a:rPr>
              <a:t>million displaced people </a:t>
            </a:r>
          </a:p>
          <a:p>
            <a:r>
              <a:rPr lang="en-GB" b="1" dirty="0">
                <a:solidFill>
                  <a:schemeClr val="accent1">
                    <a:lumMod val="50000"/>
                  </a:schemeClr>
                </a:solidFill>
              </a:rPr>
              <a:t>Former Yugoslavia conflict (</a:t>
            </a:r>
            <a:r>
              <a:rPr lang="en-GB" b="1" dirty="0" smtClean="0">
                <a:solidFill>
                  <a:schemeClr val="accent1">
                    <a:lumMod val="50000"/>
                  </a:schemeClr>
                </a:solidFill>
              </a:rPr>
              <a:t>1991-95) </a:t>
            </a:r>
            <a:r>
              <a:rPr lang="en-GB" dirty="0" smtClean="0">
                <a:solidFill>
                  <a:schemeClr val="accent1">
                    <a:lumMod val="50000"/>
                  </a:schemeClr>
                </a:solidFill>
              </a:rPr>
              <a:t>2.7 </a:t>
            </a:r>
            <a:r>
              <a:rPr lang="en-GB" dirty="0">
                <a:solidFill>
                  <a:schemeClr val="accent1">
                    <a:lumMod val="50000"/>
                  </a:schemeClr>
                </a:solidFill>
              </a:rPr>
              <a:t>million displaced people </a:t>
            </a:r>
          </a:p>
          <a:p>
            <a:r>
              <a:rPr lang="en-GB" b="1" dirty="0">
                <a:solidFill>
                  <a:schemeClr val="accent1">
                    <a:lumMod val="50000"/>
                  </a:schemeClr>
                </a:solidFill>
              </a:rPr>
              <a:t>Afghan conflict (since </a:t>
            </a:r>
            <a:r>
              <a:rPr lang="en-GB" b="1" dirty="0" smtClean="0">
                <a:solidFill>
                  <a:schemeClr val="accent1">
                    <a:lumMod val="50000"/>
                  </a:schemeClr>
                </a:solidFill>
              </a:rPr>
              <a:t>1979) </a:t>
            </a:r>
            <a:r>
              <a:rPr lang="en-GB" dirty="0" smtClean="0">
                <a:solidFill>
                  <a:schemeClr val="accent1">
                    <a:lumMod val="50000"/>
                  </a:schemeClr>
                </a:solidFill>
              </a:rPr>
              <a:t>2.6 </a:t>
            </a:r>
            <a:r>
              <a:rPr lang="en-GB" dirty="0">
                <a:solidFill>
                  <a:schemeClr val="accent1">
                    <a:lumMod val="50000"/>
                  </a:schemeClr>
                </a:solidFill>
              </a:rPr>
              <a:t>million displaced people </a:t>
            </a:r>
          </a:p>
          <a:p>
            <a:r>
              <a:rPr lang="en-GB" b="1" dirty="0">
                <a:solidFill>
                  <a:schemeClr val="accent1">
                    <a:lumMod val="50000"/>
                  </a:schemeClr>
                </a:solidFill>
              </a:rPr>
              <a:t>Rwanda (</a:t>
            </a:r>
            <a:r>
              <a:rPr lang="en-GB" b="1" dirty="0" smtClean="0">
                <a:solidFill>
                  <a:schemeClr val="accent1">
                    <a:lumMod val="50000"/>
                  </a:schemeClr>
                </a:solidFill>
              </a:rPr>
              <a:t>1994) </a:t>
            </a:r>
            <a:r>
              <a:rPr lang="en-GB" dirty="0" smtClean="0">
                <a:solidFill>
                  <a:schemeClr val="accent1">
                    <a:lumMod val="50000"/>
                  </a:schemeClr>
                </a:solidFill>
              </a:rPr>
              <a:t>1.5 </a:t>
            </a:r>
            <a:r>
              <a:rPr lang="en-GB" dirty="0">
                <a:solidFill>
                  <a:schemeClr val="accent1">
                    <a:lumMod val="50000"/>
                  </a:schemeClr>
                </a:solidFill>
              </a:rPr>
              <a:t>million displaced people </a:t>
            </a:r>
          </a:p>
          <a:p>
            <a:r>
              <a:rPr lang="en-GB" b="1" dirty="0">
                <a:solidFill>
                  <a:schemeClr val="accent1">
                    <a:lumMod val="50000"/>
                  </a:schemeClr>
                </a:solidFill>
              </a:rPr>
              <a:t>Somalia (since 1991) </a:t>
            </a:r>
            <a:r>
              <a:rPr lang="en-GB" dirty="0" smtClean="0">
                <a:solidFill>
                  <a:schemeClr val="accent1">
                    <a:lumMod val="50000"/>
                  </a:schemeClr>
                </a:solidFill>
              </a:rPr>
              <a:t>1.1 </a:t>
            </a:r>
            <a:r>
              <a:rPr lang="en-GB" dirty="0">
                <a:solidFill>
                  <a:schemeClr val="accent1">
                    <a:lumMod val="50000"/>
                  </a:schemeClr>
                </a:solidFill>
              </a:rPr>
              <a:t>million displaced people </a:t>
            </a:r>
          </a:p>
          <a:p>
            <a:r>
              <a:rPr lang="en-GB" b="1" dirty="0">
                <a:solidFill>
                  <a:schemeClr val="accent1">
                    <a:lumMod val="50000"/>
                  </a:schemeClr>
                </a:solidFill>
              </a:rPr>
              <a:t>Central African Republic (</a:t>
            </a:r>
            <a:r>
              <a:rPr lang="en-GB" b="1" dirty="0" smtClean="0">
                <a:solidFill>
                  <a:schemeClr val="accent1">
                    <a:lumMod val="50000"/>
                  </a:schemeClr>
                </a:solidFill>
              </a:rPr>
              <a:t>2013) </a:t>
            </a:r>
            <a:r>
              <a:rPr lang="en-GB" dirty="0" smtClean="0">
                <a:solidFill>
                  <a:schemeClr val="accent1">
                    <a:lumMod val="50000"/>
                  </a:schemeClr>
                </a:solidFill>
              </a:rPr>
              <a:t>850,000 </a:t>
            </a:r>
            <a:r>
              <a:rPr lang="en-GB" dirty="0">
                <a:solidFill>
                  <a:schemeClr val="accent1">
                    <a:lumMod val="50000"/>
                  </a:schemeClr>
                </a:solidFill>
              </a:rPr>
              <a:t>displaced people </a:t>
            </a:r>
          </a:p>
          <a:p>
            <a:r>
              <a:rPr lang="en-GB" b="1" dirty="0">
                <a:solidFill>
                  <a:schemeClr val="accent1">
                    <a:lumMod val="50000"/>
                  </a:schemeClr>
                </a:solidFill>
              </a:rPr>
              <a:t>Sudan-South Sudan (1955-72; </a:t>
            </a:r>
            <a:r>
              <a:rPr lang="en-GB" b="1" dirty="0" smtClean="0">
                <a:solidFill>
                  <a:schemeClr val="accent1">
                    <a:lumMod val="50000"/>
                  </a:schemeClr>
                </a:solidFill>
              </a:rPr>
              <a:t>2013) </a:t>
            </a:r>
            <a:r>
              <a:rPr lang="en-GB" dirty="0" smtClean="0">
                <a:solidFill>
                  <a:schemeClr val="accent1">
                    <a:lumMod val="50000"/>
                  </a:schemeClr>
                </a:solidFill>
              </a:rPr>
              <a:t>660,000 </a:t>
            </a:r>
            <a:r>
              <a:rPr lang="en-GB" dirty="0">
                <a:solidFill>
                  <a:schemeClr val="accent1">
                    <a:lumMod val="50000"/>
                  </a:schemeClr>
                </a:solidFill>
              </a:rPr>
              <a:t>displaced people </a:t>
            </a:r>
          </a:p>
          <a:p>
            <a:r>
              <a:rPr lang="en-GB" b="1" dirty="0">
                <a:solidFill>
                  <a:schemeClr val="accent1">
                    <a:lumMod val="50000"/>
                  </a:schemeClr>
                </a:solidFill>
              </a:rPr>
              <a:t>Democratic Republic of Congo (</a:t>
            </a:r>
            <a:r>
              <a:rPr lang="en-GB" b="1" dirty="0" smtClean="0">
                <a:solidFill>
                  <a:schemeClr val="accent1">
                    <a:lumMod val="50000"/>
                  </a:schemeClr>
                </a:solidFill>
              </a:rPr>
              <a:t>1996-1998) </a:t>
            </a:r>
            <a:r>
              <a:rPr lang="en-GB" dirty="0" smtClean="0">
                <a:solidFill>
                  <a:schemeClr val="accent1">
                    <a:lumMod val="50000"/>
                  </a:schemeClr>
                </a:solidFill>
              </a:rPr>
              <a:t>516,800 </a:t>
            </a:r>
            <a:r>
              <a:rPr lang="en-GB" dirty="0">
                <a:solidFill>
                  <a:schemeClr val="accent1">
                    <a:lumMod val="50000"/>
                  </a:schemeClr>
                </a:solidFill>
              </a:rPr>
              <a:t>displaced people </a:t>
            </a:r>
            <a:endParaRPr lang="en-GB" dirty="0" smtClean="0">
              <a:solidFill>
                <a:schemeClr val="accent1">
                  <a:lumMod val="50000"/>
                </a:schemeClr>
              </a:solidFill>
            </a:endParaRPr>
          </a:p>
          <a:p>
            <a:r>
              <a:rPr lang="en-GB" dirty="0">
                <a:solidFill>
                  <a:schemeClr val="accent1">
                    <a:lumMod val="50000"/>
                  </a:schemeClr>
                </a:solidFill>
              </a:rPr>
              <a:t>a</a:t>
            </a:r>
            <a:r>
              <a:rPr lang="en-GB" dirty="0" smtClean="0">
                <a:solidFill>
                  <a:schemeClr val="accent1">
                    <a:lumMod val="50000"/>
                  </a:schemeClr>
                </a:solidFill>
              </a:rPr>
              <a:t>nd </a:t>
            </a:r>
            <a:r>
              <a:rPr lang="en-GB" b="1" dirty="0" smtClean="0">
                <a:solidFill>
                  <a:schemeClr val="accent1">
                    <a:lumMod val="50000"/>
                  </a:schemeClr>
                </a:solidFill>
              </a:rPr>
              <a:t>Myanmar</a:t>
            </a:r>
            <a:r>
              <a:rPr lang="en-GB" dirty="0" smtClean="0">
                <a:solidFill>
                  <a:schemeClr val="accent1">
                    <a:lumMod val="50000"/>
                  </a:schemeClr>
                </a:solidFill>
              </a:rPr>
              <a:t>…</a:t>
            </a:r>
            <a:endParaRPr lang="en-GB" dirty="0">
              <a:solidFill>
                <a:schemeClr val="accent1">
                  <a:lumMod val="50000"/>
                </a:schemeClr>
              </a:solidFill>
            </a:endParaRPr>
          </a:p>
          <a:p>
            <a:pPr marL="0" indent="0">
              <a:buNone/>
            </a:pPr>
            <a:endParaRPr lang="en-GB" dirty="0"/>
          </a:p>
        </p:txBody>
      </p:sp>
    </p:spTree>
    <p:extLst>
      <p:ext uri="{BB962C8B-B14F-4D97-AF65-F5344CB8AC3E}">
        <p14:creationId xmlns:p14="http://schemas.microsoft.com/office/powerpoint/2010/main" val="32410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Case Study: Myanmar 2012-2014</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r>
              <a:rPr lang="en-GB" dirty="0" smtClean="0">
                <a:solidFill>
                  <a:schemeClr val="accent1">
                    <a:lumMod val="50000"/>
                  </a:schemeClr>
                </a:solidFill>
              </a:rPr>
              <a:t>479,000 </a:t>
            </a:r>
            <a:r>
              <a:rPr lang="en-GB" dirty="0">
                <a:solidFill>
                  <a:schemeClr val="accent1">
                    <a:lumMod val="50000"/>
                  </a:schemeClr>
                </a:solidFill>
              </a:rPr>
              <a:t>displaced people </a:t>
            </a:r>
            <a:r>
              <a:rPr lang="en-GB" dirty="0" smtClean="0">
                <a:solidFill>
                  <a:schemeClr val="accent1">
                    <a:lumMod val="50000"/>
                  </a:schemeClr>
                </a:solidFill>
              </a:rPr>
              <a:t>(</a:t>
            </a:r>
            <a:r>
              <a:rPr lang="en-GB" i="1" dirty="0" smtClean="0">
                <a:solidFill>
                  <a:schemeClr val="accent1">
                    <a:lumMod val="50000"/>
                  </a:schemeClr>
                </a:solidFill>
              </a:rPr>
              <a:t>at 22/9/2015</a:t>
            </a:r>
            <a:r>
              <a:rPr lang="en-GB" dirty="0" smtClean="0">
                <a:solidFill>
                  <a:schemeClr val="accent1">
                    <a:lumMod val="50000"/>
                  </a:schemeClr>
                </a:solidFill>
              </a:rPr>
              <a:t>)</a:t>
            </a:r>
            <a:endParaRPr lang="en-GB" dirty="0">
              <a:solidFill>
                <a:schemeClr val="accent1">
                  <a:lumMod val="50000"/>
                </a:schemeClr>
              </a:solidFill>
            </a:endParaRPr>
          </a:p>
          <a:p>
            <a:r>
              <a:rPr lang="en-GB" dirty="0">
                <a:solidFill>
                  <a:schemeClr val="accent1">
                    <a:lumMod val="50000"/>
                  </a:schemeClr>
                </a:solidFill>
              </a:rPr>
              <a:t>In 2012, violence erupted in Rakhine State, forcing around 140,000 people to flee their homes. At the end of 2014, the UNHCR estimated that refugees originating from Myanmar </a:t>
            </a:r>
            <a:r>
              <a:rPr lang="en-GB" dirty="0" smtClean="0">
                <a:solidFill>
                  <a:schemeClr val="accent1">
                    <a:lumMod val="50000"/>
                  </a:schemeClr>
                </a:solidFill>
              </a:rPr>
              <a:t>totalled </a:t>
            </a:r>
            <a:r>
              <a:rPr lang="en-GB" dirty="0">
                <a:solidFill>
                  <a:schemeClr val="accent1">
                    <a:lumMod val="50000"/>
                  </a:schemeClr>
                </a:solidFill>
              </a:rPr>
              <a:t>479,000, making it the seventh-largest source country. </a:t>
            </a:r>
            <a:endParaRPr lang="en-GB" dirty="0" smtClean="0">
              <a:solidFill>
                <a:schemeClr val="accent1">
                  <a:lumMod val="50000"/>
                </a:schemeClr>
              </a:solidFill>
            </a:endParaRPr>
          </a:p>
          <a:p>
            <a:pPr marL="0" indent="0">
              <a:buNone/>
            </a:pPr>
            <a:r>
              <a:rPr lang="en-GB" b="1" dirty="0">
                <a:solidFill>
                  <a:srgbClr val="FF0000"/>
                </a:solidFill>
              </a:rPr>
              <a:t>NB Since the end of 2017, </a:t>
            </a:r>
            <a:r>
              <a:rPr lang="en-GB" b="1" dirty="0" smtClean="0">
                <a:solidFill>
                  <a:srgbClr val="FF0000"/>
                </a:solidFill>
              </a:rPr>
              <a:t>we need to</a:t>
            </a:r>
            <a:r>
              <a:rPr lang="en-GB" b="1" dirty="0" smtClean="0">
                <a:solidFill>
                  <a:srgbClr val="FF0000"/>
                </a:solidFill>
              </a:rPr>
              <a:t> </a:t>
            </a:r>
            <a:r>
              <a:rPr lang="en-GB" b="1" dirty="0">
                <a:solidFill>
                  <a:srgbClr val="FF0000"/>
                </a:solidFill>
              </a:rPr>
              <a:t>add </a:t>
            </a:r>
            <a:r>
              <a:rPr lang="en-GB" b="1" u="sng" dirty="0">
                <a:solidFill>
                  <a:srgbClr val="FF0000"/>
                </a:solidFill>
              </a:rPr>
              <a:t>at least 600,000 </a:t>
            </a:r>
            <a:r>
              <a:rPr lang="en-GB" b="1" dirty="0">
                <a:solidFill>
                  <a:srgbClr val="FF0000"/>
                </a:solidFill>
              </a:rPr>
              <a:t>more </a:t>
            </a:r>
            <a:r>
              <a:rPr lang="en-GB" b="1" dirty="0" err="1" smtClean="0">
                <a:solidFill>
                  <a:srgbClr val="FF0000"/>
                </a:solidFill>
              </a:rPr>
              <a:t>Rohingya</a:t>
            </a:r>
            <a:r>
              <a:rPr lang="en-GB" b="1" dirty="0" smtClean="0">
                <a:solidFill>
                  <a:srgbClr val="FF0000"/>
                </a:solidFill>
              </a:rPr>
              <a:t> </a:t>
            </a:r>
            <a:r>
              <a:rPr lang="en-GB" b="1" dirty="0">
                <a:solidFill>
                  <a:srgbClr val="FF0000"/>
                </a:solidFill>
              </a:rPr>
              <a:t>refuges, forced to flee from Rakhine to Bangladesh</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09942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endParaRPr lang="en-GB" dirty="0" smtClean="0"/>
          </a:p>
          <a:p>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sz="2200" dirty="0" smtClean="0">
                <a:solidFill>
                  <a:schemeClr val="accent1">
                    <a:lumMod val="50000"/>
                  </a:schemeClr>
                </a:solidFill>
              </a:rPr>
              <a:t>A </a:t>
            </a:r>
            <a:r>
              <a:rPr lang="en-GB" sz="2200" dirty="0">
                <a:solidFill>
                  <a:schemeClr val="accent1">
                    <a:lumMod val="50000"/>
                  </a:schemeClr>
                </a:solidFill>
              </a:rPr>
              <a:t>mother walking with her children in a refugee camp in </a:t>
            </a:r>
            <a:r>
              <a:rPr lang="en-GB" sz="2200" dirty="0" err="1">
                <a:solidFill>
                  <a:schemeClr val="accent1">
                    <a:lumMod val="50000"/>
                  </a:schemeClr>
                </a:solidFill>
              </a:rPr>
              <a:t>Laiza</a:t>
            </a:r>
            <a:r>
              <a:rPr lang="en-GB" sz="2200" dirty="0">
                <a:solidFill>
                  <a:schemeClr val="accent1">
                    <a:lumMod val="50000"/>
                  </a:schemeClr>
                </a:solidFill>
              </a:rPr>
              <a:t>, Myanmar, in 2012. </a:t>
            </a:r>
            <a:r>
              <a:rPr lang="en-GB" sz="1600" dirty="0">
                <a:solidFill>
                  <a:schemeClr val="accent1">
                    <a:lumMod val="50000"/>
                  </a:schemeClr>
                </a:solidFill>
              </a:rPr>
              <a:t>PHOTO: VINCENT YU/ASSOCIATED </a:t>
            </a:r>
            <a:r>
              <a:rPr lang="en-GB" sz="1600" dirty="0" smtClean="0">
                <a:solidFill>
                  <a:schemeClr val="accent1">
                    <a:lumMod val="50000"/>
                  </a:schemeClr>
                </a:solidFill>
              </a:rPr>
              <a:t>PRESS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257488"/>
            <a:ext cx="6879733" cy="4589765"/>
          </a:xfrm>
          <a:prstGeom prst="rect">
            <a:avLst/>
          </a:prstGeom>
        </p:spPr>
      </p:pic>
    </p:spTree>
    <p:extLst>
      <p:ext uri="{BB962C8B-B14F-4D97-AF65-F5344CB8AC3E}">
        <p14:creationId xmlns:p14="http://schemas.microsoft.com/office/powerpoint/2010/main" val="3768616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smtClean="0">
                <a:solidFill>
                  <a:schemeClr val="accent1">
                    <a:lumMod val="50000"/>
                  </a:schemeClr>
                </a:solidFill>
                <a:latin typeface="+mn-lt"/>
              </a:rPr>
              <a:t>Immigration </a:t>
            </a:r>
            <a:r>
              <a:rPr lang="en-GB" b="1" dirty="0">
                <a:solidFill>
                  <a:schemeClr val="accent1">
                    <a:lumMod val="50000"/>
                  </a:schemeClr>
                </a:solidFill>
                <a:latin typeface="+mn-lt"/>
              </a:rPr>
              <a:t>as a political issue:</a:t>
            </a: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pPr marL="0" indent="0">
              <a:buNone/>
            </a:pPr>
            <a:r>
              <a:rPr lang="en-GB" dirty="0" smtClean="0">
                <a:solidFill>
                  <a:schemeClr val="accent1">
                    <a:lumMod val="50000"/>
                  </a:schemeClr>
                </a:solidFill>
              </a:rPr>
              <a:t>Case Studies: Italy and Greece since 2000; UK since 1950s</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849" y="2680494"/>
            <a:ext cx="3682872" cy="2069306"/>
          </a:xfrm>
          <a:prstGeom prst="rect">
            <a:avLst/>
          </a:prstGeom>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4400" y="2684933"/>
            <a:ext cx="3102942" cy="2064867"/>
          </a:xfrm>
          <a:prstGeom prst="rect">
            <a:avLst/>
          </a:prstGeom>
        </p:spPr>
      </p:pic>
    </p:spTree>
    <p:extLst>
      <p:ext uri="{BB962C8B-B14F-4D97-AF65-F5344CB8AC3E}">
        <p14:creationId xmlns:p14="http://schemas.microsoft.com/office/powerpoint/2010/main" val="11877345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Case Study: Syria</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r>
              <a:rPr lang="en-GB" b="1" dirty="0">
                <a:solidFill>
                  <a:schemeClr val="accent1">
                    <a:lumMod val="50000"/>
                  </a:schemeClr>
                </a:solidFill>
              </a:rPr>
              <a:t>Syria (2011-present)</a:t>
            </a:r>
          </a:p>
          <a:p>
            <a:r>
              <a:rPr lang="en-GB" dirty="0">
                <a:solidFill>
                  <a:schemeClr val="accent1">
                    <a:lumMod val="50000"/>
                  </a:schemeClr>
                </a:solidFill>
              </a:rPr>
              <a:t>11.6 million displaced people </a:t>
            </a:r>
          </a:p>
          <a:p>
            <a:r>
              <a:rPr lang="en-GB" dirty="0">
                <a:solidFill>
                  <a:schemeClr val="accent1">
                    <a:lumMod val="50000"/>
                  </a:schemeClr>
                </a:solidFill>
              </a:rPr>
              <a:t>The continuing conflict and Islamic State offensive forced 1.5 million people to flee abroad in 2014, mainly to </a:t>
            </a:r>
            <a:r>
              <a:rPr lang="en-GB" dirty="0" smtClean="0">
                <a:solidFill>
                  <a:schemeClr val="accent1">
                    <a:lumMod val="50000"/>
                  </a:schemeClr>
                </a:solidFill>
              </a:rPr>
              <a:t>neighbouring </a:t>
            </a:r>
            <a:r>
              <a:rPr lang="en-GB" dirty="0">
                <a:solidFill>
                  <a:schemeClr val="accent1">
                    <a:lumMod val="50000"/>
                  </a:schemeClr>
                </a:solidFill>
              </a:rPr>
              <a:t>countries. The number of Syrian refugees now exceeds 4 million and another 7.6 million are internally displaced. </a:t>
            </a:r>
          </a:p>
          <a:p>
            <a:pPr marL="0" indent="0">
              <a:buNone/>
            </a:pPr>
            <a:endParaRPr lang="en-GB" dirty="0"/>
          </a:p>
        </p:txBody>
      </p:sp>
    </p:spTree>
    <p:extLst>
      <p:ext uri="{BB962C8B-B14F-4D97-AF65-F5344CB8AC3E}">
        <p14:creationId xmlns:p14="http://schemas.microsoft.com/office/powerpoint/2010/main" val="3421290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sz="2200" dirty="0">
                <a:solidFill>
                  <a:schemeClr val="accent1">
                    <a:lumMod val="50000"/>
                  </a:schemeClr>
                </a:solidFill>
              </a:rPr>
              <a:t>People waiting in the Turkish city of Istanbul for buses to the Greek border in 2015. </a:t>
            </a:r>
            <a:r>
              <a:rPr lang="en-GB" sz="1600" dirty="0">
                <a:solidFill>
                  <a:schemeClr val="accent1">
                    <a:lumMod val="50000"/>
                  </a:schemeClr>
                </a:solidFill>
              </a:rPr>
              <a:t>PHOTO: YASIN AKGULYASIN AKGUL/AGENCE-FRANCE PRESSE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365126"/>
            <a:ext cx="7128714" cy="4786423"/>
          </a:xfrm>
          <a:prstGeom prst="rect">
            <a:avLst/>
          </a:prstGeom>
        </p:spPr>
      </p:pic>
    </p:spTree>
    <p:extLst>
      <p:ext uri="{BB962C8B-B14F-4D97-AF65-F5344CB8AC3E}">
        <p14:creationId xmlns:p14="http://schemas.microsoft.com/office/powerpoint/2010/main" val="840923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Other mass </a:t>
            </a: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migrations</a:t>
            </a:r>
            <a:r>
              <a:rPr lang="en-GB" b="1" dirty="0">
                <a:solidFill>
                  <a:schemeClr val="accent1">
                    <a:lumMod val="50000"/>
                  </a:schemeClr>
                </a:solidFill>
                <a:latin typeface="+mn-lt"/>
              </a:rPr>
              <a:t>:</a:t>
            </a: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smtClean="0"/>
          </a:p>
          <a:p>
            <a:pPr marL="0" indent="0">
              <a:buNone/>
            </a:pPr>
            <a:r>
              <a:rPr lang="en-GB" dirty="0" smtClean="0">
                <a:solidFill>
                  <a:schemeClr val="accent1">
                    <a:lumMod val="50000"/>
                  </a:schemeClr>
                </a:solidFill>
              </a:rPr>
              <a:t>Rural  </a:t>
            </a:r>
            <a:r>
              <a:rPr lang="en-GB" dirty="0">
                <a:solidFill>
                  <a:schemeClr val="accent1">
                    <a:lumMod val="50000"/>
                  </a:schemeClr>
                </a:solidFill>
              </a:rPr>
              <a:t>&gt; Urban (e.g. Africa, South Asia and China</a:t>
            </a:r>
            <a:r>
              <a:rPr lang="en-GB" dirty="0" smtClean="0">
                <a:solidFill>
                  <a:schemeClr val="accent1">
                    <a:lumMod val="50000"/>
                  </a:schemeClr>
                </a:solidFill>
              </a:rPr>
              <a:t>)</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9175" y="365126"/>
            <a:ext cx="3123986" cy="233997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8112" y="3517105"/>
            <a:ext cx="5919788" cy="2794794"/>
          </a:xfrm>
          <a:prstGeom prst="rect">
            <a:avLst/>
          </a:prstGeom>
        </p:spPr>
      </p:pic>
    </p:spTree>
    <p:extLst>
      <p:ext uri="{BB962C8B-B14F-4D97-AF65-F5344CB8AC3E}">
        <p14:creationId xmlns:p14="http://schemas.microsoft.com/office/powerpoint/2010/main" val="100126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Refugees</a:t>
            </a:r>
            <a:endParaRPr lang="en-GB" b="1" dirty="0">
              <a:solidFill>
                <a:schemeClr val="accent1">
                  <a:lumMod val="50000"/>
                </a:schemeClr>
              </a:solidFill>
              <a:latin typeface="+mn-lt"/>
            </a:endParaRPr>
          </a:p>
        </p:txBody>
      </p:sp>
      <p:sp>
        <p:nvSpPr>
          <p:cNvPr id="3" name="Content Placeholder 2"/>
          <p:cNvSpPr>
            <a:spLocks noGrp="1"/>
          </p:cNvSpPr>
          <p:nvPr>
            <p:ph idx="1"/>
          </p:nvPr>
        </p:nvSpPr>
        <p:spPr>
          <a:xfrm>
            <a:off x="628650" y="1244600"/>
            <a:ext cx="7886700" cy="4932363"/>
          </a:xfrm>
        </p:spPr>
        <p:txBody>
          <a:bodyPr>
            <a:normAutofit fontScale="77500" lnSpcReduction="20000"/>
          </a:bodyPr>
          <a:lstStyle/>
          <a:p>
            <a:endParaRPr lang="en-GB" dirty="0" smtClean="0"/>
          </a:p>
          <a:p>
            <a:endParaRPr lang="en-GB" dirty="0"/>
          </a:p>
          <a:p>
            <a:endParaRPr lang="en-GB" dirty="0" smtClean="0"/>
          </a:p>
          <a:p>
            <a:endParaRPr lang="en-GB" dirty="0"/>
          </a:p>
          <a:p>
            <a:endParaRPr lang="en-GB" dirty="0" smtClean="0"/>
          </a:p>
          <a:p>
            <a:r>
              <a:rPr lang="en-GB" dirty="0" smtClean="0">
                <a:solidFill>
                  <a:schemeClr val="accent1">
                    <a:lumMod val="50000"/>
                  </a:schemeClr>
                </a:solidFill>
              </a:rPr>
              <a:t>Legal status of refugees (and asylum seekers)</a:t>
            </a:r>
          </a:p>
          <a:p>
            <a:r>
              <a:rPr lang="en-GB" dirty="0" smtClean="0">
                <a:solidFill>
                  <a:schemeClr val="accent1">
                    <a:lumMod val="50000"/>
                  </a:schemeClr>
                </a:solidFill>
              </a:rPr>
              <a:t>Refugees and economic migrants</a:t>
            </a:r>
          </a:p>
          <a:p>
            <a:r>
              <a:rPr lang="en-GB" dirty="0" smtClean="0">
                <a:solidFill>
                  <a:schemeClr val="accent1">
                    <a:lumMod val="50000"/>
                  </a:schemeClr>
                </a:solidFill>
              </a:rPr>
              <a:t>Sources of refugees in Europe today</a:t>
            </a:r>
          </a:p>
          <a:p>
            <a:pPr marL="0" indent="0">
              <a:buNone/>
            </a:pPr>
            <a:endParaRPr lang="en-GB" dirty="0">
              <a:solidFill>
                <a:schemeClr val="accent1">
                  <a:lumMod val="50000"/>
                </a:schemeClr>
              </a:solidFill>
            </a:endParaRPr>
          </a:p>
          <a:p>
            <a:r>
              <a:rPr lang="en-GB" dirty="0" smtClean="0">
                <a:solidFill>
                  <a:schemeClr val="accent1">
                    <a:lumMod val="50000"/>
                  </a:schemeClr>
                </a:solidFill>
              </a:rPr>
              <a:t>Refugees from civil war in Syria: Lebanon, Jordan, Turkey</a:t>
            </a:r>
          </a:p>
          <a:p>
            <a:r>
              <a:rPr lang="en-GB" dirty="0" smtClean="0">
                <a:solidFill>
                  <a:schemeClr val="accent1">
                    <a:lumMod val="50000"/>
                  </a:schemeClr>
                </a:solidFill>
              </a:rPr>
              <a:t>Refugees from civil war in Somalia: Kenya</a:t>
            </a:r>
          </a:p>
          <a:p>
            <a:endParaRPr lang="en-GB" dirty="0">
              <a:solidFill>
                <a:schemeClr val="accent1">
                  <a:lumMod val="50000"/>
                </a:schemeClr>
              </a:solidFill>
            </a:endParaRPr>
          </a:p>
          <a:p>
            <a:r>
              <a:rPr lang="en-GB" dirty="0" smtClean="0">
                <a:solidFill>
                  <a:schemeClr val="accent1">
                    <a:lumMod val="50000"/>
                  </a:schemeClr>
                </a:solidFill>
              </a:rPr>
              <a:t>Refugee life</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212" y="1333500"/>
            <a:ext cx="2847975" cy="16002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1748" y="189706"/>
            <a:ext cx="4458989" cy="2743993"/>
          </a:xfrm>
          <a:prstGeom prst="rect">
            <a:avLst/>
          </a:prstGeom>
        </p:spPr>
      </p:pic>
    </p:spTree>
    <p:extLst>
      <p:ext uri="{BB962C8B-B14F-4D97-AF65-F5344CB8AC3E}">
        <p14:creationId xmlns:p14="http://schemas.microsoft.com/office/powerpoint/2010/main" val="36382604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156</TotalTime>
  <Words>1450</Words>
  <Application>Microsoft Office PowerPoint</Application>
  <PresentationFormat>On-screen Show (4:3)</PresentationFormat>
  <Paragraphs>131</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Humanitarian Intervention HPAN4004: Part 6 Refugees and        Migration</vt:lpstr>
      <vt:lpstr>Class Exercise</vt:lpstr>
      <vt:lpstr>Human migration – a 200,000 year overview</vt:lpstr>
      <vt:lpstr> Post-1945 Migration in Europe: UNRRA United Nations Relief and Rehabilitation Administration </vt:lpstr>
      <vt:lpstr>In 1945, Poland moves west – from blue to red</vt:lpstr>
      <vt:lpstr> Migrant Crisis: A History of Displacement Some of the worst crises involving displaced people since World War II  by Giada Zampano, Liam Moloney, Jovi Juan in the Wall Street Journal, 22 Sept., 2015  </vt:lpstr>
      <vt:lpstr>In the aftermath of war…</vt:lpstr>
      <vt:lpstr>Case Study: Palestine 1945-1948</vt:lpstr>
      <vt:lpstr>Jewish Displaced Persons</vt:lpstr>
      <vt:lpstr>Jewish migration to Palestine</vt:lpstr>
      <vt:lpstr>Establishment of the State of Israel</vt:lpstr>
      <vt:lpstr>Palestine: (cited in The Wall Street Journal Report, 22 Sept., 2015)</vt:lpstr>
      <vt:lpstr>.</vt:lpstr>
      <vt:lpstr>Case Study: India and Pakistan 1947</vt:lpstr>
      <vt:lpstr>India and Pakistan 1947</vt:lpstr>
      <vt:lpstr>Other crises of displacement (cited in the Wall Street Journal report, 22 Sept. 2015)</vt:lpstr>
      <vt:lpstr>Case Study: Myanmar 2012-2014</vt:lpstr>
      <vt:lpstr>PowerPoint Presentation</vt:lpstr>
      <vt:lpstr> Immigration as a political issue: </vt:lpstr>
      <vt:lpstr>Case Study: Syria</vt:lpstr>
      <vt:lpstr>PowerPoint Presentation</vt:lpstr>
      <vt:lpstr>Other mass  migrations:</vt:lpstr>
      <vt:lpstr>Refugees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HPID4002 Week 6 Refugees and Migration</dc:title>
  <dc:creator>Andy Bevan</dc:creator>
  <cp:lastModifiedBy>Andy Bevan</cp:lastModifiedBy>
  <cp:revision>30</cp:revision>
  <dcterms:created xsi:type="dcterms:W3CDTF">2018-03-02T11:15:09Z</dcterms:created>
  <dcterms:modified xsi:type="dcterms:W3CDTF">2019-05-20T11:46:58Z</dcterms:modified>
</cp:coreProperties>
</file>