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8"/>
  </p:notesMasterIdLst>
  <p:sldIdLst>
    <p:sldId id="261" r:id="rId2"/>
    <p:sldId id="256" r:id="rId3"/>
    <p:sldId id="263" r:id="rId4"/>
    <p:sldId id="257" r:id="rId5"/>
    <p:sldId id="259" r:id="rId6"/>
    <p:sldId id="260"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32"/>
  </p:normalViewPr>
  <p:slideViewPr>
    <p:cSldViewPr snapToGrid="0">
      <p:cViewPr varScale="1">
        <p:scale>
          <a:sx n="70" d="100"/>
          <a:sy n="70" d="100"/>
        </p:scale>
        <p:origin x="51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A6AD30-3F2D-478B-B461-0950C58C5CBE}" type="datetimeFigureOut">
              <a:rPr lang="en-GB" smtClean="0"/>
              <a:t>04/07/2024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F88AB8-D221-47D2-A163-8AB35F2719F9}" type="slidenum">
              <a:rPr lang="en-GB" smtClean="0"/>
              <a:t>‹#›</a:t>
            </a:fld>
            <a:endParaRPr lang="en-GB"/>
          </a:p>
        </p:txBody>
      </p:sp>
    </p:spTree>
    <p:extLst>
      <p:ext uri="{BB962C8B-B14F-4D97-AF65-F5344CB8AC3E}">
        <p14:creationId xmlns:p14="http://schemas.microsoft.com/office/powerpoint/2010/main" val="11588658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F88AB8-D221-47D2-A163-8AB35F2719F9}"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147011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F88AB8-D221-47D2-A163-8AB35F2719F9}" type="slidenum">
              <a:rPr lang="en-GB" smtClean="0"/>
              <a:t>5</a:t>
            </a:fld>
            <a:endParaRPr lang="en-GB"/>
          </a:p>
        </p:txBody>
      </p:sp>
    </p:spTree>
    <p:extLst>
      <p:ext uri="{BB962C8B-B14F-4D97-AF65-F5344CB8AC3E}">
        <p14:creationId xmlns:p14="http://schemas.microsoft.com/office/powerpoint/2010/main" val="32526332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C3525-8F7D-BF9D-DEE1-1A69BB9E226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EB6CACD-CEE8-8FFA-B381-A4A2EE386F4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EC9C46A-6F2B-F66A-0453-20D0260EEF85}"/>
              </a:ext>
            </a:extLst>
          </p:cNvPr>
          <p:cNvSpPr>
            <a:spLocks noGrp="1"/>
          </p:cNvSpPr>
          <p:nvPr>
            <p:ph type="dt" sz="half" idx="10"/>
          </p:nvPr>
        </p:nvSpPr>
        <p:spPr/>
        <p:txBody>
          <a:bodyPr/>
          <a:lstStyle/>
          <a:p>
            <a:fld id="{F5DB1D74-C474-0F49-9AB7-A213EBA4FB2B}" type="datetimeFigureOut">
              <a:rPr lang="en-US" smtClean="0"/>
              <a:t>7/4/2024</a:t>
            </a:fld>
            <a:endParaRPr lang="en-US"/>
          </a:p>
        </p:txBody>
      </p:sp>
      <p:sp>
        <p:nvSpPr>
          <p:cNvPr id="5" name="Footer Placeholder 4">
            <a:extLst>
              <a:ext uri="{FF2B5EF4-FFF2-40B4-BE49-F238E27FC236}">
                <a16:creationId xmlns:a16="http://schemas.microsoft.com/office/drawing/2014/main" id="{B539533F-CB11-8999-E2FD-D1149EE57B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693D43-306B-DBB3-B7BC-9F48339C6BDF}"/>
              </a:ext>
            </a:extLst>
          </p:cNvPr>
          <p:cNvSpPr>
            <a:spLocks noGrp="1"/>
          </p:cNvSpPr>
          <p:nvPr>
            <p:ph type="sldNum" sz="quarter" idx="12"/>
          </p:nvPr>
        </p:nvSpPr>
        <p:spPr/>
        <p:txBody>
          <a:bodyPr/>
          <a:lstStyle/>
          <a:p>
            <a:fld id="{7EAA44FC-BE72-8542-ACB4-B80728D2BA5D}" type="slidenum">
              <a:rPr lang="en-US" smtClean="0"/>
              <a:t>‹#›</a:t>
            </a:fld>
            <a:endParaRPr lang="en-US"/>
          </a:p>
        </p:txBody>
      </p:sp>
    </p:spTree>
    <p:extLst>
      <p:ext uri="{BB962C8B-B14F-4D97-AF65-F5344CB8AC3E}">
        <p14:creationId xmlns:p14="http://schemas.microsoft.com/office/powerpoint/2010/main" val="1380959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6064C-D69F-6231-66CE-EB68DA038C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4851-2CC0-FFA5-C262-1EB152937B8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3E85DB-268A-C78D-A6C4-EEE49E76E39B}"/>
              </a:ext>
            </a:extLst>
          </p:cNvPr>
          <p:cNvSpPr>
            <a:spLocks noGrp="1"/>
          </p:cNvSpPr>
          <p:nvPr>
            <p:ph type="dt" sz="half" idx="10"/>
          </p:nvPr>
        </p:nvSpPr>
        <p:spPr/>
        <p:txBody>
          <a:bodyPr/>
          <a:lstStyle/>
          <a:p>
            <a:fld id="{F5DB1D74-C474-0F49-9AB7-A213EBA4FB2B}" type="datetimeFigureOut">
              <a:rPr lang="en-US" smtClean="0"/>
              <a:t>7/4/2024</a:t>
            </a:fld>
            <a:endParaRPr lang="en-US"/>
          </a:p>
        </p:txBody>
      </p:sp>
      <p:sp>
        <p:nvSpPr>
          <p:cNvPr id="5" name="Footer Placeholder 4">
            <a:extLst>
              <a:ext uri="{FF2B5EF4-FFF2-40B4-BE49-F238E27FC236}">
                <a16:creationId xmlns:a16="http://schemas.microsoft.com/office/drawing/2014/main" id="{440F0134-6D20-0FC3-E958-7083061009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C3A27FB-6BF0-61BB-55FC-AC96EF2A42D8}"/>
              </a:ext>
            </a:extLst>
          </p:cNvPr>
          <p:cNvSpPr>
            <a:spLocks noGrp="1"/>
          </p:cNvSpPr>
          <p:nvPr>
            <p:ph type="sldNum" sz="quarter" idx="12"/>
          </p:nvPr>
        </p:nvSpPr>
        <p:spPr/>
        <p:txBody>
          <a:bodyPr/>
          <a:lstStyle/>
          <a:p>
            <a:fld id="{7EAA44FC-BE72-8542-ACB4-B80728D2BA5D}" type="slidenum">
              <a:rPr lang="en-US" smtClean="0"/>
              <a:t>‹#›</a:t>
            </a:fld>
            <a:endParaRPr lang="en-US"/>
          </a:p>
        </p:txBody>
      </p:sp>
    </p:spTree>
    <p:extLst>
      <p:ext uri="{BB962C8B-B14F-4D97-AF65-F5344CB8AC3E}">
        <p14:creationId xmlns:p14="http://schemas.microsoft.com/office/powerpoint/2010/main" val="11661064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84F83-144C-B325-043C-6458F34F940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520784C-C217-E67A-1CCD-8D5390384B2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335FE2A-908E-4739-424F-E9BF6E5FA5F1}"/>
              </a:ext>
            </a:extLst>
          </p:cNvPr>
          <p:cNvSpPr>
            <a:spLocks noGrp="1"/>
          </p:cNvSpPr>
          <p:nvPr>
            <p:ph type="dt" sz="half" idx="10"/>
          </p:nvPr>
        </p:nvSpPr>
        <p:spPr/>
        <p:txBody>
          <a:bodyPr/>
          <a:lstStyle/>
          <a:p>
            <a:fld id="{F5DB1D74-C474-0F49-9AB7-A213EBA4FB2B}" type="datetimeFigureOut">
              <a:rPr lang="en-US" smtClean="0"/>
              <a:t>7/4/2024</a:t>
            </a:fld>
            <a:endParaRPr lang="en-US"/>
          </a:p>
        </p:txBody>
      </p:sp>
      <p:sp>
        <p:nvSpPr>
          <p:cNvPr id="5" name="Footer Placeholder 4">
            <a:extLst>
              <a:ext uri="{FF2B5EF4-FFF2-40B4-BE49-F238E27FC236}">
                <a16:creationId xmlns:a16="http://schemas.microsoft.com/office/drawing/2014/main" id="{060C0F61-E570-1BFB-BE7A-0D09C7ABAF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05B57C-1DEE-F641-C335-775A56CAA99A}"/>
              </a:ext>
            </a:extLst>
          </p:cNvPr>
          <p:cNvSpPr>
            <a:spLocks noGrp="1"/>
          </p:cNvSpPr>
          <p:nvPr>
            <p:ph type="sldNum" sz="quarter" idx="12"/>
          </p:nvPr>
        </p:nvSpPr>
        <p:spPr/>
        <p:txBody>
          <a:bodyPr/>
          <a:lstStyle/>
          <a:p>
            <a:fld id="{7EAA44FC-BE72-8542-ACB4-B80728D2BA5D}" type="slidenum">
              <a:rPr lang="en-US" smtClean="0"/>
              <a:t>‹#›</a:t>
            </a:fld>
            <a:endParaRPr lang="en-US"/>
          </a:p>
        </p:txBody>
      </p:sp>
    </p:spTree>
    <p:extLst>
      <p:ext uri="{BB962C8B-B14F-4D97-AF65-F5344CB8AC3E}">
        <p14:creationId xmlns:p14="http://schemas.microsoft.com/office/powerpoint/2010/main" val="18993479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B591A-D68E-469F-F451-EBC3351DB5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6636B4-89F2-F42A-A863-8412C0599E4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9D22F1D-856C-0BD0-B71E-09DD31DC16B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15F414C-B69B-718B-38BC-33C9BE5664DC}"/>
              </a:ext>
            </a:extLst>
          </p:cNvPr>
          <p:cNvSpPr>
            <a:spLocks noGrp="1"/>
          </p:cNvSpPr>
          <p:nvPr>
            <p:ph type="dt" sz="half" idx="10"/>
          </p:nvPr>
        </p:nvSpPr>
        <p:spPr/>
        <p:txBody>
          <a:bodyPr/>
          <a:lstStyle/>
          <a:p>
            <a:fld id="{F5DB1D74-C474-0F49-9AB7-A213EBA4FB2B}" type="datetimeFigureOut">
              <a:rPr lang="en-US" smtClean="0"/>
              <a:t>7/4/2024</a:t>
            </a:fld>
            <a:endParaRPr lang="en-US"/>
          </a:p>
        </p:txBody>
      </p:sp>
      <p:sp>
        <p:nvSpPr>
          <p:cNvPr id="6" name="Footer Placeholder 5">
            <a:extLst>
              <a:ext uri="{FF2B5EF4-FFF2-40B4-BE49-F238E27FC236}">
                <a16:creationId xmlns:a16="http://schemas.microsoft.com/office/drawing/2014/main" id="{79FADA53-D34A-CB4C-B6A3-3A415D1A12F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7DB1A96-44E3-E578-0046-EC28DA044FC7}"/>
              </a:ext>
            </a:extLst>
          </p:cNvPr>
          <p:cNvSpPr>
            <a:spLocks noGrp="1"/>
          </p:cNvSpPr>
          <p:nvPr>
            <p:ph type="sldNum" sz="quarter" idx="12"/>
          </p:nvPr>
        </p:nvSpPr>
        <p:spPr/>
        <p:txBody>
          <a:bodyPr/>
          <a:lstStyle/>
          <a:p>
            <a:fld id="{7EAA44FC-BE72-8542-ACB4-B80728D2BA5D}" type="slidenum">
              <a:rPr lang="en-US" smtClean="0"/>
              <a:t>‹#›</a:t>
            </a:fld>
            <a:endParaRPr lang="en-US"/>
          </a:p>
        </p:txBody>
      </p:sp>
    </p:spTree>
    <p:extLst>
      <p:ext uri="{BB962C8B-B14F-4D97-AF65-F5344CB8AC3E}">
        <p14:creationId xmlns:p14="http://schemas.microsoft.com/office/powerpoint/2010/main" val="38974191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2650E-6AF7-D12D-F113-AC29BDFB050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D962DD-3604-944A-D773-4E0634DCC9C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892C87-6A1D-2AF7-1936-79242F52E0B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8D31A93-BB51-F091-187B-1484A621632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0D778D-1CAC-CC4E-F012-94CE80FC43D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ED8A468-6397-3A3F-B3B1-75263C877E53}"/>
              </a:ext>
            </a:extLst>
          </p:cNvPr>
          <p:cNvSpPr>
            <a:spLocks noGrp="1"/>
          </p:cNvSpPr>
          <p:nvPr>
            <p:ph type="dt" sz="half" idx="10"/>
          </p:nvPr>
        </p:nvSpPr>
        <p:spPr/>
        <p:txBody>
          <a:bodyPr/>
          <a:lstStyle/>
          <a:p>
            <a:fld id="{F5DB1D74-C474-0F49-9AB7-A213EBA4FB2B}" type="datetimeFigureOut">
              <a:rPr lang="en-US" smtClean="0"/>
              <a:t>7/4/2024</a:t>
            </a:fld>
            <a:endParaRPr lang="en-US"/>
          </a:p>
        </p:txBody>
      </p:sp>
      <p:sp>
        <p:nvSpPr>
          <p:cNvPr id="8" name="Footer Placeholder 7">
            <a:extLst>
              <a:ext uri="{FF2B5EF4-FFF2-40B4-BE49-F238E27FC236}">
                <a16:creationId xmlns:a16="http://schemas.microsoft.com/office/drawing/2014/main" id="{700805A9-5E08-1C60-9CDD-545448DCBBD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1AEB9FA-79ED-B9E1-DBDD-BF8E5C800CAA}"/>
              </a:ext>
            </a:extLst>
          </p:cNvPr>
          <p:cNvSpPr>
            <a:spLocks noGrp="1"/>
          </p:cNvSpPr>
          <p:nvPr>
            <p:ph type="sldNum" sz="quarter" idx="12"/>
          </p:nvPr>
        </p:nvSpPr>
        <p:spPr/>
        <p:txBody>
          <a:bodyPr/>
          <a:lstStyle/>
          <a:p>
            <a:fld id="{7EAA44FC-BE72-8542-ACB4-B80728D2BA5D}" type="slidenum">
              <a:rPr lang="en-US" smtClean="0"/>
              <a:t>‹#›</a:t>
            </a:fld>
            <a:endParaRPr lang="en-US"/>
          </a:p>
        </p:txBody>
      </p:sp>
    </p:spTree>
    <p:extLst>
      <p:ext uri="{BB962C8B-B14F-4D97-AF65-F5344CB8AC3E}">
        <p14:creationId xmlns:p14="http://schemas.microsoft.com/office/powerpoint/2010/main" val="34312488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2E46A-E669-816E-AAC8-05AF6A22A62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573F17A-E7AE-E790-734A-F3E15A9D92F1}"/>
              </a:ext>
            </a:extLst>
          </p:cNvPr>
          <p:cNvSpPr>
            <a:spLocks noGrp="1"/>
          </p:cNvSpPr>
          <p:nvPr>
            <p:ph type="dt" sz="half" idx="10"/>
          </p:nvPr>
        </p:nvSpPr>
        <p:spPr/>
        <p:txBody>
          <a:bodyPr/>
          <a:lstStyle/>
          <a:p>
            <a:fld id="{F5DB1D74-C474-0F49-9AB7-A213EBA4FB2B}" type="datetimeFigureOut">
              <a:rPr lang="en-US" smtClean="0"/>
              <a:t>7/4/2024</a:t>
            </a:fld>
            <a:endParaRPr lang="en-US"/>
          </a:p>
        </p:txBody>
      </p:sp>
      <p:sp>
        <p:nvSpPr>
          <p:cNvPr id="4" name="Footer Placeholder 3">
            <a:extLst>
              <a:ext uri="{FF2B5EF4-FFF2-40B4-BE49-F238E27FC236}">
                <a16:creationId xmlns:a16="http://schemas.microsoft.com/office/drawing/2014/main" id="{657E140A-010C-8E23-3B34-C6EB2E0081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01AFF7F-1515-A6B9-A753-CE51D700290D}"/>
              </a:ext>
            </a:extLst>
          </p:cNvPr>
          <p:cNvSpPr>
            <a:spLocks noGrp="1"/>
          </p:cNvSpPr>
          <p:nvPr>
            <p:ph type="sldNum" sz="quarter" idx="12"/>
          </p:nvPr>
        </p:nvSpPr>
        <p:spPr/>
        <p:txBody>
          <a:bodyPr/>
          <a:lstStyle/>
          <a:p>
            <a:fld id="{7EAA44FC-BE72-8542-ACB4-B80728D2BA5D}" type="slidenum">
              <a:rPr lang="en-US" smtClean="0"/>
              <a:t>‹#›</a:t>
            </a:fld>
            <a:endParaRPr lang="en-US"/>
          </a:p>
        </p:txBody>
      </p:sp>
    </p:spTree>
    <p:extLst>
      <p:ext uri="{BB962C8B-B14F-4D97-AF65-F5344CB8AC3E}">
        <p14:creationId xmlns:p14="http://schemas.microsoft.com/office/powerpoint/2010/main" val="24858306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2B32941-96FA-45E3-46AC-86089A3E6E0D}"/>
              </a:ext>
            </a:extLst>
          </p:cNvPr>
          <p:cNvSpPr>
            <a:spLocks noGrp="1"/>
          </p:cNvSpPr>
          <p:nvPr>
            <p:ph type="dt" sz="half" idx="10"/>
          </p:nvPr>
        </p:nvSpPr>
        <p:spPr/>
        <p:txBody>
          <a:bodyPr/>
          <a:lstStyle/>
          <a:p>
            <a:fld id="{F5DB1D74-C474-0F49-9AB7-A213EBA4FB2B}" type="datetimeFigureOut">
              <a:rPr lang="en-US" smtClean="0"/>
              <a:t>7/4/2024</a:t>
            </a:fld>
            <a:endParaRPr lang="en-US"/>
          </a:p>
        </p:txBody>
      </p:sp>
      <p:sp>
        <p:nvSpPr>
          <p:cNvPr id="3" name="Footer Placeholder 2">
            <a:extLst>
              <a:ext uri="{FF2B5EF4-FFF2-40B4-BE49-F238E27FC236}">
                <a16:creationId xmlns:a16="http://schemas.microsoft.com/office/drawing/2014/main" id="{C8337EF6-F6C4-C16A-60F1-40503808B55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6C37F90-A761-11F1-457D-5760BBB49188}"/>
              </a:ext>
            </a:extLst>
          </p:cNvPr>
          <p:cNvSpPr>
            <a:spLocks noGrp="1"/>
          </p:cNvSpPr>
          <p:nvPr>
            <p:ph type="sldNum" sz="quarter" idx="12"/>
          </p:nvPr>
        </p:nvSpPr>
        <p:spPr/>
        <p:txBody>
          <a:bodyPr/>
          <a:lstStyle/>
          <a:p>
            <a:fld id="{7EAA44FC-BE72-8542-ACB4-B80728D2BA5D}" type="slidenum">
              <a:rPr lang="en-US" smtClean="0"/>
              <a:t>‹#›</a:t>
            </a:fld>
            <a:endParaRPr lang="en-US"/>
          </a:p>
        </p:txBody>
      </p:sp>
    </p:spTree>
    <p:extLst>
      <p:ext uri="{BB962C8B-B14F-4D97-AF65-F5344CB8AC3E}">
        <p14:creationId xmlns:p14="http://schemas.microsoft.com/office/powerpoint/2010/main" val="33175735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7AE6E-F610-A32F-CB1C-AEA40A2620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672EC53-D317-5863-8746-24418B03A53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F010D12-E61F-4684-064C-F740E19F39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C18CB0-9E73-560C-8B98-ACD00A790517}"/>
              </a:ext>
            </a:extLst>
          </p:cNvPr>
          <p:cNvSpPr>
            <a:spLocks noGrp="1"/>
          </p:cNvSpPr>
          <p:nvPr>
            <p:ph type="dt" sz="half" idx="10"/>
          </p:nvPr>
        </p:nvSpPr>
        <p:spPr/>
        <p:txBody>
          <a:bodyPr/>
          <a:lstStyle/>
          <a:p>
            <a:fld id="{F5DB1D74-C474-0F49-9AB7-A213EBA4FB2B}" type="datetimeFigureOut">
              <a:rPr lang="en-US" smtClean="0"/>
              <a:t>7/4/2024</a:t>
            </a:fld>
            <a:endParaRPr lang="en-US"/>
          </a:p>
        </p:txBody>
      </p:sp>
      <p:sp>
        <p:nvSpPr>
          <p:cNvPr id="6" name="Footer Placeholder 5">
            <a:extLst>
              <a:ext uri="{FF2B5EF4-FFF2-40B4-BE49-F238E27FC236}">
                <a16:creationId xmlns:a16="http://schemas.microsoft.com/office/drawing/2014/main" id="{31366A0A-5162-249E-945F-4E733FCDA4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8A3103-05A9-391E-D621-B8E9CE586AB3}"/>
              </a:ext>
            </a:extLst>
          </p:cNvPr>
          <p:cNvSpPr>
            <a:spLocks noGrp="1"/>
          </p:cNvSpPr>
          <p:nvPr>
            <p:ph type="sldNum" sz="quarter" idx="12"/>
          </p:nvPr>
        </p:nvSpPr>
        <p:spPr/>
        <p:txBody>
          <a:bodyPr/>
          <a:lstStyle/>
          <a:p>
            <a:fld id="{7EAA44FC-BE72-8542-ACB4-B80728D2BA5D}" type="slidenum">
              <a:rPr lang="en-US" smtClean="0"/>
              <a:t>‹#›</a:t>
            </a:fld>
            <a:endParaRPr lang="en-US"/>
          </a:p>
        </p:txBody>
      </p:sp>
    </p:spTree>
    <p:extLst>
      <p:ext uri="{BB962C8B-B14F-4D97-AF65-F5344CB8AC3E}">
        <p14:creationId xmlns:p14="http://schemas.microsoft.com/office/powerpoint/2010/main" val="110628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21ADA-6E53-3FC6-C43E-2FE392D3D3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AA6A301-A217-A399-06F1-0C11E759B2B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AEB8369-DB4B-9C59-4F04-EA7676E987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224919-0737-B79A-DB58-1E3BC0889F55}"/>
              </a:ext>
            </a:extLst>
          </p:cNvPr>
          <p:cNvSpPr>
            <a:spLocks noGrp="1"/>
          </p:cNvSpPr>
          <p:nvPr>
            <p:ph type="dt" sz="half" idx="10"/>
          </p:nvPr>
        </p:nvSpPr>
        <p:spPr/>
        <p:txBody>
          <a:bodyPr/>
          <a:lstStyle/>
          <a:p>
            <a:fld id="{F5DB1D74-C474-0F49-9AB7-A213EBA4FB2B}" type="datetimeFigureOut">
              <a:rPr lang="en-US" smtClean="0"/>
              <a:t>7/4/2024</a:t>
            </a:fld>
            <a:endParaRPr lang="en-US"/>
          </a:p>
        </p:txBody>
      </p:sp>
      <p:sp>
        <p:nvSpPr>
          <p:cNvPr id="6" name="Footer Placeholder 5">
            <a:extLst>
              <a:ext uri="{FF2B5EF4-FFF2-40B4-BE49-F238E27FC236}">
                <a16:creationId xmlns:a16="http://schemas.microsoft.com/office/drawing/2014/main" id="{E7ED6FF7-8495-DC50-E08C-213242EFFBF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56AB793-0415-FA9E-C959-E21B08B8DCD3}"/>
              </a:ext>
            </a:extLst>
          </p:cNvPr>
          <p:cNvSpPr>
            <a:spLocks noGrp="1"/>
          </p:cNvSpPr>
          <p:nvPr>
            <p:ph type="sldNum" sz="quarter" idx="12"/>
          </p:nvPr>
        </p:nvSpPr>
        <p:spPr/>
        <p:txBody>
          <a:bodyPr/>
          <a:lstStyle/>
          <a:p>
            <a:fld id="{7EAA44FC-BE72-8542-ACB4-B80728D2BA5D}" type="slidenum">
              <a:rPr lang="en-US" smtClean="0"/>
              <a:t>‹#›</a:t>
            </a:fld>
            <a:endParaRPr lang="en-US"/>
          </a:p>
        </p:txBody>
      </p:sp>
    </p:spTree>
    <p:extLst>
      <p:ext uri="{BB962C8B-B14F-4D97-AF65-F5344CB8AC3E}">
        <p14:creationId xmlns:p14="http://schemas.microsoft.com/office/powerpoint/2010/main" val="2814136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89815-FA12-A9A2-7D86-34BE8096B20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72C543D-8862-7717-43B8-CBDD6C103A9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85C099-7988-6336-B4F8-31D135E227A2}"/>
              </a:ext>
            </a:extLst>
          </p:cNvPr>
          <p:cNvSpPr>
            <a:spLocks noGrp="1"/>
          </p:cNvSpPr>
          <p:nvPr>
            <p:ph type="dt" sz="half" idx="10"/>
          </p:nvPr>
        </p:nvSpPr>
        <p:spPr/>
        <p:txBody>
          <a:bodyPr/>
          <a:lstStyle/>
          <a:p>
            <a:fld id="{F5DB1D74-C474-0F49-9AB7-A213EBA4FB2B}" type="datetimeFigureOut">
              <a:rPr lang="en-US" smtClean="0"/>
              <a:t>7/4/2024</a:t>
            </a:fld>
            <a:endParaRPr lang="en-US"/>
          </a:p>
        </p:txBody>
      </p:sp>
      <p:sp>
        <p:nvSpPr>
          <p:cNvPr id="5" name="Footer Placeholder 4">
            <a:extLst>
              <a:ext uri="{FF2B5EF4-FFF2-40B4-BE49-F238E27FC236}">
                <a16:creationId xmlns:a16="http://schemas.microsoft.com/office/drawing/2014/main" id="{879D26E2-96CB-1627-277C-ABB5796A50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6BDE7-A58B-EA19-FB3E-99E98BCABC92}"/>
              </a:ext>
            </a:extLst>
          </p:cNvPr>
          <p:cNvSpPr>
            <a:spLocks noGrp="1"/>
          </p:cNvSpPr>
          <p:nvPr>
            <p:ph type="sldNum" sz="quarter" idx="12"/>
          </p:nvPr>
        </p:nvSpPr>
        <p:spPr/>
        <p:txBody>
          <a:bodyPr/>
          <a:lstStyle/>
          <a:p>
            <a:fld id="{7EAA44FC-BE72-8542-ACB4-B80728D2BA5D}" type="slidenum">
              <a:rPr lang="en-US" smtClean="0"/>
              <a:t>‹#›</a:t>
            </a:fld>
            <a:endParaRPr lang="en-US"/>
          </a:p>
        </p:txBody>
      </p:sp>
    </p:spTree>
    <p:extLst>
      <p:ext uri="{BB962C8B-B14F-4D97-AF65-F5344CB8AC3E}">
        <p14:creationId xmlns:p14="http://schemas.microsoft.com/office/powerpoint/2010/main" val="37774965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A00E67F-CC66-DB7A-9CBE-C018E83C51D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700E734-CB94-F857-F7B8-E2940A520D8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5F3BCB-A1FC-9373-15BF-7586F4FE3359}"/>
              </a:ext>
            </a:extLst>
          </p:cNvPr>
          <p:cNvSpPr>
            <a:spLocks noGrp="1"/>
          </p:cNvSpPr>
          <p:nvPr>
            <p:ph type="dt" sz="half" idx="10"/>
          </p:nvPr>
        </p:nvSpPr>
        <p:spPr/>
        <p:txBody>
          <a:bodyPr/>
          <a:lstStyle/>
          <a:p>
            <a:fld id="{F5DB1D74-C474-0F49-9AB7-A213EBA4FB2B}" type="datetimeFigureOut">
              <a:rPr lang="en-US" smtClean="0"/>
              <a:t>7/4/2024</a:t>
            </a:fld>
            <a:endParaRPr lang="en-US"/>
          </a:p>
        </p:txBody>
      </p:sp>
      <p:sp>
        <p:nvSpPr>
          <p:cNvPr id="5" name="Footer Placeholder 4">
            <a:extLst>
              <a:ext uri="{FF2B5EF4-FFF2-40B4-BE49-F238E27FC236}">
                <a16:creationId xmlns:a16="http://schemas.microsoft.com/office/drawing/2014/main" id="{9A3826D5-561C-B128-82C0-3C4ED719812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E0C907-0184-42A9-DBCC-8484C534C333}"/>
              </a:ext>
            </a:extLst>
          </p:cNvPr>
          <p:cNvSpPr>
            <a:spLocks noGrp="1"/>
          </p:cNvSpPr>
          <p:nvPr>
            <p:ph type="sldNum" sz="quarter" idx="12"/>
          </p:nvPr>
        </p:nvSpPr>
        <p:spPr/>
        <p:txBody>
          <a:bodyPr/>
          <a:lstStyle/>
          <a:p>
            <a:fld id="{7EAA44FC-BE72-8542-ACB4-B80728D2BA5D}" type="slidenum">
              <a:rPr lang="en-US" smtClean="0"/>
              <a:t>‹#›</a:t>
            </a:fld>
            <a:endParaRPr lang="en-US"/>
          </a:p>
        </p:txBody>
      </p:sp>
    </p:spTree>
    <p:extLst>
      <p:ext uri="{BB962C8B-B14F-4D97-AF65-F5344CB8AC3E}">
        <p14:creationId xmlns:p14="http://schemas.microsoft.com/office/powerpoint/2010/main" val="20196940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A5975C-51E4-3C86-873A-24C710BB1C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B024D7F-F3C9-F791-ADB5-B0AEF742CD1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09249A-17AF-55FE-2FBB-08650F435E1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5DB1D74-C474-0F49-9AB7-A213EBA4FB2B}" type="datetimeFigureOut">
              <a:rPr lang="en-US" smtClean="0"/>
              <a:t>7/4/2024</a:t>
            </a:fld>
            <a:endParaRPr lang="en-US"/>
          </a:p>
        </p:txBody>
      </p:sp>
      <p:sp>
        <p:nvSpPr>
          <p:cNvPr id="5" name="Footer Placeholder 4">
            <a:extLst>
              <a:ext uri="{FF2B5EF4-FFF2-40B4-BE49-F238E27FC236}">
                <a16:creationId xmlns:a16="http://schemas.microsoft.com/office/drawing/2014/main" id="{B7BE2183-E5E4-D4BF-FCE5-5813F5C852B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7ED0ACF0-7C50-C517-9BE8-3C68EF6948E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EAA44FC-BE72-8542-ACB4-B80728D2BA5D}" type="slidenum">
              <a:rPr lang="en-US" smtClean="0"/>
              <a:t>‹#›</a:t>
            </a:fld>
            <a:endParaRPr lang="en-US"/>
          </a:p>
        </p:txBody>
      </p:sp>
    </p:spTree>
    <p:extLst>
      <p:ext uri="{BB962C8B-B14F-4D97-AF65-F5344CB8AC3E}">
        <p14:creationId xmlns:p14="http://schemas.microsoft.com/office/powerpoint/2010/main" val="7376143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14B8CE-61B3-DBC7-6762-03446346EB2E}"/>
              </a:ext>
            </a:extLst>
          </p:cNvPr>
          <p:cNvSpPr>
            <a:spLocks noGrp="1"/>
          </p:cNvSpPr>
          <p:nvPr>
            <p:ph idx="1"/>
          </p:nvPr>
        </p:nvSpPr>
        <p:spPr>
          <a:xfrm>
            <a:off x="645066" y="2031101"/>
            <a:ext cx="4282984" cy="3511943"/>
          </a:xfrm>
        </p:spPr>
        <p:txBody>
          <a:bodyPr anchor="ctr">
            <a:normAutofit/>
          </a:bodyPr>
          <a:lstStyle/>
          <a:p>
            <a:pPr marL="0" indent="0">
              <a:buNone/>
            </a:pPr>
            <a:endParaRPr lang="en-GB" sz="1400" kern="100">
              <a:latin typeface="Aptos" panose="020B0004020202020204" pitchFamily="34" charset="0"/>
              <a:ea typeface="Aptos" panose="020B0004020202020204" pitchFamily="34" charset="0"/>
              <a:cs typeface="Times New Roman" panose="02020603050405020304" pitchFamily="18" charset="0"/>
            </a:endParaRPr>
          </a:p>
          <a:p>
            <a:pPr marL="0" indent="0">
              <a:buNone/>
            </a:pPr>
            <a:r>
              <a:rPr kumimoji="0" lang="en-US" sz="1400" b="0" i="0" u="none" strike="noStrike" kern="1200" cap="none" spc="0" normalizeH="0" baseline="0" noProof="0">
                <a:ln>
                  <a:noFill/>
                </a:ln>
                <a:effectLst/>
                <a:uLnTx/>
                <a:uFillTx/>
                <a:latin typeface="Arial" pitchFamily="34"/>
                <a:cs typeface="Arial" pitchFamily="34"/>
              </a:rPr>
              <a:t>Name: Abdulai Kamara</a:t>
            </a:r>
          </a:p>
          <a:p>
            <a:pPr marL="0" indent="0">
              <a:buNone/>
            </a:pPr>
            <a:br>
              <a:rPr kumimoji="0" lang="en-US" sz="1400" b="0" i="0" u="none" strike="noStrike" kern="1200" cap="none" spc="0" normalizeH="0" baseline="0" noProof="0">
                <a:ln>
                  <a:noFill/>
                </a:ln>
                <a:effectLst/>
                <a:uLnTx/>
                <a:uFillTx/>
                <a:latin typeface="Arial" pitchFamily="34"/>
                <a:cs typeface="Arial" pitchFamily="34"/>
              </a:rPr>
            </a:br>
            <a:r>
              <a:rPr kumimoji="0" lang="en-US" sz="1400" b="0" i="0" u="none" strike="noStrike" kern="1200" cap="none" spc="0" normalizeH="0" baseline="0" noProof="0">
                <a:ln>
                  <a:noFill/>
                </a:ln>
                <a:effectLst/>
                <a:uLnTx/>
                <a:uFillTx/>
                <a:latin typeface="Arial" pitchFamily="34"/>
                <a:cs typeface="Arial" pitchFamily="34"/>
              </a:rPr>
              <a:t>ID No: 2328050</a:t>
            </a:r>
          </a:p>
          <a:p>
            <a:pPr marL="0" indent="0">
              <a:buNone/>
            </a:pPr>
            <a:br>
              <a:rPr kumimoji="0" lang="en-US" sz="1400" b="0" i="0" u="none" strike="noStrike" kern="1200" cap="none" spc="0" normalizeH="0" baseline="0" noProof="0">
                <a:ln>
                  <a:noFill/>
                </a:ln>
                <a:effectLst/>
                <a:uLnTx/>
                <a:uFillTx/>
                <a:latin typeface="Arial" pitchFamily="34"/>
                <a:cs typeface="Arial" pitchFamily="34"/>
              </a:rPr>
            </a:br>
            <a:r>
              <a:rPr lang="en-US" sz="1400">
                <a:latin typeface="Aptos"/>
                <a:cs typeface="Arial" pitchFamily="34"/>
              </a:rPr>
              <a:t>Module Code and Name: LCHS4003 Introduction to Health and Social Care</a:t>
            </a:r>
          </a:p>
          <a:p>
            <a:pPr marL="0" indent="0">
              <a:buNone/>
            </a:pPr>
            <a:br>
              <a:rPr kumimoji="0" lang="en-US" sz="1400" b="0" i="0" u="none" strike="noStrike" kern="1200" cap="none" spc="0" normalizeH="0" baseline="0" noProof="0">
                <a:ln>
                  <a:noFill/>
                </a:ln>
                <a:effectLst/>
                <a:uLnTx/>
                <a:uFillTx/>
                <a:latin typeface="Arial" pitchFamily="34"/>
                <a:cs typeface="Arial" pitchFamily="34"/>
              </a:rPr>
            </a:br>
            <a:r>
              <a:rPr kumimoji="0" lang="en-US" sz="1400" b="0" i="0" u="none" strike="noStrike" kern="1200" cap="none" spc="0" normalizeH="0" baseline="0" noProof="0">
                <a:ln>
                  <a:noFill/>
                </a:ln>
                <a:effectLst/>
                <a:uLnTx/>
                <a:uFillTx/>
                <a:latin typeface="Arial" pitchFamily="34"/>
                <a:cs typeface="Arial" pitchFamily="34"/>
              </a:rPr>
              <a:t>Tutor: </a:t>
            </a:r>
            <a:br>
              <a:rPr kumimoji="0" lang="en-US" sz="1400" b="0" i="0" u="none" strike="noStrike" kern="1200" cap="none" spc="0" normalizeH="0" baseline="0" noProof="0">
                <a:ln>
                  <a:noFill/>
                </a:ln>
                <a:effectLst/>
                <a:uLnTx/>
                <a:uFillTx/>
                <a:latin typeface="Arial" pitchFamily="34"/>
                <a:cs typeface="Arial" pitchFamily="34"/>
              </a:rPr>
            </a:br>
            <a:endParaRPr kumimoji="0" lang="en-US" sz="1400" b="0" i="0" u="none" strike="noStrike" kern="1200" cap="none" spc="0" normalizeH="0" baseline="0" noProof="0">
              <a:ln>
                <a:noFill/>
              </a:ln>
              <a:effectLst/>
              <a:uLnTx/>
              <a:uFillTx/>
              <a:latin typeface="Arial" pitchFamily="34"/>
              <a:cs typeface="Arial" pitchFamily="34"/>
            </a:endParaRPr>
          </a:p>
          <a:p>
            <a:pPr marL="0" indent="0">
              <a:buNone/>
            </a:pPr>
            <a:r>
              <a:rPr lang="en-US" sz="1400">
                <a:latin typeface="Arial" pitchFamily="34"/>
                <a:ea typeface="Aptos" panose="020B0004020202020204" pitchFamily="34" charset="0"/>
                <a:cs typeface="Arial" pitchFamily="34"/>
              </a:rPr>
              <a:t>Submission on: 9</a:t>
            </a:r>
            <a:r>
              <a:rPr lang="en-US" sz="1400" baseline="30000">
                <a:latin typeface="Arial" pitchFamily="34"/>
                <a:ea typeface="Aptos" panose="020B0004020202020204" pitchFamily="34" charset="0"/>
                <a:cs typeface="Arial" pitchFamily="34"/>
              </a:rPr>
              <a:t>th</a:t>
            </a:r>
            <a:r>
              <a:rPr lang="en-US" sz="1400">
                <a:latin typeface="Arial" pitchFamily="34"/>
                <a:ea typeface="Aptos" panose="020B0004020202020204" pitchFamily="34" charset="0"/>
                <a:cs typeface="Arial" pitchFamily="34"/>
              </a:rPr>
              <a:t> July 2024  </a:t>
            </a:r>
          </a:p>
          <a:p>
            <a:pPr marL="0" indent="0">
              <a:buNone/>
            </a:pPr>
            <a:endParaRPr lang="en-US" sz="1400">
              <a:latin typeface="Arial" pitchFamily="34"/>
              <a:ea typeface="Aptos" panose="020B0004020202020204" pitchFamily="34" charset="0"/>
              <a:cs typeface="Arial" pitchFamily="34"/>
            </a:endParaRPr>
          </a:p>
          <a:p>
            <a:pPr marL="0" indent="0">
              <a:buNone/>
            </a:pPr>
            <a:r>
              <a:rPr lang="en-US" sz="1400">
                <a:latin typeface="Arial" pitchFamily="34"/>
                <a:ea typeface="Aptos" panose="020B0004020202020204" pitchFamily="34" charset="0"/>
                <a:cs typeface="Arial" pitchFamily="34"/>
              </a:rPr>
              <a:t>Presentation day: During class in week 5 </a:t>
            </a:r>
          </a:p>
          <a:p>
            <a:pPr marL="0" indent="0">
              <a:buNone/>
            </a:pPr>
            <a:endParaRPr lang="en-US" sz="1400">
              <a:latin typeface="Arial" pitchFamily="34"/>
              <a:ea typeface="Aptos" panose="020B0004020202020204" pitchFamily="34" charset="0"/>
              <a:cs typeface="Arial" pitchFamily="34"/>
            </a:endParaRPr>
          </a:p>
        </p:txBody>
      </p:sp>
      <p:sp>
        <p:nvSpPr>
          <p:cNvPr id="13" name="Rectangle 1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F786F34-F32E-D801-0634-5CB5AD28066B}"/>
              </a:ext>
            </a:extLst>
          </p:cNvPr>
          <p:cNvPicPr>
            <a:picLocks noChangeAspect="1"/>
          </p:cNvPicPr>
          <p:nvPr/>
        </p:nvPicPr>
        <p:blipFill>
          <a:blip r:embed="rId2"/>
          <a:stretch>
            <a:fillRect/>
          </a:stretch>
        </p:blipFill>
        <p:spPr>
          <a:xfrm>
            <a:off x="5987738" y="2060331"/>
            <a:ext cx="5628018" cy="2504468"/>
          </a:xfrm>
          <a:prstGeom prst="rect">
            <a:avLst/>
          </a:prstGeom>
        </p:spPr>
      </p:pic>
    </p:spTree>
    <p:extLst>
      <p:ext uri="{BB962C8B-B14F-4D97-AF65-F5344CB8AC3E}">
        <p14:creationId xmlns:p14="http://schemas.microsoft.com/office/powerpoint/2010/main" val="271044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7E3DA-22FA-8281-56F7-B80F23598022}"/>
              </a:ext>
            </a:extLst>
          </p:cNvPr>
          <p:cNvSpPr>
            <a:spLocks noGrp="1"/>
          </p:cNvSpPr>
          <p:nvPr>
            <p:ph type="ctrTitle"/>
          </p:nvPr>
        </p:nvSpPr>
        <p:spPr>
          <a:xfrm>
            <a:off x="7320466" y="609600"/>
            <a:ext cx="4140014" cy="1330839"/>
          </a:xfrm>
        </p:spPr>
        <p:txBody>
          <a:bodyPr vert="horz" lIns="91440" tIns="45720" rIns="91440" bIns="45720" rtlCol="0" anchor="ctr">
            <a:normAutofit/>
          </a:bodyPr>
          <a:lstStyle/>
          <a:p>
            <a:pPr algn="l"/>
            <a:r>
              <a:rPr lang="en-US" sz="2800" b="1">
                <a:effectLst/>
              </a:rPr>
              <a:t>Community Midwifery Services England</a:t>
            </a:r>
            <a:br>
              <a:rPr lang="en-US" sz="2800">
                <a:effectLst/>
              </a:rPr>
            </a:br>
            <a:endParaRPr lang="en-US" sz="2800"/>
          </a:p>
        </p:txBody>
      </p:sp>
      <p:sp>
        <p:nvSpPr>
          <p:cNvPr id="3" name="Subtitle 2">
            <a:extLst>
              <a:ext uri="{FF2B5EF4-FFF2-40B4-BE49-F238E27FC236}">
                <a16:creationId xmlns:a16="http://schemas.microsoft.com/office/drawing/2014/main" id="{1D5E28AC-6453-8ECD-56E6-FC07D4356009}"/>
              </a:ext>
            </a:extLst>
          </p:cNvPr>
          <p:cNvSpPr>
            <a:spLocks noGrp="1"/>
          </p:cNvSpPr>
          <p:nvPr>
            <p:ph type="subTitle" idx="1"/>
          </p:nvPr>
        </p:nvSpPr>
        <p:spPr>
          <a:xfrm>
            <a:off x="7144001" y="1940439"/>
            <a:ext cx="4140013" cy="3908586"/>
          </a:xfrm>
        </p:spPr>
        <p:txBody>
          <a:bodyPr vert="horz" lIns="91440" tIns="45720" rIns="91440" bIns="45720" rtlCol="0">
            <a:normAutofit/>
          </a:bodyPr>
          <a:lstStyle/>
          <a:p>
            <a:pPr marL="285750" indent="-228600" algn="l">
              <a:buFont typeface="Arial" panose="020B0604020202020204" pitchFamily="34" charset="0"/>
              <a:buChar char="•"/>
            </a:pPr>
            <a:endParaRPr lang="en-US" sz="1300" dirty="0">
              <a:effectLst/>
            </a:endParaRPr>
          </a:p>
          <a:p>
            <a:pPr marL="285750" indent="-228600" algn="l">
              <a:buFont typeface="Arial" panose="020B0604020202020204" pitchFamily="34" charset="0"/>
              <a:buChar char="•"/>
            </a:pPr>
            <a:r>
              <a:rPr lang="en-US" sz="1300" dirty="0">
                <a:effectLst/>
              </a:rPr>
              <a:t>In July 1902, the Midwifery Services was officially and legally recognized in Britain, in which the Act was created by Midwives Board and the regulated Midwifery practices and formalizing the education in England and Wales (Barker 2020). After which in 1915, the Act was established in Scotland and finally in 1918, it was then established in Ireland.</a:t>
            </a:r>
          </a:p>
          <a:p>
            <a:pPr marL="285750" indent="-228600" algn="l">
              <a:buFont typeface="Arial" panose="020B0604020202020204" pitchFamily="34" charset="0"/>
              <a:buChar char="•"/>
            </a:pPr>
            <a:endParaRPr lang="en-US" sz="1300" dirty="0">
              <a:effectLst/>
            </a:endParaRPr>
          </a:p>
          <a:p>
            <a:pPr marL="285750" indent="-228600" algn="l">
              <a:buFont typeface="Arial" panose="020B0604020202020204" pitchFamily="34" charset="0"/>
              <a:buChar char="•"/>
            </a:pPr>
            <a:r>
              <a:rPr lang="en-US" sz="1300" dirty="0">
                <a:effectLst/>
              </a:rPr>
              <a:t>The main objectives of this Act is to established the Central Council of Nursing, Midwifery and Health Visitors and the National Board of the four region of the United Kingdom to come with new ideas with respect to Education, Training, regulation and discipline of nurses, Midwives and Health Visitors and the maintenance of a single profession (NHS ACT 1974).</a:t>
            </a:r>
          </a:p>
          <a:p>
            <a:pPr marL="342900" indent="-228600" algn="l">
              <a:buFont typeface="Arial" panose="020B0604020202020204" pitchFamily="34" charset="0"/>
              <a:buChar char="•"/>
            </a:pPr>
            <a:endParaRPr lang="en-US" sz="1300" dirty="0"/>
          </a:p>
        </p:txBody>
      </p:sp>
      <p:pic>
        <p:nvPicPr>
          <p:cNvPr id="1026" name="Picture 2" descr="Call the Midwife – Valence House">
            <a:extLst>
              <a:ext uri="{FF2B5EF4-FFF2-40B4-BE49-F238E27FC236}">
                <a16:creationId xmlns:a16="http://schemas.microsoft.com/office/drawing/2014/main" id="{56A6BB7F-49D9-5525-FBBC-3F4F7E5CC44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640"/>
          <a:stretch/>
        </p:blipFill>
        <p:spPr bwMode="auto">
          <a:xfrm>
            <a:off x="65824"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1516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09222-F397-C4D5-4523-C1E8B443F64D}"/>
              </a:ext>
            </a:extLst>
          </p:cNvPr>
          <p:cNvSpPr>
            <a:spLocks noGrp="1"/>
          </p:cNvSpPr>
          <p:nvPr>
            <p:ph type="title"/>
          </p:nvPr>
        </p:nvSpPr>
        <p:spPr>
          <a:xfrm>
            <a:off x="6501384" y="672841"/>
            <a:ext cx="4368602" cy="1956841"/>
          </a:xfrm>
        </p:spPr>
        <p:txBody>
          <a:bodyPr anchor="b">
            <a:normAutofit/>
          </a:bodyPr>
          <a:lstStyle/>
          <a:p>
            <a:br>
              <a:rPr lang="en-GB" sz="2600" kern="100" dirty="0">
                <a:effectLst/>
                <a:latin typeface="Aptos" panose="020B0004020202020204" pitchFamily="34" charset="0"/>
                <a:ea typeface="Aptos" panose="020B0004020202020204" pitchFamily="34" charset="0"/>
                <a:cs typeface="Times New Roman" panose="02020603050405020304" pitchFamily="18" charset="0"/>
              </a:rPr>
            </a:br>
            <a:r>
              <a:rPr lang="en-GB" sz="2600" kern="100" dirty="0">
                <a:effectLst/>
                <a:latin typeface="Arial" panose="020B0604020202020204" pitchFamily="34" charset="0"/>
                <a:ea typeface="Aptos" panose="020B0004020202020204" pitchFamily="34" charset="0"/>
                <a:cs typeface="Arial" panose="020B0604020202020204" pitchFamily="34" charset="0"/>
              </a:rPr>
              <a:t>How the Midwifery Services Operates In the past</a:t>
            </a:r>
            <a:r>
              <a:rPr lang="en-GB" sz="2600" kern="100" dirty="0">
                <a:latin typeface="Arial" panose="020B0604020202020204" pitchFamily="34" charset="0"/>
                <a:ea typeface="Aptos" panose="020B0004020202020204" pitchFamily="34" charset="0"/>
                <a:cs typeface="Arial" panose="020B0604020202020204" pitchFamily="34" charset="0"/>
              </a:rPr>
              <a:t> (History)</a:t>
            </a:r>
            <a:br>
              <a:rPr lang="en-GB" sz="2600" kern="100" dirty="0">
                <a:effectLst/>
                <a:latin typeface="Arial" panose="020B0604020202020204" pitchFamily="34" charset="0"/>
                <a:ea typeface="Aptos" panose="020B0004020202020204" pitchFamily="34" charset="0"/>
                <a:cs typeface="Arial" panose="020B0604020202020204" pitchFamily="34" charset="0"/>
              </a:rPr>
            </a:br>
            <a:endParaRPr lang="en-US" sz="2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9FE4573-AA44-B7A6-442C-AC0010959A43}"/>
              </a:ext>
            </a:extLst>
          </p:cNvPr>
          <p:cNvSpPr>
            <a:spLocks noGrp="1"/>
          </p:cNvSpPr>
          <p:nvPr>
            <p:ph idx="1"/>
          </p:nvPr>
        </p:nvSpPr>
        <p:spPr>
          <a:xfrm>
            <a:off x="5779008" y="2629683"/>
            <a:ext cx="6300216" cy="2820142"/>
          </a:xfrm>
        </p:spPr>
        <p:txBody>
          <a:bodyPr>
            <a:normAutofit/>
          </a:bodyPr>
          <a:lstStyle/>
          <a:p>
            <a:endParaRPr lang="en-GB" sz="1500" kern="100" dirty="0">
              <a:effectLst/>
              <a:latin typeface="Abadi" panose="020F0502020204030204" pitchFamily="34" charset="0"/>
              <a:ea typeface="Aptos" panose="020B0004020202020204" pitchFamily="34" charset="0"/>
              <a:cs typeface="Times New Roman" panose="02020603050405020304" pitchFamily="18" charset="0"/>
            </a:endParaRPr>
          </a:p>
          <a:p>
            <a:endParaRPr lang="en-GB" sz="1500" kern="100" dirty="0">
              <a:effectLst/>
              <a:latin typeface="Abadi" panose="020F0502020204030204" pitchFamily="34" charset="0"/>
              <a:ea typeface="Aptos" panose="020B0004020202020204" pitchFamily="34" charset="0"/>
              <a:cs typeface="Arial" panose="020B0604020202020204" pitchFamily="34" charset="0"/>
            </a:endParaRPr>
          </a:p>
          <a:p>
            <a:r>
              <a:rPr lang="en-GB" sz="1500" kern="100" dirty="0">
                <a:effectLst/>
                <a:latin typeface="Abadi" panose="020F0502020204030204" pitchFamily="34" charset="0"/>
                <a:ea typeface="Aptos" panose="020B0004020202020204" pitchFamily="34" charset="0"/>
                <a:cs typeface="Times New Roman" panose="02020603050405020304" pitchFamily="18" charset="0"/>
              </a:rPr>
              <a:t>In the late 60s, before the established of the Midwifery ACTs there were no antenatal care, in which a labour mother will their GPs when delivery is expected. And in this case their job was to deliver the child at home. visits are done twice a day for the next three days, then once a day for the next ten days. In addition, labour mothers sometime do not like to disturb the midwives soon as such, they prefer parents to be close to them or friends or other relatives. </a:t>
            </a:r>
          </a:p>
          <a:p>
            <a:endParaRPr lang="en-US" sz="1500" dirty="0">
              <a:latin typeface="Abadi" panose="020F0502020204030204" pitchFamily="34" charset="0"/>
            </a:endParaRPr>
          </a:p>
        </p:txBody>
      </p:sp>
      <p:pic>
        <p:nvPicPr>
          <p:cNvPr id="2050" name="Picture 2" descr="The History of Midwifery - Our Bodies Ourselves Today">
            <a:extLst>
              <a:ext uri="{FF2B5EF4-FFF2-40B4-BE49-F238E27FC236}">
                <a16:creationId xmlns:a16="http://schemas.microsoft.com/office/drawing/2014/main" id="{30BD34FE-B6AF-E132-B89E-241893BE433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354" r="23195" b="-1"/>
          <a:stretch/>
        </p:blipFill>
        <p:spPr bwMode="auto">
          <a:xfrm>
            <a:off x="274577" y="332216"/>
            <a:ext cx="5310177" cy="6193567"/>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27977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4ADAF-D6CF-EE0D-BC6E-78FF98829807}"/>
              </a:ext>
            </a:extLst>
          </p:cNvPr>
          <p:cNvSpPr>
            <a:spLocks noGrp="1"/>
          </p:cNvSpPr>
          <p:nvPr>
            <p:ph type="title"/>
          </p:nvPr>
        </p:nvSpPr>
        <p:spPr>
          <a:xfrm>
            <a:off x="4572001" y="601744"/>
            <a:ext cx="6781800" cy="1338696"/>
          </a:xfrm>
        </p:spPr>
        <p:txBody>
          <a:bodyPr>
            <a:normAutofit/>
          </a:bodyPr>
          <a:lstStyle/>
          <a:p>
            <a:br>
              <a:rPr lang="en-GB" sz="2100" kern="100">
                <a:effectLst/>
                <a:latin typeface="Aptos" panose="020B0004020202020204" pitchFamily="34" charset="0"/>
                <a:ea typeface="Aptos" panose="020B0004020202020204" pitchFamily="34" charset="0"/>
                <a:cs typeface="Times New Roman" panose="02020603050405020304" pitchFamily="18" charset="0"/>
              </a:rPr>
            </a:br>
            <a:br>
              <a:rPr lang="en-GB" sz="2100" kern="100">
                <a:effectLst/>
                <a:latin typeface="Aptos" panose="020B0004020202020204" pitchFamily="34" charset="0"/>
                <a:ea typeface="Aptos" panose="020B0004020202020204" pitchFamily="34" charset="0"/>
                <a:cs typeface="Times New Roman" panose="02020603050405020304" pitchFamily="18" charset="0"/>
              </a:rPr>
            </a:br>
            <a:r>
              <a:rPr lang="en-GB" sz="2100" kern="100">
                <a:effectLst/>
                <a:latin typeface="Aptos" panose="020B0004020202020204" pitchFamily="34" charset="0"/>
                <a:ea typeface="Aptos" panose="020B0004020202020204" pitchFamily="34" charset="0"/>
                <a:cs typeface="Times New Roman" panose="02020603050405020304" pitchFamily="18" charset="0"/>
              </a:rPr>
              <a:t>How Midwifery services is currently running.</a:t>
            </a:r>
            <a:br>
              <a:rPr lang="en-GB" sz="2100" kern="100">
                <a:effectLst/>
                <a:latin typeface="Aptos" panose="020B0004020202020204" pitchFamily="34" charset="0"/>
                <a:ea typeface="Aptos" panose="020B0004020202020204" pitchFamily="34" charset="0"/>
                <a:cs typeface="Times New Roman" panose="02020603050405020304" pitchFamily="18" charset="0"/>
              </a:rPr>
            </a:br>
            <a:endParaRPr lang="en-US" sz="2100"/>
          </a:p>
        </p:txBody>
      </p:sp>
      <p:sp>
        <p:nvSpPr>
          <p:cNvPr id="3" name="Content Placeholder 2">
            <a:extLst>
              <a:ext uri="{FF2B5EF4-FFF2-40B4-BE49-F238E27FC236}">
                <a16:creationId xmlns:a16="http://schemas.microsoft.com/office/drawing/2014/main" id="{633C0079-5D72-CFC4-0BF6-8CC7736BA88B}"/>
              </a:ext>
            </a:extLst>
          </p:cNvPr>
          <p:cNvSpPr>
            <a:spLocks noGrp="1"/>
          </p:cNvSpPr>
          <p:nvPr>
            <p:ph idx="1"/>
          </p:nvPr>
        </p:nvSpPr>
        <p:spPr>
          <a:xfrm>
            <a:off x="4572001" y="2201958"/>
            <a:ext cx="6781800" cy="3900730"/>
          </a:xfrm>
        </p:spPr>
        <p:txBody>
          <a:bodyPr anchor="t">
            <a:normAutofit/>
          </a:bodyPr>
          <a:lstStyle/>
          <a:p>
            <a:pPr marL="0" indent="0">
              <a:buNone/>
            </a:pP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400" kern="100" dirty="0">
                <a:effectLst/>
                <a:latin typeface="Arial" panose="020B0604020202020204" pitchFamily="34" charset="0"/>
                <a:ea typeface="Aptos" panose="020B0004020202020204" pitchFamily="34" charset="0"/>
                <a:cs typeface="Arial" panose="020B0604020202020204" pitchFamily="34" charset="0"/>
              </a:rPr>
              <a:t>In the United Kingdom, the Midwifery Services is operating as an independent body, which have the sole responsibility of labour mothers and Doctors in which more emphases to cases of high risks. Prior to this, the midwives works hand and hand with diverse multi- discipline of carer providers such as Obstetricians, Theatre Technicians, Healthcare, Support Workers and Psychiatric Nurse etc. (</a:t>
            </a:r>
            <a:r>
              <a:rPr lang="en-GB" sz="1400" kern="100" dirty="0" err="1">
                <a:effectLst/>
                <a:latin typeface="Arial" panose="020B0604020202020204" pitchFamily="34" charset="0"/>
                <a:ea typeface="Aptos" panose="020B0004020202020204" pitchFamily="34" charset="0"/>
                <a:cs typeface="Arial" panose="020B0604020202020204" pitchFamily="34" charset="0"/>
              </a:rPr>
              <a:t>Arney</a:t>
            </a:r>
            <a:r>
              <a:rPr lang="en-GB" sz="1400" kern="100" dirty="0">
                <a:effectLst/>
                <a:latin typeface="Arial" panose="020B0604020202020204" pitchFamily="34" charset="0"/>
                <a:ea typeface="Aptos" panose="020B0004020202020204" pitchFamily="34" charset="0"/>
                <a:cs typeface="Arial" panose="020B0604020202020204" pitchFamily="34" charset="0"/>
              </a:rPr>
              <a:t> W. 2020).</a:t>
            </a:r>
          </a:p>
          <a:p>
            <a:pPr marL="0" indent="0">
              <a:buNone/>
            </a:pPr>
            <a:endParaRPr lang="en-US" sz="1400" dirty="0"/>
          </a:p>
          <a:p>
            <a:r>
              <a:rPr lang="en-GB" sz="1400" kern="100" dirty="0">
                <a:effectLst/>
                <a:latin typeface="Arial" panose="020B0604020202020204" pitchFamily="34" charset="0"/>
                <a:ea typeface="Aptos" panose="020B0004020202020204" pitchFamily="34" charset="0"/>
                <a:cs typeface="Arial" panose="020B0604020202020204" pitchFamily="34" charset="0"/>
              </a:rPr>
              <a:t>Midwives carry out operations under the Nursing and Midwifery Council (NMC), to ensure all protocols, Professional, Legal and Ethical requirements of working with the NHS are met. Some of this duty of the midwives include monitor and examines women and their babies during pregnancy, Access, Plan, Implement and evaluate patient care plan and Labour plan, provide care to pregnant mother such as screening in line with national initiative.</a:t>
            </a:r>
          </a:p>
          <a:p>
            <a:pPr marL="0" indent="0">
              <a:buNone/>
            </a:pPr>
            <a:endParaRPr lang="en-US" sz="1400" dirty="0"/>
          </a:p>
        </p:txBody>
      </p:sp>
      <p:pic>
        <p:nvPicPr>
          <p:cNvPr id="5" name="Picture 4" descr="People holding hands">
            <a:extLst>
              <a:ext uri="{FF2B5EF4-FFF2-40B4-BE49-F238E27FC236}">
                <a16:creationId xmlns:a16="http://schemas.microsoft.com/office/drawing/2014/main" id="{D0AF5169-9389-3822-FA04-E355D3F2D73E}"/>
              </a:ext>
            </a:extLst>
          </p:cNvPr>
          <p:cNvPicPr>
            <a:picLocks noChangeAspect="1"/>
          </p:cNvPicPr>
          <p:nvPr/>
        </p:nvPicPr>
        <p:blipFill rotWithShape="1">
          <a:blip r:embed="rId2"/>
          <a:srcRect l="37808" r="25646"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Tree>
    <p:extLst>
      <p:ext uri="{BB962C8B-B14F-4D97-AF65-F5344CB8AC3E}">
        <p14:creationId xmlns:p14="http://schemas.microsoft.com/office/powerpoint/2010/main" val="8727838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97816-8E34-8352-3BA1-7F6A943C2DF3}"/>
              </a:ext>
            </a:extLst>
          </p:cNvPr>
          <p:cNvSpPr>
            <a:spLocks noGrp="1"/>
          </p:cNvSpPr>
          <p:nvPr>
            <p:ph type="title"/>
          </p:nvPr>
        </p:nvSpPr>
        <p:spPr>
          <a:xfrm>
            <a:off x="5313933" y="77719"/>
            <a:ext cx="6297041" cy="1956841"/>
          </a:xfrm>
        </p:spPr>
        <p:txBody>
          <a:bodyPr anchor="b">
            <a:normAutofit/>
          </a:bodyPr>
          <a:lstStyle/>
          <a:p>
            <a:br>
              <a:rPr lang="en-GB" sz="2600" kern="100" dirty="0">
                <a:effectLst/>
                <a:latin typeface="Arial" panose="020B0604020202020204" pitchFamily="34" charset="0"/>
                <a:ea typeface="Aptos" panose="020B0004020202020204" pitchFamily="34" charset="0"/>
                <a:cs typeface="Arial" panose="020B0604020202020204" pitchFamily="34" charset="0"/>
              </a:rPr>
            </a:br>
            <a:r>
              <a:rPr lang="en-GB" sz="1600" kern="100" dirty="0">
                <a:effectLst/>
                <a:latin typeface="Arial" panose="020B0604020202020204" pitchFamily="34" charset="0"/>
                <a:ea typeface="Aptos" panose="020B0004020202020204" pitchFamily="34" charset="0"/>
                <a:cs typeface="Arial" panose="020B0604020202020204" pitchFamily="34" charset="0"/>
              </a:rPr>
              <a:t>Recent Development of Midwifery Services in the Health Care</a:t>
            </a:r>
            <a:br>
              <a:rPr lang="en-GB" sz="2600" kern="100" dirty="0">
                <a:effectLst/>
                <a:latin typeface="Arial" panose="020B0604020202020204" pitchFamily="34" charset="0"/>
                <a:ea typeface="Aptos" panose="020B0004020202020204" pitchFamily="34" charset="0"/>
                <a:cs typeface="Arial" panose="020B0604020202020204" pitchFamily="34" charset="0"/>
              </a:rPr>
            </a:br>
            <a:endParaRPr lang="en-US" sz="2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71D0EE3-69AA-7022-DDDC-D37D9EE4BEFF}"/>
              </a:ext>
            </a:extLst>
          </p:cNvPr>
          <p:cNvSpPr>
            <a:spLocks noGrp="1"/>
          </p:cNvSpPr>
          <p:nvPr>
            <p:ph idx="1"/>
          </p:nvPr>
        </p:nvSpPr>
        <p:spPr>
          <a:xfrm>
            <a:off x="5209159" y="3276600"/>
            <a:ext cx="6401816" cy="3121183"/>
          </a:xfrm>
        </p:spPr>
        <p:txBody>
          <a:bodyPr>
            <a:normAutofit/>
          </a:bodyPr>
          <a:lstStyle/>
          <a:p>
            <a:r>
              <a:rPr lang="en-GB" sz="1500" kern="100" dirty="0">
                <a:effectLst/>
                <a:latin typeface="Aptos" panose="020B0004020202020204" pitchFamily="34" charset="0"/>
                <a:ea typeface="Aptos" panose="020B0004020202020204" pitchFamily="34" charset="0"/>
                <a:cs typeface="Times New Roman" panose="02020603050405020304" pitchFamily="18" charset="0"/>
              </a:rPr>
              <a:t>Moving the process of childbirth to hospital care, means care is now professionally handling by health worker professional instead of relatives or family members. According to Cutter et al (2024), the increasing rates of hospital birth is supported by government report. During the </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COVID-19</a:t>
            </a:r>
            <a:r>
              <a:rPr lang="en-GB" sz="1500" kern="100" dirty="0">
                <a:effectLst/>
                <a:latin typeface="Aptos" panose="020B0004020202020204" pitchFamily="34" charset="0"/>
                <a:ea typeface="Aptos" panose="020B0004020202020204" pitchFamily="34" charset="0"/>
                <a:cs typeface="Times New Roman" panose="02020603050405020304" pitchFamily="18" charset="0"/>
              </a:rPr>
              <a:t> pandemic, Maternity services was aided by various technologies, which are used to support labour mothers, which plays more major role in childbirth. Such technologies include electronic fatal monitoring, Ultrasonography, Blood Pressure Screening, Maternal and Oximetry and infusion pumps etc. </a:t>
            </a:r>
          </a:p>
          <a:p>
            <a:endParaRPr lang="en-US" sz="1500" dirty="0"/>
          </a:p>
        </p:txBody>
      </p:sp>
      <p:pic>
        <p:nvPicPr>
          <p:cNvPr id="3078" name="Picture 6" descr="British Journal Of Midwifery - An exploration of midwives' experiences of  the transition to practice in the Republic of Ireland">
            <a:extLst>
              <a:ext uri="{FF2B5EF4-FFF2-40B4-BE49-F238E27FC236}">
                <a16:creationId xmlns:a16="http://schemas.microsoft.com/office/drawing/2014/main" id="{5B2C969E-E721-CEC5-0797-58CB22B7A5E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720" r="22860"/>
          <a:stretch/>
        </p:blipFill>
        <p:spPr bwMode="auto">
          <a:xfrm>
            <a:off x="-2197889" y="470337"/>
            <a:ext cx="6712740" cy="6692457"/>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
        <p:nvSpPr>
          <p:cNvPr id="4" name="AutoShape 2" descr="British Journal Of Midwifery - Growing the midwifery workforce">
            <a:extLst>
              <a:ext uri="{FF2B5EF4-FFF2-40B4-BE49-F238E27FC236}">
                <a16:creationId xmlns:a16="http://schemas.microsoft.com/office/drawing/2014/main" id="{AFBE50CD-0A4E-2AD2-B1B1-3A499D0399A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British Journal Of Midwifery - Growing the midwifery workforce">
            <a:extLst>
              <a:ext uri="{FF2B5EF4-FFF2-40B4-BE49-F238E27FC236}">
                <a16:creationId xmlns:a16="http://schemas.microsoft.com/office/drawing/2014/main" id="{5474CA74-EFFD-3EB8-4E6C-5049FFE6AD70}"/>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8478505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E636F-D0C9-1F63-EA0D-ECB3F7D2F42C}"/>
              </a:ext>
            </a:extLst>
          </p:cNvPr>
          <p:cNvSpPr>
            <a:spLocks noGrp="1"/>
          </p:cNvSpPr>
          <p:nvPr>
            <p:ph type="title"/>
          </p:nvPr>
        </p:nvSpPr>
        <p:spPr>
          <a:xfrm>
            <a:off x="5297762" y="329184"/>
            <a:ext cx="6251110" cy="1783080"/>
          </a:xfrm>
        </p:spPr>
        <p:txBody>
          <a:bodyPr anchor="b">
            <a:normAutofit/>
          </a:bodyPr>
          <a:lstStyle/>
          <a:p>
            <a:br>
              <a:rPr lang="en-GB" sz="3800" b="1" kern="100">
                <a:effectLst/>
                <a:latin typeface="Aptos" panose="020B0004020202020204" pitchFamily="34" charset="0"/>
                <a:ea typeface="Aptos" panose="020B0004020202020204" pitchFamily="34" charset="0"/>
                <a:cs typeface="Times New Roman" panose="02020603050405020304" pitchFamily="18" charset="0"/>
              </a:rPr>
            </a:br>
            <a:r>
              <a:rPr lang="en-GB" sz="3800" b="1" kern="100">
                <a:effectLst/>
                <a:latin typeface="Aptos" panose="020B0004020202020204" pitchFamily="34" charset="0"/>
                <a:ea typeface="Aptos" panose="020B0004020202020204" pitchFamily="34" charset="0"/>
                <a:cs typeface="Times New Roman" panose="02020603050405020304" pitchFamily="18" charset="0"/>
              </a:rPr>
              <a:t>References</a:t>
            </a:r>
            <a:br>
              <a:rPr lang="en-GB" sz="3800" b="1" kern="100">
                <a:effectLst/>
                <a:latin typeface="Aptos" panose="020B0004020202020204" pitchFamily="34" charset="0"/>
                <a:ea typeface="Aptos" panose="020B0004020202020204" pitchFamily="34" charset="0"/>
                <a:cs typeface="Times New Roman" panose="02020603050405020304" pitchFamily="18" charset="0"/>
              </a:rPr>
            </a:br>
            <a:endParaRPr lang="en-US" sz="3800" b="1"/>
          </a:p>
        </p:txBody>
      </p:sp>
      <p:sp>
        <p:nvSpPr>
          <p:cNvPr id="3" name="Content Placeholder 2">
            <a:extLst>
              <a:ext uri="{FF2B5EF4-FFF2-40B4-BE49-F238E27FC236}">
                <a16:creationId xmlns:a16="http://schemas.microsoft.com/office/drawing/2014/main" id="{F0B81148-3DEB-F095-E196-D36DFF4F601D}"/>
              </a:ext>
            </a:extLst>
          </p:cNvPr>
          <p:cNvSpPr>
            <a:spLocks noGrp="1"/>
          </p:cNvSpPr>
          <p:nvPr>
            <p:ph idx="1"/>
          </p:nvPr>
        </p:nvSpPr>
        <p:spPr>
          <a:xfrm>
            <a:off x="5297762" y="2706624"/>
            <a:ext cx="6251110" cy="3483864"/>
          </a:xfrm>
        </p:spPr>
        <p:txBody>
          <a:bodyPr>
            <a:normAutofit/>
          </a:bodyPr>
          <a:lstStyle/>
          <a:p>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NHS ACT 1946</a:t>
            </a:r>
          </a:p>
          <a:p>
            <a:pPr marL="0" indent="0">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Barker K.K. 2020 revised edition of Medicalisation of pregnancy Social Science and Medicine</a:t>
            </a:r>
          </a:p>
          <a:p>
            <a:pPr marL="0" indent="0">
              <a:buNone/>
            </a:pP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Arney</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W. 2020 Power and Profession of Obstetrics </a:t>
            </a:r>
          </a:p>
          <a:p>
            <a:pPr marL="0" indent="0">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Cutter et al 2024 Review Edition of A Short History of Midwifery Cambridge University</a:t>
            </a:r>
          </a:p>
          <a:p>
            <a:pPr marL="0" indent="0">
              <a:buNone/>
            </a:pP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sz="2200" dirty="0"/>
          </a:p>
        </p:txBody>
      </p:sp>
      <p:pic>
        <p:nvPicPr>
          <p:cNvPr id="5" name="Picture 4" descr="Desk with stethoscope and computer keyboard">
            <a:extLst>
              <a:ext uri="{FF2B5EF4-FFF2-40B4-BE49-F238E27FC236}">
                <a16:creationId xmlns:a16="http://schemas.microsoft.com/office/drawing/2014/main" id="{85E91043-7564-AD0B-4953-293EE2366DE1}"/>
              </a:ext>
            </a:extLst>
          </p:cNvPr>
          <p:cNvPicPr>
            <a:picLocks noChangeAspect="1"/>
          </p:cNvPicPr>
          <p:nvPr/>
        </p:nvPicPr>
        <p:blipFill rotWithShape="1">
          <a:blip r:embed="rId2"/>
          <a:srcRect l="54670"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5881014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105</TotalTime>
  <Words>601</Words>
  <Application>Microsoft Office PowerPoint</Application>
  <PresentationFormat>Widescreen</PresentationFormat>
  <Paragraphs>32</Paragraphs>
  <Slides>6</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Abadi</vt:lpstr>
      <vt:lpstr>Aptos</vt:lpstr>
      <vt:lpstr>Aptos Display</vt:lpstr>
      <vt:lpstr>Arial</vt:lpstr>
      <vt:lpstr>Office Theme</vt:lpstr>
      <vt:lpstr>PowerPoint Presentation</vt:lpstr>
      <vt:lpstr>Community Midwifery Services England </vt:lpstr>
      <vt:lpstr> How the Midwifery Services Operates In the past (History) </vt:lpstr>
      <vt:lpstr>  How Midwifery services is currently running. </vt:lpstr>
      <vt:lpstr> Recent Development of Midwifery Services in the Health Care </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Community Midwifery Services England </dc:title>
  <dc:creator>LAMIN KARGBO</dc:creator>
  <cp:lastModifiedBy>Abdulai Kamara (2328050)</cp:lastModifiedBy>
  <cp:revision>16</cp:revision>
  <dcterms:created xsi:type="dcterms:W3CDTF">2024-06-18T21:09:46Z</dcterms:created>
  <dcterms:modified xsi:type="dcterms:W3CDTF">2024-07-04T12:55:37Z</dcterms:modified>
</cp:coreProperties>
</file>