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0" r:id="rId4"/>
    <p:sldId id="265" r:id="rId5"/>
    <p:sldId id="266" r:id="rId6"/>
    <p:sldId id="262" r:id="rId7"/>
    <p:sldId id="263" r:id="rId8"/>
    <p:sldId id="258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423" autoAdjust="0"/>
    <p:restoredTop sz="94660"/>
  </p:normalViewPr>
  <p:slideViewPr>
    <p:cSldViewPr snapToGrid="0">
      <p:cViewPr varScale="1">
        <p:scale>
          <a:sx n="86" d="100"/>
          <a:sy n="86" d="100"/>
        </p:scale>
        <p:origin x="586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6B66-9B10-442B-AA43-DC9A226FDA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E20824-79A7-4765-9394-555F8759E6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9014F-413D-4F69-BD20-7FEE62580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8EBC53-AFF3-4718-A1DF-2BC923993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01D6C-0E95-4013-B7B2-FB5E99751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52844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21BFD-69A4-4259-8347-1EB0DC0A54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B1F9A6-F4FC-44B4-B2EB-A3512040E7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39236-384B-445C-B638-DAC6854ED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E7D71B-CE07-4733-99F9-435123E53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29668A-A294-4C94-8818-F6F5238F9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52569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DE7EC1-BFA3-49D8-8A58-BD40C2A58B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F59D8A-7271-42CD-8CC7-79C1F8A54DE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34FDB7-BFE4-4727-9E96-0160DC61AD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BA374-FBE8-46BA-B2D0-9E5CB76BE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44420-3547-4789-AB61-23C3AB5F4A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0250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613EF4-B4B5-4984-988A-DCC43F7632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7AACE-9E71-4E4F-B0E9-641090FAEC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01630C-1066-41B2-A926-DED899F6D1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D40F52-163F-4211-AD06-882C91E12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35FAA-85C2-43E4-9DD3-054363B22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09494-A72D-4484-91D9-353BA93C3D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070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549966-8AA9-4DF1-9542-CD151FCFD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C63019-7C64-4BB8-98E3-6555F2FD2C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088DC5-E09C-420F-9058-AA58B638AF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0D57B5-C8BA-49DA-9D90-EAB97679E8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DFD873-837E-4CD3-BE47-3EAC4AC57A7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D00B471-C76E-41CA-B6B5-AAA56EEB5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92BA98-E84E-4834-8A70-585C345936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7739FB-D927-419D-BC27-AF764750C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2752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23C9C5-B43F-4DE8-91EC-6CDBDFE3D1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2A4DCFA-225E-4082-B2E3-D489FE2BD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60200-A0F0-481C-AA76-BD3E4ECCD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040C8E-2911-44C8-A52C-D9937075A2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5245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8CE661-A67B-4D90-BA54-19905D0FAF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ABC164-2419-402F-8941-5EB10CD123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E769DF-84B2-48D1-AD31-0B4861A3BB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494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4CD4E-FF8C-4CD0-97D2-DF956EF214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CC5FB-0B80-4DB9-AB1D-2D884F3733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0269FA-7A43-4D2E-B155-72C571286D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B6F49-BF0D-4FEC-BC14-DB031FC144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79BC72-AF3E-4728-97A9-39307D79D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7A1E6D-B1DA-4A12-87EB-7755EFB30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024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3B365-53F3-4496-B6A8-4BA388682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6EF75D-C840-4B49-9D5B-957DDA03CB0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396551-F42A-4424-938B-A8A144E8C2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DF309E-DCF1-4941-B8B4-CB61CB8BF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F179CA-C7E6-4EBA-B027-E6A06A023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5949FA-765E-4FD2-8E0A-4F9FBB282B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911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A8A5E-7DAF-42D9-AF15-7D6D24866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CCB2CE-25BC-452A-89FA-8753D58752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60EFEC-228D-4163-B85D-0CE330BACE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28F5E5-E919-43BF-8E3F-61EC90E0C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D2094-CAE1-4288-AD58-6C352A73F7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71459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079128-3EEC-4FCC-A3F8-93564FAC732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BF665F-389A-4896-9C4D-8C28090124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CCBA99-9373-4360-962A-C1A334D17A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FC60A-DFCE-4A04-9F25-DA87961F4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F8CDF2-6BF6-45B6-BFBA-B959954FAD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740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35629D-619F-4C6E-AD67-49F34F0DE6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E51F1B-A3AF-4EAA-A2DF-9FD43ADB78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7D91A9-8F0F-4F7E-8C48-2D57D86DCE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9C262-785C-48C3-BA16-D9A77CA8C93D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F6C6ED-E2CB-4AE0-8834-E460335DF1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37132-D588-4970-A0C2-5F55BD8B4E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556476-75AD-404D-9E89-0C7BED297E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83251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ECE9CFE-50B4-4627-B4D0-F1581E01D9F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96" b="24025"/>
          <a:stretch/>
        </p:blipFill>
        <p:spPr>
          <a:xfrm>
            <a:off x="20" y="10"/>
            <a:ext cx="12191980" cy="4571990"/>
          </a:xfrm>
          <a:prstGeom prst="rect">
            <a:avLst/>
          </a:prstGeom>
        </p:spPr>
      </p:pic>
      <p:cxnSp>
        <p:nvCxnSpPr>
          <p:cNvPr id="17" name="Straight Connector 9">
            <a:extLst>
              <a:ext uri="{FF2B5EF4-FFF2-40B4-BE49-F238E27FC236}">
                <a16:creationId xmlns:a16="http://schemas.microsoft.com/office/drawing/2014/main" id="{E126E481-B945-4179-BD79-05E96E9B29E1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5E90BB1-5B67-4F9E-8106-25D168CC79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0387" y="5089012"/>
            <a:ext cx="7834193" cy="1264588"/>
          </a:xfrm>
        </p:spPr>
        <p:txBody>
          <a:bodyPr anchor="ctr">
            <a:normAutofit/>
          </a:bodyPr>
          <a:lstStyle/>
          <a:p>
            <a:pPr algn="l"/>
            <a:r>
              <a:rPr lang="en-GB" sz="4200" dirty="0">
                <a:solidFill>
                  <a:schemeClr val="bg1"/>
                </a:solidFill>
              </a:rPr>
              <a:t>Research Methods                     </a:t>
            </a:r>
            <a:r>
              <a:rPr lang="en-GB" sz="2400" b="1" dirty="0">
                <a:solidFill>
                  <a:schemeClr val="bg1"/>
                </a:solidFill>
              </a:rPr>
              <a:t>M5X01771, M5X 01904, 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  <a:r>
              <a:rPr lang="en-GB" sz="2400" b="1" dirty="0">
                <a:solidFill>
                  <a:schemeClr val="bg1"/>
                </a:solidFill>
              </a:rPr>
              <a:t>M5X 01839</a:t>
            </a:r>
            <a:r>
              <a:rPr lang="en-GB" sz="2400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C7CE48-CA32-4A25-B522-AC7D97F131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99107" y="5091763"/>
            <a:ext cx="2974207" cy="1264587"/>
          </a:xfrm>
          <a:noFill/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chemeClr val="bg1"/>
                </a:solidFill>
              </a:rPr>
              <a:t>Built Environment</a:t>
            </a:r>
          </a:p>
          <a:p>
            <a:pPr algn="l"/>
            <a:r>
              <a:rPr lang="en-GB" dirty="0">
                <a:solidFill>
                  <a:schemeClr val="bg1"/>
                </a:solidFill>
              </a:rPr>
              <a:t>Spencer Williams - P152115</a:t>
            </a:r>
          </a:p>
        </p:txBody>
      </p:sp>
      <p:sp>
        <p:nvSpPr>
          <p:cNvPr id="16" name="Subtitle 2">
            <a:extLst>
              <a:ext uri="{FF2B5EF4-FFF2-40B4-BE49-F238E27FC236}">
                <a16:creationId xmlns:a16="http://schemas.microsoft.com/office/drawing/2014/main" id="{1CE27F2E-19A6-4AAA-93FA-58B96A8EB31F}"/>
              </a:ext>
            </a:extLst>
          </p:cNvPr>
          <p:cNvSpPr txBox="1">
            <a:spLocks/>
          </p:cNvSpPr>
          <p:nvPr/>
        </p:nvSpPr>
        <p:spPr>
          <a:xfrm>
            <a:off x="10847070" y="4297439"/>
            <a:ext cx="1653540" cy="274561"/>
          </a:xfrm>
          <a:prstGeom prst="rect">
            <a:avLst/>
          </a:prstGeom>
          <a:noFill/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1900" dirty="0">
                <a:solidFill>
                  <a:schemeClr val="bg1"/>
                </a:solidFill>
              </a:rPr>
              <a:t>(Recoup 2017)</a:t>
            </a:r>
          </a:p>
        </p:txBody>
      </p:sp>
    </p:spTree>
    <p:extLst>
      <p:ext uri="{BB962C8B-B14F-4D97-AF65-F5344CB8AC3E}">
        <p14:creationId xmlns:p14="http://schemas.microsoft.com/office/powerpoint/2010/main" val="34989376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: Top Corners Rounded 43">
            <a:extLst>
              <a:ext uri="{FF2B5EF4-FFF2-40B4-BE49-F238E27FC236}">
                <a16:creationId xmlns:a16="http://schemas.microsoft.com/office/drawing/2014/main" id="{76E6212F-EB21-4328-8386-832840CB431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529466" y="996722"/>
            <a:ext cx="5923488" cy="4864556"/>
          </a:xfrm>
          <a:prstGeom prst="round2SameRect">
            <a:avLst>
              <a:gd name="adj1" fmla="val 3762"/>
              <a:gd name="adj2" fmla="val 0"/>
            </a:avLst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6" name="Rectangle: Top Corners Rounded 45">
            <a:extLst>
              <a:ext uri="{FF2B5EF4-FFF2-40B4-BE49-F238E27FC236}">
                <a16:creationId xmlns:a16="http://schemas.microsoft.com/office/drawing/2014/main" id="{9E74304E-CF2D-41E1-92CF-7FC508311BA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57200" y="1050468"/>
            <a:ext cx="5609397" cy="4757058"/>
          </a:xfrm>
          <a:prstGeom prst="round2SameRect">
            <a:avLst>
              <a:gd name="adj1" fmla="val 2061"/>
              <a:gd name="adj2" fmla="val 0"/>
            </a:avLst>
          </a:prstGeom>
          <a:noFill/>
          <a:ln w="508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52" name="Straight Connector 47">
            <a:extLst>
              <a:ext uri="{FF2B5EF4-FFF2-40B4-BE49-F238E27FC236}">
                <a16:creationId xmlns:a16="http://schemas.microsoft.com/office/drawing/2014/main" id="{4717401F-8127-4697-8085-3D6C69B5D25D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4071" y="4559531"/>
            <a:ext cx="1597456" cy="0"/>
          </a:xfrm>
          <a:prstGeom prst="line">
            <a:avLst/>
          </a:prstGeom>
          <a:ln w="508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Content Placeholder 4">
            <a:extLst>
              <a:ext uri="{FF2B5EF4-FFF2-40B4-BE49-F238E27FC236}">
                <a16:creationId xmlns:a16="http://schemas.microsoft.com/office/drawing/2014/main" id="{869942A2-6722-4554-9318-08A889BAFF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8794" y="880320"/>
            <a:ext cx="6740549" cy="5510424"/>
          </a:xfrm>
          <a:prstGeom prst="rect">
            <a:avLst/>
          </a:prstGeo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0DA2B950-BE55-49B2-9F81-45551C7F00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12227" y="67864"/>
            <a:ext cx="2341426" cy="798784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en-GB" b="1" dirty="0"/>
              <a:t>Overview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1F4E717-C76A-4CAE-8ED8-174165BF4F10}"/>
              </a:ext>
            </a:extLst>
          </p:cNvPr>
          <p:cNvSpPr/>
          <p:nvPr/>
        </p:nvSpPr>
        <p:spPr>
          <a:xfrm>
            <a:off x="-84780" y="0"/>
            <a:ext cx="4864555" cy="895629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Industry Collaboration Tool.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Integrated Database of shared Information.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3D Representation of a Buildings Design and function.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 working pre-construction and post maintenance MEP (Mechanical, Electrical and Plumbing) Diagram.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Communication Platform to connect all parties involved in a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Currently operating at BIM Level 2.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algn="r"/>
            <a:r>
              <a:rPr lang="en-GB" sz="2400" dirty="0">
                <a:solidFill>
                  <a:schemeClr val="bg1"/>
                </a:solidFill>
              </a:rPr>
              <a:t>                                                   </a:t>
            </a:r>
            <a:r>
              <a:rPr lang="en-GB" sz="2400" dirty="0"/>
              <a:t>(McPartland,2017)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759BE8C-8029-4EA1-9C37-8D8083DC3335}"/>
              </a:ext>
            </a:extLst>
          </p:cNvPr>
          <p:cNvSpPr/>
          <p:nvPr/>
        </p:nvSpPr>
        <p:spPr>
          <a:xfrm>
            <a:off x="9972700" y="5608342"/>
            <a:ext cx="18773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McPartland(2017)</a:t>
            </a:r>
          </a:p>
        </p:txBody>
      </p:sp>
    </p:spTree>
    <p:extLst>
      <p:ext uri="{BB962C8B-B14F-4D97-AF65-F5344CB8AC3E}">
        <p14:creationId xmlns:p14="http://schemas.microsoft.com/office/powerpoint/2010/main" val="32921449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house with trees in the background&#10;&#10;Description generated with very high confidence">
            <a:extLst>
              <a:ext uri="{FF2B5EF4-FFF2-40B4-BE49-F238E27FC236}">
                <a16:creationId xmlns:a16="http://schemas.microsoft.com/office/drawing/2014/main" id="{7CE317CB-7D16-452D-949F-82D3DA50D1B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363" b="1"/>
          <a:stretch/>
        </p:blipFill>
        <p:spPr>
          <a:xfrm>
            <a:off x="6095999" y="-681"/>
            <a:ext cx="6096001" cy="3811725"/>
          </a:xfrm>
          <a:prstGeom prst="rect">
            <a:avLst/>
          </a:prstGeom>
        </p:spPr>
      </p:pic>
      <p:pic>
        <p:nvPicPr>
          <p:cNvPr id="5" name="Content Placeholder 4" descr="A large brick building with grass in front of a house&#10;&#10;Description generated with very high confidence">
            <a:extLst>
              <a:ext uri="{FF2B5EF4-FFF2-40B4-BE49-F238E27FC236}">
                <a16:creationId xmlns:a16="http://schemas.microsoft.com/office/drawing/2014/main" id="{6FAC82A5-9F33-4BFC-B1BF-F93BFAE452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210" r="819" b="-2"/>
          <a:stretch/>
        </p:blipFill>
        <p:spPr>
          <a:xfrm>
            <a:off x="-24554" y="-20783"/>
            <a:ext cx="6095974" cy="3811725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BAD6A72-88E8-42F7-88B9-CAF744536BE4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00968E-0A99-46C4-A9B2-6A63AC66F4B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2" y="4242136"/>
            <a:ext cx="1219200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3D6EDDA-CBEE-4CC8-92C7-7B57F2575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285" y="4406556"/>
            <a:ext cx="10923638" cy="84495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Case Study 1: Smaller Projects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2234D8-ACE1-4FF2-A29C-D8351CDA6EF5}"/>
              </a:ext>
            </a:extLst>
          </p:cNvPr>
          <p:cNvSpPr/>
          <p:nvPr/>
        </p:nvSpPr>
        <p:spPr>
          <a:xfrm>
            <a:off x="6130104" y="3801340"/>
            <a:ext cx="61587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Prefabricated Home in Texas, USA                             (White, 2017)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D56BD7-320F-4E29-AF56-020E3E890602}"/>
              </a:ext>
            </a:extLst>
          </p:cNvPr>
          <p:cNvSpPr/>
          <p:nvPr/>
        </p:nvSpPr>
        <p:spPr>
          <a:xfrm>
            <a:off x="-2" y="3801340"/>
            <a:ext cx="616566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4 Bedroom Dwelling in Merseyside, UK                    (White, 2017)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008A1E-B6BF-42F3-AC4E-7A383FE973AB}"/>
              </a:ext>
            </a:extLst>
          </p:cNvPr>
          <p:cNvSpPr/>
          <p:nvPr/>
        </p:nvSpPr>
        <p:spPr>
          <a:xfrm>
            <a:off x="146684" y="5415933"/>
            <a:ext cx="11898630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Budget of each property is less than £250,000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44273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CE317CB-7D16-452D-949F-82D3DA50D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-680"/>
            <a:ext cx="6095974" cy="4171352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FAC82A5-9F33-4BFC-B1BF-F93BFAE452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" y="0"/>
            <a:ext cx="6095974" cy="4195213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BAD6A72-88E8-42F7-88B9-CAF744536BE4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00968E-0A99-46C4-A9B2-6A63AC66F4B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2" y="4242136"/>
            <a:ext cx="1219200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3D6EDDA-CBEE-4CC8-92C7-7B57F2575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2585" y="4940307"/>
            <a:ext cx="10923638" cy="84495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Case Study </a:t>
            </a:r>
            <a:r>
              <a:rPr lang="en-US" sz="5600" b="1" dirty="0">
                <a:solidFill>
                  <a:schemeClr val="bg1"/>
                </a:solidFill>
              </a:rPr>
              <a:t>2</a:t>
            </a:r>
            <a:r>
              <a:rPr lang="en-US" sz="5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: High Budget Projects</a:t>
            </a:r>
            <a:br>
              <a:rPr lang="en-US" sz="5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5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Shanghai Disney Land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008A1E-B6BF-42F3-AC4E-7A383FE973AB}"/>
              </a:ext>
            </a:extLst>
          </p:cNvPr>
          <p:cNvSpPr/>
          <p:nvPr/>
        </p:nvSpPr>
        <p:spPr>
          <a:xfrm>
            <a:off x="146657" y="5809810"/>
            <a:ext cx="118986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Budget: $5.5b (£4b </a:t>
            </a:r>
            <a:r>
              <a:rPr lang="en-GB" sz="2400" dirty="0" err="1">
                <a:solidFill>
                  <a:schemeClr val="bg1"/>
                </a:solidFill>
              </a:rPr>
              <a:t>approx</a:t>
            </a:r>
            <a:r>
              <a:rPr lang="en-GB" sz="2400" dirty="0">
                <a:solidFill>
                  <a:schemeClr val="bg1"/>
                </a:solidFill>
              </a:rPr>
              <a:t>)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6CA2E9B-3A3C-43F6-B456-4D6BFDF4A435}"/>
              </a:ext>
            </a:extLst>
          </p:cNvPr>
          <p:cNvSpPr/>
          <p:nvPr/>
        </p:nvSpPr>
        <p:spPr>
          <a:xfrm>
            <a:off x="5017571" y="3898627"/>
            <a:ext cx="139828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  <a:latin typeface="Open Sans"/>
              </a:rPr>
              <a:t>CNN (2017)</a:t>
            </a:r>
            <a:endParaRPr lang="en-GB" sz="1400" dirty="0">
              <a:solidFill>
                <a:schemeClr val="bg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41F6025-99A8-4D91-91F9-48E995CB2AFE}"/>
              </a:ext>
            </a:extLst>
          </p:cNvPr>
          <p:cNvSpPr/>
          <p:nvPr/>
        </p:nvSpPr>
        <p:spPr>
          <a:xfrm>
            <a:off x="11205013" y="3887436"/>
            <a:ext cx="1398283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0" i="0" dirty="0">
                <a:effectLst/>
                <a:latin typeface="Open Sans"/>
              </a:rPr>
              <a:t>CNN (2017</a:t>
            </a:r>
            <a:r>
              <a:rPr lang="en-GB" sz="1400" b="0" i="0" dirty="0">
                <a:solidFill>
                  <a:schemeClr val="bg1"/>
                </a:solidFill>
                <a:effectLst/>
                <a:latin typeface="Open Sans"/>
              </a:rPr>
              <a:t>)</a:t>
            </a:r>
            <a:endParaRPr lang="en-GB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40055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7CE317CB-7D16-452D-949F-82D3DA50D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2242" y="0"/>
            <a:ext cx="6096001" cy="4242136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FAC82A5-9F33-4BFC-B1BF-F93BFAE4529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123" y="19415"/>
            <a:ext cx="5848236" cy="4242816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BAD6A72-88E8-42F7-88B9-CAF744536BE4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-680"/>
            <a:ext cx="0" cy="4242816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800968E-0A99-46C4-A9B2-6A63AC66F4B0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-2" y="4242136"/>
            <a:ext cx="12192002" cy="0"/>
          </a:xfrm>
          <a:prstGeom prst="line">
            <a:avLst/>
          </a:prstGeom>
          <a:ln w="1016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3D6EDDA-CBEE-4CC8-92C7-7B57F2575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180" y="4827166"/>
            <a:ext cx="10923638" cy="84495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5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Case Study 1: Infrastructure</a:t>
            </a:r>
            <a:br>
              <a:rPr lang="en-US" sz="5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</a:br>
            <a:r>
              <a:rPr lang="en-US" sz="5600" b="1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Cross Rail - London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008A1E-B6BF-42F3-AC4E-7A383FE973AB}"/>
              </a:ext>
            </a:extLst>
          </p:cNvPr>
          <p:cNvSpPr/>
          <p:nvPr/>
        </p:nvSpPr>
        <p:spPr>
          <a:xfrm>
            <a:off x="146684" y="5805132"/>
            <a:ext cx="1189863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Budget of Project: £14.8b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4D6E16C3-057F-40B9-900F-B4A13DDAE1A6}"/>
              </a:ext>
            </a:extLst>
          </p:cNvPr>
          <p:cNvSpPr/>
          <p:nvPr/>
        </p:nvSpPr>
        <p:spPr>
          <a:xfrm>
            <a:off x="4833996" y="3852710"/>
            <a:ext cx="12543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May (2017)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11AEB56-A9BE-4BF8-8D50-50EECBED0D89}"/>
              </a:ext>
            </a:extLst>
          </p:cNvPr>
          <p:cNvSpPr/>
          <p:nvPr/>
        </p:nvSpPr>
        <p:spPr>
          <a:xfrm>
            <a:off x="11010102" y="-20094"/>
            <a:ext cx="12543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May (2017)</a:t>
            </a:r>
          </a:p>
        </p:txBody>
      </p:sp>
    </p:spTree>
    <p:extLst>
      <p:ext uri="{BB962C8B-B14F-4D97-AF65-F5344CB8AC3E}">
        <p14:creationId xmlns:p14="http://schemas.microsoft.com/office/powerpoint/2010/main" val="4714468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5" name="Content Placeholder 4">
            <a:extLst>
              <a:ext uri="{FF2B5EF4-FFF2-40B4-BE49-F238E27FC236}">
                <a16:creationId xmlns:a16="http://schemas.microsoft.com/office/drawing/2014/main" id="{0ADDC31A-42CC-47F6-83C4-ED903E9337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0462" y="1325563"/>
            <a:ext cx="5571067" cy="5338150"/>
          </a:xfrm>
          <a:prstGeom prst="rect">
            <a:avLst/>
          </a:prstGeom>
        </p:spPr>
      </p:pic>
      <p:sp>
        <p:nvSpPr>
          <p:cNvPr id="9" name="Title 8">
            <a:extLst>
              <a:ext uri="{FF2B5EF4-FFF2-40B4-BE49-F238E27FC236}">
                <a16:creationId xmlns:a16="http://schemas.microsoft.com/office/drawing/2014/main" id="{D9F705E5-D93C-410D-8F84-D3090BA1A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0078" y="0"/>
            <a:ext cx="5371834" cy="1325563"/>
          </a:xfrm>
          <a:solidFill>
            <a:schemeClr val="accent1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GB" sz="4000" b="1" dirty="0"/>
              <a:t>Current Industry Opinions</a:t>
            </a:r>
          </a:p>
        </p:txBody>
      </p:sp>
    </p:spTree>
    <p:extLst>
      <p:ext uri="{BB962C8B-B14F-4D97-AF65-F5344CB8AC3E}">
        <p14:creationId xmlns:p14="http://schemas.microsoft.com/office/powerpoint/2010/main" val="23328265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4A2492C-9DC9-488A-88FF-CF918D86477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79707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Content Placeholder 4" descr="A truck that is driving down the road&#10;&#10;Description generated with very high confidence">
            <a:extLst>
              <a:ext uri="{FF2B5EF4-FFF2-40B4-BE49-F238E27FC236}">
                <a16:creationId xmlns:a16="http://schemas.microsoft.com/office/drawing/2014/main" id="{02C75268-7E25-4BA4-BC37-BBB1F8996B9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4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E45A56B-5C6A-48A5-B0BC-426334B0A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630875"/>
            <a:ext cx="12191980" cy="794064"/>
          </a:xfrm>
          <a:solidFill>
            <a:schemeClr val="accent1">
              <a:lumMod val="20000"/>
              <a:lumOff val="80000"/>
              <a:alpha val="74000"/>
            </a:schemeClr>
          </a:solidFill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3312439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43BD4D-EF26-4C35-B444-1A7A0EECC4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634"/>
            <a:ext cx="10515600" cy="720725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7608B-EDAD-4A7E-B86E-41A60BEA1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0091"/>
            <a:ext cx="10515600" cy="6137909"/>
          </a:xfrm>
        </p:spPr>
        <p:txBody>
          <a:bodyPr>
            <a:normAutofit/>
          </a:bodyPr>
          <a:lstStyle/>
          <a:p>
            <a:r>
              <a:rPr lang="en-GB" sz="1200" dirty="0"/>
              <a:t>May et al. (2016). Crossrail. </a:t>
            </a:r>
            <a:r>
              <a:rPr lang="en-GB" sz="1200" i="1" dirty="0"/>
              <a:t>A Case Study in BIM</a:t>
            </a:r>
            <a:r>
              <a:rPr lang="en-GB" sz="1200" dirty="0"/>
              <a:t>. 2 (1), 1-11.</a:t>
            </a:r>
          </a:p>
          <a:p>
            <a:r>
              <a:rPr lang="en-GB" sz="1200" dirty="0"/>
              <a:t>CNN (2017). </a:t>
            </a:r>
            <a:r>
              <a:rPr lang="en-GB" sz="1200" i="1" dirty="0"/>
              <a:t>How does Shanghai Disneyland stack up?</a:t>
            </a:r>
            <a:r>
              <a:rPr lang="en-GB" sz="1200" dirty="0"/>
              <a:t>. [image] Available at: https://dynaimage.cdn.cnn.com/cnn/q_auto,w_1100,c_fill,g_auto,h_619,ar_16:9/http%3A%2F%2Fcdn.cnn.com%2Fcnnnext%2Fdam%2Fassets%2F160614150126-06-shanghai-disney.jpg [Accessed 10 Mar. 2018].</a:t>
            </a:r>
          </a:p>
          <a:p>
            <a:r>
              <a:rPr lang="en-GB" sz="1200" dirty="0"/>
              <a:t>Mills, F. (2017). </a:t>
            </a:r>
            <a:r>
              <a:rPr lang="en-GB" sz="1200" i="1" dirty="0"/>
              <a:t>Top 3 BIM Projects in China.</a:t>
            </a:r>
            <a:r>
              <a:rPr lang="en-GB" sz="1200" dirty="0"/>
              <a:t> Available: https://www.theb1m.com/video/top-3-bim-projects-in-china</a:t>
            </a:r>
          </a:p>
          <a:p>
            <a:r>
              <a:rPr lang="en-GB" sz="1200" dirty="0" err="1"/>
              <a:t>Yoders</a:t>
            </a:r>
            <a:r>
              <a:rPr lang="en-GB" sz="1200" dirty="0"/>
              <a:t>, J. (2017). </a:t>
            </a:r>
            <a:r>
              <a:rPr lang="en-GB" sz="1200" i="1" dirty="0"/>
              <a:t>Enchanted Storybook Castle in the Cloud: How BIM Helped Walt Disney Build Its Most Complex Creation Ever.</a:t>
            </a:r>
            <a:r>
              <a:rPr lang="en-GB" sz="1200" dirty="0"/>
              <a:t> Available: https://www.autodesk.com/redshift/enchanted-storybook-castle-in-the-cloud/</a:t>
            </a:r>
          </a:p>
          <a:p>
            <a:r>
              <a:rPr lang="en-GB" sz="1200" dirty="0"/>
              <a:t>McPartland, P. (2017). </a:t>
            </a:r>
            <a:r>
              <a:rPr lang="en-GB" sz="1200" i="1" dirty="0"/>
              <a:t>BIM Levels Explained.</a:t>
            </a:r>
            <a:r>
              <a:rPr lang="en-GB" sz="1200" dirty="0"/>
              <a:t> Available: https://www.thenbs.com/knowledge/bim-levels-explained</a:t>
            </a:r>
          </a:p>
          <a:p>
            <a:r>
              <a:rPr lang="fr-FR" sz="1200" dirty="0"/>
              <a:t>James, S. (2017). </a:t>
            </a:r>
            <a:r>
              <a:rPr lang="fr-FR" sz="1200" i="1" dirty="0"/>
              <a:t>BIM dimensions - 3D, 4D, 5D, 6D BIM </a:t>
            </a:r>
            <a:r>
              <a:rPr lang="fr-FR" sz="1200" i="1" dirty="0" err="1"/>
              <a:t>explained.</a:t>
            </a:r>
            <a:r>
              <a:rPr lang="fr-FR" sz="1200" dirty="0" err="1"/>
              <a:t>Available</a:t>
            </a:r>
            <a:r>
              <a:rPr lang="fr-FR" sz="1200" dirty="0"/>
              <a:t>: https://www.thenbs.com/knowledge/bim-dimensions-3d-4d-5d-6d-bim-explained</a:t>
            </a:r>
          </a:p>
          <a:p>
            <a:r>
              <a:rPr lang="en-GB" sz="1200" dirty="0"/>
              <a:t>Taylor, D. (2017). </a:t>
            </a:r>
            <a:r>
              <a:rPr lang="en-GB" sz="1200" i="1" dirty="0"/>
              <a:t>3 Amazing Structures That Show What BIM Can </a:t>
            </a:r>
            <a:r>
              <a:rPr lang="en-GB" sz="1200" i="1" dirty="0" err="1"/>
              <a:t>Do.</a:t>
            </a:r>
            <a:r>
              <a:rPr lang="en-GB" sz="1200" dirty="0" err="1"/>
              <a:t>Available</a:t>
            </a:r>
            <a:r>
              <a:rPr lang="en-GB" sz="1200" dirty="0"/>
              <a:t>: https://blog.capterra.com/3-amazing-structures-that-show-what-bim-can-do/.</a:t>
            </a:r>
            <a:endParaRPr lang="fr-FR" sz="1200" dirty="0"/>
          </a:p>
          <a:p>
            <a:r>
              <a:rPr lang="en-GB" sz="1200" dirty="0"/>
              <a:t>Mills, F. (2018). </a:t>
            </a:r>
            <a:r>
              <a:rPr lang="en-GB" sz="1200" i="1" dirty="0"/>
              <a:t>The worlds most expensive skyscrapers.</a:t>
            </a:r>
            <a:r>
              <a:rPr lang="en-GB" sz="1200" dirty="0"/>
              <a:t> Available: https://www.theb1m.com/video/top-5-the-worlds-most-expensive-skyscrapers</a:t>
            </a:r>
          </a:p>
          <a:p>
            <a:r>
              <a:rPr lang="en-GB" sz="1200" dirty="0"/>
              <a:t>White, J. (2016). </a:t>
            </a:r>
            <a:r>
              <a:rPr lang="en-GB" sz="1200" i="1" dirty="0"/>
              <a:t>BIM on small scale homes: 2 Case studies.</a:t>
            </a:r>
            <a:r>
              <a:rPr lang="en-GB" sz="1200" dirty="0"/>
              <a:t> Available: https://www.theb1m.com/video/bim-on-small-scale-homes-two-case-studies.</a:t>
            </a:r>
            <a:endParaRPr lang="fr-FR" sz="1200" dirty="0"/>
          </a:p>
          <a:p>
            <a:r>
              <a:rPr lang="en-GB" sz="1200" dirty="0"/>
              <a:t>Recoup (2018). </a:t>
            </a:r>
            <a:r>
              <a:rPr lang="en-GB" sz="1200" i="1" dirty="0"/>
              <a:t>WWHRS and BIM</a:t>
            </a:r>
            <a:r>
              <a:rPr lang="en-GB" sz="1200" dirty="0"/>
              <a:t>. [image] Available at: http://recoupwwhrs.co.uk/wp-content/uploads/2017/11/Building-Information-Modeling.jpg [Accessed 4 Mar. 2018].</a:t>
            </a:r>
          </a:p>
          <a:p>
            <a:r>
              <a:rPr lang="en-GB" sz="1200" dirty="0" err="1"/>
              <a:t>Aproplan</a:t>
            </a:r>
            <a:r>
              <a:rPr lang="en-GB" sz="1200" dirty="0"/>
              <a:t> (2016). </a:t>
            </a:r>
            <a:r>
              <a:rPr lang="en-GB" sz="1200" i="1" dirty="0"/>
              <a:t>The Future of BIM</a:t>
            </a:r>
            <a:r>
              <a:rPr lang="en-GB" sz="1200" dirty="0"/>
              <a:t>. [image] Available at: https://www.aproplan.com/layout/uploads/2017/09/the-future-of-bim.jpg [Accessed 8 Mar. 2018].</a:t>
            </a:r>
            <a:endParaRPr lang="fr-FR" sz="1200" dirty="0"/>
          </a:p>
          <a:p>
            <a:r>
              <a:rPr lang="en-GB" sz="1200" dirty="0"/>
              <a:t>WSP. (2013). </a:t>
            </a:r>
            <a:r>
              <a:rPr lang="en-GB" sz="1200" i="1" dirty="0"/>
              <a:t>What is BIM?.</a:t>
            </a:r>
            <a:r>
              <a:rPr lang="en-GB" sz="1200" dirty="0"/>
              <a:t> Available: http://www.wsp-pb.com/en/Who-we-are/In-the-media/News/2013/What-is-BIM/</a:t>
            </a:r>
          </a:p>
          <a:p>
            <a:r>
              <a:rPr lang="en-GB" sz="1200" dirty="0"/>
              <a:t>Imagine BIM. (2017). </a:t>
            </a:r>
            <a:r>
              <a:rPr lang="en-GB" sz="1200" i="1" dirty="0"/>
              <a:t>BUILDING INFORMATION MODELING.</a:t>
            </a:r>
            <a:r>
              <a:rPr lang="en-GB" sz="1200" dirty="0"/>
              <a:t> Available: http://www.imaginebim.com/bim-a-quick-overview/.</a:t>
            </a:r>
            <a:endParaRPr lang="fr-FR" sz="1200" dirty="0"/>
          </a:p>
          <a:p>
            <a:r>
              <a:rPr lang="en-GB" sz="1200" dirty="0"/>
              <a:t>Clark, J. (2018). </a:t>
            </a:r>
            <a:r>
              <a:rPr lang="en-GB" sz="1200" i="1" dirty="0"/>
              <a:t>Crossrail cost overruns add £1bn to tier one contracts.</a:t>
            </a:r>
            <a:r>
              <a:rPr lang="en-GB" sz="1200" dirty="0"/>
              <a:t> Available: https://www.constructionnews.co.uk/projects/contracts/crossrail-cost-overruns-add-1bn-to-tier-one-contracts/10022285.article. Last accessed .</a:t>
            </a:r>
          </a:p>
          <a:p>
            <a:r>
              <a:rPr lang="en-GB" sz="1200" dirty="0"/>
              <a:t>Eadie et al. (2014). BIM implementation throughout the UK construction project lifecycle: An analysis. </a:t>
            </a:r>
            <a:r>
              <a:rPr lang="en-GB" sz="1200" i="1" dirty="0"/>
              <a:t>Automation in Construction</a:t>
            </a:r>
            <a:r>
              <a:rPr lang="en-GB" sz="1200" dirty="0"/>
              <a:t>. 36 (1), 145-151.</a:t>
            </a:r>
          </a:p>
          <a:p>
            <a:r>
              <a:rPr lang="en-GB" sz="1200" dirty="0"/>
              <a:t>UK Government (2016). </a:t>
            </a:r>
            <a:r>
              <a:rPr lang="en-GB" sz="1200" i="1" dirty="0"/>
              <a:t>Government Construction Strategy 2016 2020</a:t>
            </a:r>
            <a:r>
              <a:rPr lang="en-GB" sz="1200" dirty="0"/>
              <a:t>. London: UK Governments.</a:t>
            </a:r>
          </a:p>
          <a:p>
            <a:r>
              <a:rPr lang="en-GB" sz="1200" dirty="0"/>
              <a:t>BIM+. (2017). </a:t>
            </a:r>
            <a:r>
              <a:rPr lang="en-GB" sz="1200" i="1" dirty="0"/>
              <a:t>TOP FIVE PROJECTS AND CASE STUDIES IN 2017.</a:t>
            </a:r>
            <a:r>
              <a:rPr lang="en-GB" sz="1200" dirty="0"/>
              <a:t>Available: http://www.bimplus.co.uk/news/top-five-projects-and-case-studies-2017/</a:t>
            </a:r>
          </a:p>
          <a:p>
            <a:r>
              <a:rPr lang="en-GB" sz="1200" dirty="0" err="1"/>
              <a:t>AutoDesk</a:t>
            </a:r>
            <a:r>
              <a:rPr lang="en-GB" sz="1200" dirty="0"/>
              <a:t>. (2017). </a:t>
            </a:r>
            <a:r>
              <a:rPr lang="en-GB" sz="1200" i="1" dirty="0"/>
              <a:t>BIM AND THE FUTURE OF AEC.</a:t>
            </a:r>
            <a:r>
              <a:rPr lang="en-GB" sz="1200" dirty="0"/>
              <a:t> Available: https://www.autodesk.com/solutions/bim#.</a:t>
            </a:r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endParaRPr lang="en-GB" sz="1200" dirty="0"/>
          </a:p>
          <a:p>
            <a:endParaRPr lang="fr-FR" sz="1300" dirty="0"/>
          </a:p>
          <a:p>
            <a:endParaRPr lang="fr-FR" sz="1200" dirty="0"/>
          </a:p>
          <a:p>
            <a:endParaRPr lang="fr-FR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86385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3278</TotalTime>
  <Words>178</Words>
  <Application>Microsoft Office PowerPoint</Application>
  <PresentationFormat>Widescreen</PresentationFormat>
  <Paragraphs>62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Calibri Light</vt:lpstr>
      <vt:lpstr>Open Sans</vt:lpstr>
      <vt:lpstr>Office Theme</vt:lpstr>
      <vt:lpstr>Research Methods                     M5X01771, M5X 01904,  M5X 01839 </vt:lpstr>
      <vt:lpstr>Overview</vt:lpstr>
      <vt:lpstr>Case Study 1: Smaller Projects</vt:lpstr>
      <vt:lpstr>Case Study 2: High Budget Projects Shanghai Disney Land</vt:lpstr>
      <vt:lpstr>Case Study 1: Infrastructure Cross Rail - London</vt:lpstr>
      <vt:lpstr>Current Industry Opinions</vt:lpstr>
      <vt:lpstr>PowerPoint Presentation</vt:lpstr>
      <vt:lpstr>Questions?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BIM  (Building Information Modelling)</dc:title>
  <dc:creator>asus</dc:creator>
  <cp:lastModifiedBy>asus</cp:lastModifiedBy>
  <cp:revision>41</cp:revision>
  <dcterms:created xsi:type="dcterms:W3CDTF">2018-03-12T12:38:01Z</dcterms:created>
  <dcterms:modified xsi:type="dcterms:W3CDTF">2018-03-14T19:17:16Z</dcterms:modified>
</cp:coreProperties>
</file>