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sldIdLst>
    <p:sldId id="256" r:id="rId2"/>
    <p:sldId id="298" r:id="rId3"/>
    <p:sldId id="306" r:id="rId4"/>
    <p:sldId id="267" r:id="rId5"/>
    <p:sldId id="268" r:id="rId6"/>
    <p:sldId id="270" r:id="rId7"/>
    <p:sldId id="303" r:id="rId8"/>
    <p:sldId id="272" r:id="rId9"/>
    <p:sldId id="302" r:id="rId10"/>
    <p:sldId id="273" r:id="rId11"/>
    <p:sldId id="307" r:id="rId12"/>
    <p:sldId id="274" r:id="rId13"/>
    <p:sldId id="275" r:id="rId14"/>
    <p:sldId id="276" r:id="rId15"/>
    <p:sldId id="277" r:id="rId16"/>
    <p:sldId id="308" r:id="rId17"/>
    <p:sldId id="278" r:id="rId18"/>
    <p:sldId id="280" r:id="rId19"/>
    <p:sldId id="281" r:id="rId20"/>
    <p:sldId id="282" r:id="rId21"/>
    <p:sldId id="283" r:id="rId22"/>
    <p:sldId id="309" r:id="rId23"/>
    <p:sldId id="284" r:id="rId24"/>
    <p:sldId id="286" r:id="rId25"/>
    <p:sldId id="288" r:id="rId26"/>
    <p:sldId id="290" r:id="rId27"/>
    <p:sldId id="305" r:id="rId28"/>
    <p:sldId id="310" r:id="rId29"/>
    <p:sldId id="311" r:id="rId30"/>
    <p:sldId id="304" r:id="rId31"/>
    <p:sldId id="299" r:id="rId32"/>
  </p:sldIdLst>
  <p:sldSz cx="12192000" cy="6858000"/>
  <p:notesSz cx="6858000" cy="9144000"/>
  <p:embeddedFontLst>
    <p:embeddedFont>
      <p:font typeface="Georgia" panose="02040502050405020303" pitchFamily="18" charset="0"/>
      <p:regular r:id="rId33"/>
      <p:bold r:id="rId34"/>
      <p:italic r:id="rId35"/>
      <p:boldItalic r:id="rId36"/>
    </p:embeddedFont>
    <p:embeddedFont>
      <p:font typeface="Gill Sans MT" panose="020B0502020104020203" pitchFamily="34" charset="0"/>
      <p:regular r:id="rId37"/>
      <p:bold r:id="rId38"/>
      <p:italic r:id="rId39"/>
      <p:boldItalic r:id="rId40"/>
    </p:embeddedFont>
    <p:embeddedFont>
      <p:font typeface="Karla" pitchFamily="2" charset="0"/>
      <p:regular r:id="rId41"/>
      <p:bold r:id="rId4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7.fntdata"/><Relationship Id="rId21" Type="http://schemas.openxmlformats.org/officeDocument/2006/relationships/slide" Target="slides/slide20.xml"/><Relationship Id="rId34" Type="http://schemas.openxmlformats.org/officeDocument/2006/relationships/font" Target="fonts/font2.fntdata"/><Relationship Id="rId42" Type="http://schemas.openxmlformats.org/officeDocument/2006/relationships/font" Target="fonts/font10.fntdata"/><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5.fntdata"/><Relationship Id="rId40" Type="http://schemas.openxmlformats.org/officeDocument/2006/relationships/font" Target="fonts/font8.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3.fntdata"/><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1.fntdata"/><Relationship Id="rId38" Type="http://schemas.openxmlformats.org/officeDocument/2006/relationships/font" Target="fonts/font6.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9.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6A3143CD-72B2-4D72-9BAF-F6CA4E3B9E60}"/>
    <pc:docChg chg="custSel modSld">
      <pc:chgData name="Jessica Keady" userId="d5cf11c5-e56a-49df-a769-678840f2ac78" providerId="ADAL" clId="{6A3143CD-72B2-4D72-9BAF-F6CA4E3B9E60}" dt="2024-02-11T16:08:56.210" v="66" actId="20577"/>
      <pc:docMkLst>
        <pc:docMk/>
      </pc:docMkLst>
      <pc:sldChg chg="modSp mod">
        <pc:chgData name="Jessica Keady" userId="d5cf11c5-e56a-49df-a769-678840f2ac78" providerId="ADAL" clId="{6A3143CD-72B2-4D72-9BAF-F6CA4E3B9E60}" dt="2024-02-11T16:08:08.888" v="21" actId="20577"/>
        <pc:sldMkLst>
          <pc:docMk/>
          <pc:sldMk cId="3150051606" sldId="256"/>
        </pc:sldMkLst>
        <pc:spChg chg="mod">
          <ac:chgData name="Jessica Keady" userId="d5cf11c5-e56a-49df-a769-678840f2ac78" providerId="ADAL" clId="{6A3143CD-72B2-4D72-9BAF-F6CA4E3B9E60}" dt="2024-02-11T16:08:08.888" v="21" actId="20577"/>
          <ac:spMkLst>
            <pc:docMk/>
            <pc:sldMk cId="3150051606" sldId="256"/>
            <ac:spMk id="3" creationId="{1895DC47-1358-4E56-A32E-03F1AA28E463}"/>
          </ac:spMkLst>
        </pc:spChg>
      </pc:sldChg>
      <pc:sldChg chg="modSp mod">
        <pc:chgData name="Jessica Keady" userId="d5cf11c5-e56a-49df-a769-678840f2ac78" providerId="ADAL" clId="{6A3143CD-72B2-4D72-9BAF-F6CA4E3B9E60}" dt="2024-02-11T16:08:56.210" v="66" actId="20577"/>
        <pc:sldMkLst>
          <pc:docMk/>
          <pc:sldMk cId="3206025792" sldId="299"/>
        </pc:sldMkLst>
        <pc:spChg chg="mod">
          <ac:chgData name="Jessica Keady" userId="d5cf11c5-e56a-49df-a769-678840f2ac78" providerId="ADAL" clId="{6A3143CD-72B2-4D72-9BAF-F6CA4E3B9E60}" dt="2024-02-11T16:08:56.210" v="66" actId="20577"/>
          <ac:spMkLst>
            <pc:docMk/>
            <pc:sldMk cId="3206025792" sldId="299"/>
            <ac:spMk id="2" creationId="{4B3EC8DD-C821-4C97-95D3-90BC8BD6BA34}"/>
          </ac:spMkLst>
        </pc:spChg>
        <pc:spChg chg="mod">
          <ac:chgData name="Jessica Keady" userId="d5cf11c5-e56a-49df-a769-678840f2ac78" providerId="ADAL" clId="{6A3143CD-72B2-4D72-9BAF-F6CA4E3B9E60}" dt="2024-02-11T16:08:50.010" v="44" actId="20577"/>
          <ac:spMkLst>
            <pc:docMk/>
            <pc:sldMk cId="3206025792" sldId="299"/>
            <ac:spMk id="3" creationId="{F60AC219-2E98-4094-BB32-AB75DE012AF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2/11/2024</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2/11/2024</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2/11/2024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s://www.ancient.eu/image/11367/"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biblegateway.com/passage/?search=2+Maccabees+10&amp;version=NRSV" TargetMode="External"/><Relationship Id="rId2" Type="http://schemas.openxmlformats.org/officeDocument/2006/relationships/hyperlink" Target="https://www.biblegateway.com/passage/?search=1+Maccabees+4&amp;version=NRSV"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F4124-6AF4-4557-80BC-731C7E1E035F}"/>
              </a:ext>
            </a:extLst>
          </p:cNvPr>
          <p:cNvSpPr>
            <a:spLocks noGrp="1"/>
          </p:cNvSpPr>
          <p:nvPr>
            <p:ph type="ctrTitle"/>
          </p:nvPr>
        </p:nvSpPr>
        <p:spPr/>
        <p:txBody>
          <a:bodyPr>
            <a:normAutofit fontScale="90000"/>
          </a:bodyPr>
          <a:lstStyle/>
          <a:p>
            <a:br>
              <a:rPr lang="en-GB" dirty="0"/>
            </a:br>
            <a:r>
              <a:rPr lang="en-GB" dirty="0"/>
              <a:t>Lecture 3</a:t>
            </a:r>
            <a:br>
              <a:rPr lang="en-GB" dirty="0"/>
            </a:br>
            <a:r>
              <a:rPr lang="en-GB" dirty="0"/>
              <a:t>Themes in 1 AND 2 MACCABEES</a:t>
            </a:r>
          </a:p>
        </p:txBody>
      </p:sp>
      <p:sp>
        <p:nvSpPr>
          <p:cNvPr id="3" name="Subtitle 2">
            <a:extLst>
              <a:ext uri="{FF2B5EF4-FFF2-40B4-BE49-F238E27FC236}">
                <a16:creationId xmlns:a16="http://schemas.microsoft.com/office/drawing/2014/main" id="{1895DC47-1358-4E56-A32E-03F1AA28E463}"/>
              </a:ext>
            </a:extLst>
          </p:cNvPr>
          <p:cNvSpPr>
            <a:spLocks noGrp="1"/>
          </p:cNvSpPr>
          <p:nvPr>
            <p:ph type="subTitle" idx="1"/>
          </p:nvPr>
        </p:nvSpPr>
        <p:spPr>
          <a:xfrm>
            <a:off x="2363351" y="3935779"/>
            <a:ext cx="8637072" cy="977621"/>
          </a:xfrm>
        </p:spPr>
        <p:txBody>
          <a:bodyPr>
            <a:normAutofit/>
          </a:bodyPr>
          <a:lstStyle/>
          <a:p>
            <a:r>
              <a:rPr lang="en-GB" dirty="0"/>
              <a:t>Dr </a:t>
            </a:r>
            <a:r>
              <a:rPr lang="en-GB" dirty="0" err="1"/>
              <a:t>jessica</a:t>
            </a:r>
            <a:r>
              <a:rPr lang="en-GB" dirty="0"/>
              <a:t> Keady			</a:t>
            </a:r>
          </a:p>
          <a:p>
            <a:r>
              <a:rPr lang="en-GB" dirty="0"/>
              <a:t>Email: j.keady@uwtsd.ac.uk</a:t>
            </a:r>
          </a:p>
        </p:txBody>
      </p:sp>
      <p:pic>
        <p:nvPicPr>
          <p:cNvPr id="4" name="Picture 3" descr="A close up of a logo&#10;&#10;Description automatically generated">
            <a:extLst>
              <a:ext uri="{FF2B5EF4-FFF2-40B4-BE49-F238E27FC236}">
                <a16:creationId xmlns:a16="http://schemas.microsoft.com/office/drawing/2014/main" id="{D2B0A5FD-49DE-4497-925F-FA356B5E537C}"/>
              </a:ext>
            </a:extLst>
          </p:cNvPr>
          <p:cNvPicPr>
            <a:picLocks noChangeAspect="1"/>
          </p:cNvPicPr>
          <p:nvPr/>
        </p:nvPicPr>
        <p:blipFill>
          <a:blip r:embed="rId2"/>
          <a:stretch>
            <a:fillRect/>
          </a:stretch>
        </p:blipFill>
        <p:spPr>
          <a:xfrm>
            <a:off x="8810625" y="5505450"/>
            <a:ext cx="3381375" cy="1352550"/>
          </a:xfrm>
          <a:prstGeom prst="rect">
            <a:avLst/>
          </a:prstGeom>
        </p:spPr>
      </p:pic>
    </p:spTree>
    <p:extLst>
      <p:ext uri="{BB962C8B-B14F-4D97-AF65-F5344CB8AC3E}">
        <p14:creationId xmlns:p14="http://schemas.microsoft.com/office/powerpoint/2010/main" val="3150051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4E594-E6A7-4F37-91B1-8F2DA1276C0E}"/>
              </a:ext>
            </a:extLst>
          </p:cNvPr>
          <p:cNvSpPr>
            <a:spLocks noGrp="1"/>
          </p:cNvSpPr>
          <p:nvPr>
            <p:ph type="title"/>
          </p:nvPr>
        </p:nvSpPr>
        <p:spPr/>
        <p:txBody>
          <a:bodyPr/>
          <a:lstStyle/>
          <a:p>
            <a:r>
              <a:rPr lang="en-GB" dirty="0"/>
              <a:t>THEMES in 1 &amp; 2 Maccabees </a:t>
            </a:r>
          </a:p>
        </p:txBody>
      </p:sp>
      <p:sp>
        <p:nvSpPr>
          <p:cNvPr id="3" name="Content Placeholder 2">
            <a:extLst>
              <a:ext uri="{FF2B5EF4-FFF2-40B4-BE49-F238E27FC236}">
                <a16:creationId xmlns:a16="http://schemas.microsoft.com/office/drawing/2014/main" id="{C5F5AB28-B128-440A-9579-2D54226AC2D1}"/>
              </a:ext>
            </a:extLst>
          </p:cNvPr>
          <p:cNvSpPr>
            <a:spLocks noGrp="1"/>
          </p:cNvSpPr>
          <p:nvPr>
            <p:ph idx="1"/>
          </p:nvPr>
        </p:nvSpPr>
        <p:spPr>
          <a:xfrm>
            <a:off x="1451579" y="2015732"/>
            <a:ext cx="9851421" cy="4321568"/>
          </a:xfrm>
        </p:spPr>
        <p:txBody>
          <a:bodyPr>
            <a:normAutofit/>
          </a:bodyPr>
          <a:lstStyle/>
          <a:p>
            <a:r>
              <a:rPr lang="en-GB" sz="2600" dirty="0"/>
              <a:t>Gymnasium</a:t>
            </a:r>
          </a:p>
          <a:p>
            <a:r>
              <a:rPr lang="en-GB" sz="2600" dirty="0"/>
              <a:t>Circumcision </a:t>
            </a:r>
          </a:p>
          <a:p>
            <a:r>
              <a:rPr lang="en-GB" sz="2600" dirty="0"/>
              <a:t>Antiochus IV </a:t>
            </a:r>
          </a:p>
          <a:p>
            <a:r>
              <a:rPr lang="en-GB" sz="2600" dirty="0"/>
              <a:t>Mattathias </a:t>
            </a:r>
          </a:p>
          <a:p>
            <a:r>
              <a:rPr lang="en-GB" sz="2600" dirty="0"/>
              <a:t>Specific themes in 2 Maccabees </a:t>
            </a:r>
          </a:p>
          <a:p>
            <a:r>
              <a:rPr lang="en-GB" sz="2600" dirty="0" err="1"/>
              <a:t>Hannukah</a:t>
            </a:r>
            <a:endParaRPr lang="en-GB" sz="2600" dirty="0"/>
          </a:p>
        </p:txBody>
      </p:sp>
    </p:spTree>
    <p:extLst>
      <p:ext uri="{BB962C8B-B14F-4D97-AF65-F5344CB8AC3E}">
        <p14:creationId xmlns:p14="http://schemas.microsoft.com/office/powerpoint/2010/main" val="1645632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0F972-4737-4D49-AA97-C7D41DAF39E6}"/>
              </a:ext>
            </a:extLst>
          </p:cNvPr>
          <p:cNvSpPr>
            <a:spLocks noGrp="1"/>
          </p:cNvSpPr>
          <p:nvPr>
            <p:ph type="title"/>
          </p:nvPr>
        </p:nvSpPr>
        <p:spPr>
          <a:xfrm>
            <a:off x="1663335" y="2768073"/>
            <a:ext cx="9603275" cy="1049235"/>
          </a:xfrm>
        </p:spPr>
        <p:txBody>
          <a:bodyPr>
            <a:normAutofit fontScale="90000"/>
          </a:bodyPr>
          <a:lstStyle/>
          <a:p>
            <a:pPr algn="ctr"/>
            <a:r>
              <a:rPr lang="en-GB" dirty="0"/>
              <a:t>HELLENISTIC / Gentile influence:</a:t>
            </a:r>
            <a:br>
              <a:rPr lang="en-GB" dirty="0"/>
            </a:br>
            <a:r>
              <a:rPr lang="en-GB" dirty="0"/>
              <a:t>GYMNASIUM in Jerusalem AND NON-CIRCUMCISION </a:t>
            </a:r>
          </a:p>
        </p:txBody>
      </p:sp>
    </p:spTree>
    <p:extLst>
      <p:ext uri="{BB962C8B-B14F-4D97-AF65-F5344CB8AC3E}">
        <p14:creationId xmlns:p14="http://schemas.microsoft.com/office/powerpoint/2010/main" val="209108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38A9155-16EC-4088-8B6A-F251E540C94D}"/>
              </a:ext>
            </a:extLst>
          </p:cNvPr>
          <p:cNvSpPr>
            <a:spLocks noGrp="1" noChangeArrowheads="1"/>
          </p:cNvSpPr>
          <p:nvPr>
            <p:ph type="title"/>
          </p:nvPr>
        </p:nvSpPr>
        <p:spPr>
          <a:xfrm>
            <a:off x="1981200" y="782639"/>
            <a:ext cx="8229600" cy="706437"/>
          </a:xfrm>
        </p:spPr>
        <p:txBody>
          <a:bodyPr/>
          <a:lstStyle/>
          <a:p>
            <a:pPr eaLnBrk="1" hangingPunct="1"/>
            <a:r>
              <a:rPr lang="en-GB" altLang="en-US" sz="4000" dirty="0"/>
              <a:t>1 Maccabees 1:10-15</a:t>
            </a:r>
          </a:p>
        </p:txBody>
      </p:sp>
      <p:sp>
        <p:nvSpPr>
          <p:cNvPr id="11267" name="Rectangle 3">
            <a:extLst>
              <a:ext uri="{FF2B5EF4-FFF2-40B4-BE49-F238E27FC236}">
                <a16:creationId xmlns:a16="http://schemas.microsoft.com/office/drawing/2014/main" id="{32512047-AE67-4482-8DE5-447A7FB0575C}"/>
              </a:ext>
            </a:extLst>
          </p:cNvPr>
          <p:cNvSpPr>
            <a:spLocks noGrp="1" noChangeArrowheads="1"/>
          </p:cNvSpPr>
          <p:nvPr>
            <p:ph type="body" idx="1"/>
          </p:nvPr>
        </p:nvSpPr>
        <p:spPr>
          <a:xfrm>
            <a:off x="1981200" y="2174240"/>
            <a:ext cx="8006081" cy="3657600"/>
          </a:xfrm>
        </p:spPr>
        <p:txBody>
          <a:bodyPr>
            <a:normAutofit fontScale="85000" lnSpcReduction="10000"/>
          </a:bodyPr>
          <a:lstStyle/>
          <a:p>
            <a:pPr marL="0" indent="0">
              <a:lnSpc>
                <a:spcPct val="90000"/>
              </a:lnSpc>
              <a:buNone/>
            </a:pPr>
            <a:r>
              <a:rPr lang="en-GB" altLang="en-US" sz="2600" dirty="0"/>
              <a:t>From them came forth a sinful root, Antiochus Epiphanes, son of King Antiochus; he had been a hostage in Rome. He began to reign in the one hundred thirty-seventh year of the kingdom of the Greeks.</a:t>
            </a:r>
            <a:r>
              <a:rPr lang="en-GB" altLang="en-US" sz="2600" i="1" dirty="0"/>
              <a:t> </a:t>
            </a:r>
            <a:br>
              <a:rPr lang="en-GB" altLang="en-US" sz="2600" dirty="0"/>
            </a:br>
            <a:r>
              <a:rPr lang="en-GB" altLang="en-US" sz="2600" dirty="0"/>
              <a:t>In those days </a:t>
            </a:r>
            <a:r>
              <a:rPr lang="en-GB" altLang="en-US" sz="2600" dirty="0">
                <a:solidFill>
                  <a:srgbClr val="FF0000"/>
                </a:solidFill>
              </a:rPr>
              <a:t>certain renegades came out from Israel and misled many, saying, “Let us go and make a covenant with the Gentiles around us, for since we separated from them many disasters have come upon us.”</a:t>
            </a:r>
            <a:r>
              <a:rPr lang="en-GB" altLang="en-US" sz="2600" dirty="0"/>
              <a:t> This proposal pleased them, and some of the people eagerly went to the king, who authorised them to observe the ordinances of the Gentiles. </a:t>
            </a:r>
            <a:r>
              <a:rPr lang="en-GB" altLang="en-US" sz="2600" dirty="0">
                <a:solidFill>
                  <a:srgbClr val="FF0000"/>
                </a:solidFill>
              </a:rPr>
              <a:t>So they built a gymnasium in Jerusalem, according to Gentile custom, and removed the marks of circumcision, and abandoned the holy covenant. </a:t>
            </a:r>
            <a:r>
              <a:rPr lang="en-GB" altLang="en-US" sz="2600" dirty="0"/>
              <a:t>They joined with the Gentiles and sold themselves to do evil.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57676FA-84F5-47E5-BC09-C3F76439EB0A}"/>
              </a:ext>
            </a:extLst>
          </p:cNvPr>
          <p:cNvSpPr>
            <a:spLocks noGrp="1" noChangeArrowheads="1"/>
          </p:cNvSpPr>
          <p:nvPr>
            <p:ph type="title"/>
          </p:nvPr>
        </p:nvSpPr>
        <p:spPr>
          <a:xfrm>
            <a:off x="1725613" y="1047751"/>
            <a:ext cx="8229600" cy="633413"/>
          </a:xfrm>
        </p:spPr>
        <p:txBody>
          <a:bodyPr>
            <a:normAutofit fontScale="90000"/>
          </a:bodyPr>
          <a:lstStyle/>
          <a:p>
            <a:pPr eaLnBrk="1" hangingPunct="1"/>
            <a:r>
              <a:rPr lang="en-GB" altLang="en-US" sz="4000" dirty="0"/>
              <a:t>2 Maccabees 4:9-17</a:t>
            </a:r>
          </a:p>
        </p:txBody>
      </p:sp>
      <p:sp>
        <p:nvSpPr>
          <p:cNvPr id="12291" name="Rectangle 3">
            <a:extLst>
              <a:ext uri="{FF2B5EF4-FFF2-40B4-BE49-F238E27FC236}">
                <a16:creationId xmlns:a16="http://schemas.microsoft.com/office/drawing/2014/main" id="{287E1B3A-FC1E-4854-85F8-295B9BF25BBF}"/>
              </a:ext>
            </a:extLst>
          </p:cNvPr>
          <p:cNvSpPr>
            <a:spLocks noGrp="1" noChangeArrowheads="1"/>
          </p:cNvSpPr>
          <p:nvPr>
            <p:ph type="body" idx="1"/>
          </p:nvPr>
        </p:nvSpPr>
        <p:spPr>
          <a:xfrm>
            <a:off x="1638299" y="2085975"/>
            <a:ext cx="9839325" cy="3581400"/>
          </a:xfrm>
        </p:spPr>
        <p:txBody>
          <a:bodyPr>
            <a:normAutofit fontScale="92500" lnSpcReduction="10000"/>
          </a:bodyPr>
          <a:lstStyle/>
          <a:p>
            <a:pPr marL="179388" lvl="1" indent="0">
              <a:lnSpc>
                <a:spcPct val="80000"/>
              </a:lnSpc>
              <a:buNone/>
              <a:tabLst>
                <a:tab pos="0" algn="l"/>
              </a:tabLst>
            </a:pPr>
            <a:r>
              <a:rPr lang="en-GB" altLang="en-US" sz="2400" dirty="0"/>
              <a:t>When the king assented and Jason came to [the High Priest’s] office, he at once shifted his countrymen over to the Greek way of life.  He set aside the existing royal concessions to the Jews…and he destroyed the lawful ways of living and introduced new customs contrary to the law….</a:t>
            </a:r>
            <a:r>
              <a:rPr lang="en-GB" altLang="en-US" sz="2400" dirty="0">
                <a:highlight>
                  <a:srgbClr val="FFFF00"/>
                </a:highlight>
              </a:rPr>
              <a:t>he founded a gymnasium right under the citadel, and he induced the noblest of the young men to wear the Greek hat. </a:t>
            </a:r>
          </a:p>
          <a:p>
            <a:pPr marL="179388" lvl="1" indent="0">
              <a:lnSpc>
                <a:spcPct val="80000"/>
              </a:lnSpc>
              <a:buNone/>
              <a:tabLst>
                <a:tab pos="0" algn="l"/>
              </a:tabLst>
            </a:pPr>
            <a:r>
              <a:rPr lang="en-GB" altLang="en-US" sz="2400" dirty="0"/>
              <a:t>There was such an extreme of </a:t>
            </a:r>
            <a:r>
              <a:rPr lang="en-GB" altLang="en-US" sz="2400" dirty="0">
                <a:highlight>
                  <a:srgbClr val="FFFF00"/>
                </a:highlight>
              </a:rPr>
              <a:t>Hellenization </a:t>
            </a:r>
            <a:r>
              <a:rPr lang="en-GB" altLang="en-US" sz="2400" dirty="0"/>
              <a:t>and increase in the adoption of foreign ways because of the surpassing wickedness of </a:t>
            </a:r>
            <a:r>
              <a:rPr lang="en-GB" altLang="en-US" sz="2400" dirty="0">
                <a:highlight>
                  <a:srgbClr val="FFFF00"/>
                </a:highlight>
              </a:rPr>
              <a:t>Jason,</a:t>
            </a:r>
            <a:r>
              <a:rPr lang="en-GB" altLang="en-US" sz="2400" dirty="0"/>
              <a:t> who was ungodly and no high priest,   that the priests were no longer intent upon their service at the altar. </a:t>
            </a:r>
          </a:p>
          <a:p>
            <a:pPr marL="179388" lvl="1" indent="0">
              <a:lnSpc>
                <a:spcPct val="80000"/>
              </a:lnSpc>
              <a:buNone/>
              <a:tabLst>
                <a:tab pos="0" algn="l"/>
              </a:tabLst>
            </a:pPr>
            <a:r>
              <a:rPr lang="en-GB" altLang="en-US" sz="2400" dirty="0"/>
              <a:t>Despising the sanctuary and neglecting the sacrifices, they hastened to take part in the unlawful proceedings in the </a:t>
            </a:r>
            <a:r>
              <a:rPr lang="en-GB" altLang="en-US" sz="2400" dirty="0">
                <a:highlight>
                  <a:srgbClr val="FFFF00"/>
                </a:highlight>
              </a:rPr>
              <a:t>wrestling arena </a:t>
            </a:r>
            <a:r>
              <a:rPr lang="en-GB" altLang="en-US" sz="2400" dirty="0"/>
              <a:t>after the call to the discus, disdaining the honours prized by their fathers and putting the highest value upon Greek forms of prestige.</a:t>
            </a: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E84F2784-8B91-4CF7-9053-C5C920613FD2}"/>
              </a:ext>
            </a:extLst>
          </p:cNvPr>
          <p:cNvSpPr>
            <a:spLocks noGrp="1" noChangeArrowheads="1"/>
          </p:cNvSpPr>
          <p:nvPr>
            <p:ph type="title"/>
          </p:nvPr>
        </p:nvSpPr>
        <p:spPr>
          <a:xfrm>
            <a:off x="1981199" y="799305"/>
            <a:ext cx="8229600" cy="706437"/>
          </a:xfrm>
        </p:spPr>
        <p:txBody>
          <a:bodyPr/>
          <a:lstStyle/>
          <a:p>
            <a:pPr eaLnBrk="1" hangingPunct="1"/>
            <a:r>
              <a:rPr lang="en-GB" altLang="en-US" sz="4000" dirty="0"/>
              <a:t>1 Maccabees 1:14-15</a:t>
            </a:r>
          </a:p>
        </p:txBody>
      </p:sp>
      <p:sp>
        <p:nvSpPr>
          <p:cNvPr id="16387" name="Rectangle 3">
            <a:extLst>
              <a:ext uri="{FF2B5EF4-FFF2-40B4-BE49-F238E27FC236}">
                <a16:creationId xmlns:a16="http://schemas.microsoft.com/office/drawing/2014/main" id="{232D6F94-72AE-490F-8283-A1ADC6E149C5}"/>
              </a:ext>
            </a:extLst>
          </p:cNvPr>
          <p:cNvSpPr>
            <a:spLocks noGrp="1" noChangeArrowheads="1"/>
          </p:cNvSpPr>
          <p:nvPr>
            <p:ph type="body" idx="1"/>
          </p:nvPr>
        </p:nvSpPr>
        <p:spPr>
          <a:xfrm>
            <a:off x="2414336" y="2199874"/>
            <a:ext cx="7667625" cy="3467100"/>
          </a:xfrm>
        </p:spPr>
        <p:txBody>
          <a:bodyPr>
            <a:normAutofit/>
          </a:bodyPr>
          <a:lstStyle/>
          <a:p>
            <a:pPr marL="0" indent="0">
              <a:lnSpc>
                <a:spcPct val="90000"/>
              </a:lnSpc>
              <a:buNone/>
            </a:pPr>
            <a:r>
              <a:rPr lang="en-GB" altLang="en-US" sz="3500" dirty="0"/>
              <a:t>“So they built a gymnasium in Jerusalem, according to Gentile custom, and removed the marks of circumcision, and abandoned the holy covenant. They joined with the Gentiles and sold themselves to do evil.”</a:t>
            </a:r>
          </a:p>
          <a:p>
            <a:pPr marL="0" indent="0">
              <a:lnSpc>
                <a:spcPct val="90000"/>
              </a:lnSpc>
              <a:buNone/>
            </a:pPr>
            <a:endParaRPr lang="en-GB" altLang="en-US" sz="35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7CEB0-9BA9-4EC5-BDC3-F54EF46F639E}"/>
              </a:ext>
            </a:extLst>
          </p:cNvPr>
          <p:cNvSpPr>
            <a:spLocks noGrp="1"/>
          </p:cNvSpPr>
          <p:nvPr>
            <p:ph type="title"/>
          </p:nvPr>
        </p:nvSpPr>
        <p:spPr/>
        <p:txBody>
          <a:bodyPr/>
          <a:lstStyle/>
          <a:p>
            <a:r>
              <a:rPr lang="en-GB" dirty="0"/>
              <a:t>gymnasium</a:t>
            </a:r>
          </a:p>
        </p:txBody>
      </p:sp>
      <p:pic>
        <p:nvPicPr>
          <p:cNvPr id="5" name="Content Placeholder 4" descr="A large stone building with a grassy field&#10;&#10;Description automatically generated">
            <a:extLst>
              <a:ext uri="{FF2B5EF4-FFF2-40B4-BE49-F238E27FC236}">
                <a16:creationId xmlns:a16="http://schemas.microsoft.com/office/drawing/2014/main" id="{3E3F41AE-3C2E-426D-8A96-52F11F77F577}"/>
              </a:ext>
            </a:extLst>
          </p:cNvPr>
          <p:cNvPicPr>
            <a:picLocks noGrp="1" noChangeAspect="1"/>
          </p:cNvPicPr>
          <p:nvPr>
            <p:ph idx="1"/>
          </p:nvPr>
        </p:nvPicPr>
        <p:blipFill>
          <a:blip r:embed="rId2"/>
          <a:stretch>
            <a:fillRect/>
          </a:stretch>
        </p:blipFill>
        <p:spPr>
          <a:xfrm>
            <a:off x="190797" y="1352165"/>
            <a:ext cx="6293437" cy="4153669"/>
          </a:xfrm>
        </p:spPr>
      </p:pic>
      <p:sp>
        <p:nvSpPr>
          <p:cNvPr id="6" name="Rectangle 5">
            <a:extLst>
              <a:ext uri="{FF2B5EF4-FFF2-40B4-BE49-F238E27FC236}">
                <a16:creationId xmlns:a16="http://schemas.microsoft.com/office/drawing/2014/main" id="{F126D8C5-64BC-4BAE-BDFB-4F20E1F6D22B}"/>
              </a:ext>
            </a:extLst>
          </p:cNvPr>
          <p:cNvSpPr/>
          <p:nvPr/>
        </p:nvSpPr>
        <p:spPr>
          <a:xfrm>
            <a:off x="7398620" y="1860118"/>
            <a:ext cx="4459704" cy="2031325"/>
          </a:xfrm>
          <a:prstGeom prst="rect">
            <a:avLst/>
          </a:prstGeom>
        </p:spPr>
        <p:txBody>
          <a:bodyPr wrap="square">
            <a:spAutoFit/>
          </a:bodyPr>
          <a:lstStyle/>
          <a:p>
            <a:r>
              <a:rPr lang="en-GB" b="1" dirty="0">
                <a:solidFill>
                  <a:srgbClr val="1A1A1A"/>
                </a:solidFill>
                <a:latin typeface="Georgia" panose="02040502050405020303" pitchFamily="18" charset="0"/>
              </a:rPr>
              <a:t>Gymnasium</a:t>
            </a:r>
            <a:r>
              <a:rPr lang="en-GB" dirty="0">
                <a:solidFill>
                  <a:srgbClr val="1A1A1A"/>
                </a:solidFill>
                <a:latin typeface="Georgia" panose="02040502050405020303" pitchFamily="18" charset="0"/>
              </a:rPr>
              <a:t>, large room used and equipped for the performance of various sports. The history of the gymnasium dates back to ancient Greece, where the literal meaning of the Greek word </a:t>
            </a:r>
            <a:r>
              <a:rPr lang="en-GB" i="1" dirty="0" err="1">
                <a:solidFill>
                  <a:srgbClr val="1A1A1A"/>
                </a:solidFill>
                <a:latin typeface="Georgia" panose="02040502050405020303" pitchFamily="18" charset="0"/>
              </a:rPr>
              <a:t>gymnasion</a:t>
            </a:r>
            <a:r>
              <a:rPr lang="en-GB" dirty="0">
                <a:solidFill>
                  <a:srgbClr val="1A1A1A"/>
                </a:solidFill>
                <a:latin typeface="Georgia" panose="02040502050405020303" pitchFamily="18" charset="0"/>
              </a:rPr>
              <a:t> was “school for naked exercise.”</a:t>
            </a:r>
            <a:endParaRPr lang="en-GB" dirty="0"/>
          </a:p>
        </p:txBody>
      </p:sp>
      <p:pic>
        <p:nvPicPr>
          <p:cNvPr id="8" name="Picture 7">
            <a:extLst>
              <a:ext uri="{FF2B5EF4-FFF2-40B4-BE49-F238E27FC236}">
                <a16:creationId xmlns:a16="http://schemas.microsoft.com/office/drawing/2014/main" id="{B2EC536D-D54E-4E6C-9718-F6E1D72AE2CE}"/>
              </a:ext>
            </a:extLst>
          </p:cNvPr>
          <p:cNvPicPr>
            <a:picLocks noChangeAspect="1"/>
          </p:cNvPicPr>
          <p:nvPr/>
        </p:nvPicPr>
        <p:blipFill>
          <a:blip r:embed="rId3"/>
          <a:stretch>
            <a:fillRect/>
          </a:stretch>
        </p:blipFill>
        <p:spPr>
          <a:xfrm>
            <a:off x="7786837" y="3897806"/>
            <a:ext cx="4444735" cy="2960193"/>
          </a:xfrm>
          <a:prstGeom prst="rect">
            <a:avLst/>
          </a:prstGeom>
        </p:spPr>
      </p:pic>
      <p:sp>
        <p:nvSpPr>
          <p:cNvPr id="9" name="TextBox 8">
            <a:extLst>
              <a:ext uri="{FF2B5EF4-FFF2-40B4-BE49-F238E27FC236}">
                <a16:creationId xmlns:a16="http://schemas.microsoft.com/office/drawing/2014/main" id="{3890477C-8664-4D23-986F-6F2A3EB40B15}"/>
              </a:ext>
            </a:extLst>
          </p:cNvPr>
          <p:cNvSpPr txBox="1"/>
          <p:nvPr/>
        </p:nvSpPr>
        <p:spPr>
          <a:xfrm>
            <a:off x="1451579" y="5528993"/>
            <a:ext cx="4488581" cy="646331"/>
          </a:xfrm>
          <a:prstGeom prst="rect">
            <a:avLst/>
          </a:prstGeom>
          <a:noFill/>
        </p:spPr>
        <p:txBody>
          <a:bodyPr wrap="square" rtlCol="0">
            <a:spAutoFit/>
          </a:bodyPr>
          <a:lstStyle/>
          <a:p>
            <a:pPr algn="ctr"/>
            <a:r>
              <a:rPr lang="en-GB" dirty="0"/>
              <a:t>The Bath/Gymnasium Complex at Sardis (late second century CE) </a:t>
            </a:r>
          </a:p>
        </p:txBody>
      </p:sp>
    </p:spTree>
    <p:extLst>
      <p:ext uri="{BB962C8B-B14F-4D97-AF65-F5344CB8AC3E}">
        <p14:creationId xmlns:p14="http://schemas.microsoft.com/office/powerpoint/2010/main" val="72954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FBFFB9D-06CD-41BB-BC7D-A94E168CB97C}"/>
              </a:ext>
            </a:extLst>
          </p:cNvPr>
          <p:cNvSpPr>
            <a:spLocks noGrp="1" noChangeArrowheads="1"/>
          </p:cNvSpPr>
          <p:nvPr>
            <p:ph type="title"/>
          </p:nvPr>
        </p:nvSpPr>
        <p:spPr>
          <a:xfrm>
            <a:off x="125413" y="188911"/>
            <a:ext cx="8229600" cy="1143000"/>
          </a:xfrm>
        </p:spPr>
        <p:txBody>
          <a:bodyPr>
            <a:normAutofit fontScale="90000"/>
          </a:bodyPr>
          <a:lstStyle/>
          <a:p>
            <a:pPr eaLnBrk="1" hangingPunct="1"/>
            <a:r>
              <a:rPr lang="en-GB" altLang="en-US" sz="4000" dirty="0" err="1"/>
              <a:t>Epispasm</a:t>
            </a:r>
            <a:r>
              <a:rPr lang="en-GB" altLang="en-US" sz="4000" dirty="0"/>
              <a:t>: </a:t>
            </a:r>
            <a:br>
              <a:rPr lang="en-GB" altLang="en-US" sz="4000" dirty="0"/>
            </a:br>
            <a:r>
              <a:rPr lang="en-GB" altLang="en-US" sz="4000" dirty="0"/>
              <a:t>Removing the mark of circumcision</a:t>
            </a:r>
          </a:p>
        </p:txBody>
      </p:sp>
      <p:sp>
        <p:nvSpPr>
          <p:cNvPr id="18435" name="Rectangle 3">
            <a:extLst>
              <a:ext uri="{FF2B5EF4-FFF2-40B4-BE49-F238E27FC236}">
                <a16:creationId xmlns:a16="http://schemas.microsoft.com/office/drawing/2014/main" id="{40E9C874-6817-4904-8BD5-8C4D803EC72B}"/>
              </a:ext>
            </a:extLst>
          </p:cNvPr>
          <p:cNvSpPr>
            <a:spLocks noGrp="1" noChangeArrowheads="1"/>
          </p:cNvSpPr>
          <p:nvPr>
            <p:ph type="body" idx="1"/>
          </p:nvPr>
        </p:nvSpPr>
        <p:spPr>
          <a:xfrm>
            <a:off x="125413" y="2379664"/>
            <a:ext cx="11896725" cy="2955924"/>
          </a:xfrm>
        </p:spPr>
        <p:txBody>
          <a:bodyPr>
            <a:noAutofit/>
          </a:bodyPr>
          <a:lstStyle/>
          <a:p>
            <a:pPr marL="0" indent="0">
              <a:buNone/>
            </a:pPr>
            <a:r>
              <a:rPr lang="en-GB" dirty="0"/>
              <a:t>"Any uncircumcised male who is not circumcised on the flesh of his foreskin shall be cut off from his people; he has broken my covenant." So said God to Abraham, establishing the covenant of circumcision, a covenant "between me and you and your descendants after you" (Genesis 17:10,14).</a:t>
            </a:r>
          </a:p>
          <a:p>
            <a:r>
              <a:rPr lang="en-GB" dirty="0"/>
              <a:t>Circumcision happens when a baby boy is eight days old (Genesis 17:12). </a:t>
            </a:r>
          </a:p>
          <a:p>
            <a:r>
              <a:rPr lang="en-GB" dirty="0"/>
              <a:t>This was challenged in the Hellenistic period (after about 133 B.C.E). Hellenistic and Roman societies widely practiced public nakedness, but they did not expose the tip of the penis, called the glans. To expose the glans was considered vulgar and indecent. This combination of attitudes could be—and often was—devastating for circumcised Jews. </a:t>
            </a:r>
          </a:p>
          <a:p>
            <a:pPr marL="0" indent="0">
              <a:lnSpc>
                <a:spcPct val="80000"/>
              </a:lnSpc>
              <a:buNone/>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DF903-8C83-4692-9D80-5D7202C389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911359-ECCA-469E-82C2-62A309069B30}"/>
              </a:ext>
            </a:extLst>
          </p:cNvPr>
          <p:cNvSpPr>
            <a:spLocks noGrp="1"/>
          </p:cNvSpPr>
          <p:nvPr>
            <p:ph idx="1"/>
          </p:nvPr>
        </p:nvSpPr>
        <p:spPr/>
        <p:txBody>
          <a:bodyPr>
            <a:normAutofit fontScale="92500" lnSpcReduction="10000"/>
          </a:bodyPr>
          <a:lstStyle/>
          <a:p>
            <a:r>
              <a:rPr lang="en-GB" dirty="0"/>
              <a:t>Enjoying oneself in a Greek </a:t>
            </a:r>
            <a:r>
              <a:rPr lang="en-GB" i="1" dirty="0"/>
              <a:t>gymnasium</a:t>
            </a:r>
            <a:r>
              <a:rPr lang="en-GB" dirty="0"/>
              <a:t> or Roman bath, where nudity was practiced daily, was a popular and stylish pastime. Here politics was discussed and business deals concluded. </a:t>
            </a:r>
          </a:p>
          <a:p>
            <a:r>
              <a:rPr lang="en-GB" dirty="0"/>
              <a:t>Athletic contests and exhibitions were also conducted in the nude. Participation in athletics was often a prerequisite for social advancement. Yet a circumcised penis effectively precluded this participation.</a:t>
            </a:r>
          </a:p>
          <a:p>
            <a:pPr marL="0" indent="0">
              <a:lnSpc>
                <a:spcPct val="80000"/>
              </a:lnSpc>
              <a:buNone/>
            </a:pPr>
            <a:endParaRPr lang="en-GB" altLang="en-US" sz="2400" dirty="0"/>
          </a:p>
          <a:p>
            <a:pPr marL="0" indent="0">
              <a:lnSpc>
                <a:spcPct val="80000"/>
              </a:lnSpc>
              <a:buNone/>
            </a:pPr>
            <a:r>
              <a:rPr lang="en-GB" altLang="en-US" sz="2400" dirty="0"/>
              <a:t>Once Mattathias re-established control of Jerusalem it is said that they: “And Mattathias and his friends went around and tore down the altars; they forcibly circumcised all the uncircumcised boys that they found within the borders of Israel” (1 Macc. 2:45-46).</a:t>
            </a:r>
          </a:p>
          <a:p>
            <a:endParaRPr lang="en-GB" dirty="0"/>
          </a:p>
        </p:txBody>
      </p:sp>
    </p:spTree>
    <p:extLst>
      <p:ext uri="{BB962C8B-B14F-4D97-AF65-F5344CB8AC3E}">
        <p14:creationId xmlns:p14="http://schemas.microsoft.com/office/powerpoint/2010/main" val="1613565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D13AEDB7-A49B-4592-AD02-380403386CC8}"/>
              </a:ext>
            </a:extLst>
          </p:cNvPr>
          <p:cNvSpPr>
            <a:spLocks noGrp="1" noChangeArrowheads="1"/>
          </p:cNvSpPr>
          <p:nvPr>
            <p:ph type="title"/>
          </p:nvPr>
        </p:nvSpPr>
        <p:spPr>
          <a:xfrm>
            <a:off x="1227078" y="981777"/>
            <a:ext cx="8229600" cy="777875"/>
          </a:xfrm>
        </p:spPr>
        <p:txBody>
          <a:bodyPr>
            <a:normAutofit fontScale="90000"/>
          </a:bodyPr>
          <a:lstStyle/>
          <a:p>
            <a:pPr eaLnBrk="1" hangingPunct="1"/>
            <a:r>
              <a:rPr lang="en-GB" altLang="en-US" dirty="0" err="1"/>
              <a:t>Epispasm</a:t>
            </a:r>
            <a:r>
              <a:rPr lang="en-GB" altLang="en-US" dirty="0"/>
              <a:t>: lasting effects of circumcision / non circumcision </a:t>
            </a:r>
          </a:p>
        </p:txBody>
      </p:sp>
      <p:sp>
        <p:nvSpPr>
          <p:cNvPr id="19459" name="Rectangle 3">
            <a:extLst>
              <a:ext uri="{FF2B5EF4-FFF2-40B4-BE49-F238E27FC236}">
                <a16:creationId xmlns:a16="http://schemas.microsoft.com/office/drawing/2014/main" id="{7C4CC2D6-1648-4CF5-9D28-DCA0B28E6B31}"/>
              </a:ext>
            </a:extLst>
          </p:cNvPr>
          <p:cNvSpPr>
            <a:spLocks noGrp="1" noChangeArrowheads="1"/>
          </p:cNvSpPr>
          <p:nvPr>
            <p:ph type="body" idx="1"/>
          </p:nvPr>
        </p:nvSpPr>
        <p:spPr>
          <a:xfrm>
            <a:off x="1227078" y="1915428"/>
            <a:ext cx="10159608" cy="3960796"/>
          </a:xfrm>
        </p:spPr>
        <p:txBody>
          <a:bodyPr>
            <a:normAutofit fontScale="92500" lnSpcReduction="10000"/>
          </a:bodyPr>
          <a:lstStyle/>
          <a:p>
            <a:pPr marL="0" indent="0">
              <a:lnSpc>
                <a:spcPct val="80000"/>
              </a:lnSpc>
              <a:buNone/>
            </a:pPr>
            <a:r>
              <a:rPr lang="en-GB" altLang="en-US" sz="2300" dirty="0"/>
              <a:t>And now I announce unto thee that the children of Israel will not keep true to this ordinance, and they will not circumcise their sons according to all this law; for in the flesh of their circumcision they will omit this circumcision of their sons, and all of them, sons of </a:t>
            </a:r>
            <a:r>
              <a:rPr lang="en-GB" altLang="en-US" sz="2300" dirty="0" err="1"/>
              <a:t>Beliar</a:t>
            </a:r>
            <a:r>
              <a:rPr lang="en-GB" altLang="en-US" sz="2300" dirty="0"/>
              <a:t>, will leave their sons uncircumcised as they were born. And there will be great wrath from the Lord against the children of Israel because </a:t>
            </a:r>
            <a:r>
              <a:rPr lang="en-GB" altLang="en-US" sz="2300" dirty="0">
                <a:solidFill>
                  <a:srgbClr val="0070C0"/>
                </a:solidFill>
              </a:rPr>
              <a:t>they have forsaken His covenant and turned aside from His word, and provoked and blasphemed, inasmuch as they do not observe the ordinance of this law; for they have treated their members like the Gentiles</a:t>
            </a:r>
            <a:r>
              <a:rPr lang="en-GB" altLang="en-US" sz="2300" dirty="0"/>
              <a:t>, so that they may be removed and rooted out of the land. And there will no more be pardon or forgiveness unto them [so that there should be forgiveness and pardon] for all the sin of this eternal error. 	     					  (</a:t>
            </a:r>
            <a:r>
              <a:rPr lang="en-GB" altLang="en-US" sz="2300" i="1" dirty="0"/>
              <a:t>Jubilees</a:t>
            </a:r>
            <a:r>
              <a:rPr lang="en-GB" altLang="en-US" sz="2300" dirty="0"/>
              <a:t> 15:33-34)</a:t>
            </a:r>
          </a:p>
          <a:p>
            <a:pPr marL="0" indent="0">
              <a:lnSpc>
                <a:spcPct val="80000"/>
              </a:lnSpc>
              <a:buNone/>
            </a:pPr>
            <a:endParaRPr lang="en-GB" altLang="en-US" sz="2300" dirty="0"/>
          </a:p>
          <a:p>
            <a:pPr marL="0" indent="0">
              <a:lnSpc>
                <a:spcPct val="80000"/>
              </a:lnSpc>
              <a:buNone/>
            </a:pPr>
            <a:r>
              <a:rPr lang="en-GB" altLang="en-US" sz="2300" dirty="0"/>
              <a:t>Was anyone at the time of his call already circumcised? </a:t>
            </a:r>
            <a:r>
              <a:rPr lang="en-GB" altLang="en-US" sz="2300" dirty="0">
                <a:solidFill>
                  <a:srgbClr val="0070C0"/>
                </a:solidFill>
              </a:rPr>
              <a:t>Let him not seek to remove the marks of circumcision.</a:t>
            </a:r>
            <a:r>
              <a:rPr lang="en-GB" altLang="en-US" sz="2300" dirty="0"/>
              <a:t> Was anyone at the time of his call uncircumcised? Let him not seek circumcision. </a:t>
            </a:r>
            <a:r>
              <a:rPr lang="en-GB" altLang="en-US" sz="2300" dirty="0">
                <a:solidFill>
                  <a:srgbClr val="FF0000"/>
                </a:solidFill>
              </a:rPr>
              <a:t>For neither circumcision counts for anything nor uncircumcision</a:t>
            </a:r>
            <a:r>
              <a:rPr lang="en-GB" altLang="en-US" sz="2300" dirty="0"/>
              <a:t>, but keeping the commandments of God. Each one should remain in the condition in which he was called. 								 (1 Corinthians 7:18-20)</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44864-34F7-461D-B370-661369BAFAD3}"/>
              </a:ext>
            </a:extLst>
          </p:cNvPr>
          <p:cNvSpPr>
            <a:spLocks noGrp="1"/>
          </p:cNvSpPr>
          <p:nvPr>
            <p:ph type="title"/>
          </p:nvPr>
        </p:nvSpPr>
        <p:spPr>
          <a:xfrm>
            <a:off x="4867879" y="2076650"/>
            <a:ext cx="4784121" cy="1695250"/>
          </a:xfrm>
        </p:spPr>
        <p:txBody>
          <a:bodyPr>
            <a:normAutofit fontScale="90000"/>
          </a:bodyPr>
          <a:lstStyle/>
          <a:p>
            <a:r>
              <a:rPr lang="en-GB" dirty="0"/>
              <a:t>Antiochus iv Epiphanes – Hellenistic king of the Seleucid empire from 175 BCE – 164 BCE</a:t>
            </a:r>
            <a:br>
              <a:rPr lang="en-GB" dirty="0"/>
            </a:br>
            <a:endParaRPr lang="en-GB" dirty="0"/>
          </a:p>
        </p:txBody>
      </p:sp>
      <p:sp>
        <p:nvSpPr>
          <p:cNvPr id="4" name="Rectangle 3">
            <a:extLst>
              <a:ext uri="{FF2B5EF4-FFF2-40B4-BE49-F238E27FC236}">
                <a16:creationId xmlns:a16="http://schemas.microsoft.com/office/drawing/2014/main" id="{49E1ED13-1773-4F76-A1E1-6CBCE46BB2EB}"/>
              </a:ext>
            </a:extLst>
          </p:cNvPr>
          <p:cNvSpPr/>
          <p:nvPr/>
        </p:nvSpPr>
        <p:spPr>
          <a:xfrm>
            <a:off x="4307332" y="5202535"/>
            <a:ext cx="6096000" cy="923330"/>
          </a:xfrm>
          <a:prstGeom prst="rect">
            <a:avLst/>
          </a:prstGeom>
        </p:spPr>
        <p:txBody>
          <a:bodyPr>
            <a:spAutoFit/>
          </a:bodyPr>
          <a:lstStyle/>
          <a:p>
            <a:r>
              <a:rPr lang="en-GB" dirty="0">
                <a:solidFill>
                  <a:srgbClr val="333333"/>
                </a:solidFill>
                <a:latin typeface="Karla"/>
              </a:rPr>
              <a:t>Amin, O. S. M. (2019, October 27). </a:t>
            </a:r>
            <a:r>
              <a:rPr lang="en-GB" b="1" dirty="0">
                <a:solidFill>
                  <a:srgbClr val="B52600"/>
                </a:solidFill>
                <a:latin typeface="Karla"/>
                <a:hlinkClick r:id="rId2"/>
              </a:rPr>
              <a:t>Head of Antiochus IV</a:t>
            </a:r>
            <a:r>
              <a:rPr lang="en-GB" dirty="0">
                <a:solidFill>
                  <a:srgbClr val="333333"/>
                </a:solidFill>
                <a:latin typeface="Karla"/>
              </a:rPr>
              <a:t>. </a:t>
            </a:r>
            <a:r>
              <a:rPr lang="en-GB" i="1" dirty="0">
                <a:solidFill>
                  <a:srgbClr val="333333"/>
                </a:solidFill>
                <a:latin typeface="Karla"/>
              </a:rPr>
              <a:t>Ancient History </a:t>
            </a:r>
            <a:r>
              <a:rPr lang="en-GB" i="1" dirty="0" err="1">
                <a:solidFill>
                  <a:srgbClr val="333333"/>
                </a:solidFill>
                <a:latin typeface="Karla"/>
              </a:rPr>
              <a:t>Encyclopedia</a:t>
            </a:r>
            <a:r>
              <a:rPr lang="en-GB" dirty="0">
                <a:solidFill>
                  <a:srgbClr val="333333"/>
                </a:solidFill>
                <a:latin typeface="Karla"/>
              </a:rPr>
              <a:t>. Retrieved from https://www.ancient.eu/image/11367/ </a:t>
            </a:r>
            <a:endParaRPr lang="en-GB" dirty="0"/>
          </a:p>
        </p:txBody>
      </p:sp>
      <p:pic>
        <p:nvPicPr>
          <p:cNvPr id="6" name="Picture 5" descr="A person looking at the camera&#10;&#10;Description automatically generated">
            <a:extLst>
              <a:ext uri="{FF2B5EF4-FFF2-40B4-BE49-F238E27FC236}">
                <a16:creationId xmlns:a16="http://schemas.microsoft.com/office/drawing/2014/main" id="{773A1100-00C3-45D8-8479-A84C4D46FEE3}"/>
              </a:ext>
            </a:extLst>
          </p:cNvPr>
          <p:cNvPicPr>
            <a:picLocks noChangeAspect="1"/>
          </p:cNvPicPr>
          <p:nvPr/>
        </p:nvPicPr>
        <p:blipFill>
          <a:blip r:embed="rId3"/>
          <a:stretch>
            <a:fillRect/>
          </a:stretch>
        </p:blipFill>
        <p:spPr>
          <a:xfrm>
            <a:off x="0" y="0"/>
            <a:ext cx="4307332" cy="6858000"/>
          </a:xfrm>
          <a:prstGeom prst="rect">
            <a:avLst/>
          </a:prstGeom>
        </p:spPr>
      </p:pic>
    </p:spTree>
    <p:extLst>
      <p:ext uri="{BB962C8B-B14F-4D97-AF65-F5344CB8AC3E}">
        <p14:creationId xmlns:p14="http://schemas.microsoft.com/office/powerpoint/2010/main" val="6375227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D137FB3-293C-42E6-9725-7EE93ECCD23F}"/>
              </a:ext>
            </a:extLst>
          </p:cNvPr>
          <p:cNvSpPr>
            <a:spLocks noGrp="1" noChangeArrowheads="1"/>
          </p:cNvSpPr>
          <p:nvPr>
            <p:ph type="title"/>
          </p:nvPr>
        </p:nvSpPr>
        <p:spPr>
          <a:xfrm>
            <a:off x="4052888" y="1143001"/>
            <a:ext cx="8229600" cy="633413"/>
          </a:xfrm>
        </p:spPr>
        <p:txBody>
          <a:bodyPr>
            <a:normAutofit fontScale="90000"/>
          </a:bodyPr>
          <a:lstStyle/>
          <a:p>
            <a:pPr eaLnBrk="1" hangingPunct="1"/>
            <a:r>
              <a:rPr lang="en-GB" altLang="en-US" sz="4000" dirty="0"/>
              <a:t>Antiochus IV</a:t>
            </a:r>
          </a:p>
        </p:txBody>
      </p:sp>
      <p:sp>
        <p:nvSpPr>
          <p:cNvPr id="20483" name="Rectangle 3">
            <a:extLst>
              <a:ext uri="{FF2B5EF4-FFF2-40B4-BE49-F238E27FC236}">
                <a16:creationId xmlns:a16="http://schemas.microsoft.com/office/drawing/2014/main" id="{96EE07F4-855A-4D2C-8D0B-5F038EC70398}"/>
              </a:ext>
            </a:extLst>
          </p:cNvPr>
          <p:cNvSpPr>
            <a:spLocks noGrp="1" noChangeArrowheads="1"/>
          </p:cNvSpPr>
          <p:nvPr>
            <p:ph type="body" idx="1"/>
          </p:nvPr>
        </p:nvSpPr>
        <p:spPr>
          <a:xfrm>
            <a:off x="1650206" y="2032001"/>
            <a:ext cx="8891588" cy="3924300"/>
          </a:xfrm>
        </p:spPr>
        <p:txBody>
          <a:bodyPr>
            <a:normAutofit fontScale="92500" lnSpcReduction="20000"/>
          </a:bodyPr>
          <a:lstStyle/>
          <a:p>
            <a:pPr marL="0" indent="0">
              <a:lnSpc>
                <a:spcPct val="90000"/>
              </a:lnSpc>
              <a:buNone/>
            </a:pPr>
            <a:r>
              <a:rPr lang="en-GB" altLang="en-US" sz="2400" dirty="0"/>
              <a:t>When Antiochus saw that his kingdom was established, he determined to become king of the land of Egypt, in order that he might reign over both kingdoms. So he invaded Egypt with a </a:t>
            </a:r>
            <a:r>
              <a:rPr lang="en-GB" altLang="en-US" sz="2400" dirty="0">
                <a:highlight>
                  <a:srgbClr val="FFFF00"/>
                </a:highlight>
              </a:rPr>
              <a:t>strong force, with chariots and elephants and cavalry and with a large fleet. </a:t>
            </a:r>
            <a:r>
              <a:rPr lang="en-GB" altLang="en-US" sz="2400" dirty="0"/>
              <a:t>He engaged King Ptolemy of Egypt in battle, and Ptolemy turned and fled before him, and many were wounded and fell. They captured the fortified cities in the land of Egypt, and he plundered the land of Egypt. 	                         (1 Maccabees 1.16-19)</a:t>
            </a:r>
          </a:p>
          <a:p>
            <a:pPr marL="0" indent="0">
              <a:lnSpc>
                <a:spcPct val="90000"/>
              </a:lnSpc>
              <a:buNone/>
            </a:pPr>
            <a:endParaRPr lang="en-GB" altLang="en-US" sz="2400" dirty="0"/>
          </a:p>
          <a:p>
            <a:pPr marL="0" indent="0">
              <a:lnSpc>
                <a:spcPct val="90000"/>
              </a:lnSpc>
              <a:buNone/>
            </a:pPr>
            <a:r>
              <a:rPr lang="en-GB" altLang="en-US" sz="2400" dirty="0"/>
              <a:t>And he shall stir up his power and his heart against the king of the south with a great army.  And the king of the south shall wage war with an exceedingly great and mighty army, </a:t>
            </a:r>
            <a:r>
              <a:rPr lang="en-GB" altLang="en-US" sz="2400" dirty="0">
                <a:highlight>
                  <a:srgbClr val="FFFF00"/>
                </a:highlight>
              </a:rPr>
              <a:t>but he shall not stand, for plots shall be devised against him. </a:t>
            </a:r>
            <a:r>
              <a:rPr lang="en-GB" altLang="en-US" sz="2400" baseline="30000" dirty="0"/>
              <a:t>26</a:t>
            </a:r>
            <a:r>
              <a:rPr lang="en-GB" altLang="en-US" sz="2400" dirty="0"/>
              <a:t>Even those who eat his food shall break him. His army shall be swept away, and many shall fall down slain. 			 (Daniel 11.25-26)</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2B0FB4A6-CF5C-4E5D-BF95-FC5C8196AB42}"/>
              </a:ext>
            </a:extLst>
          </p:cNvPr>
          <p:cNvSpPr>
            <a:spLocks noGrp="1" noChangeArrowheads="1"/>
          </p:cNvSpPr>
          <p:nvPr>
            <p:ph type="title"/>
          </p:nvPr>
        </p:nvSpPr>
        <p:spPr>
          <a:xfrm>
            <a:off x="2144713" y="573881"/>
            <a:ext cx="8229600" cy="706438"/>
          </a:xfrm>
        </p:spPr>
        <p:txBody>
          <a:bodyPr>
            <a:normAutofit fontScale="90000"/>
          </a:bodyPr>
          <a:lstStyle/>
          <a:p>
            <a:pPr eaLnBrk="1" hangingPunct="1"/>
            <a:r>
              <a:rPr lang="en-GB" altLang="en-US" sz="4000" dirty="0"/>
              <a:t>Antiochus’ raid on the JERUSLAEM  Temple</a:t>
            </a:r>
          </a:p>
        </p:txBody>
      </p:sp>
      <p:sp>
        <p:nvSpPr>
          <p:cNvPr id="19459" name="Rectangle 3">
            <a:extLst>
              <a:ext uri="{FF2B5EF4-FFF2-40B4-BE49-F238E27FC236}">
                <a16:creationId xmlns:a16="http://schemas.microsoft.com/office/drawing/2014/main" id="{6BE44FCB-C81D-448B-9EEE-4529F6CD903C}"/>
              </a:ext>
            </a:extLst>
          </p:cNvPr>
          <p:cNvSpPr>
            <a:spLocks noGrp="1" noChangeArrowheads="1"/>
          </p:cNvSpPr>
          <p:nvPr>
            <p:ph type="body" idx="1"/>
          </p:nvPr>
        </p:nvSpPr>
        <p:spPr>
          <a:xfrm>
            <a:off x="1981200" y="1852613"/>
            <a:ext cx="8229600" cy="4078287"/>
          </a:xfrm>
        </p:spPr>
        <p:txBody>
          <a:bodyPr>
            <a:normAutofit fontScale="92500"/>
          </a:bodyPr>
          <a:lstStyle/>
          <a:p>
            <a:pPr marL="0" indent="0">
              <a:lnSpc>
                <a:spcPct val="90000"/>
              </a:lnSpc>
              <a:buNone/>
            </a:pPr>
            <a:r>
              <a:rPr lang="en-GB" altLang="en-US" sz="2800" dirty="0"/>
              <a:t>After subduing Egypt, Antiochus returned in the one hundred forty-third year.</a:t>
            </a:r>
            <a:r>
              <a:rPr lang="en-GB" altLang="en-US" sz="2800" i="1" dirty="0"/>
              <a:t> </a:t>
            </a:r>
            <a:r>
              <a:rPr lang="en-GB" altLang="en-US" sz="2800" dirty="0"/>
              <a:t>He went up against Israel and came to Jerusalem with a strong force. He arrogantly entered the sanctuary and took the golden altar, the lampstand for the light, and all its utensils. He took also the table for the bread of the Presence, the cups for drink offerings, the bowls, the golden censers, the curtain, the crowns, and the gold decoration on the front of the temple; he stripped it all off. He took the silver and the gold, and the costly vessels; he took also the hidden treasures that he found. (1 Maccabees 1:20-23)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BD5F99F-F08A-4C43-8438-53BF339A6D29}"/>
              </a:ext>
            </a:extLst>
          </p:cNvPr>
          <p:cNvSpPr>
            <a:spLocks noGrp="1" noChangeArrowheads="1"/>
          </p:cNvSpPr>
          <p:nvPr>
            <p:ph type="title"/>
          </p:nvPr>
        </p:nvSpPr>
        <p:spPr>
          <a:xfrm>
            <a:off x="2490788" y="749300"/>
            <a:ext cx="8229600" cy="692150"/>
          </a:xfrm>
        </p:spPr>
        <p:txBody>
          <a:bodyPr/>
          <a:lstStyle/>
          <a:p>
            <a:pPr eaLnBrk="1" hangingPunct="1"/>
            <a:r>
              <a:rPr lang="en-GB" altLang="en-US" sz="4000" dirty="0"/>
              <a:t>Desecration of the Temple </a:t>
            </a:r>
          </a:p>
        </p:txBody>
      </p:sp>
      <p:sp>
        <p:nvSpPr>
          <p:cNvPr id="22531" name="Rectangle 3">
            <a:extLst>
              <a:ext uri="{FF2B5EF4-FFF2-40B4-BE49-F238E27FC236}">
                <a16:creationId xmlns:a16="http://schemas.microsoft.com/office/drawing/2014/main" id="{1DF38265-F301-4F72-89E8-1E9D0A81B231}"/>
              </a:ext>
            </a:extLst>
          </p:cNvPr>
          <p:cNvSpPr>
            <a:spLocks noGrp="1" noChangeArrowheads="1"/>
          </p:cNvSpPr>
          <p:nvPr>
            <p:ph type="body" idx="1"/>
          </p:nvPr>
        </p:nvSpPr>
        <p:spPr>
          <a:xfrm>
            <a:off x="534989" y="1992315"/>
            <a:ext cx="11479211" cy="3989385"/>
          </a:xfrm>
        </p:spPr>
        <p:txBody>
          <a:bodyPr>
            <a:normAutofit/>
          </a:bodyPr>
          <a:lstStyle/>
          <a:p>
            <a:pPr marL="0" indent="0">
              <a:lnSpc>
                <a:spcPct val="80000"/>
              </a:lnSpc>
              <a:buNone/>
            </a:pPr>
            <a:r>
              <a:rPr lang="en-GB" altLang="en-US" sz="2400" dirty="0"/>
              <a:t>Then the king wrote to his whole kingdom that </a:t>
            </a:r>
            <a:r>
              <a:rPr lang="en-GB" altLang="en-US" sz="2400" dirty="0">
                <a:solidFill>
                  <a:srgbClr val="0070C0"/>
                </a:solidFill>
              </a:rPr>
              <a:t>all should be one people</a:t>
            </a:r>
            <a:r>
              <a:rPr lang="en-GB" altLang="en-US" sz="2400" dirty="0"/>
              <a:t>, and that </a:t>
            </a:r>
            <a:r>
              <a:rPr lang="en-GB" altLang="en-US" sz="2400" dirty="0">
                <a:solidFill>
                  <a:srgbClr val="0070C0"/>
                </a:solidFill>
              </a:rPr>
              <a:t>all should give up their particular customs</a:t>
            </a:r>
            <a:r>
              <a:rPr lang="en-GB" altLang="en-US" sz="2400" dirty="0"/>
              <a:t>. All the Gentiles accepted the command of the king. Many even from Israel gladly adopted his religion; </a:t>
            </a:r>
            <a:r>
              <a:rPr lang="en-GB" altLang="en-US" sz="2400" dirty="0">
                <a:solidFill>
                  <a:srgbClr val="0070C0"/>
                </a:solidFill>
              </a:rPr>
              <a:t>they sacrificed to idols and profaned the sabbath</a:t>
            </a:r>
            <a:r>
              <a:rPr lang="en-GB" altLang="en-US" sz="2400" dirty="0"/>
              <a:t>. And the king sent letters by messengers to Jerusalem and the towns of Judah; </a:t>
            </a:r>
            <a:r>
              <a:rPr lang="en-GB" altLang="en-US" sz="2400" dirty="0">
                <a:solidFill>
                  <a:srgbClr val="0070C0"/>
                </a:solidFill>
              </a:rPr>
              <a:t>he directed them to follow customs strange to the land, to forbid burnt offerings and sacrifices and drink offerings in the sanctuary, to profane sabbaths and festivals, to defile the sanctuary and the priests, to build altars and sacred precincts and shrines for idols, to sacrifice swine and other unclean animals, and to leave their sons uncircumcised</a:t>
            </a:r>
            <a:r>
              <a:rPr lang="en-GB" altLang="en-US" sz="2400" dirty="0"/>
              <a:t>...</a:t>
            </a:r>
            <a:r>
              <a:rPr lang="en-GB" altLang="en-US" sz="2400" dirty="0">
                <a:solidFill>
                  <a:srgbClr val="FF0000"/>
                </a:solidFill>
              </a:rPr>
              <a:t>He added, “And whoever does not obey the command of the king shall die.”</a:t>
            </a:r>
            <a:r>
              <a:rPr lang="en-GB" altLang="en-US" sz="2400" dirty="0"/>
              <a:t>…Now on the fifteenth day of </a:t>
            </a:r>
            <a:r>
              <a:rPr lang="en-GB" altLang="en-US" sz="2400" dirty="0">
                <a:highlight>
                  <a:srgbClr val="FFFF00"/>
                </a:highlight>
              </a:rPr>
              <a:t>Chislev</a:t>
            </a:r>
            <a:r>
              <a:rPr lang="en-GB" altLang="en-US" sz="2400" dirty="0"/>
              <a:t>, in the one hundred forty-fifth year,</a:t>
            </a:r>
            <a:r>
              <a:rPr lang="en-GB" altLang="en-US" sz="2400" i="1" dirty="0"/>
              <a:t> </a:t>
            </a:r>
            <a:r>
              <a:rPr lang="en-GB" altLang="en-US" sz="2400" dirty="0"/>
              <a:t>they erected a </a:t>
            </a:r>
            <a:r>
              <a:rPr lang="en-GB" altLang="en-US" sz="2400" dirty="0">
                <a:solidFill>
                  <a:srgbClr val="00B050"/>
                </a:solidFill>
              </a:rPr>
              <a:t>desolating sacrilege</a:t>
            </a:r>
            <a:r>
              <a:rPr lang="en-GB" altLang="en-US" sz="2400" dirty="0"/>
              <a:t> on the altar of burnt offering.  </a:t>
            </a:r>
          </a:p>
          <a:p>
            <a:pPr marL="0" indent="0">
              <a:lnSpc>
                <a:spcPct val="80000"/>
              </a:lnSpc>
              <a:buNone/>
            </a:pPr>
            <a:r>
              <a:rPr lang="en-GB" altLang="en-US" sz="2400" dirty="0"/>
              <a:t>(1 Maccabees 1:41-50, 54)</a:t>
            </a:r>
          </a:p>
          <a:p>
            <a:pPr marL="0" indent="0">
              <a:lnSpc>
                <a:spcPct val="80000"/>
              </a:lnSpc>
              <a:buNone/>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E8332B3-995F-4432-9197-86C0ADA245CB}"/>
              </a:ext>
            </a:extLst>
          </p:cNvPr>
          <p:cNvSpPr>
            <a:spLocks noGrp="1" noChangeArrowheads="1"/>
          </p:cNvSpPr>
          <p:nvPr>
            <p:ph type="title"/>
          </p:nvPr>
        </p:nvSpPr>
        <p:spPr>
          <a:xfrm>
            <a:off x="2373313" y="1206500"/>
            <a:ext cx="8229600" cy="706438"/>
          </a:xfrm>
        </p:spPr>
        <p:txBody>
          <a:bodyPr/>
          <a:lstStyle/>
          <a:p>
            <a:pPr eaLnBrk="1" hangingPunct="1"/>
            <a:r>
              <a:rPr lang="en-GB" altLang="en-US" sz="4000" dirty="0"/>
              <a:t>Persecution of </a:t>
            </a:r>
            <a:r>
              <a:rPr lang="en-GB" altLang="en-US" sz="4000" dirty="0" err="1"/>
              <a:t>jewish</a:t>
            </a:r>
            <a:r>
              <a:rPr lang="en-GB" altLang="en-US" sz="4000" dirty="0"/>
              <a:t> people</a:t>
            </a:r>
          </a:p>
        </p:txBody>
      </p:sp>
      <p:sp>
        <p:nvSpPr>
          <p:cNvPr id="21507" name="Rectangle 3">
            <a:extLst>
              <a:ext uri="{FF2B5EF4-FFF2-40B4-BE49-F238E27FC236}">
                <a16:creationId xmlns:a16="http://schemas.microsoft.com/office/drawing/2014/main" id="{7A267271-CCF3-4DDD-BC6C-3FA0F266EDA7}"/>
              </a:ext>
            </a:extLst>
          </p:cNvPr>
          <p:cNvSpPr>
            <a:spLocks noGrp="1" noChangeArrowheads="1"/>
          </p:cNvSpPr>
          <p:nvPr>
            <p:ph type="body" idx="1"/>
          </p:nvPr>
        </p:nvSpPr>
        <p:spPr>
          <a:xfrm>
            <a:off x="2159000" y="2139950"/>
            <a:ext cx="8229600" cy="5905500"/>
          </a:xfrm>
        </p:spPr>
        <p:txBody>
          <a:bodyPr>
            <a:normAutofit/>
          </a:bodyPr>
          <a:lstStyle/>
          <a:p>
            <a:pPr marL="0" indent="0">
              <a:buNone/>
            </a:pPr>
            <a:r>
              <a:rPr lang="en-GB" altLang="en-US" sz="2400" dirty="0"/>
              <a:t>According to the decree, they put to death the women who had their children circumcised, and their families and those who circumcised them; and they hung the infants from their mothers’ necks. But many in Israel stood firm and were resolved in their hearts not to eat unclean food. They chose to die rather than to be defiled by food or to profane the holy covenant; and they did die. Very great wrath came upon Israel.     </a:t>
            </a:r>
          </a:p>
          <a:p>
            <a:pPr marL="0" indent="0">
              <a:buNone/>
            </a:pPr>
            <a:r>
              <a:rPr lang="en-GB" altLang="en-US" sz="2400" dirty="0"/>
              <a:t>(1 Maccabees 1:60-64)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1083E-20F0-4669-89AD-30BA5444F55C}"/>
              </a:ext>
            </a:extLst>
          </p:cNvPr>
          <p:cNvSpPr>
            <a:spLocks noGrp="1"/>
          </p:cNvSpPr>
          <p:nvPr>
            <p:ph type="title"/>
          </p:nvPr>
        </p:nvSpPr>
        <p:spPr>
          <a:xfrm>
            <a:off x="1756378" y="3216420"/>
            <a:ext cx="9603275" cy="1049235"/>
          </a:xfrm>
        </p:spPr>
        <p:txBody>
          <a:bodyPr/>
          <a:lstStyle/>
          <a:p>
            <a:r>
              <a:rPr lang="en-GB" dirty="0"/>
              <a:t>Mattathias, son of </a:t>
            </a:r>
            <a:r>
              <a:rPr lang="en-GB" dirty="0" err="1"/>
              <a:t>hasmoneus</a:t>
            </a:r>
            <a:r>
              <a:rPr lang="en-GB" dirty="0"/>
              <a:t> (HASMONEAN)</a:t>
            </a:r>
            <a:br>
              <a:rPr lang="en-GB" dirty="0"/>
            </a:br>
            <a:endParaRPr lang="en-GB" dirty="0"/>
          </a:p>
        </p:txBody>
      </p:sp>
      <p:sp>
        <p:nvSpPr>
          <p:cNvPr id="3" name="Content Placeholder 2">
            <a:extLst>
              <a:ext uri="{FF2B5EF4-FFF2-40B4-BE49-F238E27FC236}">
                <a16:creationId xmlns:a16="http://schemas.microsoft.com/office/drawing/2014/main" id="{9060D0FE-8DA5-4C08-A45D-A206D1670F00}"/>
              </a:ext>
            </a:extLst>
          </p:cNvPr>
          <p:cNvSpPr>
            <a:spLocks noGrp="1"/>
          </p:cNvSpPr>
          <p:nvPr>
            <p:ph idx="1"/>
          </p:nvPr>
        </p:nvSpPr>
        <p:spPr/>
        <p:txBody>
          <a:bodyPr/>
          <a:lstStyle/>
          <a:p>
            <a:endParaRPr lang="en-GB" dirty="0"/>
          </a:p>
          <a:p>
            <a:endParaRPr lang="en-GB" dirty="0"/>
          </a:p>
        </p:txBody>
      </p:sp>
    </p:spTree>
    <p:extLst>
      <p:ext uri="{BB962C8B-B14F-4D97-AF65-F5344CB8AC3E}">
        <p14:creationId xmlns:p14="http://schemas.microsoft.com/office/powerpoint/2010/main" val="14732317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A52DCC8-6F90-44CD-A28D-BBEC46781C88}"/>
              </a:ext>
            </a:extLst>
          </p:cNvPr>
          <p:cNvSpPr>
            <a:spLocks noGrp="1" noChangeArrowheads="1"/>
          </p:cNvSpPr>
          <p:nvPr>
            <p:ph type="title"/>
          </p:nvPr>
        </p:nvSpPr>
        <p:spPr>
          <a:xfrm>
            <a:off x="1308100" y="1303339"/>
            <a:ext cx="8229600" cy="777875"/>
          </a:xfrm>
        </p:spPr>
        <p:txBody>
          <a:bodyPr/>
          <a:lstStyle/>
          <a:p>
            <a:pPr eaLnBrk="1" hangingPunct="1"/>
            <a:r>
              <a:rPr lang="en-GB" altLang="en-US" dirty="0"/>
              <a:t>Mattathias – leader of the revolt</a:t>
            </a:r>
          </a:p>
        </p:txBody>
      </p:sp>
      <p:sp>
        <p:nvSpPr>
          <p:cNvPr id="22531" name="Rectangle 3">
            <a:extLst>
              <a:ext uri="{FF2B5EF4-FFF2-40B4-BE49-F238E27FC236}">
                <a16:creationId xmlns:a16="http://schemas.microsoft.com/office/drawing/2014/main" id="{F2FA36F1-E69C-48DA-BF73-B1C2AD6D02B1}"/>
              </a:ext>
            </a:extLst>
          </p:cNvPr>
          <p:cNvSpPr>
            <a:spLocks noGrp="1" noChangeArrowheads="1"/>
          </p:cNvSpPr>
          <p:nvPr>
            <p:ph type="body" idx="1"/>
          </p:nvPr>
        </p:nvSpPr>
        <p:spPr>
          <a:xfrm>
            <a:off x="1752600" y="2400301"/>
            <a:ext cx="9372600" cy="3784600"/>
          </a:xfrm>
        </p:spPr>
        <p:txBody>
          <a:bodyPr>
            <a:normAutofit fontScale="92500" lnSpcReduction="20000"/>
          </a:bodyPr>
          <a:lstStyle/>
          <a:p>
            <a:pPr marL="0" indent="0">
              <a:lnSpc>
                <a:spcPct val="80000"/>
              </a:lnSpc>
              <a:buNone/>
            </a:pPr>
            <a:r>
              <a:rPr lang="en-GB" altLang="en-US" sz="2400" dirty="0"/>
              <a:t>When he [Mattathias] had finished speaking these words, </a:t>
            </a:r>
            <a:r>
              <a:rPr lang="en-GB" altLang="en-US" sz="2400" dirty="0">
                <a:solidFill>
                  <a:srgbClr val="FF0000"/>
                </a:solidFill>
              </a:rPr>
              <a:t>a Jew came forward in the sight of all to offer sacrifice on the altar in </a:t>
            </a:r>
            <a:r>
              <a:rPr lang="en-GB" altLang="en-US" sz="2400" dirty="0" err="1">
                <a:solidFill>
                  <a:srgbClr val="FF0000"/>
                </a:solidFill>
              </a:rPr>
              <a:t>Modein</a:t>
            </a:r>
            <a:r>
              <a:rPr lang="en-GB" altLang="en-US" sz="2400" dirty="0">
                <a:solidFill>
                  <a:srgbClr val="FF0000"/>
                </a:solidFill>
              </a:rPr>
              <a:t>, according to the king's command. When Mattathias saw it, he burned with zeal and his heart was stirred. He gave vent to righteous anger; he ran and killed him on the altar. At the same time he killed the king’s officer who was forcing them to sacrifice, and he tore down the altar.</a:t>
            </a:r>
            <a:r>
              <a:rPr lang="en-GB" altLang="en-US" sz="2400" dirty="0"/>
              <a:t> Thus he burned with zeal for the law, just as Phinehas did against </a:t>
            </a:r>
            <a:r>
              <a:rPr lang="en-GB" altLang="en-US" sz="2400" dirty="0" err="1"/>
              <a:t>Zimri</a:t>
            </a:r>
            <a:r>
              <a:rPr lang="en-GB" altLang="en-US" sz="2400" dirty="0"/>
              <a:t> son of </a:t>
            </a:r>
            <a:r>
              <a:rPr lang="en-GB" altLang="en-US" sz="2400" dirty="0" err="1"/>
              <a:t>Salu</a:t>
            </a:r>
            <a:r>
              <a:rPr lang="en-GB" altLang="en-US" sz="2400" dirty="0"/>
              <a:t>.</a:t>
            </a:r>
            <a:br>
              <a:rPr lang="en-GB" altLang="en-US" sz="2400" dirty="0"/>
            </a:br>
            <a:endParaRPr lang="en-GB" altLang="en-US" sz="2400" dirty="0"/>
          </a:p>
          <a:p>
            <a:pPr marL="0" indent="0">
              <a:lnSpc>
                <a:spcPct val="80000"/>
              </a:lnSpc>
              <a:buNone/>
            </a:pPr>
            <a:r>
              <a:rPr lang="en-GB" altLang="en-US" sz="2400" dirty="0"/>
              <a:t>Then Mattathias cried out in the town with a loud voice, saying</a:t>
            </a:r>
            <a:r>
              <a:rPr lang="en-GB" altLang="en-US" sz="2400" dirty="0">
                <a:solidFill>
                  <a:srgbClr val="00B050"/>
                </a:solidFill>
              </a:rPr>
              <a:t>: “Let every one who is zealous for the law and supports the covenant come out with me!”</a:t>
            </a:r>
            <a:r>
              <a:rPr lang="en-GB" altLang="en-US" sz="2400" dirty="0"/>
              <a:t> Then he and his sons fled to the hills and left all that they had in the town.</a:t>
            </a:r>
            <a:br>
              <a:rPr lang="en-GB" altLang="en-US" sz="2400" dirty="0"/>
            </a:br>
            <a:r>
              <a:rPr lang="en-GB" altLang="en-US" sz="2400" dirty="0"/>
              <a:t> </a:t>
            </a:r>
          </a:p>
          <a:p>
            <a:pPr marL="0" indent="0">
              <a:lnSpc>
                <a:spcPct val="80000"/>
              </a:lnSpc>
              <a:buNone/>
            </a:pPr>
            <a:r>
              <a:rPr lang="en-GB" altLang="en-US" sz="2400" dirty="0"/>
              <a:t>At that time many who were seeking righteousness and justice went down to the wilderness to live there… 					   	   (1 Maccabees 2.23-28)</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7A228C8D-2AC0-4D27-9EDF-81873965ACFA}"/>
              </a:ext>
            </a:extLst>
          </p:cNvPr>
          <p:cNvSpPr>
            <a:spLocks noGrp="1" noChangeArrowheads="1"/>
          </p:cNvSpPr>
          <p:nvPr>
            <p:ph type="title"/>
          </p:nvPr>
        </p:nvSpPr>
        <p:spPr>
          <a:xfrm>
            <a:off x="3290888" y="838200"/>
            <a:ext cx="8229600" cy="706438"/>
          </a:xfrm>
        </p:spPr>
        <p:txBody>
          <a:bodyPr/>
          <a:lstStyle/>
          <a:p>
            <a:pPr eaLnBrk="1" hangingPunct="1"/>
            <a:r>
              <a:rPr lang="en-GB" altLang="en-US" sz="4000"/>
              <a:t>Judas Maccabeus</a:t>
            </a:r>
          </a:p>
        </p:txBody>
      </p:sp>
      <p:sp>
        <p:nvSpPr>
          <p:cNvPr id="26627" name="Rectangle 3">
            <a:extLst>
              <a:ext uri="{FF2B5EF4-FFF2-40B4-BE49-F238E27FC236}">
                <a16:creationId xmlns:a16="http://schemas.microsoft.com/office/drawing/2014/main" id="{14AF3A2B-ABCF-49AC-BA07-08C6887FDF39}"/>
              </a:ext>
            </a:extLst>
          </p:cNvPr>
          <p:cNvSpPr>
            <a:spLocks noGrp="1" noChangeArrowheads="1"/>
          </p:cNvSpPr>
          <p:nvPr>
            <p:ph type="body" idx="1"/>
          </p:nvPr>
        </p:nvSpPr>
        <p:spPr>
          <a:xfrm>
            <a:off x="1219200" y="1890713"/>
            <a:ext cx="8229600" cy="5505450"/>
          </a:xfrm>
        </p:spPr>
        <p:txBody>
          <a:bodyPr/>
          <a:lstStyle/>
          <a:p>
            <a:pPr marL="0" indent="0">
              <a:lnSpc>
                <a:spcPct val="90000"/>
              </a:lnSpc>
              <a:buNone/>
            </a:pPr>
            <a:r>
              <a:rPr lang="en-GB" altLang="en-US" sz="2400" dirty="0"/>
              <a:t>When he approached the ascent of Beth-</a:t>
            </a:r>
            <a:r>
              <a:rPr lang="en-GB" altLang="en-US" sz="2400" dirty="0" err="1"/>
              <a:t>horon</a:t>
            </a:r>
            <a:r>
              <a:rPr lang="en-GB" altLang="en-US" sz="2400" dirty="0"/>
              <a:t>, Judas went out to meet him with a small company. But when they saw the army coming to meet them, they said to Judas, “How can we, few as we are, fight against so great and so strong a multitude? And we are faint, for we have eaten nothing today.” Judas replied, “It is easy for many to be hemmed in by few, for in the sight of Heaven there is no difference between saving by many or by few. It is not on the size of the army that victory in battle depends, but strength comes from Heaven.</a:t>
            </a:r>
            <a:r>
              <a:rPr lang="en-GB" altLang="en-US" sz="2400" dirty="0">
                <a:solidFill>
                  <a:srgbClr val="00B050"/>
                </a:solidFill>
              </a:rPr>
              <a:t> They come against us in great insolence and lawlessness to destroy us and our wives and our children, and to despoil us; but we fight for our lives and our laws. He himself will crush them before us; as for you, do not be afraid of them.”</a:t>
            </a:r>
            <a:r>
              <a:rPr lang="en-GB" altLang="en-US" sz="2400" dirty="0"/>
              <a:t>    (1 Macc. 3:17-22)</a:t>
            </a:r>
            <a:br>
              <a:rPr lang="en-GB" altLang="en-US" sz="2400" dirty="0"/>
            </a:b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694C5BD-2DF9-4498-B163-3C79BC72986F}"/>
              </a:ext>
            </a:extLst>
          </p:cNvPr>
          <p:cNvSpPr>
            <a:spLocks noGrp="1" noChangeArrowheads="1"/>
          </p:cNvSpPr>
          <p:nvPr>
            <p:ph type="title"/>
          </p:nvPr>
        </p:nvSpPr>
        <p:spPr>
          <a:xfrm>
            <a:off x="6096000" y="393701"/>
            <a:ext cx="8383588" cy="633413"/>
          </a:xfrm>
        </p:spPr>
        <p:txBody>
          <a:bodyPr>
            <a:normAutofit fontScale="90000"/>
          </a:bodyPr>
          <a:lstStyle/>
          <a:p>
            <a:pPr eaLnBrk="1" hangingPunct="1"/>
            <a:r>
              <a:rPr lang="en-GB" altLang="en-US" sz="4000" dirty="0"/>
              <a:t>Judas Maccabeus</a:t>
            </a:r>
          </a:p>
        </p:txBody>
      </p:sp>
      <p:sp>
        <p:nvSpPr>
          <p:cNvPr id="27651" name="Rectangle 3">
            <a:extLst>
              <a:ext uri="{FF2B5EF4-FFF2-40B4-BE49-F238E27FC236}">
                <a16:creationId xmlns:a16="http://schemas.microsoft.com/office/drawing/2014/main" id="{79EB302A-67A8-40F7-89BE-9810D895B8BA}"/>
              </a:ext>
            </a:extLst>
          </p:cNvPr>
          <p:cNvSpPr>
            <a:spLocks noGrp="1" noChangeArrowheads="1"/>
          </p:cNvSpPr>
          <p:nvPr>
            <p:ph type="body" idx="1"/>
          </p:nvPr>
        </p:nvSpPr>
        <p:spPr>
          <a:xfrm>
            <a:off x="1257300" y="1408114"/>
            <a:ext cx="8229600" cy="5976937"/>
          </a:xfrm>
        </p:spPr>
        <p:txBody>
          <a:bodyPr/>
          <a:lstStyle/>
          <a:p>
            <a:pPr marL="0" indent="0">
              <a:lnSpc>
                <a:spcPct val="90000"/>
              </a:lnSpc>
              <a:buNone/>
            </a:pPr>
            <a:r>
              <a:rPr lang="en-GB" altLang="en-US" sz="2800" dirty="0"/>
              <a:t>The battle became desperate, and many on both sides were wounded and fell. Judas also fell, and the rest fled.</a:t>
            </a:r>
            <a:br>
              <a:rPr lang="en-GB" altLang="en-US" sz="2800" dirty="0"/>
            </a:br>
            <a:r>
              <a:rPr lang="en-GB" altLang="en-US" sz="2800" dirty="0"/>
              <a:t>Then Jonathan and Simon took their brother Judas and buried him in the tomb of their ancestors at </a:t>
            </a:r>
            <a:r>
              <a:rPr lang="en-GB" altLang="en-US" sz="2800" dirty="0" err="1"/>
              <a:t>Modein</a:t>
            </a:r>
            <a:r>
              <a:rPr lang="en-GB" altLang="en-US" sz="2800" dirty="0"/>
              <a:t>, and wept for him. All Israel made great lamentation for him; they mourned many days and said,</a:t>
            </a:r>
            <a:br>
              <a:rPr lang="en-GB" altLang="en-US" sz="2800" dirty="0"/>
            </a:br>
            <a:r>
              <a:rPr lang="en-GB" altLang="en-US" sz="2800" dirty="0"/>
              <a:t> 	“How is the mighty fallen,</a:t>
            </a:r>
            <a:br>
              <a:rPr lang="en-GB" altLang="en-US" sz="2800" dirty="0"/>
            </a:br>
            <a:r>
              <a:rPr lang="en-GB" altLang="en-US" sz="2800" dirty="0"/>
              <a:t>         	 the saviour of Israel!”</a:t>
            </a:r>
            <a:br>
              <a:rPr lang="en-GB" altLang="en-US" sz="2800" dirty="0"/>
            </a:br>
            <a:r>
              <a:rPr lang="en-GB" altLang="en-US" sz="2800" dirty="0"/>
              <a:t>Now the rest of the acts of Judas, and his wars and the brave deeds that he did, and his greatness, have not been recorded, but they were very many.  		       (1 Maccabees 9.19-22)</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F8318072-9FBD-45C4-8461-E34E03D3AB01}"/>
              </a:ext>
            </a:extLst>
          </p:cNvPr>
          <p:cNvSpPr>
            <a:spLocks noGrp="1" noChangeArrowheads="1"/>
          </p:cNvSpPr>
          <p:nvPr>
            <p:ph type="title"/>
          </p:nvPr>
        </p:nvSpPr>
        <p:spPr>
          <a:xfrm>
            <a:off x="-34925" y="209551"/>
            <a:ext cx="8229600" cy="561975"/>
          </a:xfrm>
        </p:spPr>
        <p:txBody>
          <a:bodyPr>
            <a:normAutofit fontScale="90000"/>
          </a:bodyPr>
          <a:lstStyle/>
          <a:p>
            <a:pPr eaLnBrk="1" hangingPunct="1"/>
            <a:r>
              <a:rPr lang="en-GB" altLang="en-US" sz="4000" dirty="0"/>
              <a:t>The Maccabees</a:t>
            </a:r>
          </a:p>
        </p:txBody>
      </p:sp>
      <p:sp>
        <p:nvSpPr>
          <p:cNvPr id="26627" name="Rectangle 3">
            <a:extLst>
              <a:ext uri="{FF2B5EF4-FFF2-40B4-BE49-F238E27FC236}">
                <a16:creationId xmlns:a16="http://schemas.microsoft.com/office/drawing/2014/main" id="{E0EC9B7B-B67D-43CC-A52C-DAB203903DCC}"/>
              </a:ext>
            </a:extLst>
          </p:cNvPr>
          <p:cNvSpPr>
            <a:spLocks noGrp="1" noChangeArrowheads="1"/>
          </p:cNvSpPr>
          <p:nvPr>
            <p:ph type="body" idx="1"/>
          </p:nvPr>
        </p:nvSpPr>
        <p:spPr>
          <a:xfrm>
            <a:off x="1524001" y="620714"/>
            <a:ext cx="8893175" cy="5976937"/>
          </a:xfrm>
        </p:spPr>
        <p:txBody>
          <a:bodyPr>
            <a:normAutofit fontScale="92500" lnSpcReduction="20000"/>
          </a:bodyPr>
          <a:lstStyle/>
          <a:p>
            <a:pPr algn="ctr" eaLnBrk="1" hangingPunct="1">
              <a:buFontTx/>
              <a:buNone/>
            </a:pPr>
            <a:r>
              <a:rPr lang="en-GB" altLang="en-US" sz="2400" dirty="0"/>
              <a:t>Mattathias</a:t>
            </a:r>
            <a:r>
              <a:rPr lang="en-GB" altLang="en-US" dirty="0"/>
              <a:t> (began revolt 167BCE)</a:t>
            </a:r>
          </a:p>
          <a:p>
            <a:pPr algn="ctr" eaLnBrk="1" hangingPunct="1">
              <a:buFontTx/>
              <a:buNone/>
            </a:pPr>
            <a:r>
              <a:rPr lang="en-GB" altLang="en-US" sz="2400" dirty="0"/>
              <a:t>Simon (d.134)  Judas Maccabeus (d.160)  Jonathan (d.142)</a:t>
            </a:r>
          </a:p>
          <a:p>
            <a:pPr eaLnBrk="1" hangingPunct="1">
              <a:buFontTx/>
              <a:buNone/>
            </a:pPr>
            <a:endParaRPr lang="en-GB" altLang="en-US" sz="2400" dirty="0"/>
          </a:p>
          <a:p>
            <a:pPr eaLnBrk="1" hangingPunct="1">
              <a:buFontTx/>
              <a:buNone/>
            </a:pPr>
            <a:r>
              <a:rPr lang="en-GB" altLang="en-US" sz="2400" dirty="0"/>
              <a:t>	John Hyrcanus I (r.134-104)</a:t>
            </a:r>
          </a:p>
          <a:p>
            <a:pPr eaLnBrk="1" hangingPunct="1">
              <a:buFontTx/>
              <a:buNone/>
            </a:pPr>
            <a:endParaRPr lang="en-GB" altLang="en-US" sz="2400" dirty="0"/>
          </a:p>
          <a:p>
            <a:pPr eaLnBrk="1" hangingPunct="1">
              <a:buFontTx/>
              <a:buNone/>
            </a:pPr>
            <a:r>
              <a:rPr lang="en-GB" altLang="en-US" sz="2400" dirty="0"/>
              <a:t>	</a:t>
            </a:r>
            <a:r>
              <a:rPr lang="en-GB" altLang="en-US" sz="2400" dirty="0" err="1"/>
              <a:t>Aristobulus</a:t>
            </a:r>
            <a:r>
              <a:rPr lang="en-GB" altLang="en-US" sz="2400" dirty="0"/>
              <a:t> I (r.104-103)	         Alexander </a:t>
            </a:r>
            <a:r>
              <a:rPr lang="en-GB" altLang="en-US" sz="2400" dirty="0" err="1"/>
              <a:t>Jannaeus</a:t>
            </a:r>
            <a:r>
              <a:rPr lang="en-GB" altLang="en-US" sz="2400" dirty="0"/>
              <a:t> (r. 103-76)</a:t>
            </a:r>
          </a:p>
          <a:p>
            <a:pPr eaLnBrk="1" hangingPunct="1">
              <a:buFontTx/>
              <a:buNone/>
            </a:pPr>
            <a:r>
              <a:rPr lang="en-GB" altLang="en-US" sz="2400" dirty="0"/>
              <a:t>							m. Alexandra  (r. 76-66)</a:t>
            </a:r>
          </a:p>
          <a:p>
            <a:pPr eaLnBrk="1" hangingPunct="1">
              <a:buFontTx/>
              <a:buNone/>
            </a:pPr>
            <a:endParaRPr lang="en-GB" altLang="en-US" sz="2400" dirty="0"/>
          </a:p>
          <a:p>
            <a:pPr eaLnBrk="1" hangingPunct="1">
              <a:buFontTx/>
              <a:buNone/>
            </a:pPr>
            <a:r>
              <a:rPr lang="en-GB" altLang="en-US" sz="2400" dirty="0"/>
              <a:t>		</a:t>
            </a:r>
            <a:r>
              <a:rPr lang="en-GB" altLang="en-US" sz="2400" dirty="0">
                <a:solidFill>
                  <a:srgbClr val="00B050"/>
                </a:solidFill>
              </a:rPr>
              <a:t>Hyrcanus II (HP 63-40)</a:t>
            </a:r>
            <a:r>
              <a:rPr lang="en-GB" altLang="en-US" sz="2400" dirty="0"/>
              <a:t>		</a:t>
            </a:r>
            <a:r>
              <a:rPr lang="en-GB" altLang="en-US" sz="2400" dirty="0" err="1">
                <a:solidFill>
                  <a:srgbClr val="00B050"/>
                </a:solidFill>
              </a:rPr>
              <a:t>Aristobulus</a:t>
            </a:r>
            <a:r>
              <a:rPr lang="en-GB" altLang="en-US" sz="2400" dirty="0">
                <a:solidFill>
                  <a:srgbClr val="00B050"/>
                </a:solidFill>
              </a:rPr>
              <a:t> II (r.66-63)</a:t>
            </a:r>
          </a:p>
          <a:p>
            <a:pPr eaLnBrk="1" hangingPunct="1">
              <a:buFontTx/>
              <a:buNone/>
            </a:pPr>
            <a:endParaRPr lang="en-GB" altLang="en-US" sz="2400" dirty="0"/>
          </a:p>
          <a:p>
            <a:pPr eaLnBrk="1" hangingPunct="1">
              <a:buFontTx/>
              <a:buNone/>
            </a:pPr>
            <a:r>
              <a:rPr lang="en-GB" altLang="en-US" sz="2400" dirty="0"/>
              <a:t>			Alexandra  Alexander	</a:t>
            </a:r>
            <a:r>
              <a:rPr lang="en-GB" altLang="en-US" sz="2400" dirty="0" err="1"/>
              <a:t>Antigonus</a:t>
            </a:r>
            <a:r>
              <a:rPr lang="en-GB" altLang="en-US" sz="2400" dirty="0"/>
              <a:t> II (r.40-37)</a:t>
            </a:r>
          </a:p>
          <a:p>
            <a:pPr eaLnBrk="1" hangingPunct="1">
              <a:buFontTx/>
              <a:buNone/>
            </a:pPr>
            <a:endParaRPr lang="en-GB" altLang="en-US" sz="2400" dirty="0"/>
          </a:p>
          <a:p>
            <a:pPr eaLnBrk="1" hangingPunct="1">
              <a:buFontTx/>
              <a:buNone/>
            </a:pPr>
            <a:r>
              <a:rPr lang="en-GB" altLang="en-US" sz="2400" dirty="0"/>
              <a:t>				</a:t>
            </a:r>
            <a:r>
              <a:rPr lang="en-GB" altLang="en-US" sz="2400" dirty="0" err="1"/>
              <a:t>Mariamne</a:t>
            </a:r>
            <a:r>
              <a:rPr lang="en-GB" altLang="en-US" sz="2400" dirty="0"/>
              <a:t> (m. Herod the Great)</a:t>
            </a:r>
          </a:p>
        </p:txBody>
      </p:sp>
      <p:sp>
        <p:nvSpPr>
          <p:cNvPr id="26628" name="Line 4">
            <a:extLst>
              <a:ext uri="{FF2B5EF4-FFF2-40B4-BE49-F238E27FC236}">
                <a16:creationId xmlns:a16="http://schemas.microsoft.com/office/drawing/2014/main" id="{517326AA-F70F-4E42-B012-5587382C9723}"/>
              </a:ext>
            </a:extLst>
          </p:cNvPr>
          <p:cNvSpPr>
            <a:spLocks noChangeShapeType="1"/>
          </p:cNvSpPr>
          <p:nvPr/>
        </p:nvSpPr>
        <p:spPr bwMode="auto">
          <a:xfrm>
            <a:off x="5303838" y="1052513"/>
            <a:ext cx="0" cy="1444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29" name="Line 5">
            <a:extLst>
              <a:ext uri="{FF2B5EF4-FFF2-40B4-BE49-F238E27FC236}">
                <a16:creationId xmlns:a16="http://schemas.microsoft.com/office/drawing/2014/main" id="{6946B9F0-F72E-4E03-ABCB-780DE57BE156}"/>
              </a:ext>
            </a:extLst>
          </p:cNvPr>
          <p:cNvSpPr>
            <a:spLocks noChangeShapeType="1"/>
          </p:cNvSpPr>
          <p:nvPr/>
        </p:nvSpPr>
        <p:spPr bwMode="auto">
          <a:xfrm>
            <a:off x="2351088" y="1039019"/>
            <a:ext cx="63373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0" name="Line 6">
            <a:extLst>
              <a:ext uri="{FF2B5EF4-FFF2-40B4-BE49-F238E27FC236}">
                <a16:creationId xmlns:a16="http://schemas.microsoft.com/office/drawing/2014/main" id="{1F1DC34C-FEA9-4B13-8CA0-3194DF200B9B}"/>
              </a:ext>
            </a:extLst>
          </p:cNvPr>
          <p:cNvSpPr>
            <a:spLocks noChangeShapeType="1"/>
          </p:cNvSpPr>
          <p:nvPr/>
        </p:nvSpPr>
        <p:spPr bwMode="auto">
          <a:xfrm>
            <a:off x="3143250" y="1039019"/>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1" name="Line 7">
            <a:extLst>
              <a:ext uri="{FF2B5EF4-FFF2-40B4-BE49-F238E27FC236}">
                <a16:creationId xmlns:a16="http://schemas.microsoft.com/office/drawing/2014/main" id="{624CD3D8-5A8A-4921-A3D6-8BC81D08F5F9}"/>
              </a:ext>
            </a:extLst>
          </p:cNvPr>
          <p:cNvSpPr>
            <a:spLocks noChangeShapeType="1"/>
          </p:cNvSpPr>
          <p:nvPr/>
        </p:nvSpPr>
        <p:spPr bwMode="auto">
          <a:xfrm>
            <a:off x="7824788" y="1088231"/>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2" name="Line 8">
            <a:extLst>
              <a:ext uri="{FF2B5EF4-FFF2-40B4-BE49-F238E27FC236}">
                <a16:creationId xmlns:a16="http://schemas.microsoft.com/office/drawing/2014/main" id="{00490C83-A4B7-4AC3-8102-34FE0C5702BA}"/>
              </a:ext>
            </a:extLst>
          </p:cNvPr>
          <p:cNvSpPr>
            <a:spLocks noChangeShapeType="1"/>
          </p:cNvSpPr>
          <p:nvPr/>
        </p:nvSpPr>
        <p:spPr bwMode="auto">
          <a:xfrm>
            <a:off x="8616950" y="1196975"/>
            <a:ext cx="0" cy="71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3" name="Line 9">
            <a:extLst>
              <a:ext uri="{FF2B5EF4-FFF2-40B4-BE49-F238E27FC236}">
                <a16:creationId xmlns:a16="http://schemas.microsoft.com/office/drawing/2014/main" id="{9A415C4B-B616-4BDE-97EF-E108E085CAC8}"/>
              </a:ext>
            </a:extLst>
          </p:cNvPr>
          <p:cNvSpPr>
            <a:spLocks noChangeShapeType="1"/>
          </p:cNvSpPr>
          <p:nvPr/>
        </p:nvSpPr>
        <p:spPr bwMode="auto">
          <a:xfrm>
            <a:off x="2782888" y="1557339"/>
            <a:ext cx="0" cy="5032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4" name="Line 10">
            <a:extLst>
              <a:ext uri="{FF2B5EF4-FFF2-40B4-BE49-F238E27FC236}">
                <a16:creationId xmlns:a16="http://schemas.microsoft.com/office/drawing/2014/main" id="{31671EFC-6670-46DA-AC2D-951183B744F8}"/>
              </a:ext>
            </a:extLst>
          </p:cNvPr>
          <p:cNvSpPr>
            <a:spLocks noChangeShapeType="1"/>
          </p:cNvSpPr>
          <p:nvPr/>
        </p:nvSpPr>
        <p:spPr bwMode="auto">
          <a:xfrm>
            <a:off x="3143250" y="2492376"/>
            <a:ext cx="0" cy="3603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5" name="Line 11">
            <a:extLst>
              <a:ext uri="{FF2B5EF4-FFF2-40B4-BE49-F238E27FC236}">
                <a16:creationId xmlns:a16="http://schemas.microsoft.com/office/drawing/2014/main" id="{77740A5F-F4B7-4CD4-877C-4250B968BE9E}"/>
              </a:ext>
            </a:extLst>
          </p:cNvPr>
          <p:cNvSpPr>
            <a:spLocks noChangeShapeType="1"/>
          </p:cNvSpPr>
          <p:nvPr/>
        </p:nvSpPr>
        <p:spPr bwMode="auto">
          <a:xfrm>
            <a:off x="2640014" y="2852738"/>
            <a:ext cx="51847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6" name="Line 12">
            <a:extLst>
              <a:ext uri="{FF2B5EF4-FFF2-40B4-BE49-F238E27FC236}">
                <a16:creationId xmlns:a16="http://schemas.microsoft.com/office/drawing/2014/main" id="{B90CFCCB-9D20-4546-B9FD-E1BA51F23C61}"/>
              </a:ext>
            </a:extLst>
          </p:cNvPr>
          <p:cNvSpPr>
            <a:spLocks noChangeShapeType="1"/>
          </p:cNvSpPr>
          <p:nvPr/>
        </p:nvSpPr>
        <p:spPr bwMode="auto">
          <a:xfrm>
            <a:off x="2640013" y="2852738"/>
            <a:ext cx="0" cy="1444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7" name="Line 13">
            <a:extLst>
              <a:ext uri="{FF2B5EF4-FFF2-40B4-BE49-F238E27FC236}">
                <a16:creationId xmlns:a16="http://schemas.microsoft.com/office/drawing/2014/main" id="{395C731D-F64B-4569-8488-D728E16747C9}"/>
              </a:ext>
            </a:extLst>
          </p:cNvPr>
          <p:cNvSpPr>
            <a:spLocks noChangeShapeType="1"/>
          </p:cNvSpPr>
          <p:nvPr/>
        </p:nvSpPr>
        <p:spPr bwMode="auto">
          <a:xfrm>
            <a:off x="7824788" y="2852738"/>
            <a:ext cx="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8" name="Line 14">
            <a:extLst>
              <a:ext uri="{FF2B5EF4-FFF2-40B4-BE49-F238E27FC236}">
                <a16:creationId xmlns:a16="http://schemas.microsoft.com/office/drawing/2014/main" id="{2B0B6ABA-150B-4372-A5DC-08D9F960FB4F}"/>
              </a:ext>
            </a:extLst>
          </p:cNvPr>
          <p:cNvSpPr>
            <a:spLocks noChangeShapeType="1"/>
          </p:cNvSpPr>
          <p:nvPr/>
        </p:nvSpPr>
        <p:spPr bwMode="auto">
          <a:xfrm>
            <a:off x="8112125" y="3789363"/>
            <a:ext cx="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39" name="Line 15">
            <a:extLst>
              <a:ext uri="{FF2B5EF4-FFF2-40B4-BE49-F238E27FC236}">
                <a16:creationId xmlns:a16="http://schemas.microsoft.com/office/drawing/2014/main" id="{56050F6A-816E-4D55-ACC1-2DCF2C306F06}"/>
              </a:ext>
            </a:extLst>
          </p:cNvPr>
          <p:cNvSpPr>
            <a:spLocks noChangeShapeType="1"/>
          </p:cNvSpPr>
          <p:nvPr/>
        </p:nvSpPr>
        <p:spPr bwMode="auto">
          <a:xfrm flipH="1">
            <a:off x="3719514" y="4005263"/>
            <a:ext cx="453707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0" name="Line 16">
            <a:extLst>
              <a:ext uri="{FF2B5EF4-FFF2-40B4-BE49-F238E27FC236}">
                <a16:creationId xmlns:a16="http://schemas.microsoft.com/office/drawing/2014/main" id="{3A74F6A4-942B-4681-B9C3-2627987654CD}"/>
              </a:ext>
            </a:extLst>
          </p:cNvPr>
          <p:cNvSpPr>
            <a:spLocks noChangeShapeType="1"/>
          </p:cNvSpPr>
          <p:nvPr/>
        </p:nvSpPr>
        <p:spPr bwMode="auto">
          <a:xfrm>
            <a:off x="3719513" y="4005263"/>
            <a:ext cx="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1" name="Line 19">
            <a:extLst>
              <a:ext uri="{FF2B5EF4-FFF2-40B4-BE49-F238E27FC236}">
                <a16:creationId xmlns:a16="http://schemas.microsoft.com/office/drawing/2014/main" id="{38FA39A9-7FFB-46DE-8A8B-A9B45D5C244F}"/>
              </a:ext>
            </a:extLst>
          </p:cNvPr>
          <p:cNvSpPr>
            <a:spLocks noChangeShapeType="1"/>
          </p:cNvSpPr>
          <p:nvPr/>
        </p:nvSpPr>
        <p:spPr bwMode="auto">
          <a:xfrm>
            <a:off x="8183563" y="4005263"/>
            <a:ext cx="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2" name="Line 20">
            <a:extLst>
              <a:ext uri="{FF2B5EF4-FFF2-40B4-BE49-F238E27FC236}">
                <a16:creationId xmlns:a16="http://schemas.microsoft.com/office/drawing/2014/main" id="{D4A328FB-1A68-428D-8093-A272CF637EAE}"/>
              </a:ext>
            </a:extLst>
          </p:cNvPr>
          <p:cNvSpPr>
            <a:spLocks noChangeShapeType="1"/>
          </p:cNvSpPr>
          <p:nvPr/>
        </p:nvSpPr>
        <p:spPr bwMode="auto">
          <a:xfrm>
            <a:off x="8256588" y="4005264"/>
            <a:ext cx="0" cy="287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3" name="Line 21">
            <a:extLst>
              <a:ext uri="{FF2B5EF4-FFF2-40B4-BE49-F238E27FC236}">
                <a16:creationId xmlns:a16="http://schemas.microsoft.com/office/drawing/2014/main" id="{242FBBAD-814F-4C60-BEE1-F479B574715F}"/>
              </a:ext>
            </a:extLst>
          </p:cNvPr>
          <p:cNvSpPr>
            <a:spLocks noChangeShapeType="1"/>
          </p:cNvSpPr>
          <p:nvPr/>
        </p:nvSpPr>
        <p:spPr bwMode="auto">
          <a:xfrm>
            <a:off x="4079875" y="4652964"/>
            <a:ext cx="0"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4" name="Line 22">
            <a:extLst>
              <a:ext uri="{FF2B5EF4-FFF2-40B4-BE49-F238E27FC236}">
                <a16:creationId xmlns:a16="http://schemas.microsoft.com/office/drawing/2014/main" id="{D4B9FDD3-B0B3-4D9F-AF75-1C0AA9A8FDFC}"/>
              </a:ext>
            </a:extLst>
          </p:cNvPr>
          <p:cNvSpPr>
            <a:spLocks noChangeShapeType="1"/>
          </p:cNvSpPr>
          <p:nvPr/>
        </p:nvSpPr>
        <p:spPr bwMode="auto">
          <a:xfrm>
            <a:off x="8183563" y="4724400"/>
            <a:ext cx="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5" name="Line 23">
            <a:extLst>
              <a:ext uri="{FF2B5EF4-FFF2-40B4-BE49-F238E27FC236}">
                <a16:creationId xmlns:a16="http://schemas.microsoft.com/office/drawing/2014/main" id="{E2319A13-8D5A-4AED-8929-A57E2B63D3BF}"/>
              </a:ext>
            </a:extLst>
          </p:cNvPr>
          <p:cNvSpPr>
            <a:spLocks noChangeShapeType="1"/>
          </p:cNvSpPr>
          <p:nvPr/>
        </p:nvSpPr>
        <p:spPr bwMode="auto">
          <a:xfrm>
            <a:off x="7391400" y="4724401"/>
            <a:ext cx="0" cy="2889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6" name="Line 24">
            <a:extLst>
              <a:ext uri="{FF2B5EF4-FFF2-40B4-BE49-F238E27FC236}">
                <a16:creationId xmlns:a16="http://schemas.microsoft.com/office/drawing/2014/main" id="{BC5415B0-5D81-4BEA-9AD1-8D3385B4E878}"/>
              </a:ext>
            </a:extLst>
          </p:cNvPr>
          <p:cNvSpPr>
            <a:spLocks noChangeShapeType="1"/>
          </p:cNvSpPr>
          <p:nvPr/>
        </p:nvSpPr>
        <p:spPr bwMode="auto">
          <a:xfrm>
            <a:off x="5735638" y="5013325"/>
            <a:ext cx="25209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7" name="Line 25">
            <a:extLst>
              <a:ext uri="{FF2B5EF4-FFF2-40B4-BE49-F238E27FC236}">
                <a16:creationId xmlns:a16="http://schemas.microsoft.com/office/drawing/2014/main" id="{17EC3B3E-90CC-4EF2-8BFC-6CDB48889F96}"/>
              </a:ext>
            </a:extLst>
          </p:cNvPr>
          <p:cNvSpPr>
            <a:spLocks noChangeShapeType="1"/>
          </p:cNvSpPr>
          <p:nvPr/>
        </p:nvSpPr>
        <p:spPr bwMode="auto">
          <a:xfrm>
            <a:off x="5735638" y="5013326"/>
            <a:ext cx="0"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8" name="Line 28">
            <a:extLst>
              <a:ext uri="{FF2B5EF4-FFF2-40B4-BE49-F238E27FC236}">
                <a16:creationId xmlns:a16="http://schemas.microsoft.com/office/drawing/2014/main" id="{6E324EAF-F3BA-4D3C-9120-CAA867F9E45F}"/>
              </a:ext>
            </a:extLst>
          </p:cNvPr>
          <p:cNvSpPr>
            <a:spLocks noChangeShapeType="1"/>
          </p:cNvSpPr>
          <p:nvPr/>
        </p:nvSpPr>
        <p:spPr bwMode="auto">
          <a:xfrm>
            <a:off x="8256588" y="5013325"/>
            <a:ext cx="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6649" name="Line 29">
            <a:extLst>
              <a:ext uri="{FF2B5EF4-FFF2-40B4-BE49-F238E27FC236}">
                <a16:creationId xmlns:a16="http://schemas.microsoft.com/office/drawing/2014/main" id="{0A320C05-C214-437F-AE67-5C4B4BE2D034}"/>
              </a:ext>
            </a:extLst>
          </p:cNvPr>
          <p:cNvSpPr>
            <a:spLocks noChangeShapeType="1"/>
          </p:cNvSpPr>
          <p:nvPr/>
        </p:nvSpPr>
        <p:spPr bwMode="auto">
          <a:xfrm>
            <a:off x="5159375" y="5516564"/>
            <a:ext cx="0"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05BFAF1-BDCF-4EB4-8EAE-3487EC5A91A6}"/>
              </a:ext>
            </a:extLst>
          </p:cNvPr>
          <p:cNvSpPr>
            <a:spLocks noGrp="1" noChangeArrowheads="1"/>
          </p:cNvSpPr>
          <p:nvPr>
            <p:ph type="title"/>
          </p:nvPr>
        </p:nvSpPr>
        <p:spPr>
          <a:xfrm>
            <a:off x="2132013" y="977901"/>
            <a:ext cx="8229600" cy="549275"/>
          </a:xfrm>
        </p:spPr>
        <p:txBody>
          <a:bodyPr>
            <a:normAutofit fontScale="90000"/>
          </a:bodyPr>
          <a:lstStyle/>
          <a:p>
            <a:pPr eaLnBrk="1" hangingPunct="1"/>
            <a:r>
              <a:rPr lang="en-GB" altLang="en-US" sz="4000" dirty="0"/>
              <a:t>Key Dates</a:t>
            </a:r>
          </a:p>
        </p:txBody>
      </p:sp>
      <p:sp>
        <p:nvSpPr>
          <p:cNvPr id="29699" name="Rectangle 3">
            <a:extLst>
              <a:ext uri="{FF2B5EF4-FFF2-40B4-BE49-F238E27FC236}">
                <a16:creationId xmlns:a16="http://schemas.microsoft.com/office/drawing/2014/main" id="{91C371A7-09C8-4F4C-A224-8C9BBC286725}"/>
              </a:ext>
            </a:extLst>
          </p:cNvPr>
          <p:cNvSpPr>
            <a:spLocks noGrp="1" noChangeArrowheads="1"/>
          </p:cNvSpPr>
          <p:nvPr>
            <p:ph type="body" idx="1"/>
          </p:nvPr>
        </p:nvSpPr>
        <p:spPr>
          <a:xfrm>
            <a:off x="596900" y="1928814"/>
            <a:ext cx="8229600" cy="5976937"/>
          </a:xfrm>
        </p:spPr>
        <p:txBody>
          <a:bodyPr/>
          <a:lstStyle/>
          <a:p>
            <a:pPr eaLnBrk="1" hangingPunct="1">
              <a:lnSpc>
                <a:spcPct val="90000"/>
              </a:lnSpc>
            </a:pPr>
            <a:r>
              <a:rPr lang="en-GB" altLang="en-US" sz="2400" dirty="0"/>
              <a:t>Jonathan takes over from Judas; leads Jews (160-142BCE)</a:t>
            </a:r>
          </a:p>
          <a:p>
            <a:pPr eaLnBrk="1" hangingPunct="1">
              <a:lnSpc>
                <a:spcPct val="90000"/>
              </a:lnSpc>
            </a:pPr>
            <a:r>
              <a:rPr lang="en-GB" altLang="en-US" sz="2400" dirty="0"/>
              <a:t>Alexander a Seleucid claimant makes a deal with Jonathan appointing him High Priest in 152BCE</a:t>
            </a:r>
          </a:p>
          <a:p>
            <a:pPr eaLnBrk="1" hangingPunct="1">
              <a:lnSpc>
                <a:spcPct val="90000"/>
              </a:lnSpc>
            </a:pPr>
            <a:r>
              <a:rPr lang="en-GB" altLang="en-US" sz="2400" dirty="0"/>
              <a:t>High Priesthood a political as well as religious role</a:t>
            </a:r>
          </a:p>
          <a:p>
            <a:pPr eaLnBrk="1" hangingPunct="1">
              <a:lnSpc>
                <a:spcPct val="90000"/>
              </a:lnSpc>
            </a:pPr>
            <a:r>
              <a:rPr lang="en-GB" altLang="en-US" sz="2400" dirty="0"/>
              <a:t>Jonathan lured into the Seleucid camp and murdered</a:t>
            </a:r>
          </a:p>
          <a:p>
            <a:pPr eaLnBrk="1" hangingPunct="1">
              <a:lnSpc>
                <a:spcPct val="90000"/>
              </a:lnSpc>
            </a:pPr>
            <a:r>
              <a:rPr lang="en-GB" altLang="en-US" sz="2400" dirty="0"/>
              <a:t>Simon takes over, forges alliance with Syria: tributes and taxes stopped in 142BCE (independence)</a:t>
            </a:r>
          </a:p>
          <a:p>
            <a:pPr eaLnBrk="1" hangingPunct="1">
              <a:lnSpc>
                <a:spcPct val="90000"/>
              </a:lnSpc>
            </a:pPr>
            <a:r>
              <a:rPr lang="en-GB" altLang="en-US" sz="2400" dirty="0"/>
              <a:t>Seleucids attack again in 134BCE; Two of Simon’s sons lead Jewish army and win</a:t>
            </a:r>
          </a:p>
          <a:p>
            <a:pPr eaLnBrk="1" hangingPunct="1">
              <a:lnSpc>
                <a:spcPct val="90000"/>
              </a:lnSpc>
            </a:pPr>
            <a:r>
              <a:rPr lang="en-GB" altLang="en-US" sz="2400" dirty="0"/>
              <a:t>Simon’s son John Hyrcanus becomes priest/ruler in 134BCE.</a:t>
            </a:r>
          </a:p>
          <a:p>
            <a:pPr eaLnBrk="1" hangingPunct="1">
              <a:lnSpc>
                <a:spcPct val="90000"/>
              </a:lnSpc>
            </a:pPr>
            <a:r>
              <a:rPr lang="en-GB" altLang="en-US" sz="2400" dirty="0"/>
              <a:t>Romans invade in 63BCE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BBD27-222B-4333-87D3-80E15FADC076}"/>
              </a:ext>
            </a:extLst>
          </p:cNvPr>
          <p:cNvSpPr>
            <a:spLocks noGrp="1"/>
          </p:cNvSpPr>
          <p:nvPr>
            <p:ph type="title"/>
          </p:nvPr>
        </p:nvSpPr>
        <p:spPr>
          <a:xfrm>
            <a:off x="3940779" y="2691803"/>
            <a:ext cx="9603275" cy="1049235"/>
          </a:xfrm>
        </p:spPr>
        <p:txBody>
          <a:bodyPr/>
          <a:lstStyle/>
          <a:p>
            <a:r>
              <a:rPr lang="en-GB" dirty="0"/>
              <a:t>Themes in 2 </a:t>
            </a:r>
            <a:r>
              <a:rPr lang="en-GB" dirty="0" err="1"/>
              <a:t>maccabees</a:t>
            </a:r>
            <a:endParaRPr lang="en-GB" dirty="0"/>
          </a:p>
        </p:txBody>
      </p:sp>
    </p:spTree>
    <p:extLst>
      <p:ext uri="{BB962C8B-B14F-4D97-AF65-F5344CB8AC3E}">
        <p14:creationId xmlns:p14="http://schemas.microsoft.com/office/powerpoint/2010/main" val="23683000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D86EAD5D-9283-4AFC-87EE-A981099760AF}"/>
              </a:ext>
            </a:extLst>
          </p:cNvPr>
          <p:cNvSpPr>
            <a:spLocks noGrp="1" noChangeArrowheads="1"/>
          </p:cNvSpPr>
          <p:nvPr>
            <p:ph type="title"/>
          </p:nvPr>
        </p:nvSpPr>
        <p:spPr>
          <a:xfrm>
            <a:off x="2439988" y="637381"/>
            <a:ext cx="8229600" cy="706438"/>
          </a:xfrm>
        </p:spPr>
        <p:txBody>
          <a:bodyPr/>
          <a:lstStyle/>
          <a:p>
            <a:pPr eaLnBrk="1" hangingPunct="1"/>
            <a:r>
              <a:rPr lang="en-GB" altLang="en-US" sz="4000" dirty="0"/>
              <a:t>Divine deliverance</a:t>
            </a:r>
          </a:p>
        </p:txBody>
      </p:sp>
      <p:sp>
        <p:nvSpPr>
          <p:cNvPr id="30723" name="Rectangle 3">
            <a:extLst>
              <a:ext uri="{FF2B5EF4-FFF2-40B4-BE49-F238E27FC236}">
                <a16:creationId xmlns:a16="http://schemas.microsoft.com/office/drawing/2014/main" id="{FF07BBC5-CEFD-40E3-BA1F-B67E7C4499F0}"/>
              </a:ext>
            </a:extLst>
          </p:cNvPr>
          <p:cNvSpPr>
            <a:spLocks noGrp="1" noChangeArrowheads="1"/>
          </p:cNvSpPr>
          <p:nvPr>
            <p:ph type="body" idx="1"/>
          </p:nvPr>
        </p:nvSpPr>
        <p:spPr>
          <a:xfrm>
            <a:off x="1270000" y="1854200"/>
            <a:ext cx="10083800" cy="4013200"/>
          </a:xfrm>
        </p:spPr>
        <p:txBody>
          <a:bodyPr>
            <a:normAutofit fontScale="92500" lnSpcReduction="20000"/>
          </a:bodyPr>
          <a:lstStyle/>
          <a:p>
            <a:pPr marL="0" indent="0">
              <a:buNone/>
            </a:pPr>
            <a:r>
              <a:rPr lang="en-GB" altLang="en-US" sz="2800" dirty="0"/>
              <a:t>As he was not without intelligence, he pondered over the defeat that had befallen him, and realized that the Hebrews were invincible because the mighty God fought on their side. (2 Macc.11:13)</a:t>
            </a:r>
          </a:p>
          <a:p>
            <a:pPr marL="0" indent="0">
              <a:buNone/>
            </a:pPr>
            <a:endParaRPr lang="en-GB" altLang="en-US" sz="2800" dirty="0"/>
          </a:p>
          <a:p>
            <a:pPr marL="0" indent="0">
              <a:buNone/>
            </a:pPr>
            <a:r>
              <a:rPr lang="en-GB" altLang="en-US" sz="2800" dirty="0"/>
              <a:t>Nicanor and his troops advanced with trumpets and battle songs, but Judas and his troops met the enemy in battle with invocations to God and prayers. So, fighting with their hands and praying to God in their hearts, they laid low at least thirty-five thousand, and were greatly gladdened by God's manifestation.              (2 Macc. 15:27)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A71E4AC8-4BD1-464D-B514-99C3646E8DF2}"/>
              </a:ext>
            </a:extLst>
          </p:cNvPr>
          <p:cNvSpPr>
            <a:spLocks noGrp="1" noChangeArrowheads="1"/>
          </p:cNvSpPr>
          <p:nvPr>
            <p:ph type="title"/>
          </p:nvPr>
        </p:nvSpPr>
        <p:spPr>
          <a:xfrm>
            <a:off x="3122612" y="228601"/>
            <a:ext cx="8866187" cy="633413"/>
          </a:xfrm>
        </p:spPr>
        <p:txBody>
          <a:bodyPr>
            <a:normAutofit fontScale="90000"/>
          </a:bodyPr>
          <a:lstStyle/>
          <a:p>
            <a:pPr eaLnBrk="1" hangingPunct="1"/>
            <a:r>
              <a:rPr lang="en-GB" altLang="en-US" sz="4000" dirty="0" err="1"/>
              <a:t>Martyrdom:Eleazar</a:t>
            </a:r>
            <a:r>
              <a:rPr lang="en-GB" altLang="en-US" sz="4000" dirty="0"/>
              <a:t> (2 Macc. 6:18-31)</a:t>
            </a:r>
          </a:p>
        </p:txBody>
      </p:sp>
      <p:sp>
        <p:nvSpPr>
          <p:cNvPr id="30723" name="Rectangle 3">
            <a:extLst>
              <a:ext uri="{FF2B5EF4-FFF2-40B4-BE49-F238E27FC236}">
                <a16:creationId xmlns:a16="http://schemas.microsoft.com/office/drawing/2014/main" id="{32E82F8A-B348-4D55-82C3-2348D856F492}"/>
              </a:ext>
            </a:extLst>
          </p:cNvPr>
          <p:cNvSpPr>
            <a:spLocks noGrp="1" noChangeArrowheads="1"/>
          </p:cNvSpPr>
          <p:nvPr>
            <p:ph type="body" idx="1"/>
          </p:nvPr>
        </p:nvSpPr>
        <p:spPr>
          <a:xfrm>
            <a:off x="352425" y="1009650"/>
            <a:ext cx="8642350" cy="6165850"/>
          </a:xfrm>
        </p:spPr>
        <p:txBody>
          <a:bodyPr/>
          <a:lstStyle/>
          <a:p>
            <a:pPr marL="0" indent="0">
              <a:lnSpc>
                <a:spcPct val="80000"/>
              </a:lnSpc>
              <a:buNone/>
            </a:pPr>
            <a:r>
              <a:rPr lang="en-GB" altLang="en-US" sz="2100"/>
              <a:t>Eleazar, one of the scribes in high position, </a:t>
            </a:r>
            <a:r>
              <a:rPr lang="en-GB" altLang="en-US" sz="2100">
                <a:solidFill>
                  <a:srgbClr val="7030A0"/>
                </a:solidFill>
              </a:rPr>
              <a:t>a man now advanced in age and of noble presence, was being forced to open his mouth to eat swine's flesh. But he, welcoming death with honour rather than life with pollution, went up to the rack of his own accord, spitting out the flesh</a:t>
            </a:r>
            <a:r>
              <a:rPr lang="en-GB" altLang="en-US" sz="2100"/>
              <a:t>…Those who were in charge of that unlawful sacrifice took the man aside because of their long acquaintance with him, and privately urged him to bring meat of his own providing, proper for him to use, and to pretend that he was eating the flesh of the sacrificial meal that had been commanded by the king, so that by doing this he might be saved from death…[But he said "Such pretence is not worthy of our time of life," he said, "for many of the young might suppose that Eleazar in his ninetieth year had gone over to an alien religion, and through my pretence, for the sake of living a brief moment longer, they would be led astray because of me, while I defile and disgrace my old age.” …</a:t>
            </a:r>
            <a:r>
              <a:rPr lang="en-GB" altLang="en-US" sz="2100">
                <a:solidFill>
                  <a:srgbClr val="7030A0"/>
                </a:solidFill>
              </a:rPr>
              <a:t>Therefore, by bravely giving up my life now, I will show myself worthy of my old age and leave to the young a noble example of how to die a good death willingly and nobly for the revered and holy laws.”…So in this way he died, leaving in his death an example of nobility and a memorial of courage, not only to the young but to the great body of his nation.</a:t>
            </a:r>
            <a:r>
              <a:rPr lang="en-GB" altLang="en-US" sz="1400">
                <a:solidFill>
                  <a:srgbClr val="7030A0"/>
                </a:solidFill>
              </a:rPr>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EF89BD3-3338-404A-BAB6-A887A8FD8EEC}"/>
              </a:ext>
            </a:extLst>
          </p:cNvPr>
          <p:cNvSpPr>
            <a:spLocks noGrp="1" noChangeArrowheads="1"/>
          </p:cNvSpPr>
          <p:nvPr>
            <p:ph type="title"/>
          </p:nvPr>
        </p:nvSpPr>
        <p:spPr>
          <a:xfrm>
            <a:off x="1919288" y="1"/>
            <a:ext cx="8229600" cy="620713"/>
          </a:xfrm>
        </p:spPr>
        <p:txBody>
          <a:bodyPr>
            <a:normAutofit fontScale="90000"/>
          </a:bodyPr>
          <a:lstStyle/>
          <a:p>
            <a:pPr eaLnBrk="1" hangingPunct="1"/>
            <a:r>
              <a:rPr lang="en-GB" altLang="en-US" sz="4000"/>
              <a:t>Belief in the afterlife</a:t>
            </a:r>
          </a:p>
        </p:txBody>
      </p:sp>
      <p:sp>
        <p:nvSpPr>
          <p:cNvPr id="34819" name="Rectangle 3">
            <a:extLst>
              <a:ext uri="{FF2B5EF4-FFF2-40B4-BE49-F238E27FC236}">
                <a16:creationId xmlns:a16="http://schemas.microsoft.com/office/drawing/2014/main" id="{716B5FA5-3C2B-46A0-8FE1-C91633F1B2D6}"/>
              </a:ext>
            </a:extLst>
          </p:cNvPr>
          <p:cNvSpPr>
            <a:spLocks noGrp="1" noChangeArrowheads="1"/>
          </p:cNvSpPr>
          <p:nvPr>
            <p:ph type="body" idx="1"/>
          </p:nvPr>
        </p:nvSpPr>
        <p:spPr>
          <a:xfrm>
            <a:off x="1981200" y="549276"/>
            <a:ext cx="8229600" cy="6048375"/>
          </a:xfrm>
        </p:spPr>
        <p:txBody>
          <a:bodyPr/>
          <a:lstStyle/>
          <a:p>
            <a:pPr marL="0" indent="0">
              <a:lnSpc>
                <a:spcPct val="90000"/>
              </a:lnSpc>
              <a:buNone/>
            </a:pPr>
            <a:r>
              <a:rPr lang="en-GB" altLang="en-US" sz="2400" dirty="0"/>
              <a:t>And when he was at his last breath, he said, “You accursed wretch, you dismiss us from this present life, but </a:t>
            </a:r>
            <a:r>
              <a:rPr lang="en-GB" altLang="en-US" sz="2400" dirty="0">
                <a:solidFill>
                  <a:srgbClr val="FF0000"/>
                </a:solidFill>
              </a:rPr>
              <a:t>the King of the universe will raise us up to an everlasting renewal of life</a:t>
            </a:r>
            <a:r>
              <a:rPr lang="en-GB" altLang="en-US" sz="2400" dirty="0"/>
              <a:t>, because we have died for his laws.”           (2 Macc. 7:9)</a:t>
            </a:r>
          </a:p>
          <a:p>
            <a:pPr marL="0" indent="0">
              <a:lnSpc>
                <a:spcPct val="90000"/>
              </a:lnSpc>
              <a:buNone/>
            </a:pPr>
            <a:endParaRPr lang="en-GB" altLang="en-US" sz="2400" dirty="0"/>
          </a:p>
          <a:p>
            <a:pPr marL="0" indent="0">
              <a:lnSpc>
                <a:spcPct val="90000"/>
              </a:lnSpc>
              <a:buNone/>
            </a:pPr>
            <a:r>
              <a:rPr lang="en-GB" altLang="en-US" sz="2400" dirty="0"/>
              <a:t>When it was demanded, he quickly put out his tongue and </a:t>
            </a:r>
            <a:r>
              <a:rPr lang="en-GB" altLang="en-US" sz="2400" dirty="0">
                <a:solidFill>
                  <a:srgbClr val="00B050"/>
                </a:solidFill>
              </a:rPr>
              <a:t>courageously stretched forth his hands</a:t>
            </a:r>
            <a:r>
              <a:rPr lang="en-GB" altLang="en-US" sz="2400" dirty="0"/>
              <a:t>, and said nobly, “I got these from Heaven, and because of his laws I disdain them, and </a:t>
            </a:r>
            <a:r>
              <a:rPr lang="en-GB" altLang="en-US" sz="2400" dirty="0">
                <a:solidFill>
                  <a:srgbClr val="00B050"/>
                </a:solidFill>
              </a:rPr>
              <a:t>from him I hope to get them back again</a:t>
            </a:r>
            <a:r>
              <a:rPr lang="en-GB" altLang="en-US" sz="2400" dirty="0"/>
              <a:t>.” 							   (2 Macc. 7:10-11)</a:t>
            </a:r>
          </a:p>
          <a:p>
            <a:pPr marL="0" indent="0">
              <a:lnSpc>
                <a:spcPct val="90000"/>
              </a:lnSpc>
              <a:buNone/>
            </a:pPr>
            <a:endParaRPr lang="en-GB" altLang="en-US" sz="2400" dirty="0"/>
          </a:p>
          <a:p>
            <a:pPr marL="0" indent="0">
              <a:lnSpc>
                <a:spcPct val="90000"/>
              </a:lnSpc>
              <a:buNone/>
            </a:pPr>
            <a:r>
              <a:rPr lang="en-GB" altLang="en-US" sz="2400" dirty="0"/>
              <a:t>When he was near death, he said, “One cannot but choose to die at the hands of mortals and to cherish the hope God gives of being raised again by him. But </a:t>
            </a:r>
            <a:r>
              <a:rPr lang="en-GB" altLang="en-US" sz="2400" dirty="0">
                <a:solidFill>
                  <a:srgbClr val="0070C0"/>
                </a:solidFill>
              </a:rPr>
              <a:t>for you there will be no resurrection to life!</a:t>
            </a:r>
            <a:r>
              <a:rPr lang="en-GB" altLang="en-US" sz="2400" dirty="0"/>
              <a:t>” 			        (2 Macc. 7:14)</a:t>
            </a:r>
            <a:br>
              <a:rPr lang="en-GB" altLang="en-US" sz="2400" dirty="0"/>
            </a:b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F99F1013-6C14-4A45-9FB0-61D4AB36A3D3}"/>
              </a:ext>
            </a:extLst>
          </p:cNvPr>
          <p:cNvSpPr>
            <a:spLocks noGrp="1" noChangeArrowheads="1"/>
          </p:cNvSpPr>
          <p:nvPr>
            <p:ph type="title"/>
          </p:nvPr>
        </p:nvSpPr>
        <p:spPr>
          <a:xfrm>
            <a:off x="127000" y="400842"/>
            <a:ext cx="9602788" cy="620713"/>
          </a:xfrm>
        </p:spPr>
        <p:txBody>
          <a:bodyPr>
            <a:normAutofit fontScale="90000"/>
          </a:bodyPr>
          <a:lstStyle/>
          <a:p>
            <a:pPr eaLnBrk="1" hangingPunct="1"/>
            <a:r>
              <a:rPr lang="en-GB" altLang="en-US" sz="4000" dirty="0"/>
              <a:t>Belief in the afterlife</a:t>
            </a:r>
          </a:p>
        </p:txBody>
      </p:sp>
      <p:sp>
        <p:nvSpPr>
          <p:cNvPr id="36867" name="Rectangle 3">
            <a:extLst>
              <a:ext uri="{FF2B5EF4-FFF2-40B4-BE49-F238E27FC236}">
                <a16:creationId xmlns:a16="http://schemas.microsoft.com/office/drawing/2014/main" id="{076BA36A-93A2-454D-AC86-E672DBF30C00}"/>
              </a:ext>
            </a:extLst>
          </p:cNvPr>
          <p:cNvSpPr>
            <a:spLocks noGrp="1" noChangeArrowheads="1"/>
          </p:cNvSpPr>
          <p:nvPr>
            <p:ph type="body" idx="1"/>
          </p:nvPr>
        </p:nvSpPr>
        <p:spPr>
          <a:xfrm>
            <a:off x="2260600" y="2041525"/>
            <a:ext cx="8229600" cy="4105276"/>
          </a:xfrm>
        </p:spPr>
        <p:txBody>
          <a:bodyPr>
            <a:normAutofit fontScale="92500" lnSpcReduction="20000"/>
          </a:bodyPr>
          <a:lstStyle/>
          <a:p>
            <a:pPr marL="0" indent="0">
              <a:lnSpc>
                <a:spcPct val="80000"/>
              </a:lnSpc>
              <a:buNone/>
              <a:defRPr/>
            </a:pPr>
            <a:r>
              <a:rPr lang="en-GB" sz="2400" dirty="0"/>
              <a:t>But he looked at the king, and said, “Because you have authority among mortals, though you also are mortal, you do what you please. But do not think that God has forsaken our people. Keep on, </a:t>
            </a:r>
            <a:r>
              <a:rPr lang="en-GB" sz="2400" dirty="0">
                <a:solidFill>
                  <a:srgbClr val="FFC000"/>
                </a:solidFill>
              </a:rPr>
              <a:t>and see how his mighty power will torture you and your descendants!</a:t>
            </a:r>
            <a:r>
              <a:rPr lang="en-GB" sz="2400" dirty="0"/>
              <a:t>”            (2 </a:t>
            </a:r>
            <a:r>
              <a:rPr lang="en-GB" sz="2400" dirty="0" err="1"/>
              <a:t>Macc</a:t>
            </a:r>
            <a:r>
              <a:rPr lang="en-GB" sz="2400" dirty="0"/>
              <a:t> 7.16-17)</a:t>
            </a:r>
          </a:p>
          <a:p>
            <a:pPr marL="0" indent="0">
              <a:lnSpc>
                <a:spcPct val="80000"/>
              </a:lnSpc>
              <a:buNone/>
              <a:defRPr/>
            </a:pPr>
            <a:endParaRPr lang="en-GB" sz="2400" dirty="0"/>
          </a:p>
          <a:p>
            <a:pPr marL="0" indent="0">
              <a:lnSpc>
                <a:spcPct val="80000"/>
              </a:lnSpc>
              <a:buNone/>
              <a:defRPr/>
            </a:pPr>
            <a:r>
              <a:rPr lang="en-GB" sz="2400" dirty="0"/>
              <a:t>Even if for the present I would avoid the punishment of mortals, yet </a:t>
            </a:r>
            <a:r>
              <a:rPr lang="en-GB" sz="2400" dirty="0">
                <a:solidFill>
                  <a:srgbClr val="C00000"/>
                </a:solidFill>
              </a:rPr>
              <a:t>whether I live or die I will not escape the hands of the Almighty</a:t>
            </a:r>
            <a:r>
              <a:rPr lang="en-GB" sz="2400" dirty="0"/>
              <a:t>. 				        (2 </a:t>
            </a:r>
            <a:r>
              <a:rPr lang="en-GB" sz="2400" dirty="0" err="1"/>
              <a:t>Macc</a:t>
            </a:r>
            <a:r>
              <a:rPr lang="en-GB" sz="2400" dirty="0"/>
              <a:t> 6.26)</a:t>
            </a:r>
          </a:p>
          <a:p>
            <a:pPr marL="0" indent="0">
              <a:lnSpc>
                <a:spcPct val="80000"/>
              </a:lnSpc>
              <a:buNone/>
              <a:defRPr/>
            </a:pPr>
            <a:endParaRPr lang="en-GB" sz="2400" dirty="0"/>
          </a:p>
          <a:p>
            <a:pPr marL="0" indent="0">
              <a:lnSpc>
                <a:spcPct val="80000"/>
              </a:lnSpc>
              <a:buNone/>
              <a:defRPr/>
            </a:pPr>
            <a:r>
              <a:rPr lang="en-GB" sz="2400" dirty="0"/>
              <a:t>…And there shall be a time of trouble…But at that time your people shall be delivered, everyone whose name shall be found written in the book. And </a:t>
            </a:r>
            <a:r>
              <a:rPr lang="en-GB" sz="2400" dirty="0">
                <a:solidFill>
                  <a:schemeClr val="accent2">
                    <a:lumMod val="60000"/>
                    <a:lumOff val="40000"/>
                  </a:schemeClr>
                </a:solidFill>
              </a:rPr>
              <a:t>many of those who sleep in the dust of the earth shall awake, some to everlasting life, and some to shame and everlasting contempt. </a:t>
            </a:r>
            <a:r>
              <a:rPr lang="en-GB" sz="2400" dirty="0"/>
              <a:t>And those who are wise shall shine like the brightness of the sky above; and those who turn many to righteousness, like the stars forever and ever.			      (Daniel 12.1-3)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68E5D-56FC-47C1-8DF4-246D343D388E}"/>
              </a:ext>
            </a:extLst>
          </p:cNvPr>
          <p:cNvSpPr>
            <a:spLocks noGrp="1"/>
          </p:cNvSpPr>
          <p:nvPr>
            <p:ph type="title"/>
          </p:nvPr>
        </p:nvSpPr>
        <p:spPr/>
        <p:txBody>
          <a:bodyPr/>
          <a:lstStyle/>
          <a:p>
            <a:r>
              <a:rPr lang="en-GB" dirty="0" err="1"/>
              <a:t>HANUKkAH</a:t>
            </a:r>
            <a:r>
              <a:rPr lang="en-GB" dirty="0"/>
              <a:t> (dedication in Hebrew)</a:t>
            </a:r>
          </a:p>
        </p:txBody>
      </p:sp>
      <p:sp>
        <p:nvSpPr>
          <p:cNvPr id="3" name="Content Placeholder 2">
            <a:extLst>
              <a:ext uri="{FF2B5EF4-FFF2-40B4-BE49-F238E27FC236}">
                <a16:creationId xmlns:a16="http://schemas.microsoft.com/office/drawing/2014/main" id="{860C8E73-6B5B-4800-B360-C0A77C8726FB}"/>
              </a:ext>
            </a:extLst>
          </p:cNvPr>
          <p:cNvSpPr>
            <a:spLocks noGrp="1"/>
          </p:cNvSpPr>
          <p:nvPr>
            <p:ph idx="1"/>
          </p:nvPr>
        </p:nvSpPr>
        <p:spPr>
          <a:xfrm>
            <a:off x="257779" y="2191148"/>
            <a:ext cx="11934221" cy="4323952"/>
          </a:xfrm>
        </p:spPr>
        <p:txBody>
          <a:bodyPr>
            <a:normAutofit/>
          </a:bodyPr>
          <a:lstStyle/>
          <a:p>
            <a:pPr marL="0" indent="0">
              <a:buNone/>
            </a:pPr>
            <a:r>
              <a:rPr lang="en-GB" dirty="0"/>
              <a:t>To find out more about the rededication of the Jerusalem Temple please read:</a:t>
            </a:r>
          </a:p>
          <a:p>
            <a:pPr marL="0" indent="0">
              <a:buNone/>
            </a:pPr>
            <a:r>
              <a:rPr lang="en-GB" dirty="0"/>
              <a:t>1 Macc. 4: 36-58 (</a:t>
            </a:r>
            <a:r>
              <a:rPr lang="en-GB" dirty="0">
                <a:hlinkClick r:id="rId2"/>
              </a:rPr>
              <a:t>https://www.biblegateway.com/passage/?search=1+Maccabees+4&amp;version=NRSV</a:t>
            </a:r>
            <a:r>
              <a:rPr lang="en-GB" dirty="0"/>
              <a:t>)</a:t>
            </a:r>
          </a:p>
          <a:p>
            <a:pPr marL="0" indent="0">
              <a:buNone/>
            </a:pPr>
            <a:endParaRPr lang="en-GB" dirty="0"/>
          </a:p>
          <a:p>
            <a:pPr marL="0" indent="0">
              <a:buNone/>
            </a:pPr>
            <a:r>
              <a:rPr lang="en-GB" dirty="0"/>
              <a:t>2 Macc. 10: 1-9 </a:t>
            </a:r>
          </a:p>
          <a:p>
            <a:pPr marL="0" indent="0">
              <a:buNone/>
            </a:pPr>
            <a:r>
              <a:rPr lang="en-GB" dirty="0"/>
              <a:t>(</a:t>
            </a:r>
            <a:r>
              <a:rPr lang="en-GB" dirty="0">
                <a:hlinkClick r:id="rId3"/>
              </a:rPr>
              <a:t>https://www.biblegateway.com/passage/?search=2+Maccabees+10&amp;version=NRSV</a:t>
            </a:r>
            <a:r>
              <a:rPr lang="en-GB" dirty="0"/>
              <a:t>)</a:t>
            </a:r>
          </a:p>
          <a:p>
            <a:pPr marL="0" indent="0">
              <a:buNone/>
            </a:pPr>
            <a:r>
              <a:rPr lang="en-GB" dirty="0"/>
              <a:t>Interview on Moodle Page with Simon Schama on the Hanukkah, which may be of interest to some of you too </a:t>
            </a:r>
            <a:r>
              <a:rPr lang="en-GB" dirty="0">
                <a:sym typeface="Wingdings" panose="05000000000000000000" pitchFamily="2" charset="2"/>
              </a:rPr>
              <a:t> </a:t>
            </a:r>
            <a:endParaRPr lang="en-GB" dirty="0"/>
          </a:p>
        </p:txBody>
      </p:sp>
    </p:spTree>
    <p:extLst>
      <p:ext uri="{BB962C8B-B14F-4D97-AF65-F5344CB8AC3E}">
        <p14:creationId xmlns:p14="http://schemas.microsoft.com/office/powerpoint/2010/main" val="2768524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09755-4EF2-4FDE-AEAB-4A3E574F4330}"/>
              </a:ext>
            </a:extLst>
          </p:cNvPr>
          <p:cNvSpPr>
            <a:spLocks noGrp="1"/>
          </p:cNvSpPr>
          <p:nvPr>
            <p:ph type="title"/>
          </p:nvPr>
        </p:nvSpPr>
        <p:spPr/>
        <p:txBody>
          <a:bodyPr/>
          <a:lstStyle/>
          <a:p>
            <a:r>
              <a:rPr lang="en-GB" dirty="0"/>
              <a:t>Arch of </a:t>
            </a:r>
            <a:r>
              <a:rPr lang="en-GB" dirty="0" err="1"/>
              <a:t>titus</a:t>
            </a:r>
            <a:r>
              <a:rPr lang="en-GB" dirty="0"/>
              <a:t>  </a:t>
            </a:r>
          </a:p>
        </p:txBody>
      </p:sp>
      <p:pic>
        <p:nvPicPr>
          <p:cNvPr id="5" name="Content Placeholder 4" descr="A picture containing stone, building, fabric&#10;&#10;Description automatically generated">
            <a:extLst>
              <a:ext uri="{FF2B5EF4-FFF2-40B4-BE49-F238E27FC236}">
                <a16:creationId xmlns:a16="http://schemas.microsoft.com/office/drawing/2014/main" id="{514BF33E-CAEE-44BF-B287-2E1B8FBC3B8E}"/>
              </a:ext>
            </a:extLst>
          </p:cNvPr>
          <p:cNvPicPr>
            <a:picLocks noGrp="1" noChangeAspect="1"/>
          </p:cNvPicPr>
          <p:nvPr>
            <p:ph idx="1"/>
          </p:nvPr>
        </p:nvPicPr>
        <p:blipFill>
          <a:blip r:embed="rId2"/>
          <a:stretch>
            <a:fillRect/>
          </a:stretch>
        </p:blipFill>
        <p:spPr>
          <a:xfrm>
            <a:off x="2097403" y="2094385"/>
            <a:ext cx="7997194" cy="3857496"/>
          </a:xfrm>
        </p:spPr>
      </p:pic>
    </p:spTree>
    <p:extLst>
      <p:ext uri="{BB962C8B-B14F-4D97-AF65-F5344CB8AC3E}">
        <p14:creationId xmlns:p14="http://schemas.microsoft.com/office/powerpoint/2010/main" val="3597926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CD825-9033-4A0D-9725-4EAF27BC4B09}"/>
              </a:ext>
            </a:extLst>
          </p:cNvPr>
          <p:cNvSpPr>
            <a:spLocks noGrp="1"/>
          </p:cNvSpPr>
          <p:nvPr>
            <p:ph type="title"/>
          </p:nvPr>
        </p:nvSpPr>
        <p:spPr>
          <a:xfrm>
            <a:off x="1845279" y="2493619"/>
            <a:ext cx="9603275" cy="1049235"/>
          </a:xfrm>
        </p:spPr>
        <p:txBody>
          <a:bodyPr/>
          <a:lstStyle/>
          <a:p>
            <a:r>
              <a:rPr lang="en-GB" dirty="0"/>
              <a:t>Other themes that will be discussed tomorrow include martyrdom and prayer</a:t>
            </a:r>
          </a:p>
        </p:txBody>
      </p:sp>
    </p:spTree>
    <p:extLst>
      <p:ext uri="{BB962C8B-B14F-4D97-AF65-F5344CB8AC3E}">
        <p14:creationId xmlns:p14="http://schemas.microsoft.com/office/powerpoint/2010/main" val="4299438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AAAF0-0B06-4769-AC71-77CF2B7AACBD}"/>
              </a:ext>
            </a:extLst>
          </p:cNvPr>
          <p:cNvSpPr>
            <a:spLocks noGrp="1"/>
          </p:cNvSpPr>
          <p:nvPr>
            <p:ph type="title"/>
          </p:nvPr>
        </p:nvSpPr>
        <p:spPr/>
        <p:txBody>
          <a:bodyPr/>
          <a:lstStyle/>
          <a:p>
            <a:r>
              <a:rPr lang="en-GB" dirty="0"/>
              <a:t>UPLOADED READINGS ON MOODLE </a:t>
            </a:r>
          </a:p>
        </p:txBody>
      </p:sp>
      <p:sp>
        <p:nvSpPr>
          <p:cNvPr id="3" name="Content Placeholder 2">
            <a:extLst>
              <a:ext uri="{FF2B5EF4-FFF2-40B4-BE49-F238E27FC236}">
                <a16:creationId xmlns:a16="http://schemas.microsoft.com/office/drawing/2014/main" id="{356655D3-21C9-4D41-B3B4-1F8216A6F5F6}"/>
              </a:ext>
            </a:extLst>
          </p:cNvPr>
          <p:cNvSpPr>
            <a:spLocks noGrp="1"/>
          </p:cNvSpPr>
          <p:nvPr>
            <p:ph idx="1"/>
          </p:nvPr>
        </p:nvSpPr>
        <p:spPr>
          <a:xfrm>
            <a:off x="1104900" y="1714500"/>
            <a:ext cx="10795000" cy="3138684"/>
          </a:xfrm>
        </p:spPr>
        <p:txBody>
          <a:bodyPr>
            <a:noAutofit/>
          </a:bodyPr>
          <a:lstStyle/>
          <a:p>
            <a:pPr marL="0" indent="0">
              <a:buNone/>
            </a:pPr>
            <a:r>
              <a:rPr lang="en-GB" sz="2400" dirty="0"/>
              <a:t>Now, any of these themes (or a mix of them) might be an area that you would like to look focus on for your assignment. If you would like to read around the subject area, then I have uploaded a few articles that might help you to get started, they include:</a:t>
            </a:r>
          </a:p>
          <a:p>
            <a:pPr marL="457200" indent="-457200">
              <a:buAutoNum type="arabicParenR"/>
            </a:pPr>
            <a:r>
              <a:rPr lang="en-GB" sz="2400" dirty="0"/>
              <a:t>Chapter 2 from Shaye Cohen’s book </a:t>
            </a:r>
          </a:p>
          <a:p>
            <a:pPr marL="457200" indent="-457200">
              <a:buAutoNum type="arabicParenR"/>
            </a:pPr>
            <a:r>
              <a:rPr lang="en-GB" sz="2400" dirty="0"/>
              <a:t>Online article: Joshua Ezra, Gendered Language and Construction of Jewish Identity in 2 Maccabees</a:t>
            </a:r>
          </a:p>
          <a:p>
            <a:pPr marL="457200" indent="-457200">
              <a:buAutoNum type="arabicParenR"/>
            </a:pPr>
            <a:r>
              <a:rPr lang="en-GB" sz="2400" dirty="0"/>
              <a:t>Online article: Martha Himmelfarb, Judaism and Hellenism in 2 Maccabees </a:t>
            </a:r>
          </a:p>
          <a:p>
            <a:pPr marL="457200" indent="-457200">
              <a:buAutoNum type="arabicParenR"/>
            </a:pPr>
            <a:r>
              <a:rPr lang="en-GB" sz="2400" dirty="0"/>
              <a:t>Online article: Isaac T. Soon, Rereading the Circumcision of the Uncircumcised in 1 Macc. 2:46</a:t>
            </a:r>
          </a:p>
        </p:txBody>
      </p:sp>
    </p:spTree>
    <p:extLst>
      <p:ext uri="{BB962C8B-B14F-4D97-AF65-F5344CB8AC3E}">
        <p14:creationId xmlns:p14="http://schemas.microsoft.com/office/powerpoint/2010/main" val="39369179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EC8DD-C821-4C97-95D3-90BC8BD6BA34}"/>
              </a:ext>
            </a:extLst>
          </p:cNvPr>
          <p:cNvSpPr>
            <a:spLocks noGrp="1"/>
          </p:cNvSpPr>
          <p:nvPr>
            <p:ph type="title"/>
          </p:nvPr>
        </p:nvSpPr>
        <p:spPr/>
        <p:txBody>
          <a:bodyPr/>
          <a:lstStyle/>
          <a:p>
            <a:r>
              <a:rPr lang="en-GB" dirty="0"/>
              <a:t>WORK FOR next week</a:t>
            </a:r>
          </a:p>
        </p:txBody>
      </p:sp>
      <p:sp>
        <p:nvSpPr>
          <p:cNvPr id="3" name="Content Placeholder 2">
            <a:extLst>
              <a:ext uri="{FF2B5EF4-FFF2-40B4-BE49-F238E27FC236}">
                <a16:creationId xmlns:a16="http://schemas.microsoft.com/office/drawing/2014/main" id="{F60AC219-2E98-4094-BB32-AB75DE012AFF}"/>
              </a:ext>
            </a:extLst>
          </p:cNvPr>
          <p:cNvSpPr>
            <a:spLocks noGrp="1"/>
          </p:cNvSpPr>
          <p:nvPr>
            <p:ph idx="1"/>
          </p:nvPr>
        </p:nvSpPr>
        <p:spPr/>
        <p:txBody>
          <a:bodyPr>
            <a:normAutofit/>
          </a:bodyPr>
          <a:lstStyle/>
          <a:p>
            <a:pPr marL="0" indent="0">
              <a:buNone/>
            </a:pPr>
            <a:r>
              <a:rPr lang="en-GB" sz="2400" dirty="0"/>
              <a:t>For next week’s class, I would like you to watch Professor Daniel Schwartz’s Lecture on 1 and 2 Maccabees and complete the Worksheet alongside it. </a:t>
            </a:r>
          </a:p>
          <a:p>
            <a:pPr marL="0" indent="0">
              <a:buNone/>
            </a:pPr>
            <a:r>
              <a:rPr lang="en-GB" sz="2400" dirty="0"/>
              <a:t>I have created a link for you to upload your worksheet if you would like me to see how you are progressing / understanding the main points.</a:t>
            </a:r>
          </a:p>
        </p:txBody>
      </p:sp>
    </p:spTree>
    <p:extLst>
      <p:ext uri="{BB962C8B-B14F-4D97-AF65-F5344CB8AC3E}">
        <p14:creationId xmlns:p14="http://schemas.microsoft.com/office/powerpoint/2010/main" val="320602579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3465</Words>
  <Application>Microsoft Office PowerPoint</Application>
  <PresentationFormat>Widescreen</PresentationFormat>
  <Paragraphs>117</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Karla</vt:lpstr>
      <vt:lpstr>Georgia</vt:lpstr>
      <vt:lpstr>Gill Sans MT</vt:lpstr>
      <vt:lpstr>Gallery</vt:lpstr>
      <vt:lpstr> Lecture 3 Themes in 1 AND 2 MACCABEES</vt:lpstr>
      <vt:lpstr>THEMES in 1 &amp; 2 Maccabees </vt:lpstr>
      <vt:lpstr>HELLENISTIC / Gentile influence: GYMNASIUM in Jerusalem AND NON-CIRCUMCISION </vt:lpstr>
      <vt:lpstr>1 Maccabees 1:10-15</vt:lpstr>
      <vt:lpstr>2 Maccabees 4:9-17</vt:lpstr>
      <vt:lpstr>1 Maccabees 1:14-15</vt:lpstr>
      <vt:lpstr>gymnasium</vt:lpstr>
      <vt:lpstr>Epispasm:  Removing the mark of circumcision</vt:lpstr>
      <vt:lpstr>PowerPoint Presentation</vt:lpstr>
      <vt:lpstr>Epispasm: lasting effects of circumcision / non circumcision </vt:lpstr>
      <vt:lpstr>Antiochus iv Epiphanes – Hellenistic king of the Seleucid empire from 175 BCE – 164 BCE </vt:lpstr>
      <vt:lpstr>Antiochus IV</vt:lpstr>
      <vt:lpstr>Antiochus’ raid on the JERUSLAEM  Temple</vt:lpstr>
      <vt:lpstr>Desecration of the Temple </vt:lpstr>
      <vt:lpstr>Persecution of jewish people</vt:lpstr>
      <vt:lpstr>Mattathias, son of hasmoneus (HASMONEAN) </vt:lpstr>
      <vt:lpstr>Mattathias – leader of the revolt</vt:lpstr>
      <vt:lpstr>Judas Maccabeus</vt:lpstr>
      <vt:lpstr>Judas Maccabeus</vt:lpstr>
      <vt:lpstr>The Maccabees</vt:lpstr>
      <vt:lpstr>Key Dates</vt:lpstr>
      <vt:lpstr>Themes in 2 maccabees</vt:lpstr>
      <vt:lpstr>Divine deliverance</vt:lpstr>
      <vt:lpstr>Martyrdom:Eleazar (2 Macc. 6:18-31)</vt:lpstr>
      <vt:lpstr>Belief in the afterlife</vt:lpstr>
      <vt:lpstr>Belief in the afterlife</vt:lpstr>
      <vt:lpstr>HANUKkAH (dedication in Hebrew)</vt:lpstr>
      <vt:lpstr>Arch of titus  </vt:lpstr>
      <vt:lpstr>Other themes that will be discussed tomorrow include martyrdom and prayer</vt:lpstr>
      <vt:lpstr>UPLOADED READINGS ON MOODLE </vt:lpstr>
      <vt:lpstr>WORK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Lecture 3 1 AND 2 MACCABEES</dc:title>
  <dc:creator>Jessica Keady</dc:creator>
  <cp:lastModifiedBy>Jessica Keady</cp:lastModifiedBy>
  <cp:revision>2</cp:revision>
  <dcterms:created xsi:type="dcterms:W3CDTF">2020-05-10T12:42:09Z</dcterms:created>
  <dcterms:modified xsi:type="dcterms:W3CDTF">2024-02-11T16:09:03Z</dcterms:modified>
</cp:coreProperties>
</file>