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FC38C3-F514-482F-9748-0EAA626AF058}" type="datetimeFigureOut">
              <a:rPr lang="en-IN" smtClean="0"/>
              <a:t>16-02-2026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63627B-5543-4577-AC7A-8650416E45FE}" type="slidenum">
              <a:rPr lang="en-IN" smtClean="0"/>
              <a:t>‹#›</a:t>
            </a:fld>
            <a:endParaRPr lang="en-IN"/>
          </a:p>
        </p:txBody>
      </p:sp>
    </p:spTree>
    <p:extLst>
      <p:ext uri="{BB962C8B-B14F-4D97-AF65-F5344CB8AC3E}">
        <p14:creationId xmlns:p14="http://schemas.microsoft.com/office/powerpoint/2010/main" val="2949708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Sustainability became a key strategic focus in the hospitality industry, shifting past the symbolic dimension of environmental sustainability and on to long term competitiveness and ethical accountability (Cooper &amp; Hall, 2023). Of all the sustainability issues, one of the most apparent and operationally incorporated problems in the hotel industry is the food waste. It is not only the degradation of the environment but the inefficiency of resources management and business (Costa &amp; Costa, 2022). The presentation is a critical evaluation of the effectiveness of food waste reduction policies using the Triple Bottom Line framework, evaluating environmental, economic, and social aspects. The analysis aims at establishing whether the existing strategies are creating significant sustainable value or they are still piecemeal initiatives.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2</a:t>
            </a:fld>
            <a:endParaRPr lang="en-IN"/>
          </a:p>
        </p:txBody>
      </p:sp>
    </p:spTree>
    <p:extLst>
      <p:ext uri="{BB962C8B-B14F-4D97-AF65-F5344CB8AC3E}">
        <p14:creationId xmlns:p14="http://schemas.microsoft.com/office/powerpoint/2010/main" val="160231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 operations are resource intensive, especially in food procurement, food storage, food preparation models and buffet service model (Cooper and Hall, 2023). The garbage is produced at various levels such as incorrect forecasting, excess production, and waste at the end of consumption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 At the same time, regulatory policies and eco-friendly visitors are putting pressure on the demands of transparency and the responsible treatment of waste (Costa &amp; Costa, 2022). With the increasing level of sustainability reporting into hospitality governance, food waste has ceased to be a backstage issue that is associated with operations to a strategy aligned reputational and compliance issue. So environmental responsibility to ensure that food waste is minimized is also a competitive requirement.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3</a:t>
            </a:fld>
            <a:endParaRPr lang="en-IN"/>
          </a:p>
        </p:txBody>
      </p:sp>
    </p:spTree>
    <p:extLst>
      <p:ext uri="{BB962C8B-B14F-4D97-AF65-F5344CB8AC3E}">
        <p14:creationId xmlns:p14="http://schemas.microsoft.com/office/powerpoint/2010/main" val="1048042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food waste is one of the forms of food waste that is expected to be consumed but is instead discarded in the preparation, service or post-</a:t>
            </a:r>
            <a:r>
              <a:rPr lang="en-GB" sz="1200" kern="1200" dirty="0" err="1">
                <a:solidFill>
                  <a:schemeClr val="tx1"/>
                </a:solidFill>
                <a:effectLst/>
                <a:latin typeface="+mn-lt"/>
                <a:ea typeface="+mn-ea"/>
                <a:cs typeface="+mn-cs"/>
              </a:rPr>
              <a:t>servance</a:t>
            </a:r>
            <a:r>
              <a:rPr lang="en-GB" sz="1200" kern="1200" dirty="0">
                <a:solidFill>
                  <a:schemeClr val="tx1"/>
                </a:solidFill>
                <a:effectLst/>
                <a:latin typeface="+mn-lt"/>
                <a:ea typeface="+mn-ea"/>
                <a:cs typeface="+mn-cs"/>
              </a:rPr>
              <a:t> processes (Nand et al., 2025). Sometimes known as buffet systems, where the focus is on abundance, variety and aesthetic display, such systems are shaped in such a way as to incentivise overproduction in order to meet guest expectations and prevent perceived service failure (Dixit, 2020). This is indicative of a larger philosophical uncertainty between the commercialized abundance of hospitality and the resource stewardship of sustainable (Tribe, 2009). Therefore, the problem of food waste is not merely a technical waste, but rather a service design issue and a problem of the psychology of guests, which will be solved not on a superficial level, but systemically.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4</a:t>
            </a:fld>
            <a:endParaRPr lang="en-IN"/>
          </a:p>
        </p:txBody>
      </p:sp>
    </p:spTree>
    <p:extLst>
      <p:ext uri="{BB962C8B-B14F-4D97-AF65-F5344CB8AC3E}">
        <p14:creationId xmlns:p14="http://schemas.microsoft.com/office/powerpoint/2010/main" val="1705979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literature cites various drivers as the cause of food waste. Demand in hospitality is always difficult to predict because of variations in seasons and uncertainties in the level of occupancy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 The huge size of portions and buffet service leads to overeating and wastage of the plates in many cases that are caused by psychological view of abundance (Brotherton, 2015). Also, the inefficiencies are worsened by the lack of coordination between procurement, kitchen, and service departments. These behavioural and structural drivers reveal that food waste occurs as a result of inter-dependent operation systems, and any intervention entails integrating organisations and aligning the management systems in order to reduce food waste.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5</a:t>
            </a:fld>
            <a:endParaRPr lang="en-IN"/>
          </a:p>
        </p:txBody>
      </p:sp>
    </p:spTree>
    <p:extLst>
      <p:ext uri="{BB962C8B-B14F-4D97-AF65-F5344CB8AC3E}">
        <p14:creationId xmlns:p14="http://schemas.microsoft.com/office/powerpoint/2010/main" val="3993280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Triple Bottom Line considers environmental protection, economic viability and social responsibility sustainability (Costa &amp; Costa, 2022). Within the hospitality industry, this framework helps to conduct holistic assessment and not cost analysis. Waste reduction further is strengthened by the principles of circular economy by recovering resources, redistributing resources and efficiency of the system. The value creation perspective should involve sustainable practices with strategic long-term benefits, as opposed to financial implications in a short-term perspective (Clegg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This framework will offer a systematic perspective through which food waste efforts can be critically examined with regard to whether they yield balanced organisational results or are symbolic to the environment but economically weak.</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6</a:t>
            </a:fld>
            <a:endParaRPr lang="en-IN"/>
          </a:p>
        </p:txBody>
      </p:sp>
    </p:spTree>
    <p:extLst>
      <p:ext uri="{BB962C8B-B14F-4D97-AF65-F5344CB8AC3E}">
        <p14:creationId xmlns:p14="http://schemas.microsoft.com/office/powerpoint/2010/main" val="3714263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methodology in this project is a secondary research study that summarises peer-reviewed academic articles and publications in the industry to assess food waste reduction measures (Robson, 2016). Secondary research provides a comparative study in various hotel settings and is also highly scholarly. The sources were chosen according to their relevance in sustainability, research on hospitality management and waste reduction. As a major framework of analysis, the Triple Bottom Line model was used to explicitly assess environmental, economical and social impacts. The methodological approach is a guarantee that there is theoretical integration and critical depth that is suitable for Level 6 research analysis.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7</a:t>
            </a:fld>
            <a:endParaRPr lang="en-IN"/>
          </a:p>
        </p:txBody>
      </p:sp>
    </p:spTree>
    <p:extLst>
      <p:ext uri="{BB962C8B-B14F-4D97-AF65-F5344CB8AC3E}">
        <p14:creationId xmlns:p14="http://schemas.microsoft.com/office/powerpoint/2010/main" val="3480061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an environmental level, food waste minimization leads to less contribution of landfill and methane emissions as a result of the organic waste decomposition (Juvan et al., 2023). It also reduces wastage of embedded resources such as water, energy and agricultural inputs spent on food production (</a:t>
            </a:r>
            <a:r>
              <a:rPr lang="en-GB" sz="1200" kern="1200" dirty="0" err="1">
                <a:solidFill>
                  <a:schemeClr val="tx1"/>
                </a:solidFill>
                <a:effectLst/>
                <a:latin typeface="+mn-lt"/>
                <a:ea typeface="+mn-ea"/>
                <a:cs typeface="+mn-cs"/>
              </a:rPr>
              <a:t>Socaci</a:t>
            </a:r>
            <a:r>
              <a:rPr lang="en-GB" sz="1200" kern="1200" dirty="0">
                <a:solidFill>
                  <a:schemeClr val="tx1"/>
                </a:solidFill>
                <a:effectLst/>
                <a:latin typeface="+mn-lt"/>
                <a:ea typeface="+mn-ea"/>
                <a:cs typeface="+mn-cs"/>
              </a:rPr>
              <a:t>, 2020). Distribution In the case of tourism systems, waste minimization contributes to the sustainability and environmental accountability of the destinations (Wahab and Cooper, 2005). But environmental impact is subject to regular implementation and proper monitoring. Although the benefits are quantifiable, the sustainability results differ drastically in different organisational environments.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8</a:t>
            </a:fld>
            <a:endParaRPr lang="en-IN"/>
          </a:p>
        </p:txBody>
      </p:sp>
    </p:spTree>
    <p:extLst>
      <p:ext uri="{BB962C8B-B14F-4D97-AF65-F5344CB8AC3E}">
        <p14:creationId xmlns:p14="http://schemas.microsoft.com/office/powerpoint/2010/main" val="3471546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Waste minimisation can lead to higher turnover of inventory, lower cost of purchase and efficiency in operation economically (Mill, 2012). But waste-tracking systems installed in technology and training programmes on staff are expensive to start. Sustainability efforts can be viewed as being second-best to those hotels with a slim profit margin. Strategically, the long-term value creation will be based on the managerial dedication to resilience, as opposed to the immediate reduction of costs (Clegg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Thus, economic efficiency is different based on organisational size and management focus.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9</a:t>
            </a:fld>
            <a:endParaRPr lang="en-IN"/>
          </a:p>
        </p:txBody>
      </p:sp>
    </p:spTree>
    <p:extLst>
      <p:ext uri="{BB962C8B-B14F-4D97-AF65-F5344CB8AC3E}">
        <p14:creationId xmlns:p14="http://schemas.microsoft.com/office/powerpoint/2010/main" val="4219203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Guests are becoming more demanding and require hotels to take measures of environmental responsibility and accountability in waste management (Cooper and Hall, 2023). The level of employee engagement and sharing of knowledge is also a major factor of successful implementation of sustainability (</a:t>
            </a:r>
            <a:r>
              <a:rPr lang="en-GB" sz="1200" kern="1200" dirty="0" err="1">
                <a:solidFill>
                  <a:schemeClr val="tx1"/>
                </a:solidFill>
                <a:effectLst/>
                <a:latin typeface="+mn-lt"/>
                <a:ea typeface="+mn-ea"/>
                <a:cs typeface="+mn-cs"/>
              </a:rPr>
              <a:t>Wavei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Also, the rules and requirements in waste reporting and compliance are becoming stricter across the world (Laws</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2007). The minimisation of food waste therefore has effects on brand image, workforce culture and compliance to regulations at the same time. The dimension interconnected in the hospitality sustainability strategy is now social legitimacy and operational responsibility.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10</a:t>
            </a:fld>
            <a:endParaRPr lang="en-IN"/>
          </a:p>
        </p:txBody>
      </p:sp>
    </p:spTree>
    <p:extLst>
      <p:ext uri="{BB962C8B-B14F-4D97-AF65-F5344CB8AC3E}">
        <p14:creationId xmlns:p14="http://schemas.microsoft.com/office/powerpoint/2010/main" val="3045135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Hotels belonging to large chains are also switching to the use of AI-powered monitoring systems that can monitor and analyse the trends of food waste in real time (</a:t>
            </a:r>
            <a:r>
              <a:rPr lang="en-GB" sz="1200" kern="1200" dirty="0" err="1">
                <a:solidFill>
                  <a:schemeClr val="tx1"/>
                </a:solidFill>
                <a:effectLst/>
                <a:latin typeface="+mn-lt"/>
                <a:ea typeface="+mn-ea"/>
                <a:cs typeface="+mn-cs"/>
              </a:rPr>
              <a:t>Chkoniya</a:t>
            </a:r>
            <a:r>
              <a:rPr lang="en-GB" sz="1200" kern="1200" dirty="0">
                <a:solidFill>
                  <a:schemeClr val="tx1"/>
                </a:solidFill>
                <a:effectLst/>
                <a:latin typeface="+mn-lt"/>
                <a:ea typeface="+mn-ea"/>
                <a:cs typeface="+mn-cs"/>
              </a:rPr>
              <a:t>, 2021). The technologies are consistent with the larger trends of automation that are transforming the operations of hospitality (Ivanov and Webster, 2019). Small hotels, in their turn, are dependent on simplified menus, supplier relationships, and behavioural interventions. Although there are improvements that can be measured by technological solutions, there is no even scaling. Industry reaction thus represents capital access and managerial ability inequalities, which affect the overall effectiveness of waste-cutting plans.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11</a:t>
            </a:fld>
            <a:endParaRPr lang="en-IN"/>
          </a:p>
        </p:txBody>
      </p:sp>
    </p:spTree>
    <p:extLst>
      <p:ext uri="{BB962C8B-B14F-4D97-AF65-F5344CB8AC3E}">
        <p14:creationId xmlns:p14="http://schemas.microsoft.com/office/powerpoint/2010/main" val="1983826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behavioural economics, decision-making inconsistencies among the managers and consumers could sabotage sustainability programmes (Danzer, 2025). Moreover, empirical studies are more often concentrated on large hotel brands and are inapplicable to independent or small-scale operators (Basit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There is also the effect of seasonal uncertainty and volatility in tourism on the implementation success (Dawson</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2012). As such, food waste strategies are only partially effective but are context-specific and demand adaptive and long-term commitment, as opposed to standardized policy application.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12</a:t>
            </a:fld>
            <a:endParaRPr lang="en-IN"/>
          </a:p>
        </p:txBody>
      </p:sp>
    </p:spTree>
    <p:extLst>
      <p:ext uri="{BB962C8B-B14F-4D97-AF65-F5344CB8AC3E}">
        <p14:creationId xmlns:p14="http://schemas.microsoft.com/office/powerpoint/2010/main" val="30123488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 up, food waste minimisation measures produce quantifiable environmental and operational advantages, but their effectiveness is conditional depending on organisational setting and devotion. Prevention measures like better forecasting and menu rationalisation must be integrated into the routine operations as opposed to being considered as supplementary undertakings (Costa &amp; Costa, 2022). The outcomes are most likely to be maintained with the involvement of employees and alignment of their behaviour (</a:t>
            </a:r>
            <a:r>
              <a:rPr lang="en-GB" sz="1200" kern="1200" dirty="0" err="1">
                <a:solidFill>
                  <a:schemeClr val="tx1"/>
                </a:solidFill>
                <a:effectLst/>
                <a:latin typeface="+mn-lt"/>
                <a:ea typeface="+mn-ea"/>
                <a:cs typeface="+mn-cs"/>
              </a:rPr>
              <a:t>Wavei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Finally, hospitality production needs systemic redesign to enable sustainable food waste management that, despite historical focus on abundance, should give more importance to efficiency.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63627B-5543-4577-AC7A-8650416E45FE}" type="slidenum">
              <a:rPr lang="en-IN" smtClean="0"/>
              <a:t>13</a:t>
            </a:fld>
            <a:endParaRPr lang="en-IN"/>
          </a:p>
        </p:txBody>
      </p:sp>
    </p:spTree>
    <p:extLst>
      <p:ext uri="{BB962C8B-B14F-4D97-AF65-F5344CB8AC3E}">
        <p14:creationId xmlns:p14="http://schemas.microsoft.com/office/powerpoint/2010/main" val="1369759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5.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36.pn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17.png"/><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A3A5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blipFill>
            <a:blip r:embed="rId2"/>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6858000"/>
          </a:xfrm>
          <a:prstGeom prst="rect">
            <a:avLst/>
          </a:prstGeom>
          <a:solidFill>
            <a:srgbClr val="1E4620">
              <a:alpha val="88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581110" y="1295399"/>
            <a:ext cx="9029474" cy="1428750"/>
          </a:xfrm>
          <a:prstGeom prst="rect">
            <a:avLst/>
          </a:prstGeom>
          <a:noFill/>
        </p:spPr>
        <p:txBody>
          <a:bodyPr wrap="none" lIns="73152" tIns="54864" rIns="73152" bIns="54864" anchor="ctr">
            <a:spAutoFit/>
          </a:bodyPr>
          <a:lstStyle/>
          <a:p>
            <a:pPr algn="ctr">
              <a:lnSpc>
                <a:spcPts val="4875"/>
              </a:lnSpc>
              <a:spcBef>
                <a:spcPts val="0"/>
              </a:spcBef>
              <a:spcAft>
                <a:spcPts val="1560"/>
              </a:spcAft>
            </a:pPr>
            <a:r>
              <a:rPr sz="3588" b="1">
                <a:solidFill>
                  <a:srgbClr val="FFFFFF"/>
                </a:solidFill>
                <a:latin typeface="Montserrat"/>
              </a:rPr>
              <a:t> Sustainability in the Hotel and</a:t>
            </a:r>
            <a:r>
              <a:rPr sz="1104"/>
              <a:t>
</a:t>
            </a:r>
            <a:r>
              <a:rPr sz="3588" b="1">
                <a:solidFill>
                  <a:srgbClr val="FFFFFF"/>
                </a:solidFill>
                <a:latin typeface="Montserrat"/>
              </a:rPr>
              <a:t>Hospitality Sector </a:t>
            </a:r>
          </a:p>
        </p:txBody>
      </p:sp>
      <p:sp>
        <p:nvSpPr>
          <p:cNvPr id="5" name="Rectangle 4"/>
          <p:cNvSpPr/>
          <p:nvPr/>
        </p:nvSpPr>
        <p:spPr>
          <a:xfrm>
            <a:off x="5486262" y="2952750"/>
            <a:ext cx="1219169" cy="38100"/>
          </a:xfrm>
          <a:prstGeom prst="rect">
            <a:avLst/>
          </a:prstGeom>
          <a:solidFill>
            <a:srgbClr val="8ABF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581110" y="3295650"/>
            <a:ext cx="8534186" cy="933449"/>
          </a:xfrm>
          <a:prstGeom prst="rect">
            <a:avLst/>
          </a:prstGeom>
          <a:noFill/>
        </p:spPr>
        <p:txBody>
          <a:bodyPr wrap="none" lIns="73152" tIns="54864" rIns="73152" bIns="54864" anchor="ctr">
            <a:spAutoFit/>
          </a:bodyPr>
          <a:lstStyle/>
          <a:p>
            <a:pPr algn="ctr">
              <a:lnSpc>
                <a:spcPts val="3120"/>
              </a:lnSpc>
              <a:spcBef>
                <a:spcPts val="0"/>
              </a:spcBef>
              <a:spcAft>
                <a:spcPts val="3120"/>
              </a:spcAft>
            </a:pPr>
            <a:r>
              <a:rPr sz="1794" b="1">
                <a:solidFill>
                  <a:srgbClr val="FFFFFF"/>
                </a:solidFill>
                <a:latin typeface="Montserrat"/>
              </a:rPr>
              <a:t>Evaluating the Efficacy of Food Waste Reduction Strategies</a:t>
            </a:r>
          </a:p>
        </p:txBody>
      </p:sp>
      <p:sp>
        <p:nvSpPr>
          <p:cNvPr id="7" name="TextBox 6"/>
          <p:cNvSpPr txBox="1"/>
          <p:nvPr/>
        </p:nvSpPr>
        <p:spPr>
          <a:xfrm>
            <a:off x="4476638" y="4991100"/>
            <a:ext cx="3228894" cy="266699"/>
          </a:xfrm>
          <a:prstGeom prst="rect">
            <a:avLst/>
          </a:prstGeom>
          <a:noFill/>
        </p:spPr>
        <p:txBody>
          <a:bodyPr wrap="none" lIns="73152" tIns="54864" rIns="73152" bIns="54864" anchor="ctr">
            <a:spAutoFit/>
          </a:bodyPr>
          <a:lstStyle/>
          <a:p>
            <a:pPr algn="ctr">
              <a:lnSpc>
                <a:spcPts val="1820"/>
              </a:lnSpc>
              <a:spcBef>
                <a:spcPts val="0"/>
              </a:spcBef>
              <a:spcAft>
                <a:spcPts val="0"/>
              </a:spcAft>
            </a:pPr>
            <a:r>
              <a:rPr sz="1196" b="0">
                <a:solidFill>
                  <a:srgbClr val="FFFFFF"/>
                </a:solidFill>
                <a:latin typeface="Inter"/>
              </a:rPr>
              <a:t>Conference Research Presentation</a:t>
            </a:r>
          </a:p>
        </p:txBody>
      </p:sp>
      <p:sp>
        <p:nvSpPr>
          <p:cNvPr id="8" name="TextBox 7"/>
          <p:cNvSpPr txBox="1"/>
          <p:nvPr/>
        </p:nvSpPr>
        <p:spPr>
          <a:xfrm>
            <a:off x="761980" y="5715000"/>
            <a:ext cx="4086122" cy="266699"/>
          </a:xfrm>
          <a:prstGeom prst="rect">
            <a:avLst/>
          </a:prstGeom>
          <a:noFill/>
        </p:spPr>
        <p:txBody>
          <a:bodyPr wrap="none" lIns="73152" tIns="54864" rIns="73152" bIns="54864" anchor="ctr">
            <a:spAutoFit/>
          </a:bodyPr>
          <a:lstStyle/>
          <a:p>
            <a:pPr algn="l">
              <a:lnSpc>
                <a:spcPts val="1820"/>
              </a:lnSpc>
              <a:spcBef>
                <a:spcPts val="0"/>
              </a:spcBef>
              <a:spcAft>
                <a:spcPts val="260"/>
              </a:spcAft>
            </a:pPr>
            <a:r>
              <a:rPr sz="1076" b="1">
                <a:solidFill>
                  <a:srgbClr val="FFFFFF"/>
                </a:solidFill>
                <a:latin typeface="Inter"/>
              </a:rPr>
              <a:t>BMIH6001</a:t>
            </a:r>
          </a:p>
        </p:txBody>
      </p:sp>
      <p:sp>
        <p:nvSpPr>
          <p:cNvPr id="9" name="TextBox 8"/>
          <p:cNvSpPr txBox="1"/>
          <p:nvPr/>
        </p:nvSpPr>
        <p:spPr>
          <a:xfrm>
            <a:off x="761980" y="6019800"/>
            <a:ext cx="4086122" cy="228600"/>
          </a:xfrm>
          <a:prstGeom prst="rect">
            <a:avLst/>
          </a:prstGeom>
          <a:noFill/>
        </p:spPr>
        <p:txBody>
          <a:bodyPr wrap="none" lIns="73152" tIns="54864" rIns="73152" bIns="54864" anchor="ctr">
            <a:spAutoFit/>
          </a:bodyPr>
          <a:lstStyle/>
          <a:p>
            <a:pPr algn="l">
              <a:lnSpc>
                <a:spcPts val="1560"/>
              </a:lnSpc>
              <a:spcBef>
                <a:spcPts val="0"/>
              </a:spcBef>
              <a:spcAft>
                <a:spcPts val="0"/>
              </a:spcAft>
            </a:pPr>
            <a:r>
              <a:rPr sz="956" b="0">
                <a:solidFill>
                  <a:srgbClr val="FFFFFF"/>
                </a:solidFill>
                <a:latin typeface="Inter"/>
              </a:rPr>
              <a:t>Contemporary Themes in the Hotel and Hospitality Sector</a:t>
            </a:r>
          </a:p>
        </p:txBody>
      </p:sp>
      <p:sp>
        <p:nvSpPr>
          <p:cNvPr id="10" name="TextBox 9"/>
          <p:cNvSpPr txBox="1"/>
          <p:nvPr/>
        </p:nvSpPr>
        <p:spPr>
          <a:xfrm>
            <a:off x="7886502" y="5715000"/>
            <a:ext cx="3543211" cy="266699"/>
          </a:xfrm>
          <a:prstGeom prst="rect">
            <a:avLst/>
          </a:prstGeom>
          <a:noFill/>
        </p:spPr>
        <p:txBody>
          <a:bodyPr wrap="none" lIns="73152" tIns="54864" rIns="73152" bIns="54864" anchor="ctr">
            <a:spAutoFit/>
          </a:bodyPr>
          <a:lstStyle/>
          <a:p>
            <a:pPr algn="r">
              <a:lnSpc>
                <a:spcPts val="1820"/>
              </a:lnSpc>
              <a:spcBef>
                <a:spcPts val="0"/>
              </a:spcBef>
              <a:spcAft>
                <a:spcPts val="260"/>
              </a:spcAft>
            </a:pPr>
            <a:r>
              <a:rPr sz="1076" b="1">
                <a:solidFill>
                  <a:srgbClr val="FFFFFF"/>
                </a:solidFill>
                <a:latin typeface="Inter"/>
              </a:rPr>
              <a:t>BA (Hons) International Hotel Management</a:t>
            </a:r>
          </a:p>
        </p:txBody>
      </p:sp>
      <p:sp>
        <p:nvSpPr>
          <p:cNvPr id="11" name="TextBox 10"/>
          <p:cNvSpPr txBox="1"/>
          <p:nvPr/>
        </p:nvSpPr>
        <p:spPr>
          <a:xfrm>
            <a:off x="7886502" y="6019800"/>
            <a:ext cx="3543211" cy="228600"/>
          </a:xfrm>
          <a:prstGeom prst="rect">
            <a:avLst/>
          </a:prstGeom>
          <a:noFill/>
        </p:spPr>
        <p:txBody>
          <a:bodyPr wrap="none" lIns="73152" tIns="54864" rIns="73152" bIns="54864" anchor="ctr">
            <a:spAutoFit/>
          </a:bodyPr>
          <a:lstStyle/>
          <a:p>
            <a:pPr algn="r">
              <a:lnSpc>
                <a:spcPts val="1560"/>
              </a:lnSpc>
              <a:spcBef>
                <a:spcPts val="0"/>
              </a:spcBef>
              <a:spcAft>
                <a:spcPts val="0"/>
              </a:spcAft>
            </a:pPr>
            <a:r>
              <a:rPr sz="956" b="0">
                <a:solidFill>
                  <a:srgbClr val="FFFFFF"/>
                </a:solidFill>
                <a:latin typeface="Inter"/>
              </a:rPr>
              <a:t>University of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715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0"/>
            <a:ext cx="8277018"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Introduction to the Contemporary Theme</a:t>
            </a:r>
          </a:p>
        </p:txBody>
      </p:sp>
      <p:sp>
        <p:nvSpPr>
          <p:cNvPr id="4" name="Rounded Rectangle 3"/>
          <p:cNvSpPr/>
          <p:nvPr/>
        </p:nvSpPr>
        <p:spPr>
          <a:xfrm>
            <a:off x="457188" y="1162050"/>
            <a:ext cx="5638812"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639324"/>
            <a:ext cx="342891" cy="245350"/>
          </a:xfrm>
          <a:prstGeom prst="rect">
            <a:avLst/>
          </a:prstGeom>
        </p:spPr>
      </p:pic>
      <p:sp>
        <p:nvSpPr>
          <p:cNvPr id="6" name="TextBox 5"/>
          <p:cNvSpPr txBox="1"/>
          <p:nvPr/>
        </p:nvSpPr>
        <p:spPr>
          <a:xfrm>
            <a:off x="6895927" y="571500"/>
            <a:ext cx="4686182" cy="22288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Sustainability became a key strategic focus in the hospitality industry, shifting past the symbolic dimension of environmental sustainability and on to long term competitiveness and ethical accountability </a:t>
            </a:r>
            <a:r>
              <a:rPr sz="1435" b="1" dirty="0">
                <a:solidFill>
                  <a:srgbClr val="1A3A52"/>
                </a:solidFill>
                <a:latin typeface="Inter"/>
              </a:rPr>
              <a:t>(Cooper &amp; Hall, 2023)</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227004"/>
            <a:ext cx="342891" cy="289691"/>
          </a:xfrm>
          <a:prstGeom prst="rect">
            <a:avLst/>
          </a:prstGeom>
        </p:spPr>
      </p:pic>
      <p:sp>
        <p:nvSpPr>
          <p:cNvPr id="8" name="TextBox 7"/>
          <p:cNvSpPr txBox="1"/>
          <p:nvPr/>
        </p:nvSpPr>
        <p:spPr>
          <a:xfrm>
            <a:off x="6895927" y="3131630"/>
            <a:ext cx="4686182" cy="1041054"/>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Of all the sustainability issues, one of the most apparent and operationally incorporated problems in the hotel industry is the food waste </a:t>
            </a:r>
            <a:r>
              <a:rPr sz="1435" b="1" dirty="0">
                <a:solidFill>
                  <a:srgbClr val="1A3A52"/>
                </a:solidFill>
                <a:latin typeface="Inter"/>
              </a:rPr>
              <a:t>(Costa &amp; Costa, 2022)</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5105728"/>
            <a:ext cx="342891" cy="266043"/>
          </a:xfrm>
          <a:prstGeom prst="rect">
            <a:avLst/>
          </a:prstGeom>
        </p:spPr>
      </p:pic>
      <p:sp>
        <p:nvSpPr>
          <p:cNvPr id="10" name="TextBox 9"/>
          <p:cNvSpPr txBox="1"/>
          <p:nvPr/>
        </p:nvSpPr>
        <p:spPr>
          <a:xfrm>
            <a:off x="6895927" y="4686300"/>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The presentation is a critical evaluation of the effectiveness of food waste reduction policies using the Triple Bottom Line framework, evaluating environmental, economic, and social aspects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715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0"/>
            <a:ext cx="8667533"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Background: Hotel Operation Sustainability</a:t>
            </a:r>
          </a:p>
        </p:txBody>
      </p:sp>
      <p:sp>
        <p:nvSpPr>
          <p:cNvPr id="4" name="Rounded Rectangle 3"/>
          <p:cNvSpPr/>
          <p:nvPr/>
        </p:nvSpPr>
        <p:spPr>
          <a:xfrm>
            <a:off x="457188" y="116205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617154"/>
            <a:ext cx="342891" cy="289691"/>
          </a:xfrm>
          <a:prstGeom prst="rect">
            <a:avLst/>
          </a:prstGeom>
        </p:spPr>
      </p:pic>
      <p:sp>
        <p:nvSpPr>
          <p:cNvPr id="6" name="TextBox 5"/>
          <p:cNvSpPr txBox="1"/>
          <p:nvPr/>
        </p:nvSpPr>
        <p:spPr>
          <a:xfrm>
            <a:off x="6895927" y="571500"/>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1A3A52"/>
                </a:solidFill>
                <a:latin typeface="Inter"/>
              </a:rPr>
              <a:t> Hotel operations are resource intensive, especially in food procurement, food storage, food preparation models and buffet service model </a:t>
            </a:r>
            <a:r>
              <a:rPr sz="1435" b="1">
                <a:solidFill>
                  <a:srgbClr val="1A3A52"/>
                </a:solidFill>
                <a:latin typeface="Inter"/>
              </a:rPr>
              <a:t>(Cooper and Hall, 2023)</a:t>
            </a:r>
            <a:r>
              <a:rPr sz="1435" b="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2867353"/>
            <a:ext cx="342891" cy="266043"/>
          </a:xfrm>
          <a:prstGeom prst="rect">
            <a:avLst/>
          </a:prstGeom>
        </p:spPr>
      </p:pic>
      <p:sp>
        <p:nvSpPr>
          <p:cNvPr id="8" name="TextBox 7"/>
          <p:cNvSpPr txBox="1"/>
          <p:nvPr/>
        </p:nvSpPr>
        <p:spPr>
          <a:xfrm>
            <a:off x="6895927" y="2809875"/>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1A3A52"/>
                </a:solidFill>
                <a:latin typeface="Inter"/>
              </a:rPr>
              <a:t> The garbage is produced at various levels such as incorrect forecasting, excess production, and waste at the end of consumption </a:t>
            </a:r>
            <a:r>
              <a:rPr sz="1435" b="1">
                <a:solidFill>
                  <a:srgbClr val="1A3A52"/>
                </a:solidFill>
                <a:latin typeface="Inter"/>
              </a:rPr>
              <a:t>(Batabyal and Das, 2019)</a:t>
            </a:r>
            <a:r>
              <a:rPr sz="1435" b="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4775637"/>
            <a:ext cx="342891" cy="183274"/>
          </a:xfrm>
          <a:prstGeom prst="rect">
            <a:avLst/>
          </a:prstGeom>
        </p:spPr>
      </p:pic>
      <p:sp>
        <p:nvSpPr>
          <p:cNvPr id="10" name="TextBox 9"/>
          <p:cNvSpPr txBox="1"/>
          <p:nvPr/>
        </p:nvSpPr>
        <p:spPr>
          <a:xfrm>
            <a:off x="6895927" y="4676775"/>
            <a:ext cx="4686182" cy="22288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1A3A52"/>
                </a:solidFill>
                <a:latin typeface="Inter"/>
              </a:rPr>
              <a:t>With the increasing level of sustainability reporting into hospitality governance, food waste has ceased to be a backstage issue that is associated with operations to a strategy aligned reputational and compliance issue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715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0"/>
            <a:ext cx="8362740"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Hospitality Food Waste Conceptualisation</a:t>
            </a:r>
          </a:p>
        </p:txBody>
      </p:sp>
      <p:sp>
        <p:nvSpPr>
          <p:cNvPr id="4" name="Rounded Rectangle 3"/>
          <p:cNvSpPr/>
          <p:nvPr/>
        </p:nvSpPr>
        <p:spPr>
          <a:xfrm>
            <a:off x="457188" y="1352549"/>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627500"/>
            <a:ext cx="342891" cy="268999"/>
          </a:xfrm>
          <a:prstGeom prst="rect">
            <a:avLst/>
          </a:prstGeom>
        </p:spPr>
      </p:pic>
      <p:sp>
        <p:nvSpPr>
          <p:cNvPr id="6" name="TextBox 5"/>
          <p:cNvSpPr txBox="1"/>
          <p:nvPr/>
        </p:nvSpPr>
        <p:spPr>
          <a:xfrm>
            <a:off x="6895927" y="395287"/>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Hospitality food waste is one of the forms of food waste that is expected to be consumed but is instead discarded in the preparation, service or post-</a:t>
            </a:r>
            <a:r>
              <a:rPr sz="1435" b="0" dirty="0" err="1">
                <a:solidFill>
                  <a:srgbClr val="1A3A52"/>
                </a:solidFill>
                <a:latin typeface="Inter"/>
              </a:rPr>
              <a:t>servance</a:t>
            </a:r>
            <a:r>
              <a:rPr sz="1435" b="0" dirty="0">
                <a:solidFill>
                  <a:srgbClr val="1A3A52"/>
                </a:solidFill>
                <a:latin typeface="Inter"/>
              </a:rPr>
              <a:t> processes </a:t>
            </a:r>
            <a:r>
              <a:rPr sz="1435" b="1" dirty="0">
                <a:solidFill>
                  <a:srgbClr val="1A3A52"/>
                </a:solidFill>
                <a:latin typeface="Inter"/>
              </a:rPr>
              <a:t>(Nand et al., 2025)</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2867353"/>
            <a:ext cx="342891" cy="266043"/>
          </a:xfrm>
          <a:prstGeom prst="rect">
            <a:avLst/>
          </a:prstGeom>
        </p:spPr>
      </p:pic>
      <p:sp>
        <p:nvSpPr>
          <p:cNvPr id="8" name="TextBox 7"/>
          <p:cNvSpPr txBox="1"/>
          <p:nvPr/>
        </p:nvSpPr>
        <p:spPr>
          <a:xfrm>
            <a:off x="6895927" y="2320018"/>
            <a:ext cx="4686182" cy="26003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Sometimes known as buffet systems, where the focus is on abundance, variety and aesthetic display, such systems are shaped in such a way as to </a:t>
            </a:r>
            <a:r>
              <a:rPr sz="1435" b="0" dirty="0" err="1">
                <a:solidFill>
                  <a:srgbClr val="1A3A52"/>
                </a:solidFill>
                <a:latin typeface="Inter"/>
              </a:rPr>
              <a:t>incentivise</a:t>
            </a:r>
            <a:r>
              <a:rPr sz="1435" b="0" dirty="0">
                <a:solidFill>
                  <a:srgbClr val="1A3A52"/>
                </a:solidFill>
                <a:latin typeface="Inter"/>
              </a:rPr>
              <a:t> overproduction in order to meet guest expectations and prevent perceived service failure </a:t>
            </a:r>
            <a:r>
              <a:rPr sz="1435" b="1" dirty="0">
                <a:solidFill>
                  <a:srgbClr val="1A3A52"/>
                </a:solidFill>
                <a:latin typeface="Inter"/>
              </a:rPr>
              <a:t>(Dixit, 2020)</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5848678"/>
            <a:ext cx="342891" cy="266043"/>
          </a:xfrm>
          <a:prstGeom prst="rect">
            <a:avLst/>
          </a:prstGeom>
        </p:spPr>
      </p:pic>
      <p:sp>
        <p:nvSpPr>
          <p:cNvPr id="10" name="TextBox 9"/>
          <p:cNvSpPr txBox="1"/>
          <p:nvPr/>
        </p:nvSpPr>
        <p:spPr>
          <a:xfrm>
            <a:off x="6895927" y="5486400"/>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This is indicative of a larger philosophical uncertainty between the commercialized abundance of hospitality and the resource stewardship of sustainable </a:t>
            </a:r>
            <a:r>
              <a:rPr sz="1435" b="1" dirty="0">
                <a:solidFill>
                  <a:srgbClr val="1A3A52"/>
                </a:solidFill>
                <a:latin typeface="Inter"/>
              </a:rPr>
              <a:t>(Tribe, 2009)</a:t>
            </a:r>
            <a:r>
              <a:rPr sz="1435" b="0" dirty="0">
                <a:solidFill>
                  <a:srgbClr val="1A3A52"/>
                </a:solidFill>
                <a:latin typeface="Inter"/>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4400439"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Drivers of Food Waste</a:t>
            </a:r>
          </a:p>
        </p:txBody>
      </p:sp>
      <p:sp>
        <p:nvSpPr>
          <p:cNvPr id="4" name="Rounded Rectangle 3"/>
          <p:cNvSpPr/>
          <p:nvPr/>
        </p:nvSpPr>
        <p:spPr>
          <a:xfrm>
            <a:off x="457188" y="125730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127562"/>
            <a:ext cx="342891" cy="183274"/>
          </a:xfrm>
          <a:prstGeom prst="rect">
            <a:avLst/>
          </a:prstGeom>
        </p:spPr>
      </p:pic>
      <p:sp>
        <p:nvSpPr>
          <p:cNvPr id="6" name="TextBox 5"/>
          <p:cNvSpPr txBox="1"/>
          <p:nvPr/>
        </p:nvSpPr>
        <p:spPr>
          <a:xfrm>
            <a:off x="6895927" y="800100"/>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Demand in hospitality is always difficult to predict because of variations in seasons and uncertainties in the level of occupancy </a:t>
            </a:r>
            <a:r>
              <a:rPr sz="1435" b="1" dirty="0">
                <a:solidFill>
                  <a:srgbClr val="1A3A52"/>
                </a:solidFill>
                <a:latin typeface="Inter"/>
              </a:rPr>
              <a:t>(</a:t>
            </a:r>
            <a:r>
              <a:rPr sz="1435" b="1" dirty="0" err="1">
                <a:solidFill>
                  <a:srgbClr val="1A3A52"/>
                </a:solidFill>
                <a:latin typeface="Inter"/>
              </a:rPr>
              <a:t>Batabyal</a:t>
            </a:r>
            <a:r>
              <a:rPr sz="1435" b="1" dirty="0">
                <a:solidFill>
                  <a:srgbClr val="1A3A52"/>
                </a:solidFill>
                <a:latin typeface="Inter"/>
              </a:rPr>
              <a:t> and Das, 2019)</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2941254"/>
            <a:ext cx="342891" cy="289691"/>
          </a:xfrm>
          <a:prstGeom prst="rect">
            <a:avLst/>
          </a:prstGeom>
        </p:spPr>
      </p:pic>
      <p:sp>
        <p:nvSpPr>
          <p:cNvPr id="8" name="TextBox 7"/>
          <p:cNvSpPr txBox="1"/>
          <p:nvPr/>
        </p:nvSpPr>
        <p:spPr>
          <a:xfrm>
            <a:off x="6895927" y="2579914"/>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The huge size of portions and buffet service leads to overeating and wastage of the plates in many cases that are caused by psychological view of abundance </a:t>
            </a:r>
            <a:r>
              <a:rPr sz="1435" b="1" dirty="0">
                <a:solidFill>
                  <a:srgbClr val="1A3A52"/>
                </a:solidFill>
                <a:latin typeface="Inter"/>
              </a:rPr>
              <a:t>(Brotherton, 2015)</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5212802"/>
            <a:ext cx="342891" cy="242394"/>
          </a:xfrm>
          <a:prstGeom prst="rect">
            <a:avLst/>
          </a:prstGeom>
        </p:spPr>
      </p:pic>
      <p:sp>
        <p:nvSpPr>
          <p:cNvPr id="10" name="TextBox 9"/>
          <p:cNvSpPr txBox="1"/>
          <p:nvPr/>
        </p:nvSpPr>
        <p:spPr>
          <a:xfrm>
            <a:off x="6895927" y="4909457"/>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Also, the inefficiencies are worsened by the lack of coordination between procurement, kitchen, and service departments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8543711"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Theoretical Framework: Triple Bottom Line</a:t>
            </a:r>
          </a:p>
        </p:txBody>
      </p:sp>
      <p:sp>
        <p:nvSpPr>
          <p:cNvPr id="4" name="Rounded Rectangle 3"/>
          <p:cNvSpPr/>
          <p:nvPr/>
        </p:nvSpPr>
        <p:spPr>
          <a:xfrm>
            <a:off x="457188" y="1257300"/>
            <a:ext cx="5638812"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287024"/>
            <a:ext cx="342891" cy="245350"/>
          </a:xfrm>
          <a:prstGeom prst="rect">
            <a:avLst/>
          </a:prstGeom>
        </p:spPr>
      </p:pic>
      <p:sp>
        <p:nvSpPr>
          <p:cNvPr id="6" name="TextBox 5"/>
          <p:cNvSpPr txBox="1"/>
          <p:nvPr/>
        </p:nvSpPr>
        <p:spPr>
          <a:xfrm>
            <a:off x="6895927" y="947057"/>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Triple Bottom Line considers environmental protection, economic viability and social responsibility sustainability </a:t>
            </a:r>
            <a:r>
              <a:rPr sz="1435" b="1" dirty="0">
                <a:solidFill>
                  <a:srgbClr val="1A3A52"/>
                </a:solidFill>
                <a:latin typeface="Inter"/>
              </a:rPr>
              <a:t>(Costa &amp; Costa, 2022)</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143578"/>
            <a:ext cx="342891" cy="266043"/>
          </a:xfrm>
          <a:prstGeom prst="rect">
            <a:avLst/>
          </a:prstGeom>
        </p:spPr>
      </p:pic>
      <p:sp>
        <p:nvSpPr>
          <p:cNvPr id="8" name="TextBox 7"/>
          <p:cNvSpPr txBox="1"/>
          <p:nvPr/>
        </p:nvSpPr>
        <p:spPr>
          <a:xfrm>
            <a:off x="6895927" y="2871787"/>
            <a:ext cx="468618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1A3A52"/>
                </a:solidFill>
                <a:latin typeface="Inter"/>
              </a:rPr>
              <a:t>Within the hospitality industry, this framework helps to conduct holistic assessment and not cost analysis</a:t>
            </a:r>
          </a:p>
        </p:txBody>
      </p:sp>
      <p:pic>
        <p:nvPicPr>
          <p:cNvPr id="9" name="Picture 8" descr="image.png"/>
          <p:cNvPicPr>
            <a:picLocks noChangeAspect="1"/>
          </p:cNvPicPr>
          <p:nvPr/>
        </p:nvPicPr>
        <p:blipFill>
          <a:blip r:embed="rId6">
            <a:alphaModFix/>
          </a:blip>
          <a:stretch>
            <a:fillRect/>
          </a:stretch>
        </p:blipFill>
        <p:spPr>
          <a:xfrm>
            <a:off x="6400639" y="4644915"/>
            <a:ext cx="342891" cy="254218"/>
          </a:xfrm>
          <a:prstGeom prst="rect">
            <a:avLst/>
          </a:prstGeom>
        </p:spPr>
      </p:pic>
      <p:sp>
        <p:nvSpPr>
          <p:cNvPr id="10" name="TextBox 9"/>
          <p:cNvSpPr txBox="1"/>
          <p:nvPr/>
        </p:nvSpPr>
        <p:spPr>
          <a:xfrm>
            <a:off x="6895927" y="4287610"/>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1A3A52"/>
                </a:solidFill>
                <a:latin typeface="Inter"/>
              </a:rPr>
              <a:t> The value creation perspective should involve sustainable practices with strategic long-term benefits, as opposed to financial implications in a short-term perspective </a:t>
            </a:r>
            <a:r>
              <a:rPr sz="1435" b="1">
                <a:solidFill>
                  <a:srgbClr val="1A3A52"/>
                </a:solidFill>
                <a:latin typeface="Inter"/>
              </a:rPr>
              <a:t>(Clegg et al. 2021)</a:t>
            </a:r>
            <a:r>
              <a:rPr sz="1435" b="0">
                <a:solidFill>
                  <a:srgbClr val="1A3A52"/>
                </a:solidFill>
                <a:latin typeface="Inter"/>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2657408"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Methodology</a:t>
            </a:r>
          </a:p>
        </p:txBody>
      </p:sp>
      <p:sp>
        <p:nvSpPr>
          <p:cNvPr id="4" name="Rounded Rectangle 3"/>
          <p:cNvSpPr/>
          <p:nvPr/>
        </p:nvSpPr>
        <p:spPr>
          <a:xfrm>
            <a:off x="457188" y="125730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089134"/>
            <a:ext cx="342891" cy="260131"/>
          </a:xfrm>
          <a:prstGeom prst="rect">
            <a:avLst/>
          </a:prstGeom>
        </p:spPr>
      </p:pic>
      <p:sp>
        <p:nvSpPr>
          <p:cNvPr id="6" name="TextBox 5"/>
          <p:cNvSpPr txBox="1"/>
          <p:nvPr/>
        </p:nvSpPr>
        <p:spPr>
          <a:xfrm>
            <a:off x="6972127" y="593271"/>
            <a:ext cx="4686182" cy="22288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The research methodology in this project is a secondary research study that </a:t>
            </a:r>
            <a:r>
              <a:rPr sz="1435" b="0" dirty="0" err="1">
                <a:solidFill>
                  <a:srgbClr val="1A3A52"/>
                </a:solidFill>
                <a:latin typeface="Inter"/>
              </a:rPr>
              <a:t>summarises</a:t>
            </a:r>
            <a:r>
              <a:rPr sz="1435" b="0" dirty="0">
                <a:solidFill>
                  <a:srgbClr val="1A3A52"/>
                </a:solidFill>
                <a:latin typeface="Inter"/>
              </a:rPr>
              <a:t> peer-reviewed academic articles and publications in the industry to assess food waste reduction measures </a:t>
            </a:r>
            <a:r>
              <a:rPr sz="1435" b="1" dirty="0">
                <a:solidFill>
                  <a:srgbClr val="1A3A52"/>
                </a:solidFill>
                <a:latin typeface="Inter"/>
              </a:rPr>
              <a:t>(Robson, 2016)</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722632"/>
            <a:ext cx="342891" cy="212834"/>
          </a:xfrm>
          <a:prstGeom prst="rect">
            <a:avLst/>
          </a:prstGeom>
        </p:spPr>
      </p:pic>
      <p:sp>
        <p:nvSpPr>
          <p:cNvPr id="8" name="TextBox 7"/>
          <p:cNvSpPr txBox="1"/>
          <p:nvPr/>
        </p:nvSpPr>
        <p:spPr>
          <a:xfrm>
            <a:off x="6895927" y="3477986"/>
            <a:ext cx="468618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Secondary research provides a comparative study in various hotel settings and is also highly scholarly</a:t>
            </a:r>
          </a:p>
        </p:txBody>
      </p:sp>
      <p:pic>
        <p:nvPicPr>
          <p:cNvPr id="9" name="Picture 8" descr="image.png"/>
          <p:cNvPicPr>
            <a:picLocks noChangeAspect="1"/>
          </p:cNvPicPr>
          <p:nvPr/>
        </p:nvPicPr>
        <p:blipFill>
          <a:blip r:embed="rId6">
            <a:alphaModFix/>
          </a:blip>
          <a:stretch>
            <a:fillRect/>
          </a:stretch>
        </p:blipFill>
        <p:spPr>
          <a:xfrm>
            <a:off x="6400639" y="5181764"/>
            <a:ext cx="342891" cy="304471"/>
          </a:xfrm>
          <a:prstGeom prst="rect">
            <a:avLst/>
          </a:prstGeom>
        </p:spPr>
      </p:pic>
      <p:sp>
        <p:nvSpPr>
          <p:cNvPr id="10" name="TextBox 9"/>
          <p:cNvSpPr txBox="1"/>
          <p:nvPr/>
        </p:nvSpPr>
        <p:spPr>
          <a:xfrm>
            <a:off x="6895927" y="4904178"/>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As a major framework of analysis, the Triple Bottom Line model was used to explicitly assess environmental, economical and social impacts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4467113"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Environmental Impact</a:t>
            </a:r>
          </a:p>
        </p:txBody>
      </p:sp>
      <p:sp>
        <p:nvSpPr>
          <p:cNvPr id="4" name="Rounded Rectangle 3"/>
          <p:cNvSpPr/>
          <p:nvPr/>
        </p:nvSpPr>
        <p:spPr>
          <a:xfrm>
            <a:off x="457188" y="125730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216244"/>
            <a:ext cx="342891" cy="266043"/>
          </a:xfrm>
          <a:prstGeom prst="rect">
            <a:avLst/>
          </a:prstGeom>
        </p:spPr>
      </p:pic>
      <p:sp>
        <p:nvSpPr>
          <p:cNvPr id="6" name="TextBox 5"/>
          <p:cNvSpPr txBox="1"/>
          <p:nvPr/>
        </p:nvSpPr>
        <p:spPr>
          <a:xfrm>
            <a:off x="6895927" y="847724"/>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1A3A52"/>
                </a:solidFill>
                <a:latin typeface="Inter"/>
              </a:rPr>
              <a:t> On an environmental level, food waste minimization leads to less contribution of landfill and methane emissions as a result of the organic waste decomposition </a:t>
            </a:r>
            <a:r>
              <a:rPr sz="1435" b="1">
                <a:solidFill>
                  <a:srgbClr val="1A3A52"/>
                </a:solidFill>
                <a:latin typeface="Inter"/>
              </a:rPr>
              <a:t>(Juvan et al., 2023)</a:t>
            </a:r>
            <a:r>
              <a:rPr sz="1435" b="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131754"/>
            <a:ext cx="342891" cy="289691"/>
          </a:xfrm>
          <a:prstGeom prst="rect">
            <a:avLst/>
          </a:prstGeom>
        </p:spPr>
      </p:pic>
      <p:sp>
        <p:nvSpPr>
          <p:cNvPr id="8" name="TextBox 7"/>
          <p:cNvSpPr txBox="1"/>
          <p:nvPr/>
        </p:nvSpPr>
        <p:spPr>
          <a:xfrm>
            <a:off x="6895927" y="2823480"/>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It also reduces wastage of embedded resources such as water, energy and agricultural inputs spent on food production </a:t>
            </a:r>
            <a:r>
              <a:rPr sz="1435" b="1" dirty="0">
                <a:solidFill>
                  <a:srgbClr val="1A3A52"/>
                </a:solidFill>
                <a:latin typeface="Inter"/>
              </a:rPr>
              <a:t>(</a:t>
            </a:r>
            <a:r>
              <a:rPr sz="1435" b="1" dirty="0" err="1">
                <a:solidFill>
                  <a:srgbClr val="1A3A52"/>
                </a:solidFill>
                <a:latin typeface="Inter"/>
              </a:rPr>
              <a:t>Socaci</a:t>
            </a:r>
            <a:r>
              <a:rPr sz="1435" b="1" dirty="0">
                <a:solidFill>
                  <a:srgbClr val="1A3A52"/>
                </a:solidFill>
                <a:latin typeface="Inter"/>
              </a:rPr>
              <a:t>, 2020)</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5051862"/>
            <a:ext cx="342891" cy="183274"/>
          </a:xfrm>
          <a:prstGeom prst="rect">
            <a:avLst/>
          </a:prstGeom>
        </p:spPr>
      </p:pic>
      <p:sp>
        <p:nvSpPr>
          <p:cNvPr id="10" name="TextBox 9"/>
          <p:cNvSpPr txBox="1"/>
          <p:nvPr/>
        </p:nvSpPr>
        <p:spPr>
          <a:xfrm>
            <a:off x="6895927" y="4503960"/>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In the case of tourism systems, waste minimization contributes to the sustainability and environmental accountability of the destinations </a:t>
            </a:r>
            <a:r>
              <a:rPr sz="1435" b="1" dirty="0">
                <a:solidFill>
                  <a:srgbClr val="1A3A52"/>
                </a:solidFill>
                <a:latin typeface="Inter"/>
              </a:rPr>
              <a:t>(Wahab and Cooper, 2005)</a:t>
            </a:r>
            <a:r>
              <a:rPr sz="1435" b="0" dirty="0">
                <a:solidFill>
                  <a:srgbClr val="1A3A52"/>
                </a:solidFill>
                <a:latin typeface="Inter"/>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3505112"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Economic Impact</a:t>
            </a:r>
          </a:p>
        </p:txBody>
      </p:sp>
      <p:sp>
        <p:nvSpPr>
          <p:cNvPr id="4" name="Rounded Rectangle 3"/>
          <p:cNvSpPr/>
          <p:nvPr/>
        </p:nvSpPr>
        <p:spPr>
          <a:xfrm>
            <a:off x="457188" y="125730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508562"/>
            <a:ext cx="342891" cy="183274"/>
          </a:xfrm>
          <a:prstGeom prst="rect">
            <a:avLst/>
          </a:prstGeom>
        </p:spPr>
      </p:pic>
      <p:sp>
        <p:nvSpPr>
          <p:cNvPr id="6" name="TextBox 5"/>
          <p:cNvSpPr txBox="1"/>
          <p:nvPr/>
        </p:nvSpPr>
        <p:spPr>
          <a:xfrm>
            <a:off x="6895927" y="1199681"/>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Waste minimization can lead to higher turnover of inventory, lower cost of purchase and efficiency in operation economically </a:t>
            </a:r>
            <a:r>
              <a:rPr sz="1435" b="1" dirty="0">
                <a:solidFill>
                  <a:srgbClr val="1A3A52"/>
                </a:solidFill>
                <a:latin typeface="Inter"/>
              </a:rPr>
              <a:t>(Mill, 2012)</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345902"/>
            <a:ext cx="342891" cy="242394"/>
          </a:xfrm>
          <a:prstGeom prst="rect">
            <a:avLst/>
          </a:prstGeom>
        </p:spPr>
      </p:pic>
      <p:sp>
        <p:nvSpPr>
          <p:cNvPr id="8" name="TextBox 7"/>
          <p:cNvSpPr txBox="1"/>
          <p:nvPr/>
        </p:nvSpPr>
        <p:spPr>
          <a:xfrm>
            <a:off x="6895927" y="3047108"/>
            <a:ext cx="468618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But waste-tracking systems installed in technology and training </a:t>
            </a:r>
            <a:r>
              <a:rPr sz="1435" b="0" dirty="0" err="1">
                <a:solidFill>
                  <a:srgbClr val="1A3A52"/>
                </a:solidFill>
                <a:latin typeface="Inter"/>
              </a:rPr>
              <a:t>programmes</a:t>
            </a:r>
            <a:r>
              <a:rPr sz="1435" b="0" dirty="0">
                <a:solidFill>
                  <a:srgbClr val="1A3A52"/>
                </a:solidFill>
                <a:latin typeface="Inter"/>
              </a:rPr>
              <a:t> on staff are expensive to start</a:t>
            </a:r>
          </a:p>
        </p:txBody>
      </p:sp>
      <p:pic>
        <p:nvPicPr>
          <p:cNvPr id="9" name="Picture 8" descr="image.png"/>
          <p:cNvPicPr>
            <a:picLocks noChangeAspect="1"/>
          </p:cNvPicPr>
          <p:nvPr/>
        </p:nvPicPr>
        <p:blipFill>
          <a:blip r:embed="rId6">
            <a:alphaModFix/>
          </a:blip>
          <a:stretch>
            <a:fillRect/>
          </a:stretch>
        </p:blipFill>
        <p:spPr>
          <a:xfrm>
            <a:off x="6400639" y="4861362"/>
            <a:ext cx="342891" cy="183274"/>
          </a:xfrm>
          <a:prstGeom prst="rect">
            <a:avLst/>
          </a:prstGeom>
        </p:spPr>
      </p:pic>
      <p:sp>
        <p:nvSpPr>
          <p:cNvPr id="10" name="TextBox 9"/>
          <p:cNvSpPr txBox="1"/>
          <p:nvPr/>
        </p:nvSpPr>
        <p:spPr>
          <a:xfrm>
            <a:off x="6895927" y="4750926"/>
            <a:ext cx="4686182" cy="1041054"/>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Strategically, the long-term value creation will be based on the managerial dedication to resilience, as opposed to the immediate reduction of costs </a:t>
            </a:r>
            <a:r>
              <a:rPr sz="1435" b="1" dirty="0">
                <a:solidFill>
                  <a:srgbClr val="1A3A52"/>
                </a:solidFill>
                <a:latin typeface="Inter"/>
              </a:rPr>
              <a:t>(Clegg et al. 2021)</a:t>
            </a:r>
            <a:r>
              <a:rPr sz="1435" b="0" dirty="0">
                <a:solidFill>
                  <a:srgbClr val="1A3A52"/>
                </a:solidFill>
                <a:latin typeface="Inter"/>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5886302"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Social and Regulatory Impact</a:t>
            </a:r>
          </a:p>
        </p:txBody>
      </p:sp>
      <p:sp>
        <p:nvSpPr>
          <p:cNvPr id="4" name="Rounded Rectangle 3"/>
          <p:cNvSpPr/>
          <p:nvPr/>
        </p:nvSpPr>
        <p:spPr>
          <a:xfrm>
            <a:off x="457188" y="125730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303282"/>
            <a:ext cx="342891" cy="212834"/>
          </a:xfrm>
          <a:prstGeom prst="rect">
            <a:avLst/>
          </a:prstGeom>
        </p:spPr>
      </p:pic>
      <p:sp>
        <p:nvSpPr>
          <p:cNvPr id="6" name="TextBox 5"/>
          <p:cNvSpPr txBox="1"/>
          <p:nvPr/>
        </p:nvSpPr>
        <p:spPr>
          <a:xfrm>
            <a:off x="6895927" y="821871"/>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Guests are becoming more demanding and require hotels to take measures of environmental responsibility and accountability in waste management </a:t>
            </a:r>
            <a:r>
              <a:rPr sz="1435" b="1" dirty="0">
                <a:solidFill>
                  <a:srgbClr val="1A3A52"/>
                </a:solidFill>
                <a:latin typeface="Inter"/>
              </a:rPr>
              <a:t>(Cooper and Hall, 2023)</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556437"/>
            <a:ext cx="342891" cy="183274"/>
          </a:xfrm>
          <a:prstGeom prst="rect">
            <a:avLst/>
          </a:prstGeom>
        </p:spPr>
      </p:pic>
      <p:sp>
        <p:nvSpPr>
          <p:cNvPr id="8" name="TextBox 7"/>
          <p:cNvSpPr txBox="1"/>
          <p:nvPr/>
        </p:nvSpPr>
        <p:spPr>
          <a:xfrm>
            <a:off x="6895927" y="3199039"/>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The level of employee engagement and sharing of knowledge is also a major factor of successful implementation of sustainability </a:t>
            </a:r>
            <a:r>
              <a:rPr sz="1435" b="1" dirty="0">
                <a:solidFill>
                  <a:srgbClr val="1A3A52"/>
                </a:solidFill>
                <a:latin typeface="Inter"/>
              </a:rPr>
              <a:t>(</a:t>
            </a:r>
            <a:r>
              <a:rPr sz="1435" b="1" dirty="0" err="1">
                <a:solidFill>
                  <a:srgbClr val="1A3A52"/>
                </a:solidFill>
                <a:latin typeface="Inter"/>
              </a:rPr>
              <a:t>Wavei</a:t>
            </a:r>
            <a:r>
              <a:rPr sz="1435" b="1" dirty="0">
                <a:solidFill>
                  <a:srgbClr val="1A3A52"/>
                </a:solidFill>
                <a:latin typeface="Inter"/>
              </a:rPr>
              <a:t> et al. 2025)</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5355349"/>
            <a:ext cx="342891" cy="319251"/>
          </a:xfrm>
          <a:prstGeom prst="rect">
            <a:avLst/>
          </a:prstGeom>
        </p:spPr>
      </p:pic>
      <p:sp>
        <p:nvSpPr>
          <p:cNvPr id="10" name="TextBox 9"/>
          <p:cNvSpPr txBox="1"/>
          <p:nvPr/>
        </p:nvSpPr>
        <p:spPr>
          <a:xfrm>
            <a:off x="6895927" y="5204732"/>
            <a:ext cx="468618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Also, the rules and requirements in waste reporting and compliance are becoming stricter across the world </a:t>
            </a:r>
            <a:r>
              <a:rPr sz="1435" b="1" dirty="0">
                <a:solidFill>
                  <a:srgbClr val="1A3A52"/>
                </a:solidFill>
                <a:latin typeface="Inter"/>
              </a:rPr>
              <a:t>(Laws et al. 2007)</a:t>
            </a:r>
            <a:r>
              <a:rPr sz="1435" b="0" dirty="0">
                <a:solidFill>
                  <a:srgbClr val="1A3A52"/>
                </a:solidFill>
                <a:latin typeface="Inter"/>
              </a:rPr>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3924201"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Industry Responses</a:t>
            </a:r>
          </a:p>
        </p:txBody>
      </p:sp>
      <p:sp>
        <p:nvSpPr>
          <p:cNvPr id="4" name="Rounded Rectangle 3"/>
          <p:cNvSpPr/>
          <p:nvPr/>
        </p:nvSpPr>
        <p:spPr>
          <a:xfrm>
            <a:off x="457188" y="125730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270766"/>
            <a:ext cx="342891" cy="277867"/>
          </a:xfrm>
          <a:prstGeom prst="rect">
            <a:avLst/>
          </a:prstGeom>
        </p:spPr>
      </p:pic>
      <p:sp>
        <p:nvSpPr>
          <p:cNvPr id="6" name="TextBox 5"/>
          <p:cNvSpPr txBox="1"/>
          <p:nvPr/>
        </p:nvSpPr>
        <p:spPr>
          <a:xfrm>
            <a:off x="6895927" y="968828"/>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Hotels belonging to large chains are also switching to the use of AI-powered monitoring systems that can monitor and </a:t>
            </a:r>
            <a:r>
              <a:rPr sz="1435" b="0" dirty="0" err="1">
                <a:solidFill>
                  <a:srgbClr val="1A3A52"/>
                </a:solidFill>
                <a:latin typeface="Inter"/>
              </a:rPr>
              <a:t>analyse</a:t>
            </a:r>
            <a:r>
              <a:rPr sz="1435" b="0" dirty="0">
                <a:solidFill>
                  <a:srgbClr val="1A3A52"/>
                </a:solidFill>
                <a:latin typeface="Inter"/>
              </a:rPr>
              <a:t> the trends of food waste in real time </a:t>
            </a:r>
            <a:r>
              <a:rPr sz="1435" b="1" dirty="0">
                <a:solidFill>
                  <a:srgbClr val="1A3A52"/>
                </a:solidFill>
                <a:latin typeface="Inter"/>
              </a:rPr>
              <a:t>(</a:t>
            </a:r>
            <a:r>
              <a:rPr sz="1435" b="1" dirty="0" err="1">
                <a:solidFill>
                  <a:srgbClr val="1A3A52"/>
                </a:solidFill>
                <a:latin typeface="Inter"/>
              </a:rPr>
              <a:t>Chkoniya</a:t>
            </a:r>
            <a:r>
              <a:rPr sz="1435" b="1" dirty="0">
                <a:solidFill>
                  <a:srgbClr val="1A3A52"/>
                </a:solidFill>
                <a:latin typeface="Inter"/>
              </a:rPr>
              <a:t>, 2021)</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510619"/>
            <a:ext cx="342891" cy="274911"/>
          </a:xfrm>
          <a:prstGeom prst="rect">
            <a:avLst/>
          </a:prstGeom>
        </p:spPr>
      </p:pic>
      <p:sp>
        <p:nvSpPr>
          <p:cNvPr id="8" name="TextBox 7"/>
          <p:cNvSpPr txBox="1"/>
          <p:nvPr/>
        </p:nvSpPr>
        <p:spPr>
          <a:xfrm>
            <a:off x="6895927" y="3288848"/>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The technologies are consistent with the larger trends of automation that are transforming the operations of hospitality </a:t>
            </a:r>
            <a:r>
              <a:rPr sz="1435" b="1" dirty="0">
                <a:solidFill>
                  <a:srgbClr val="1A3A52"/>
                </a:solidFill>
                <a:latin typeface="Inter"/>
              </a:rPr>
              <a:t>(Ivanov and Webster, 2019)</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5380475"/>
            <a:ext cx="342891" cy="268999"/>
          </a:xfrm>
          <a:prstGeom prst="rect">
            <a:avLst/>
          </a:prstGeom>
        </p:spPr>
      </p:pic>
      <p:sp>
        <p:nvSpPr>
          <p:cNvPr id="10" name="TextBox 9"/>
          <p:cNvSpPr txBox="1"/>
          <p:nvPr/>
        </p:nvSpPr>
        <p:spPr>
          <a:xfrm>
            <a:off x="6895927" y="5092261"/>
            <a:ext cx="4686182" cy="111442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Small hotels, in their turn, are dependent on simplified menus, supplier relationships, and </a:t>
            </a:r>
            <a:r>
              <a:rPr sz="1435" b="0" dirty="0" err="1">
                <a:solidFill>
                  <a:srgbClr val="1A3A52"/>
                </a:solidFill>
                <a:latin typeface="Inter"/>
              </a:rPr>
              <a:t>behavioural</a:t>
            </a:r>
            <a:r>
              <a:rPr sz="1435" b="0" dirty="0">
                <a:solidFill>
                  <a:srgbClr val="1A3A52"/>
                </a:solidFill>
                <a:latin typeface="Inter"/>
              </a:rPr>
              <a:t> interventions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001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114300"/>
            <a:ext cx="3628934"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Critical Evaluation</a:t>
            </a:r>
          </a:p>
        </p:txBody>
      </p:sp>
      <p:sp>
        <p:nvSpPr>
          <p:cNvPr id="4" name="Rounded Rectangle 3"/>
          <p:cNvSpPr/>
          <p:nvPr/>
        </p:nvSpPr>
        <p:spPr>
          <a:xfrm>
            <a:off x="457188" y="1257300"/>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086178"/>
            <a:ext cx="342891" cy="266043"/>
          </a:xfrm>
          <a:prstGeom prst="rect">
            <a:avLst/>
          </a:prstGeom>
        </p:spPr>
      </p:pic>
      <p:sp>
        <p:nvSpPr>
          <p:cNvPr id="6" name="TextBox 5"/>
          <p:cNvSpPr txBox="1"/>
          <p:nvPr/>
        </p:nvSpPr>
        <p:spPr>
          <a:xfrm>
            <a:off x="6743530" y="638549"/>
            <a:ext cx="4686182" cy="1857375"/>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According to </a:t>
            </a:r>
            <a:r>
              <a:rPr sz="1435" b="0" dirty="0" err="1">
                <a:solidFill>
                  <a:srgbClr val="1A3A52"/>
                </a:solidFill>
                <a:latin typeface="Inter"/>
              </a:rPr>
              <a:t>behavioural</a:t>
            </a:r>
            <a:r>
              <a:rPr sz="1435" b="0" dirty="0">
                <a:solidFill>
                  <a:srgbClr val="1A3A52"/>
                </a:solidFill>
                <a:latin typeface="Inter"/>
              </a:rPr>
              <a:t> economics, decision-making inconsistencies among the managers and consumers could sabotage sustainability </a:t>
            </a:r>
            <a:r>
              <a:rPr sz="1435" b="0" dirty="0" err="1">
                <a:solidFill>
                  <a:srgbClr val="1A3A52"/>
                </a:solidFill>
                <a:latin typeface="Inter"/>
              </a:rPr>
              <a:t>programmes</a:t>
            </a:r>
            <a:r>
              <a:rPr sz="1435" b="0" dirty="0">
                <a:solidFill>
                  <a:srgbClr val="1A3A52"/>
                </a:solidFill>
                <a:latin typeface="Inter"/>
              </a:rPr>
              <a:t> </a:t>
            </a:r>
            <a:r>
              <a:rPr sz="1435" b="1" dirty="0">
                <a:solidFill>
                  <a:srgbClr val="1A3A52"/>
                </a:solidFill>
                <a:latin typeface="Inter"/>
              </a:rPr>
              <a:t>(Danzer, 2025)</a:t>
            </a:r>
            <a:r>
              <a:rPr sz="1435" b="0" dirty="0">
                <a:solidFill>
                  <a:srgbClr val="1A3A52"/>
                </a:solidFill>
                <a:latin typeface="Inter"/>
              </a:rPr>
              <a:t> </a:t>
            </a:r>
          </a:p>
        </p:txBody>
      </p:sp>
      <p:pic>
        <p:nvPicPr>
          <p:cNvPr id="7" name="Picture 6" descr="image.png"/>
          <p:cNvPicPr>
            <a:picLocks noChangeAspect="1"/>
          </p:cNvPicPr>
          <p:nvPr/>
        </p:nvPicPr>
        <p:blipFill>
          <a:blip r:embed="rId5">
            <a:alphaModFix/>
          </a:blip>
          <a:stretch>
            <a:fillRect/>
          </a:stretch>
        </p:blipFill>
        <p:spPr>
          <a:xfrm>
            <a:off x="6400639" y="3360682"/>
            <a:ext cx="342891" cy="212834"/>
          </a:xfrm>
          <a:prstGeom prst="rect">
            <a:avLst/>
          </a:prstGeom>
        </p:spPr>
      </p:pic>
      <p:sp>
        <p:nvSpPr>
          <p:cNvPr id="8" name="TextBox 7"/>
          <p:cNvSpPr txBox="1"/>
          <p:nvPr/>
        </p:nvSpPr>
        <p:spPr>
          <a:xfrm>
            <a:off x="6895927" y="3057525"/>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Moreover, empirical studies are more often concentrated on large hotel brands and are inapplicable to independent or small-scale operators </a:t>
            </a:r>
            <a:r>
              <a:rPr sz="1435" b="1" dirty="0">
                <a:solidFill>
                  <a:srgbClr val="1A3A52"/>
                </a:solidFill>
                <a:latin typeface="Inter"/>
              </a:rPr>
              <a:t>(Basit et al. 2025)</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400639" y="5303031"/>
            <a:ext cx="342891" cy="61937"/>
          </a:xfrm>
          <a:prstGeom prst="rect">
            <a:avLst/>
          </a:prstGeom>
        </p:spPr>
      </p:pic>
      <p:sp>
        <p:nvSpPr>
          <p:cNvPr id="10" name="TextBox 9"/>
          <p:cNvSpPr txBox="1"/>
          <p:nvPr/>
        </p:nvSpPr>
        <p:spPr>
          <a:xfrm>
            <a:off x="6743530" y="4504385"/>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There is also the effect of seasonal uncertainty and volatility in tourism on the implementation success </a:t>
            </a:r>
            <a:r>
              <a:rPr sz="1435" b="1" dirty="0">
                <a:solidFill>
                  <a:srgbClr val="1A3A52"/>
                </a:solidFill>
                <a:latin typeface="Inter"/>
              </a:rPr>
              <a:t>(Dawson et al. 2012)</a:t>
            </a:r>
            <a:r>
              <a:rPr sz="1435" b="0" dirty="0">
                <a:solidFill>
                  <a:srgbClr val="1A3A52"/>
                </a:solidFill>
                <a:latin typeface="Inter"/>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715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0"/>
            <a:ext cx="6981650"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Conclusion and Recommendations</a:t>
            </a:r>
          </a:p>
        </p:txBody>
      </p:sp>
      <p:sp>
        <p:nvSpPr>
          <p:cNvPr id="4" name="Rounded Rectangle 3"/>
          <p:cNvSpPr/>
          <p:nvPr/>
        </p:nvSpPr>
        <p:spPr>
          <a:xfrm>
            <a:off x="457188" y="1352549"/>
            <a:ext cx="5181470" cy="514350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4">
            <a:alphaModFix/>
          </a:blip>
          <a:stretch>
            <a:fillRect/>
          </a:stretch>
        </p:blipFill>
        <p:spPr>
          <a:xfrm>
            <a:off x="6400639" y="1196960"/>
            <a:ext cx="342891" cy="289691"/>
          </a:xfrm>
          <a:prstGeom prst="rect">
            <a:avLst/>
          </a:prstGeom>
        </p:spPr>
      </p:pic>
      <p:sp>
        <p:nvSpPr>
          <p:cNvPr id="6" name="TextBox 5"/>
          <p:cNvSpPr txBox="1"/>
          <p:nvPr/>
        </p:nvSpPr>
        <p:spPr>
          <a:xfrm>
            <a:off x="6895927" y="571500"/>
            <a:ext cx="4686182" cy="22288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a:solidFill>
                  <a:srgbClr val="1A3A52"/>
                </a:solidFill>
                <a:latin typeface="Inter"/>
              </a:rPr>
              <a:t>To sum up, food waste minimisation measures produce quantifiable environmental and operational advantages, but their effectiveness is conditional depending on organisational setting and devotion</a:t>
            </a:r>
          </a:p>
        </p:txBody>
      </p:sp>
      <p:pic>
        <p:nvPicPr>
          <p:cNvPr id="7" name="Picture 6" descr="image.png"/>
          <p:cNvPicPr>
            <a:picLocks noChangeAspect="1"/>
          </p:cNvPicPr>
          <p:nvPr/>
        </p:nvPicPr>
        <p:blipFill>
          <a:blip r:embed="rId5">
            <a:alphaModFix/>
          </a:blip>
          <a:stretch>
            <a:fillRect/>
          </a:stretch>
        </p:blipFill>
        <p:spPr>
          <a:xfrm>
            <a:off x="6400639" y="3244740"/>
            <a:ext cx="342891" cy="254218"/>
          </a:xfrm>
          <a:prstGeom prst="rect">
            <a:avLst/>
          </a:prstGeom>
        </p:spPr>
      </p:pic>
      <p:sp>
        <p:nvSpPr>
          <p:cNvPr id="8" name="TextBox 7"/>
          <p:cNvSpPr txBox="1"/>
          <p:nvPr/>
        </p:nvSpPr>
        <p:spPr>
          <a:xfrm>
            <a:off x="6895927" y="2691493"/>
            <a:ext cx="4686182" cy="222885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Prevention measures like better forecasting and menu </a:t>
            </a:r>
            <a:r>
              <a:rPr sz="1435" b="0" dirty="0" err="1">
                <a:solidFill>
                  <a:srgbClr val="1A3A52"/>
                </a:solidFill>
                <a:latin typeface="Inter"/>
              </a:rPr>
              <a:t>rationalisation</a:t>
            </a:r>
            <a:r>
              <a:rPr sz="1435" b="0" dirty="0">
                <a:solidFill>
                  <a:srgbClr val="1A3A52"/>
                </a:solidFill>
                <a:latin typeface="Inter"/>
              </a:rPr>
              <a:t> must be integrated into the routine operations as opposed to being considered as supplementary undertakings </a:t>
            </a:r>
            <a:r>
              <a:rPr sz="1435" b="1" dirty="0">
                <a:solidFill>
                  <a:srgbClr val="1A3A52"/>
                </a:solidFill>
                <a:latin typeface="Inter"/>
              </a:rPr>
              <a:t>(Costa &amp; Costa, 2022)</a:t>
            </a:r>
            <a:r>
              <a:rPr sz="1435" b="0" dirty="0">
                <a:solidFill>
                  <a:srgbClr val="1A3A52"/>
                </a:solidFill>
                <a:latin typeface="Inter"/>
              </a:rPr>
              <a:t> </a:t>
            </a:r>
          </a:p>
        </p:txBody>
      </p:sp>
      <p:pic>
        <p:nvPicPr>
          <p:cNvPr id="9" name="Picture 8" descr="image.png"/>
          <p:cNvPicPr>
            <a:picLocks noChangeAspect="1"/>
          </p:cNvPicPr>
          <p:nvPr/>
        </p:nvPicPr>
        <p:blipFill>
          <a:blip r:embed="rId6">
            <a:alphaModFix/>
          </a:blip>
          <a:stretch>
            <a:fillRect/>
          </a:stretch>
        </p:blipFill>
        <p:spPr>
          <a:xfrm>
            <a:off x="6381898" y="5257047"/>
            <a:ext cx="342891" cy="183274"/>
          </a:xfrm>
          <a:prstGeom prst="rect">
            <a:avLst/>
          </a:prstGeom>
        </p:spPr>
      </p:pic>
      <p:sp>
        <p:nvSpPr>
          <p:cNvPr id="10" name="TextBox 9"/>
          <p:cNvSpPr txBox="1"/>
          <p:nvPr/>
        </p:nvSpPr>
        <p:spPr>
          <a:xfrm>
            <a:off x="6877186" y="4942114"/>
            <a:ext cx="4686182" cy="1485900"/>
          </a:xfrm>
          <a:prstGeom prst="rect">
            <a:avLst/>
          </a:prstGeom>
          <a:noFill/>
        </p:spPr>
        <p:txBody>
          <a:bodyPr wrap="square" lIns="73152" tIns="54864" rIns="73152" bIns="54864" anchor="ctr">
            <a:spAutoFit/>
          </a:bodyPr>
          <a:lstStyle/>
          <a:p>
            <a:pPr algn="l">
              <a:lnSpc>
                <a:spcPts val="2535"/>
              </a:lnSpc>
              <a:spcBef>
                <a:spcPts val="0"/>
              </a:spcBef>
              <a:spcAft>
                <a:spcPts val="0"/>
              </a:spcAft>
            </a:pPr>
            <a:r>
              <a:rPr sz="1435" b="0" dirty="0">
                <a:solidFill>
                  <a:srgbClr val="1A3A52"/>
                </a:solidFill>
                <a:latin typeface="Inter"/>
              </a:rPr>
              <a:t> The outcomes are most likely to be maintained with the involvement of employees and alignment of their </a:t>
            </a:r>
            <a:r>
              <a:rPr sz="1435" b="0" dirty="0" err="1">
                <a:solidFill>
                  <a:srgbClr val="1A3A52"/>
                </a:solidFill>
                <a:latin typeface="Inter"/>
              </a:rPr>
              <a:t>behaviour</a:t>
            </a:r>
            <a:r>
              <a:rPr sz="1435" b="0" dirty="0">
                <a:solidFill>
                  <a:srgbClr val="1A3A52"/>
                </a:solidFill>
                <a:latin typeface="Inter"/>
              </a:rPr>
              <a:t> </a:t>
            </a:r>
            <a:r>
              <a:rPr sz="1435" b="1" dirty="0">
                <a:solidFill>
                  <a:srgbClr val="1A3A52"/>
                </a:solidFill>
                <a:latin typeface="Inter"/>
              </a:rPr>
              <a:t>(</a:t>
            </a:r>
            <a:r>
              <a:rPr sz="1435" b="1" dirty="0" err="1">
                <a:solidFill>
                  <a:srgbClr val="1A3A52"/>
                </a:solidFill>
                <a:latin typeface="Inter"/>
              </a:rPr>
              <a:t>Wavei</a:t>
            </a:r>
            <a:r>
              <a:rPr sz="1435" b="1" dirty="0">
                <a:solidFill>
                  <a:srgbClr val="1A3A52"/>
                </a:solidFill>
                <a:latin typeface="Inter"/>
              </a:rPr>
              <a:t> et al. 2025)</a:t>
            </a:r>
            <a:r>
              <a:rPr sz="1435" b="0" dirty="0">
                <a:solidFill>
                  <a:srgbClr val="1A3A52"/>
                </a:solidFill>
                <a:latin typeface="Inter"/>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571500"/>
          </a:xfrm>
          <a:prstGeom prst="rect">
            <a:avLst/>
          </a:prstGeom>
          <a:solidFill>
            <a:srgbClr val="1E46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09584" y="0"/>
            <a:ext cx="2238319" cy="571500"/>
          </a:xfrm>
          <a:prstGeom prst="rect">
            <a:avLst/>
          </a:prstGeom>
          <a:noFill/>
        </p:spPr>
        <p:txBody>
          <a:bodyPr wrap="none" lIns="73152" tIns="54864" rIns="73152" bIns="54864" anchor="ctr">
            <a:spAutoFit/>
          </a:bodyPr>
          <a:lstStyle/>
          <a:p>
            <a:pPr algn="l">
              <a:lnSpc>
                <a:spcPts val="3900"/>
              </a:lnSpc>
              <a:spcBef>
                <a:spcPts val="0"/>
              </a:spcBef>
              <a:spcAft>
                <a:spcPts val="0"/>
              </a:spcAft>
            </a:pPr>
            <a:r>
              <a:rPr sz="2392" b="1">
                <a:solidFill>
                  <a:srgbClr val="FFFFFF"/>
                </a:solidFill>
                <a:latin typeface="Montserrat"/>
              </a:rPr>
              <a:t>References</a:t>
            </a:r>
          </a:p>
        </p:txBody>
      </p:sp>
      <p:sp>
        <p:nvSpPr>
          <p:cNvPr id="4" name="TextBox 3"/>
          <p:cNvSpPr txBox="1"/>
          <p:nvPr/>
        </p:nvSpPr>
        <p:spPr>
          <a:xfrm>
            <a:off x="609584" y="876299"/>
            <a:ext cx="5181470" cy="857250"/>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1076" b="0">
                <a:solidFill>
                  <a:srgbClr val="1A3A52"/>
                </a:solidFill>
                <a:latin typeface="Inter"/>
              </a:rPr>
              <a:t> Basit, A., Urooj, N., Humza, M. and Hameed, M.S. (2025) 'A survey of quantifying food waste from hotel restaurants and caterers in Multan, Southern Punjab, Pakistan', Food and Humanity, 4, p.100501. </a:t>
            </a:r>
          </a:p>
        </p:txBody>
      </p:sp>
      <p:sp>
        <p:nvSpPr>
          <p:cNvPr id="5" name="TextBox 4"/>
          <p:cNvSpPr txBox="1"/>
          <p:nvPr/>
        </p:nvSpPr>
        <p:spPr>
          <a:xfrm>
            <a:off x="609584" y="1885950"/>
            <a:ext cx="5181470" cy="647699"/>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Batabyal, D. and Das, D.K. (eds.) (2019) Global trends, practices, and challenges in contemporary tourism and hospitality management. Hershey, PA: IGI Global. </a:t>
            </a:r>
          </a:p>
        </p:txBody>
      </p:sp>
      <p:sp>
        <p:nvSpPr>
          <p:cNvPr id="6" name="TextBox 5"/>
          <p:cNvSpPr txBox="1"/>
          <p:nvPr/>
        </p:nvSpPr>
        <p:spPr>
          <a:xfrm>
            <a:off x="609584" y="2686050"/>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Brotherton, B. (2015) Researching hospitality and tourism. 2nd edn. London: Sage. </a:t>
            </a:r>
          </a:p>
        </p:txBody>
      </p:sp>
      <p:sp>
        <p:nvSpPr>
          <p:cNvPr id="7" name="TextBox 6"/>
          <p:cNvSpPr txBox="1"/>
          <p:nvPr/>
        </p:nvSpPr>
        <p:spPr>
          <a:xfrm>
            <a:off x="609584" y="3257550"/>
            <a:ext cx="5181470" cy="647699"/>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Chkoniya, V. (ed.) (2021) Handbook of research on applied data science and artificial intelligence in business and industry. Hershey, PA: IGI Global. </a:t>
            </a:r>
          </a:p>
        </p:txBody>
      </p:sp>
      <p:sp>
        <p:nvSpPr>
          <p:cNvPr id="8" name="TextBox 7"/>
          <p:cNvSpPr txBox="1"/>
          <p:nvPr/>
        </p:nvSpPr>
        <p:spPr>
          <a:xfrm>
            <a:off x="609584" y="4057650"/>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Clegg, S.R., Skyttermoen, T. and Vaagaasar, A.L. (2021) Project management: A value creation approach. London: Sage. </a:t>
            </a:r>
          </a:p>
        </p:txBody>
      </p:sp>
      <p:sp>
        <p:nvSpPr>
          <p:cNvPr id="9" name="TextBox 8"/>
          <p:cNvSpPr txBox="1"/>
          <p:nvPr/>
        </p:nvSpPr>
        <p:spPr>
          <a:xfrm>
            <a:off x="609584" y="4638674"/>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Cooper, C. and Hall, C.M. (2023) Contemporary tourism: An international approach. 5th edn. Oxford: Goodfellow Publishers. </a:t>
            </a:r>
          </a:p>
        </p:txBody>
      </p:sp>
      <p:sp>
        <p:nvSpPr>
          <p:cNvPr id="10" name="TextBox 9"/>
          <p:cNvSpPr txBox="1"/>
          <p:nvPr/>
        </p:nvSpPr>
        <p:spPr>
          <a:xfrm>
            <a:off x="609584" y="5219700"/>
            <a:ext cx="5181470" cy="647699"/>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Costa, V. and Costa, C. (eds.) (2022) Sustainability and competitiveness in the hospitality industry. Hershey, PA: Business Science Reference. </a:t>
            </a:r>
          </a:p>
        </p:txBody>
      </p:sp>
      <p:sp>
        <p:nvSpPr>
          <p:cNvPr id="11" name="TextBox 10"/>
          <p:cNvSpPr txBox="1"/>
          <p:nvPr/>
        </p:nvSpPr>
        <p:spPr>
          <a:xfrm>
            <a:off x="609584" y="6019800"/>
            <a:ext cx="5181470" cy="647699"/>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Danzer, A.M. (2025) Food waste and dynamic inconsistency: A behavioural economics perspective. Bonn: IZA – Institute of Labor Economics. </a:t>
            </a:r>
          </a:p>
        </p:txBody>
      </p:sp>
      <p:sp>
        <p:nvSpPr>
          <p:cNvPr id="12" name="TextBox 11"/>
          <p:cNvSpPr txBox="1"/>
          <p:nvPr/>
        </p:nvSpPr>
        <p:spPr>
          <a:xfrm>
            <a:off x="609584" y="6810374"/>
            <a:ext cx="5181470" cy="647699"/>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Dawson, J., Lemelin, H. and Stewart, E. (2012) Last chance tourism: Adapting tourism opportunities in a changing world. London: Routledge. </a:t>
            </a:r>
          </a:p>
        </p:txBody>
      </p:sp>
      <p:sp>
        <p:nvSpPr>
          <p:cNvPr id="13" name="TextBox 12"/>
          <p:cNvSpPr txBox="1"/>
          <p:nvPr/>
        </p:nvSpPr>
        <p:spPr>
          <a:xfrm>
            <a:off x="609584" y="7600950"/>
            <a:ext cx="5181470" cy="647699"/>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Dixit, S.K. (2020) 'Review of Managing hospitality organizations', International Journal of Hospitality Management, 91, pp.1–3. </a:t>
            </a:r>
          </a:p>
        </p:txBody>
      </p:sp>
      <p:sp>
        <p:nvSpPr>
          <p:cNvPr id="14" name="TextBox 13"/>
          <p:cNvSpPr txBox="1"/>
          <p:nvPr/>
        </p:nvSpPr>
        <p:spPr>
          <a:xfrm>
            <a:off x="609584" y="8401050"/>
            <a:ext cx="5181470" cy="647699"/>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Ivanov, S. and Webster, C. (eds.) (2019) Robots, artificial intelligence, and service automation in travel, tourism and hospitality. Bingley: Emerald Publishing. </a:t>
            </a:r>
          </a:p>
        </p:txBody>
      </p:sp>
      <p:sp>
        <p:nvSpPr>
          <p:cNvPr id="15" name="TextBox 14"/>
          <p:cNvSpPr txBox="1"/>
          <p:nvPr/>
        </p:nvSpPr>
        <p:spPr>
          <a:xfrm>
            <a:off x="6400639" y="876299"/>
            <a:ext cx="5181470" cy="647699"/>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1076" b="0">
                <a:solidFill>
                  <a:srgbClr val="1A3A52"/>
                </a:solidFill>
                <a:latin typeface="Inter"/>
              </a:rPr>
              <a:t> Juvan, E., Grün, B. and Dolnicar, S. (2023) 'Waste production patterns in hotels and restaurants', Annals of Tourism Research Empirical Insights, 4(1), p.100090. </a:t>
            </a:r>
          </a:p>
        </p:txBody>
      </p:sp>
      <p:sp>
        <p:nvSpPr>
          <p:cNvPr id="16" name="TextBox 15"/>
          <p:cNvSpPr txBox="1"/>
          <p:nvPr/>
        </p:nvSpPr>
        <p:spPr>
          <a:xfrm>
            <a:off x="6400639" y="1676400"/>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Laws, E., Prideaux, B. and Chon, K. (2007) Crisis management in tourism. Wallingford: CABI. </a:t>
            </a:r>
          </a:p>
        </p:txBody>
      </p:sp>
      <p:sp>
        <p:nvSpPr>
          <p:cNvPr id="17" name="TextBox 16"/>
          <p:cNvSpPr txBox="1"/>
          <p:nvPr/>
        </p:nvSpPr>
        <p:spPr>
          <a:xfrm>
            <a:off x="6400639" y="2247899"/>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Mill, R.C. (2012) Resorts management and operations. 3rd edn. Hoboken, NJ: Wiley. </a:t>
            </a:r>
          </a:p>
        </p:txBody>
      </p:sp>
      <p:sp>
        <p:nvSpPr>
          <p:cNvPr id="18" name="TextBox 17"/>
          <p:cNvSpPr txBox="1"/>
          <p:nvPr/>
        </p:nvSpPr>
        <p:spPr>
          <a:xfrm>
            <a:off x="6400639" y="2838450"/>
            <a:ext cx="5181470" cy="857250"/>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Nand, A.A., Bhattacharya, A., Prajogo, D., Sohal, A. and de Vass, T. (2025) 'Understanding food waste in the hospitality industry', International Journal of Hospitality Management, 130, p.104232. </a:t>
            </a:r>
          </a:p>
        </p:txBody>
      </p:sp>
      <p:sp>
        <p:nvSpPr>
          <p:cNvPr id="19" name="TextBox 18"/>
          <p:cNvSpPr txBox="1"/>
          <p:nvPr/>
        </p:nvSpPr>
        <p:spPr>
          <a:xfrm>
            <a:off x="6400639" y="3848099"/>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Robson, C. (2016) Real world research. 4th edn. Chichester: Wiley. </a:t>
            </a:r>
          </a:p>
        </p:txBody>
      </p:sp>
      <p:sp>
        <p:nvSpPr>
          <p:cNvPr id="20" name="TextBox 19"/>
          <p:cNvSpPr txBox="1"/>
          <p:nvPr/>
        </p:nvSpPr>
        <p:spPr>
          <a:xfrm>
            <a:off x="6400639" y="4419600"/>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Socaci, S.A. (ed.) (2020) Food preservation and waste exploitation. London: IntechOpen. </a:t>
            </a:r>
          </a:p>
        </p:txBody>
      </p:sp>
      <p:sp>
        <p:nvSpPr>
          <p:cNvPr id="21" name="TextBox 20"/>
          <p:cNvSpPr txBox="1"/>
          <p:nvPr/>
        </p:nvSpPr>
        <p:spPr>
          <a:xfrm>
            <a:off x="6400639" y="5010149"/>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Tribe, J. (2009) Philosophical issues in tourism. Bristol: Channel View Publications. </a:t>
            </a:r>
          </a:p>
        </p:txBody>
      </p:sp>
      <p:sp>
        <p:nvSpPr>
          <p:cNvPr id="22" name="TextBox 21"/>
          <p:cNvSpPr txBox="1"/>
          <p:nvPr/>
        </p:nvSpPr>
        <p:spPr>
          <a:xfrm>
            <a:off x="6400639" y="5581649"/>
            <a:ext cx="5181470" cy="428625"/>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Wahab, S. and Cooper, C. (2005) Tourism in the age of globalisation. Abingdon: Routledge. </a:t>
            </a:r>
          </a:p>
        </p:txBody>
      </p:sp>
      <p:sp>
        <p:nvSpPr>
          <p:cNvPr id="23" name="TextBox 22"/>
          <p:cNvSpPr txBox="1"/>
          <p:nvPr/>
        </p:nvSpPr>
        <p:spPr>
          <a:xfrm>
            <a:off x="6400639" y="6172200"/>
            <a:ext cx="5181470" cy="857250"/>
          </a:xfrm>
          <a:prstGeom prst="rect">
            <a:avLst/>
          </a:prstGeom>
          <a:noFill/>
        </p:spPr>
        <p:txBody>
          <a:bodyPr wrap="square" lIns="73152" tIns="54864" rIns="73152" bIns="54864" anchor="ctr">
            <a:spAutoFit/>
          </a:bodyPr>
          <a:lstStyle/>
          <a:p>
            <a:pPr algn="l">
              <a:lnSpc>
                <a:spcPts val="1430"/>
              </a:lnSpc>
              <a:spcBef>
                <a:spcPts val="1040"/>
              </a:spcBef>
              <a:spcAft>
                <a:spcPts val="0"/>
              </a:spcAft>
            </a:pPr>
            <a:r>
              <a:rPr sz="1076" b="0">
                <a:solidFill>
                  <a:srgbClr val="1A3A52"/>
                </a:solidFill>
                <a:latin typeface="Inter"/>
              </a:rPr>
              <a:t> Wavei, E.B., Lo, A. and Gedecho, E.K. (2025) 'Understanding frontline employees' knowledge management in key aspects of customer relationship management', International Journal of Hospitality &amp; Tourism Administration, pp.1–29.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blipFill>
            <a:blip r:embed="rId2"/>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6858000"/>
          </a:xfrm>
          <a:prstGeom prst="rect">
            <a:avLst/>
          </a:prstGeom>
          <a:solidFill>
            <a:srgbClr val="1E4620">
              <a:alpha val="8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5638659" y="1838324"/>
            <a:ext cx="914377" cy="38100"/>
          </a:xfrm>
          <a:prstGeom prst="rect">
            <a:avLst/>
          </a:prstGeom>
          <a:solidFill>
            <a:srgbClr val="8ABF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9944" y="2181225"/>
            <a:ext cx="3781330" cy="857250"/>
          </a:xfrm>
          <a:prstGeom prst="rect">
            <a:avLst/>
          </a:prstGeom>
          <a:noFill/>
        </p:spPr>
        <p:txBody>
          <a:bodyPr wrap="none" lIns="73152" tIns="54864" rIns="73152" bIns="54864" anchor="ctr">
            <a:spAutoFit/>
          </a:bodyPr>
          <a:lstStyle/>
          <a:p>
            <a:pPr algn="ctr">
              <a:lnSpc>
                <a:spcPts val="5850"/>
              </a:lnSpc>
              <a:spcBef>
                <a:spcPts val="0"/>
              </a:spcBef>
              <a:spcAft>
                <a:spcPts val="1560"/>
              </a:spcAft>
            </a:pPr>
            <a:r>
              <a:rPr sz="4305" b="1">
                <a:solidFill>
                  <a:srgbClr val="FFFFFF"/>
                </a:solidFill>
                <a:latin typeface="Montserrat"/>
              </a:rPr>
              <a:t>Thank You</a:t>
            </a:r>
          </a:p>
        </p:txBody>
      </p:sp>
      <p:sp>
        <p:nvSpPr>
          <p:cNvPr id="6" name="Rectangle 5"/>
          <p:cNvSpPr/>
          <p:nvPr/>
        </p:nvSpPr>
        <p:spPr>
          <a:xfrm>
            <a:off x="5638659" y="3343275"/>
            <a:ext cx="914377" cy="38100"/>
          </a:xfrm>
          <a:prstGeom prst="rect">
            <a:avLst/>
          </a:prstGeom>
          <a:solidFill>
            <a:srgbClr val="8ABF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419389" y="4295774"/>
            <a:ext cx="5352916" cy="304800"/>
          </a:xfrm>
          <a:prstGeom prst="rect">
            <a:avLst/>
          </a:prstGeom>
          <a:noFill/>
        </p:spPr>
        <p:txBody>
          <a:bodyPr wrap="none" lIns="73152" tIns="54864" rIns="73152" bIns="54864" anchor="ctr">
            <a:spAutoFit/>
          </a:bodyPr>
          <a:lstStyle/>
          <a:p>
            <a:pPr algn="ctr">
              <a:lnSpc>
                <a:spcPts val="2080"/>
              </a:lnSpc>
              <a:spcBef>
                <a:spcPts val="3120"/>
              </a:spcBef>
              <a:spcAft>
                <a:spcPts val="0"/>
              </a:spcAft>
            </a:pPr>
            <a:r>
              <a:rPr sz="1435" b="0">
                <a:solidFill>
                  <a:srgbClr val="FFFFFF"/>
                </a:solidFill>
                <a:latin typeface="Inter"/>
              </a:rPr>
              <a:t>Sustainability in the Hotel and Hospitality Sector</a:t>
            </a:r>
          </a:p>
        </p:txBody>
      </p:sp>
      <p:sp>
        <p:nvSpPr>
          <p:cNvPr id="8" name="TextBox 7"/>
          <p:cNvSpPr txBox="1"/>
          <p:nvPr/>
        </p:nvSpPr>
        <p:spPr>
          <a:xfrm>
            <a:off x="3486062" y="4752974"/>
            <a:ext cx="5210044" cy="266699"/>
          </a:xfrm>
          <a:prstGeom prst="rect">
            <a:avLst/>
          </a:prstGeom>
          <a:noFill/>
        </p:spPr>
        <p:txBody>
          <a:bodyPr wrap="none" lIns="73152" tIns="54864" rIns="73152" bIns="54864" anchor="ctr">
            <a:spAutoFit/>
          </a:bodyPr>
          <a:lstStyle/>
          <a:p>
            <a:pPr algn="ctr">
              <a:lnSpc>
                <a:spcPts val="1820"/>
              </a:lnSpc>
              <a:spcBef>
                <a:spcPts val="1040"/>
              </a:spcBef>
              <a:spcAft>
                <a:spcPts val="0"/>
              </a:spcAft>
            </a:pPr>
            <a:r>
              <a:rPr sz="1196" b="0">
                <a:solidFill>
                  <a:srgbClr val="FFFFFF"/>
                </a:solidFill>
                <a:latin typeface="Inter"/>
              </a:rPr>
              <a:t>Evaluating the Efficacy of Food Waste Reduction Strategies</a:t>
            </a:r>
          </a:p>
        </p:txBody>
      </p:sp>
      <p:sp>
        <p:nvSpPr>
          <p:cNvPr id="9" name="TextBox 8"/>
          <p:cNvSpPr txBox="1"/>
          <p:nvPr/>
        </p:nvSpPr>
        <p:spPr>
          <a:xfrm>
            <a:off x="2285942" y="6172200"/>
            <a:ext cx="7610284" cy="228600"/>
          </a:xfrm>
          <a:prstGeom prst="rect">
            <a:avLst/>
          </a:prstGeom>
          <a:noFill/>
        </p:spPr>
        <p:txBody>
          <a:bodyPr wrap="none" lIns="73152" tIns="54864" rIns="73152" bIns="54864" anchor="ctr">
            <a:spAutoFit/>
          </a:bodyPr>
          <a:lstStyle/>
          <a:p>
            <a:pPr algn="l">
              <a:lnSpc>
                <a:spcPts val="1560"/>
              </a:lnSpc>
              <a:spcBef>
                <a:spcPts val="0"/>
              </a:spcBef>
              <a:spcAft>
                <a:spcPts val="0"/>
              </a:spcAft>
            </a:pPr>
            <a:r>
              <a:rPr sz="956" b="0">
                <a:solidFill>
                  <a:srgbClr val="FFFFFF"/>
                </a:solidFill>
                <a:latin typeface="Inter"/>
              </a:rPr>
              <a:t>University of Wales Trinity Saint David • BA (Hons) International Hotel Management • BMIH6001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3184</Words>
  <PresentationFormat>Widescreen</PresentationFormat>
  <Paragraphs>104</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Inter</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terms:created xsi:type="dcterms:W3CDTF">2013-01-27T09:14:16Z</dcterms:created>
  <dcterms:modified xsi:type="dcterms:W3CDTF">2026-02-16T13:14:46Z</dcterms:modified>
  <cp:category/>
</cp:coreProperties>
</file>