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1.xml" ContentType="application/vnd.openxmlformats-officedocument.drawingml.chart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Perceived daily-life control (%)</c:v>
                </c:pt>
              </c:strCache>
            </c:strRef>
          </c:tx>
          <c:spPr>
            <a:solidFill>
              <a:srgbClr val="33756F"/>
            </a:solidFill>
          </c:spPr>
          <c:invertIfNegative val="0"/>
          <c:dLbls>
            <c:numFmt formatCode="0.0&quot;%&quot;" sourceLinked="0"/>
            <c:spPr>
              <a:noFill/>
              <a:ln>
                <a:noFill/>
              </a:ln>
              <a:effectLst/>
            </c:spPr>
            <c:txPr>
              <a:bodyPr anchorCtr="1"/>
              <a:lstStyle/>
              <a:p>
                <a:pPr>
                  <a:defRPr sz="1200">
                    <a:solidFill>
                      <a:srgbClr val="21313B"/>
                    </a:solidFill>
                    <a:latin typeface="DejaVu Sans"/>
                    <a:ea typeface="DejaVu Sans"/>
                    <a:cs typeface="DejaVu San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As much as desired</c:v>
                </c:pt>
                <c:pt idx="1">
                  <c:v>Adequate</c:v>
                </c:pt>
                <c:pt idx="2">
                  <c:v>Some, but insufficient</c:v>
                </c:pt>
                <c:pt idx="3">
                  <c:v>None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34.4</c:v>
                </c:pt>
                <c:pt idx="1">
                  <c:v>42.9</c:v>
                </c:pt>
                <c:pt idx="2">
                  <c:v>17.7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A2E-47A6-BC6C-3C30269632F2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80"/>
        <c:axId val="48650112"/>
        <c:axId val="48672768"/>
      </c:barChart>
      <c:catAx>
        <c:axId val="48650112"/>
        <c:scaling>
          <c:orientation val="minMax"/>
        </c:scaling>
        <c:delete val="0"/>
        <c:axPos val="l"/>
        <c:majorGridlines>
          <c:spPr>
            <a:ln w="9525">
              <a:solidFill>
                <a:srgbClr val="CEDAD7"/>
              </a:solidFill>
              <a:prstDash val="solid"/>
            </a:ln>
          </c:spPr>
        </c:majorGridlines>
        <c:numFmt formatCode="General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 sz="1125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endParaRPr lang="en-US"/>
          </a:p>
        </c:txPr>
        <c:crossAx val="48672768"/>
        <c:crosses val="autoZero"/>
        <c:auto val="1"/>
        <c:lblAlgn val="ctr"/>
        <c:lblOffset val="100"/>
        <c:noMultiLvlLbl val="1"/>
      </c:catAx>
      <c:valAx>
        <c:axId val="486727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 w="0">
            <a:noFill/>
            <a:prstDash val="solid"/>
          </a:ln>
        </c:spPr>
        <c:txPr>
          <a:bodyPr anchorCtr="1"/>
          <a:lstStyle/>
          <a:p>
            <a:pPr>
              <a:defRPr sz="135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endParaRPr lang="en-US"/>
          </a:p>
        </c:txPr>
        <c:crossAx val="48650112"/>
        <c:crosses val="autoZero"/>
        <c:crossBetween val="between"/>
      </c:valAx>
      <c:spPr>
        <a:noFill/>
        <a:ln w="0">
          <a:noFill/>
          <a:prstDash val="solid"/>
        </a:ln>
      </c:spPr>
    </c:plotArea>
    <c:plotVisOnly val="1"/>
    <c:dispBlanksAs val="zero"/>
    <c:showDLblsOverMax val="1"/>
  </c:chart>
  <c:spPr>
    <a:noFill/>
    <a:ln w="0">
      <a:noFill/>
      <a:prstDash val="solid"/>
    </a:ln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4F8AA930-5971-4141-A149-9B1D2EFF3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F7425259-351A-482B-8668-BBB1C03573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3D6A0192-AECB-4AFB-BFE0-D4B20181D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CEC21744-A563-4BE1-B3D1-DB55A4C9D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0F68506A-989F-4C19-8AB8-FDE0DE622F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837FE4DA-D776-409F-AB36-92687CFEE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799D6033-5032-4D65-B712-8AEEFAE017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4F33D081-3B3D-4C39-8FA3-5AE3441B7EC7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B6A4720B-ECAF-4A95-99A9-F4E867F1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6B3E2F90-E1BA-4FF6-ACE2-6F71A29B5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image" Target="../media/image1.png"/><Relationship Id="rId5" Type="http://schemas.microsoft.com/office/2007/relationships/media" Target="../media/media3.m4a"/><Relationship Id="rId10" Type="http://schemas.openxmlformats.org/officeDocument/2006/relationships/notesSlide" Target="../notesSlides/notesSlide1.xml"/><Relationship Id="rId4" Type="http://schemas.openxmlformats.org/officeDocument/2006/relationships/audio" Target="../media/media2.m4a"/><Relationship Id="rId9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32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7BFE0D4-16EE-45B2-A17E-6730B7650F21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17756" r="17756"/>
          <a:stretch>
            <a:fillRect/>
          </a:stretch>
        </p:blipFill>
        <p:spPr>
          <a:xfrm>
            <a:off x="4333875" y="0"/>
            <a:ext cx="7858125" cy="6858000"/>
          </a:xfrm>
          <a:prstGeom prst="rect">
            <a:avLst/>
          </a:prstGeom>
        </p:spPr>
      </p:pic>
      <p:sp>
        <p:nvSpPr>
          <p:cNvPr id="2" name="title-background">
            <a:extLst>
              <a:ext uri="{FF2B5EF4-FFF2-40B4-BE49-F238E27FC236}">
                <a16:creationId xmlns:a16="http://schemas.microsoft.com/office/drawing/2014/main" id="{080AD0CC-1EB7-4B1A-B44D-97F2DA1861B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4733925" cy="6858000"/>
          </a:xfrm>
          <a:prstGeom prst="rect">
            <a:avLst/>
          </a:prstGeom>
          <a:solidFill>
            <a:srgbClr val="17324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cover-title">
            <a:extLst>
              <a:ext uri="{FF2B5EF4-FFF2-40B4-BE49-F238E27FC236}">
                <a16:creationId xmlns:a16="http://schemas.microsoft.com/office/drawing/2014/main" id="{72160FE6-678B-47FD-B65C-2A2CDD8C68FC}"/>
              </a:ext>
            </a:extLst>
          </p:cNvPr>
          <p:cNvSpPr>
            <a:spLocks noGrp="1"/>
          </p:cNvSpPr>
          <p:nvPr/>
        </p:nvSpPr>
        <p:spPr>
          <a:xfrm>
            <a:off x="552450" y="981075"/>
            <a:ext cx="4133850" cy="1752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675" b="1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3675" b="1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3675" b="1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Empowering</a:t>
            </a:r>
          </a:p>
          <a:p>
            <a:pPr algn="l">
              <a:lnSpc>
                <a:spcPct val="118000"/>
              </a:lnSpc>
              <a:buNone/>
              <a:defRPr sz="3675" b="1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3675" b="1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older people</a:t>
            </a:r>
          </a:p>
        </p:txBody>
      </p:sp>
      <p:sp>
        <p:nvSpPr>
          <p:cNvPr id="4" name="text">
            <a:extLst>
              <a:ext uri="{FF2B5EF4-FFF2-40B4-BE49-F238E27FC236}">
                <a16:creationId xmlns:a16="http://schemas.microsoft.com/office/drawing/2014/main" id="{B39F52F3-C600-427D-9D68-BC9F9A656E1D}"/>
              </a:ext>
            </a:extLst>
          </p:cNvPr>
          <p:cNvSpPr>
            <a:spLocks noGrp="1"/>
          </p:cNvSpPr>
          <p:nvPr/>
        </p:nvSpPr>
        <p:spPr>
          <a:xfrm>
            <a:off x="571500" y="3124200"/>
            <a:ext cx="4000500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75" b="0">
                <a:solidFill>
                  <a:srgbClr val="DFEDE8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DFEDE8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DFEDE8"/>
                </a:solidFill>
                <a:latin typeface="DejaVu Sans"/>
                <a:ea typeface="DejaVu Sans"/>
                <a:cs typeface="DejaVu Sans"/>
              </a:rPr>
              <a:t>Care, support and independence</a:t>
            </a:r>
          </a:p>
          <a:p>
            <a:pPr algn="l">
              <a:lnSpc>
                <a:spcPct val="118000"/>
              </a:lnSpc>
              <a:buNone/>
              <a:defRPr sz="1875" b="0">
                <a:solidFill>
                  <a:srgbClr val="DFEDE8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DFEDE8"/>
                </a:solidFill>
                <a:latin typeface="DejaVu Sans"/>
                <a:ea typeface="DejaVu Sans"/>
                <a:cs typeface="DejaVu Sans"/>
              </a:rPr>
              <a:t>in the United Kingdom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E107E302-FE53-46ED-ABCA-EF6F06B8A4DB}"/>
              </a:ext>
            </a:extLst>
          </p:cNvPr>
          <p:cNvSpPr>
            <a:spLocks noGrp="1"/>
          </p:cNvSpPr>
          <p:nvPr/>
        </p:nvSpPr>
        <p:spPr>
          <a:xfrm>
            <a:off x="571500" y="4991100"/>
            <a:ext cx="398145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9393"/>
          </a:bodyPr>
          <a:lstStyle>
            <a:defPPr algn="l">
              <a:defRPr sz="1350" b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350" b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Component 1: Individual Presentation</a:t>
            </a:r>
          </a:p>
          <a:p>
            <a:pPr algn="l">
              <a:lnSpc>
                <a:spcPct val="118000"/>
              </a:lnSpc>
              <a:buNone/>
              <a:defRPr sz="1350" b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BMHP6027 | BSc (Hons) Health and Social Care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9749E6A3-7B1D-4322-9883-CE3CBDA56844}"/>
              </a:ext>
            </a:extLst>
          </p:cNvPr>
          <p:cNvSpPr>
            <a:spLocks noGrp="1"/>
          </p:cNvSpPr>
          <p:nvPr/>
        </p:nvSpPr>
        <p:spPr>
          <a:xfrm>
            <a:off x="571500" y="5934074"/>
            <a:ext cx="4000500" cy="819063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D0DFDC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D0DFDC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1050" dirty="0">
                <a:solidFill>
                  <a:srgbClr val="D0DFDC"/>
                </a:solidFill>
                <a:latin typeface="DejaVu Sans"/>
                <a:ea typeface="DejaVu Sans"/>
                <a:cs typeface="DejaVu Sans"/>
              </a:rPr>
              <a:t>Student</a:t>
            </a:r>
            <a:r>
              <a:rPr lang="en-GB" sz="1050" b="0" dirty="0">
                <a:solidFill>
                  <a:srgbClr val="D0DFDC"/>
                </a:solidFill>
                <a:latin typeface="DejaVu Sans"/>
                <a:ea typeface="DejaVu Sans"/>
                <a:cs typeface="DejaVu Sans"/>
              </a:rPr>
              <a:t> Name: Sonia Ajaib</a:t>
            </a:r>
          </a:p>
          <a:p>
            <a:pPr algn="l">
              <a:lnSpc>
                <a:spcPct val="118000"/>
              </a:lnSpc>
              <a:buNone/>
              <a:defRPr sz="1050" b="0">
                <a:solidFill>
                  <a:srgbClr val="D0DFDC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dirty="0">
                <a:solidFill>
                  <a:srgbClr val="D0DFDC"/>
                </a:solidFill>
                <a:latin typeface="DejaVu Sans"/>
                <a:ea typeface="DejaVu Sans"/>
                <a:cs typeface="DejaVu Sans"/>
              </a:rPr>
              <a:t>Student number</a:t>
            </a:r>
            <a:r>
              <a:rPr lang="en-GB" sz="1050" b="0" dirty="0">
                <a:solidFill>
                  <a:srgbClr val="D0DFDC"/>
                </a:solidFill>
                <a:latin typeface="DejaVu Sans"/>
                <a:ea typeface="DejaVu Sans"/>
                <a:cs typeface="DejaVu Sans"/>
              </a:rPr>
              <a:t>: 2327612</a:t>
            </a:r>
            <a:endParaRPr sz="1050" b="0" dirty="0">
              <a:solidFill>
                <a:srgbClr val="D0DFDC"/>
              </a:solidFill>
              <a:latin typeface="DejaVu Sans"/>
              <a:ea typeface="DejaVu Sans"/>
              <a:cs typeface="DejaVu Sans"/>
            </a:endParaRPr>
          </a:p>
          <a:p>
            <a:pPr algn="l">
              <a:lnSpc>
                <a:spcPct val="118000"/>
              </a:lnSpc>
              <a:buNone/>
              <a:defRPr sz="1050" b="0">
                <a:solidFill>
                  <a:srgbClr val="D0DFDC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dirty="0">
                <a:solidFill>
                  <a:srgbClr val="D0DFDC"/>
                </a:solidFill>
                <a:latin typeface="DejaVu Sans"/>
                <a:ea typeface="DejaVu Sans"/>
                <a:cs typeface="DejaVu Sans"/>
              </a:rPr>
              <a:t>Lecturer</a:t>
            </a:r>
            <a:r>
              <a:rPr lang="en-GB" sz="1050" b="0" dirty="0">
                <a:solidFill>
                  <a:srgbClr val="D0DFDC"/>
                </a:solidFill>
                <a:latin typeface="DejaVu Sans"/>
                <a:ea typeface="DejaVu Sans"/>
                <a:cs typeface="DejaVu Sans"/>
              </a:rPr>
              <a:t>:</a:t>
            </a:r>
            <a:r>
              <a:rPr sz="1050" b="0" dirty="0">
                <a:solidFill>
                  <a:srgbClr val="D0DFDC"/>
                </a:solidFill>
                <a:latin typeface="DejaVu Sans"/>
                <a:ea typeface="DejaVu Sans"/>
                <a:cs typeface="DejaVu Sans"/>
              </a:rPr>
              <a:t> Tomy </a:t>
            </a:r>
            <a:r>
              <a:rPr sz="1050" b="0" dirty="0" err="1">
                <a:solidFill>
                  <a:srgbClr val="D0DFDC"/>
                </a:solidFill>
                <a:latin typeface="DejaVu Sans"/>
                <a:ea typeface="DejaVu Sans"/>
                <a:cs typeface="DejaVu Sans"/>
              </a:rPr>
              <a:t>Adattu</a:t>
            </a:r>
            <a:r>
              <a:rPr sz="1050" b="0" dirty="0">
                <a:solidFill>
                  <a:srgbClr val="D0DFDC"/>
                </a:solidFill>
                <a:latin typeface="DejaVu Sans"/>
                <a:ea typeface="DejaVu Sans"/>
                <a:cs typeface="DejaVu Sans"/>
              </a:rPr>
              <a:t> Chacko</a:t>
            </a:r>
          </a:p>
        </p:txBody>
      </p:sp>
      <p:pic>
        <p:nvPicPr>
          <p:cNvPr id="8" name="Slide 1">
            <a:hlinkClick r:id="" action="ppaction://media"/>
            <a:extLst>
              <a:ext uri="{FF2B5EF4-FFF2-40B4-BE49-F238E27FC236}">
                <a16:creationId xmlns:a16="http://schemas.microsoft.com/office/drawing/2014/main" id="{9DE3A51E-418B-F01C-4A18-354FD9D8C6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BE059B-AB88-F36E-C4EE-0B30F337D92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10" name="1">
            <a:hlinkClick r:id="" action="ppaction://media"/>
            <a:extLst>
              <a:ext uri="{FF2B5EF4-FFF2-40B4-BE49-F238E27FC236}">
                <a16:creationId xmlns:a16="http://schemas.microsoft.com/office/drawing/2014/main" id="{8F9CEA81-0662-057C-12A4-180E8D0E9F6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9C68C1D9-094E-EE17-07C1-685168321BC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2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7728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58"/>
    </mc:Choice>
    <mc:Fallback>
      <p:transition spd="slow" advTm="25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93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6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785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left-border">
            <a:extLst>
              <a:ext uri="{FF2B5EF4-FFF2-40B4-BE49-F238E27FC236}">
                <a16:creationId xmlns:a16="http://schemas.microsoft.com/office/drawing/2014/main" id="{39B248EF-C1ED-4B9D-B068-C9069D050A0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8EB58203-3181-4D08-BB22-C64AB3853610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Independence Matters — why.</a:t>
            </a:r>
          </a:p>
        </p:txBody>
      </p:sp>
      <p:sp>
        <p:nvSpPr>
          <p:cNvPr id="3" name="lead">
            <a:extLst>
              <a:ext uri="{FF2B5EF4-FFF2-40B4-BE49-F238E27FC236}">
                <a16:creationId xmlns:a16="http://schemas.microsoft.com/office/drawing/2014/main" id="{1FFD07D6-6502-4620-8201-570267E3276C}"/>
              </a:ext>
            </a:extLst>
          </p:cNvPr>
          <p:cNvSpPr>
            <a:spLocks noGrp="1"/>
          </p:cNvSpPr>
          <p:nvPr/>
        </p:nvSpPr>
        <p:spPr>
          <a:xfrm>
            <a:off x="666750" y="1276350"/>
            <a:ext cx="10668000" cy="5810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725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725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Healthy ageing is the subject of caring about the ability to do what matters to the individual.</a:t>
            </a:r>
          </a:p>
        </p:txBody>
      </p:sp>
      <p:sp>
        <p:nvSpPr>
          <p:cNvPr id="4" name="source-footer">
            <a:extLst>
              <a:ext uri="{FF2B5EF4-FFF2-40B4-BE49-F238E27FC236}">
                <a16:creationId xmlns:a16="http://schemas.microsoft.com/office/drawing/2014/main" id="{B07620CD-A7B4-4EF6-8397-75E1A7C26052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WHO (2020); Older People’s Commissioner for Wales (2025)</a:t>
            </a:r>
          </a:p>
        </p:txBody>
      </p:sp>
      <p:sp>
        <p:nvSpPr>
          <p:cNvPr id="5" name="slide-number">
            <a:extLst>
              <a:ext uri="{FF2B5EF4-FFF2-40B4-BE49-F238E27FC236}">
                <a16:creationId xmlns:a16="http://schemas.microsoft.com/office/drawing/2014/main" id="{FA4389E9-61F2-4421-9825-D06B6841920B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02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8F4B9DD3-6D23-45C5-BAB7-C3F4D72F8DFA}"/>
              </a:ext>
            </a:extLst>
          </p:cNvPr>
          <p:cNvSpPr>
            <a:spLocks noGrp="1"/>
          </p:cNvSpPr>
          <p:nvPr/>
        </p:nvSpPr>
        <p:spPr>
          <a:xfrm>
            <a:off x="714375" y="2295525"/>
            <a:ext cx="4762500" cy="5810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Independence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7954A7E7-B58C-4CDF-9BCE-43636CE63D08}"/>
              </a:ext>
            </a:extLst>
          </p:cNvPr>
          <p:cNvSpPr>
            <a:spLocks noGrp="1"/>
          </p:cNvSpPr>
          <p:nvPr/>
        </p:nvSpPr>
        <p:spPr>
          <a:xfrm>
            <a:off x="714375" y="2886075"/>
            <a:ext cx="4762500" cy="1095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0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250" b="0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isn't about being capable of doing things without assistance.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C166ED49-7F30-4FF2-B96F-D4B6765DB1D4}"/>
              </a:ext>
            </a:extLst>
          </p:cNvPr>
          <p:cNvSpPr>
            <a:spLocks noGrp="1"/>
          </p:cNvSpPr>
          <p:nvPr/>
        </p:nvSpPr>
        <p:spPr>
          <a:xfrm>
            <a:off x="6448425" y="2095500"/>
            <a:ext cx="49053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Personal agency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476EA279-0252-4F0A-970B-504FA3BAF029}"/>
              </a:ext>
            </a:extLst>
          </p:cNvPr>
          <p:cNvSpPr>
            <a:spLocks noGrp="1"/>
          </p:cNvSpPr>
          <p:nvPr/>
        </p:nvSpPr>
        <p:spPr>
          <a:xfrm>
            <a:off x="6448425" y="2438400"/>
            <a:ext cx="49053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2500" lnSpcReduction="10000"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the choice about how to live, who, when and what to accept as risks, when and which to/when not and whom to accept as care.</a:t>
            </a:r>
          </a:p>
        </p:txBody>
      </p:sp>
      <p:sp>
        <p:nvSpPr>
          <p:cNvPr id="10" name="text">
            <a:extLst>
              <a:ext uri="{FF2B5EF4-FFF2-40B4-BE49-F238E27FC236}">
                <a16:creationId xmlns:a16="http://schemas.microsoft.com/office/drawing/2014/main" id="{1673B962-C6C4-4A18-958A-BFD9FA7713A8}"/>
              </a:ext>
            </a:extLst>
          </p:cNvPr>
          <p:cNvSpPr>
            <a:spLocks noGrp="1"/>
          </p:cNvSpPr>
          <p:nvPr/>
        </p:nvSpPr>
        <p:spPr>
          <a:xfrm>
            <a:off x="6448425" y="3429000"/>
            <a:ext cx="49053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Everyday participation</a:t>
            </a:r>
          </a:p>
        </p:txBody>
      </p:sp>
      <p:sp>
        <p:nvSpPr>
          <p:cNvPr id="11" name="text">
            <a:extLst>
              <a:ext uri="{FF2B5EF4-FFF2-40B4-BE49-F238E27FC236}">
                <a16:creationId xmlns:a16="http://schemas.microsoft.com/office/drawing/2014/main" id="{9BBCCFF8-450B-4F3D-A345-C2143142A8DC}"/>
              </a:ext>
            </a:extLst>
          </p:cNvPr>
          <p:cNvSpPr>
            <a:spLocks noGrp="1"/>
          </p:cNvSpPr>
          <p:nvPr/>
        </p:nvSpPr>
        <p:spPr>
          <a:xfrm>
            <a:off x="6448425" y="3771900"/>
            <a:ext cx="49053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Routines, relationships and valued roles in the community.</a:t>
            </a:r>
          </a:p>
        </p:txBody>
      </p:sp>
      <p:sp>
        <p:nvSpPr>
          <p:cNvPr id="12" name="text">
            <a:extLst>
              <a:ext uri="{FF2B5EF4-FFF2-40B4-BE49-F238E27FC236}">
                <a16:creationId xmlns:a16="http://schemas.microsoft.com/office/drawing/2014/main" id="{3FC58E98-CE20-4252-A01B-4A2E6A3798C6}"/>
              </a:ext>
            </a:extLst>
          </p:cNvPr>
          <p:cNvSpPr>
            <a:spLocks noGrp="1"/>
          </p:cNvSpPr>
          <p:nvPr/>
        </p:nvSpPr>
        <p:spPr>
          <a:xfrm>
            <a:off x="6448425" y="4762500"/>
            <a:ext cx="49053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Learning Area</a:t>
            </a:r>
          </a:p>
        </p:txBody>
      </p:sp>
      <p:sp>
        <p:nvSpPr>
          <p:cNvPr id="13" name="text">
            <a:extLst>
              <a:ext uri="{FF2B5EF4-FFF2-40B4-BE49-F238E27FC236}">
                <a16:creationId xmlns:a16="http://schemas.microsoft.com/office/drawing/2014/main" id="{A56A0153-3132-46E3-96BC-AA794D424D31}"/>
              </a:ext>
            </a:extLst>
          </p:cNvPr>
          <p:cNvSpPr>
            <a:spLocks noGrp="1"/>
          </p:cNvSpPr>
          <p:nvPr/>
        </p:nvSpPr>
        <p:spPr>
          <a:xfrm>
            <a:off x="6448425" y="5105400"/>
            <a:ext cx="49053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General across the UK with specific examples from devolved Wales and England.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001E04DF-865F-7CA2-A02C-4B313B4231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2562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351"/>
    </mc:Choice>
    <mc:Fallback>
      <p:transition spd="slow" advTm="303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left-border">
            <a:extLst>
              <a:ext uri="{FF2B5EF4-FFF2-40B4-BE49-F238E27FC236}">
                <a16:creationId xmlns:a16="http://schemas.microsoft.com/office/drawing/2014/main" id="{58FAC5E7-D060-4C7D-ADAF-BD9FAC088247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43FE4F41-B3C2-4A19-B782-1C371D3F4541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Functional Ability: A Useful Framework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9CE79A6B-6A42-4AAD-B4F1-E96C9A8606E1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WHO (2020; 2024)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B6B4835D-BF0A-4EF1-B5E8-66A20E27D548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03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E604306A-9330-4906-BCF8-2DD13BA74F3D}"/>
              </a:ext>
            </a:extLst>
          </p:cNvPr>
          <p:cNvSpPr>
            <a:spLocks noGrp="1"/>
          </p:cNvSpPr>
          <p:nvPr/>
        </p:nvSpPr>
        <p:spPr>
          <a:xfrm>
            <a:off x="742950" y="1800225"/>
            <a:ext cx="48577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4162"/>
          </a:bodyPr>
          <a:lstStyle>
            <a:defPPr algn="l"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Intrinsic capacity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593D8432-CE28-4A22-BEF1-0488A7EA0CC6}"/>
              </a:ext>
            </a:extLst>
          </p:cNvPr>
          <p:cNvSpPr>
            <a:spLocks noGrp="1"/>
          </p:cNvSpPr>
          <p:nvPr/>
        </p:nvSpPr>
        <p:spPr>
          <a:xfrm>
            <a:off x="742950" y="2371725"/>
            <a:ext cx="4762500" cy="12668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Mobility, cognitive ability, sensory processes, psychological functioning and vitality.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FA14774A-21D7-45EA-8B73-9A78397AAD03}"/>
              </a:ext>
            </a:extLst>
          </p:cNvPr>
          <p:cNvSpPr>
            <a:spLocks noGrp="1"/>
          </p:cNvSpPr>
          <p:nvPr/>
        </p:nvSpPr>
        <p:spPr>
          <a:xfrm>
            <a:off x="6572250" y="1800225"/>
            <a:ext cx="47815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4162"/>
          </a:bodyPr>
          <a:lstStyle>
            <a:defPPr algn="l"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Enabling environment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A12CF81E-5184-465D-B98D-4658B15491EF}"/>
              </a:ext>
            </a:extLst>
          </p:cNvPr>
          <p:cNvSpPr>
            <a:spLocks noGrp="1"/>
          </p:cNvSpPr>
          <p:nvPr/>
        </p:nvSpPr>
        <p:spPr>
          <a:xfrm>
            <a:off x="6572250" y="2371725"/>
            <a:ext cx="4743450" cy="12668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Easy access housing, transportation, relationships, services, attitudes and rights.</a:t>
            </a:r>
          </a:p>
        </p:txBody>
      </p:sp>
      <p:sp>
        <p:nvSpPr>
          <p:cNvPr id="9" name="separator">
            <a:extLst>
              <a:ext uri="{FF2B5EF4-FFF2-40B4-BE49-F238E27FC236}">
                <a16:creationId xmlns:a16="http://schemas.microsoft.com/office/drawing/2014/main" id="{C4B8A9F3-F00B-4A30-B0E3-FB981B357893}"/>
              </a:ext>
            </a:extLst>
          </p:cNvPr>
          <p:cNvSpPr>
            <a:spLocks noGrp="1"/>
          </p:cNvSpPr>
          <p:nvPr/>
        </p:nvSpPr>
        <p:spPr>
          <a:xfrm>
            <a:off x="723900" y="4133850"/>
            <a:ext cx="10677525" cy="19050"/>
          </a:xfrm>
          <a:prstGeom prst="rect">
            <a:avLst/>
          </a:prstGeom>
          <a:solidFill>
            <a:srgbClr val="CEDAD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">
            <a:extLst>
              <a:ext uri="{FF2B5EF4-FFF2-40B4-BE49-F238E27FC236}">
                <a16:creationId xmlns:a16="http://schemas.microsoft.com/office/drawing/2014/main" id="{C070FD3F-5ADD-45E7-9FD0-7920D52D129A}"/>
              </a:ext>
            </a:extLst>
          </p:cNvPr>
          <p:cNvSpPr>
            <a:spLocks noGrp="1"/>
          </p:cNvSpPr>
          <p:nvPr/>
        </p:nvSpPr>
        <p:spPr>
          <a:xfrm>
            <a:off x="742950" y="4438650"/>
            <a:ext cx="105727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02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02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Critical implication</a:t>
            </a:r>
          </a:p>
        </p:txBody>
      </p:sp>
      <p:sp>
        <p:nvSpPr>
          <p:cNvPr id="11" name="text">
            <a:extLst>
              <a:ext uri="{FF2B5EF4-FFF2-40B4-BE49-F238E27FC236}">
                <a16:creationId xmlns:a16="http://schemas.microsoft.com/office/drawing/2014/main" id="{DF93645E-D24F-4334-9219-4B0C0CDC28CB}"/>
              </a:ext>
            </a:extLst>
          </p:cNvPr>
          <p:cNvSpPr>
            <a:spLocks noGrp="1"/>
          </p:cNvSpPr>
          <p:nvPr/>
        </p:nvSpPr>
        <p:spPr>
          <a:xfrm>
            <a:off x="742950" y="4981575"/>
            <a:ext cx="1057275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02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02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Adaptability of support and environments means that a decline in physical function doesn't have to equal a loss of independence.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F87F296E-D51D-B12F-0F40-A11C40D481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2219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298"/>
    </mc:Choice>
    <mc:Fallback>
      <p:transition spd="slow" advTm="382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left-border">
            <a:extLst>
              <a:ext uri="{FF2B5EF4-FFF2-40B4-BE49-F238E27FC236}">
                <a16:creationId xmlns:a16="http://schemas.microsoft.com/office/drawing/2014/main" id="{713C9439-954B-48B5-9CF4-2214C5F9BE0D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73B1966F-1B5D-4A6A-BBD5-989FBB9D8AE1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Care and Support Plans Relied on Each Other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80BFBF05-9F9D-42BF-BD77-B55D54866BF4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NICE (2015a; 2015b); WHO (2020)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2D1773F1-3762-4B75-940E-88E8EF4DA75A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04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5ABED662-8356-45D1-A89A-B1BFE005F24F}"/>
              </a:ext>
            </a:extLst>
          </p:cNvPr>
          <p:cNvSpPr>
            <a:spLocks noGrp="1"/>
          </p:cNvSpPr>
          <p:nvPr/>
        </p:nvSpPr>
        <p:spPr>
          <a:xfrm>
            <a:off x="790575" y="1838325"/>
            <a:ext cx="4810125" cy="658368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a. Adjusting to impaired physical
and functional abilities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71058DD1-6CFC-469D-B6DF-86B1042251A9}"/>
              </a:ext>
            </a:extLst>
          </p:cNvPr>
          <p:cNvSpPr>
            <a:spLocks noGrp="1"/>
          </p:cNvSpPr>
          <p:nvPr/>
        </p:nvSpPr>
        <p:spPr>
          <a:xfrm>
            <a:off x="790575" y="2542032"/>
            <a:ext cx="4810125" cy="896112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Long term conditions, medications, nutrition, walking, falls and personal hygiene.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C69C6739-8EF1-4BDB-AB83-C3D053C182E3}"/>
              </a:ext>
            </a:extLst>
          </p:cNvPr>
          <p:cNvSpPr>
            <a:spLocks noGrp="1"/>
          </p:cNvSpPr>
          <p:nvPr/>
        </p:nvSpPr>
        <p:spPr>
          <a:xfrm>
            <a:off x="6553200" y="1838325"/>
            <a:ext cx="4810125" cy="658368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Cognitive and emotional needs
are provided for.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1242DEFE-A3D6-4BFE-9DEC-403BC97E8BA8}"/>
              </a:ext>
            </a:extLst>
          </p:cNvPr>
          <p:cNvSpPr>
            <a:spLocks noGrp="1"/>
          </p:cNvSpPr>
          <p:nvPr/>
        </p:nvSpPr>
        <p:spPr>
          <a:xfrm>
            <a:off x="6553200" y="2542032"/>
            <a:ext cx="4810125" cy="896112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Changes in memory, depression/grief, identity and confidence following an illness.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8CE74117-1A96-401A-984C-7B11A326080D}"/>
              </a:ext>
            </a:extLst>
          </p:cNvPr>
          <p:cNvSpPr>
            <a:spLocks noGrp="1"/>
          </p:cNvSpPr>
          <p:nvPr/>
        </p:nvSpPr>
        <p:spPr>
          <a:xfrm>
            <a:off x="790575" y="3962400"/>
            <a:ext cx="481012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Social and relational needs)</a:t>
            </a:r>
          </a:p>
        </p:txBody>
      </p:sp>
      <p:sp>
        <p:nvSpPr>
          <p:cNvPr id="10" name="text">
            <a:extLst>
              <a:ext uri="{FF2B5EF4-FFF2-40B4-BE49-F238E27FC236}">
                <a16:creationId xmlns:a16="http://schemas.microsoft.com/office/drawing/2014/main" id="{8DF78836-4113-4863-932D-04747E409E7F}"/>
              </a:ext>
            </a:extLst>
          </p:cNvPr>
          <p:cNvSpPr>
            <a:spLocks noGrp="1"/>
          </p:cNvSpPr>
          <p:nvPr/>
        </p:nvSpPr>
        <p:spPr>
          <a:xfrm>
            <a:off x="790575" y="4305300"/>
            <a:ext cx="4810125" cy="10763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Companionship, family roles, meaningful activity, language/culture.</a:t>
            </a:r>
          </a:p>
        </p:txBody>
      </p:sp>
      <p:sp>
        <p:nvSpPr>
          <p:cNvPr id="11" name="text">
            <a:extLst>
              <a:ext uri="{FF2B5EF4-FFF2-40B4-BE49-F238E27FC236}">
                <a16:creationId xmlns:a16="http://schemas.microsoft.com/office/drawing/2014/main" id="{CA6D5552-4CDE-4314-832A-EABD735665F9}"/>
              </a:ext>
            </a:extLst>
          </p:cNvPr>
          <p:cNvSpPr>
            <a:spLocks noGrp="1"/>
          </p:cNvSpPr>
          <p:nvPr/>
        </p:nvSpPr>
        <p:spPr>
          <a:xfrm>
            <a:off x="6553200" y="3962400"/>
            <a:ext cx="481012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Practical and economical needs.</a:t>
            </a:r>
          </a:p>
        </p:txBody>
      </p:sp>
      <p:sp>
        <p:nvSpPr>
          <p:cNvPr id="12" name="text">
            <a:extLst>
              <a:ext uri="{FF2B5EF4-FFF2-40B4-BE49-F238E27FC236}">
                <a16:creationId xmlns:a16="http://schemas.microsoft.com/office/drawing/2014/main" id="{CAE1B5D3-48D4-48D3-AC62-E1ED241ACD72}"/>
              </a:ext>
            </a:extLst>
          </p:cNvPr>
          <p:cNvSpPr>
            <a:spLocks noGrp="1"/>
          </p:cNvSpPr>
          <p:nvPr/>
        </p:nvSpPr>
        <p:spPr>
          <a:xfrm>
            <a:off x="6553200" y="4305300"/>
            <a:ext cx="4810125" cy="10763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Safety, housing, fuel, transportation, benefits and access to service and care providers.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6E47432C-A7E5-45B9-BAC4-B0A63CF71F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1225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704"/>
    </mc:Choice>
    <mc:Fallback>
      <p:transition spd="slow" advTm="26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left-border">
            <a:extLst>
              <a:ext uri="{FF2B5EF4-FFF2-40B4-BE49-F238E27FC236}">
                <a16:creationId xmlns:a16="http://schemas.microsoft.com/office/drawing/2014/main" id="{F796EF10-AD92-4411-BD1F-7218B83CD4C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7B2EDEBE-6F48-4AF4-B0A9-B4B4F15F01EE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Empowerment: MUST Involve Genuine Choice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E4C4193F-806C-4EFB-A95C-4BEB9DEE86AF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NICE (2015a); Welsh Government (2023); Darby et al. (2024)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0C33AF01-3E74-4A89-92DC-8AE62A2E009C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05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76CAF583-595B-4DCE-BFBB-FD0A62E39D15}"/>
              </a:ext>
            </a:extLst>
          </p:cNvPr>
          <p:cNvSpPr>
            <a:spLocks noGrp="1"/>
          </p:cNvSpPr>
          <p:nvPr/>
        </p:nvSpPr>
        <p:spPr>
          <a:xfrm>
            <a:off x="733425" y="1819275"/>
            <a:ext cx="474345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Enabling choice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2AD7DD59-504E-4445-8A77-1E80F27449D6}"/>
              </a:ext>
            </a:extLst>
          </p:cNvPr>
          <p:cNvSpPr>
            <a:spLocks noGrp="1"/>
          </p:cNvSpPr>
          <p:nvPr/>
        </p:nvSpPr>
        <p:spPr>
          <a:xfrm>
            <a:off x="733425" y="2381250"/>
            <a:ext cx="4914900" cy="2581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• Care plans and goals co-produced.</a:t>
            </a:r>
          </a:p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• Information and advice that can be easily accessed.</a:t>
            </a:r>
          </a:p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• Regular advocates / service workers and variable visiting times.</a:t>
            </a:r>
          </a:p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• Patients' wishes and respect for dignity are honored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0E90AD01-680A-4155-B1FF-DE83395A3185}"/>
              </a:ext>
            </a:extLst>
          </p:cNvPr>
          <p:cNvSpPr>
            <a:spLocks noGrp="1"/>
          </p:cNvSpPr>
          <p:nvPr/>
        </p:nvSpPr>
        <p:spPr>
          <a:xfrm>
            <a:off x="6477000" y="1819275"/>
            <a:ext cx="4905375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Managing risk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05DD53C8-1CDA-4745-AA89-25C3F19FBF6A}"/>
              </a:ext>
            </a:extLst>
          </p:cNvPr>
          <p:cNvSpPr>
            <a:spLocks noGrp="1"/>
          </p:cNvSpPr>
          <p:nvPr/>
        </p:nvSpPr>
        <p:spPr>
          <a:xfrm>
            <a:off x="6477000" y="2381250"/>
            <a:ext cx="4953000" cy="25812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lnSpcReduction="10000"/>
          </a:bodyPr>
          <a:lstStyle>
            <a:defPPr algn="l"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• Assist in the decision-making and capacity assessment process.</a:t>
            </a:r>
          </a:p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• Have </a:t>
            </a:r>
            <a:r>
              <a:rPr lang="en-GB" sz="1875" b="0" dirty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an</a:t>
            </a:r>
            <a:r>
              <a:rPr sz="1875" b="0" dirty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 open dialogue about Pros and Cons.</a:t>
            </a:r>
          </a:p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• Take the least restrictive safe measure possible</a:t>
            </a:r>
          </a:p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• Reconsider options when needs or wants shift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CC66ACF0-7052-4860-81C9-6FC6E499E1B4}"/>
              </a:ext>
            </a:extLst>
          </p:cNvPr>
          <p:cNvSpPr>
            <a:spLocks noGrp="1"/>
          </p:cNvSpPr>
          <p:nvPr/>
        </p:nvSpPr>
        <p:spPr>
          <a:xfrm>
            <a:off x="781050" y="5429250"/>
            <a:ext cx="105156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87394" lnSpcReduction="10000"/>
          </a:bodyPr>
          <a:lstStyle>
            <a:defPPr algn="l">
              <a:defRPr sz="19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9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19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Key tension: An empowered plan can be disempowering if somehow the person is not really at the helm.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BD2A76A6-5C64-14F4-2323-396E84C763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11188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061"/>
    </mc:Choice>
    <mc:Fallback>
      <p:transition spd="slow" advTm="46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left-border">
            <a:extLst>
              <a:ext uri="{FF2B5EF4-FFF2-40B4-BE49-F238E27FC236}">
                <a16:creationId xmlns:a16="http://schemas.microsoft.com/office/drawing/2014/main" id="{9C160401-F83E-455D-B43E-9BF3340FD22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0CF9E4D8-3AEF-4487-9F85-44AC4375E455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Wales: A Rights-Based Policy Ambition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54A39DAD-5267-45D3-B264-93E636B7EFD6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Welsh Government (2014; 2021; 2025); Older People’s Commissioner for Wales (2026)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73EED97F-E8B1-40BD-AC10-B9EFFE21EC36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06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34231673-4416-4C8B-A201-D229B5A5277C}"/>
              </a:ext>
            </a:extLst>
          </p:cNvPr>
          <p:cNvSpPr>
            <a:spLocks noGrp="1"/>
          </p:cNvSpPr>
          <p:nvPr/>
        </p:nvSpPr>
        <p:spPr>
          <a:xfrm>
            <a:off x="742950" y="1714500"/>
            <a:ext cx="50958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Well-being Act (Wales) 2014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5FECD1FC-8227-4E0D-8876-8DD8A99884D7}"/>
              </a:ext>
            </a:extLst>
          </p:cNvPr>
          <p:cNvSpPr>
            <a:spLocks noGrp="1"/>
          </p:cNvSpPr>
          <p:nvPr/>
        </p:nvSpPr>
        <p:spPr>
          <a:xfrm>
            <a:off x="742950" y="2057400"/>
            <a:ext cx="5095875" cy="933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Wellbeing, voice and control, prevention, co-production and support to carers.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5ED8B4B8-D541-4BD3-80FD-589A1A211137}"/>
              </a:ext>
            </a:extLst>
          </p:cNvPr>
          <p:cNvSpPr>
            <a:spLocks noGrp="1"/>
          </p:cNvSpPr>
          <p:nvPr/>
        </p:nvSpPr>
        <p:spPr>
          <a:xfrm>
            <a:off x="6448425" y="1714500"/>
            <a:ext cx="50482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Age Friendly Wales (2021)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24B892EA-AF8F-4F81-974C-CB1F1D4317B5}"/>
              </a:ext>
            </a:extLst>
          </p:cNvPr>
          <p:cNvSpPr>
            <a:spLocks noGrp="1"/>
          </p:cNvSpPr>
          <p:nvPr/>
        </p:nvSpPr>
        <p:spPr>
          <a:xfrm>
            <a:off x="6448425" y="2057400"/>
            <a:ext cx="5048250" cy="933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Independence, participation, dignifying and accessible communities outside the clinic.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EE76729E-74D3-4D0E-AB4F-9376E2C823B3}"/>
              </a:ext>
            </a:extLst>
          </p:cNvPr>
          <p:cNvSpPr>
            <a:spLocks noGrp="1"/>
          </p:cNvSpPr>
          <p:nvPr/>
        </p:nvSpPr>
        <p:spPr>
          <a:xfrm>
            <a:off x="742950" y="4010025"/>
            <a:ext cx="50958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Current provision</a:t>
            </a:r>
          </a:p>
        </p:txBody>
      </p:sp>
      <p:sp>
        <p:nvSpPr>
          <p:cNvPr id="10" name="text">
            <a:extLst>
              <a:ext uri="{FF2B5EF4-FFF2-40B4-BE49-F238E27FC236}">
                <a16:creationId xmlns:a16="http://schemas.microsoft.com/office/drawing/2014/main" id="{09B20C80-F935-435E-807E-442B729DADBB}"/>
              </a:ext>
            </a:extLst>
          </p:cNvPr>
          <p:cNvSpPr>
            <a:spLocks noGrp="1"/>
          </p:cNvSpPr>
          <p:nvPr/>
        </p:nvSpPr>
        <p:spPr>
          <a:xfrm>
            <a:off x="742950" y="4352925"/>
            <a:ext cx="5095875" cy="933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Regional partnerships and home investment in community care and home adaptation.</a:t>
            </a:r>
          </a:p>
        </p:txBody>
      </p:sp>
      <p:sp>
        <p:nvSpPr>
          <p:cNvPr id="11" name="text">
            <a:extLst>
              <a:ext uri="{FF2B5EF4-FFF2-40B4-BE49-F238E27FC236}">
                <a16:creationId xmlns:a16="http://schemas.microsoft.com/office/drawing/2014/main" id="{D31F8C9F-93AD-4DCD-9896-118F432BDA6E}"/>
              </a:ext>
            </a:extLst>
          </p:cNvPr>
          <p:cNvSpPr>
            <a:spLocks noGrp="1"/>
          </p:cNvSpPr>
          <p:nvPr/>
        </p:nvSpPr>
        <p:spPr>
          <a:xfrm>
            <a:off x="6448425" y="4010025"/>
            <a:ext cx="50482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Critical gap</a:t>
            </a:r>
          </a:p>
        </p:txBody>
      </p:sp>
      <p:sp>
        <p:nvSpPr>
          <p:cNvPr id="12" name="text">
            <a:extLst>
              <a:ext uri="{FF2B5EF4-FFF2-40B4-BE49-F238E27FC236}">
                <a16:creationId xmlns:a16="http://schemas.microsoft.com/office/drawing/2014/main" id="{DBC9AB00-E1F8-4B27-B0F9-75BE49466969}"/>
              </a:ext>
            </a:extLst>
          </p:cNvPr>
          <p:cNvSpPr>
            <a:spLocks noGrp="1"/>
          </p:cNvSpPr>
          <p:nvPr/>
        </p:nvSpPr>
        <p:spPr>
          <a:xfrm>
            <a:off x="6448425" y="4352925"/>
            <a:ext cx="5048250" cy="1190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The 2026 Commissioner study mentions delays and lackluster communication; it however represents 268 contributors, a population study does not.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283B7669-6C6B-8B7B-8A0D-093BAF07F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26693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76250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13"/>
    </mc:Choice>
    <mc:Fallback>
      <p:transition spd="slow" advTm="43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left-border">
            <a:extLst>
              <a:ext uri="{FF2B5EF4-FFF2-40B4-BE49-F238E27FC236}">
                <a16:creationId xmlns:a16="http://schemas.microsoft.com/office/drawing/2014/main" id="{440D477B-FDF3-4D67-8E64-CB407CF1C1F2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8BA0922E-027D-4195-8830-EF1EE0D683E1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England: Prevention, Wellbeing and Choice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8A9FCF8D-5CA6-40A0-AF9B-21501566812B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Care Act (2014); NICE (2015a; 2015b; 2025); DHSC (2025a)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488426A8-CAE8-4563-BC6D-ECAD24605728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07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E13A9183-5130-476B-B8C7-C496FFDF8352}"/>
              </a:ext>
            </a:extLst>
          </p:cNvPr>
          <p:cNvSpPr>
            <a:spLocks noGrp="1"/>
          </p:cNvSpPr>
          <p:nvPr/>
        </p:nvSpPr>
        <p:spPr>
          <a:xfrm>
            <a:off x="752475" y="1800225"/>
            <a:ext cx="49911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Care Act 2014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6A64CB74-5993-4B14-B9BF-E5FA08650C65}"/>
              </a:ext>
            </a:extLst>
          </p:cNvPr>
          <p:cNvSpPr>
            <a:spLocks noGrp="1"/>
          </p:cNvSpPr>
          <p:nvPr/>
        </p:nvSpPr>
        <p:spPr>
          <a:xfrm>
            <a:off x="752475" y="2143125"/>
            <a:ext cx="4991100" cy="981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Wellbeing duty, prevention, assessment and personal budgets or direct payments.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C7F2B028-D0C0-473F-9C14-FEDCCB09E557}"/>
              </a:ext>
            </a:extLst>
          </p:cNvPr>
          <p:cNvSpPr>
            <a:spLocks noGrp="1"/>
          </p:cNvSpPr>
          <p:nvPr/>
        </p:nvSpPr>
        <p:spPr>
          <a:xfrm>
            <a:off x="6467475" y="1800225"/>
            <a:ext cx="49911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NICE guidance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A5FA83BD-ED69-4145-A760-DB1298A13E76}"/>
              </a:ext>
            </a:extLst>
          </p:cNvPr>
          <p:cNvSpPr>
            <a:spLocks noGrp="1"/>
          </p:cNvSpPr>
          <p:nvPr/>
        </p:nvSpPr>
        <p:spPr>
          <a:xfrm>
            <a:off x="6467475" y="2143125"/>
            <a:ext cx="4991100" cy="981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Person-centred home care (NG21), mental wellbeing (NG32) and falls prevention (NG249).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48D2A9D3-C293-4537-9933-0B4C50AADBCF}"/>
              </a:ext>
            </a:extLst>
          </p:cNvPr>
          <p:cNvSpPr>
            <a:spLocks noGrp="1"/>
          </p:cNvSpPr>
          <p:nvPr/>
        </p:nvSpPr>
        <p:spPr>
          <a:xfrm>
            <a:off x="752475" y="3962400"/>
            <a:ext cx="49911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Better Care Fund 2025–26</a:t>
            </a:r>
          </a:p>
        </p:txBody>
      </p:sp>
      <p:sp>
        <p:nvSpPr>
          <p:cNvPr id="10" name="text">
            <a:extLst>
              <a:ext uri="{FF2B5EF4-FFF2-40B4-BE49-F238E27FC236}">
                <a16:creationId xmlns:a16="http://schemas.microsoft.com/office/drawing/2014/main" id="{3BB6C6ED-BE36-4BD3-943F-60AFE1858C39}"/>
              </a:ext>
            </a:extLst>
          </p:cNvPr>
          <p:cNvSpPr>
            <a:spLocks noGrp="1"/>
          </p:cNvSpPr>
          <p:nvPr/>
        </p:nvSpPr>
        <p:spPr>
          <a:xfrm>
            <a:off x="752475" y="4305300"/>
            <a:ext cx="4991100" cy="981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Integrated care, neighbourhood teams and a “home first” approach to recovery.</a:t>
            </a:r>
          </a:p>
        </p:txBody>
      </p:sp>
      <p:sp>
        <p:nvSpPr>
          <p:cNvPr id="11" name="text">
            <a:extLst>
              <a:ext uri="{FF2B5EF4-FFF2-40B4-BE49-F238E27FC236}">
                <a16:creationId xmlns:a16="http://schemas.microsoft.com/office/drawing/2014/main" id="{6F0001A8-903F-4B88-BE15-5B50CEB3748C}"/>
              </a:ext>
            </a:extLst>
          </p:cNvPr>
          <p:cNvSpPr>
            <a:spLocks noGrp="1"/>
          </p:cNvSpPr>
          <p:nvPr/>
        </p:nvSpPr>
        <p:spPr>
          <a:xfrm>
            <a:off x="6467475" y="3962400"/>
            <a:ext cx="49911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Critical gap</a:t>
            </a:r>
          </a:p>
        </p:txBody>
      </p:sp>
      <p:sp>
        <p:nvSpPr>
          <p:cNvPr id="12" name="text">
            <a:extLst>
              <a:ext uri="{FF2B5EF4-FFF2-40B4-BE49-F238E27FC236}">
                <a16:creationId xmlns:a16="http://schemas.microsoft.com/office/drawing/2014/main" id="{F7B04075-EA9E-43C4-867D-53EDE867CB0F}"/>
              </a:ext>
            </a:extLst>
          </p:cNvPr>
          <p:cNvSpPr>
            <a:spLocks noGrp="1"/>
          </p:cNvSpPr>
          <p:nvPr/>
        </p:nvSpPr>
        <p:spPr>
          <a:xfrm>
            <a:off x="6467475" y="4305300"/>
            <a:ext cx="4991100" cy="981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2500"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There is potential for markets to be differentiated by thresholds for eligibility, charging and workforce capacity, which can diminish choice.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AF04CAC8-6E76-DB92-F091-86BF41F3E1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2578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850"/>
    </mc:Choice>
    <mc:Fallback>
      <p:transition spd="slow" advTm="44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left-border">
            <a:extLst>
              <a:ext uri="{FF2B5EF4-FFF2-40B4-BE49-F238E27FC236}">
                <a16:creationId xmlns:a16="http://schemas.microsoft.com/office/drawing/2014/main" id="{116E7712-663F-466D-A83B-9A1BDA877A1F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0F235919-2C57-42AC-9225-FB354A8ECFBE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What Current Services Can Offer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7374C1C0-6D0C-4D59-9BC8-AC29809AA1B2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NICE (2015a); Welsh Government (2025); CQC (2025)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187A5F50-F974-4E73-99DA-43B54FCE095F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08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74A23D7A-F7D1-409D-9003-251BE039570D}"/>
              </a:ext>
            </a:extLst>
          </p:cNvPr>
          <p:cNvSpPr>
            <a:spLocks noGrp="1"/>
          </p:cNvSpPr>
          <p:nvPr/>
        </p:nvSpPr>
        <p:spPr>
          <a:xfrm>
            <a:off x="723900" y="1657350"/>
            <a:ext cx="3429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Provision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59B81354-DAE5-4EB9-BC46-7A2802556CC6}"/>
              </a:ext>
            </a:extLst>
          </p:cNvPr>
          <p:cNvSpPr>
            <a:spLocks noGrp="1"/>
          </p:cNvSpPr>
          <p:nvPr/>
        </p:nvSpPr>
        <p:spPr>
          <a:xfrm>
            <a:off x="4276725" y="1657350"/>
            <a:ext cx="32766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Potential benefit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0E4D891A-3D0C-4ACA-9DEF-3DA109C87E96}"/>
              </a:ext>
            </a:extLst>
          </p:cNvPr>
          <p:cNvSpPr>
            <a:spLocks noGrp="1"/>
          </p:cNvSpPr>
          <p:nvPr/>
        </p:nvSpPr>
        <p:spPr>
          <a:xfrm>
            <a:off x="8029575" y="1657350"/>
            <a:ext cx="3362325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Limitation</a:t>
            </a:r>
          </a:p>
        </p:txBody>
      </p:sp>
      <p:sp>
        <p:nvSpPr>
          <p:cNvPr id="8" name="row-line">
            <a:extLst>
              <a:ext uri="{FF2B5EF4-FFF2-40B4-BE49-F238E27FC236}">
                <a16:creationId xmlns:a16="http://schemas.microsoft.com/office/drawing/2014/main" id="{D7FD4641-AA44-4865-9A2B-604DE1F049CB}"/>
              </a:ext>
            </a:extLst>
          </p:cNvPr>
          <p:cNvSpPr>
            <a:spLocks noGrp="1"/>
          </p:cNvSpPr>
          <p:nvPr/>
        </p:nvSpPr>
        <p:spPr>
          <a:xfrm>
            <a:off x="723900" y="2924175"/>
            <a:ext cx="10658475" cy="9525"/>
          </a:xfrm>
          <a:prstGeom prst="rect">
            <a:avLst/>
          </a:prstGeom>
          <a:solidFill>
            <a:srgbClr val="CEDAD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0E704E14-1667-424C-A149-C0C8EC785CA0}"/>
              </a:ext>
            </a:extLst>
          </p:cNvPr>
          <p:cNvSpPr>
            <a:spLocks noGrp="1"/>
          </p:cNvSpPr>
          <p:nvPr/>
        </p:nvSpPr>
        <p:spPr>
          <a:xfrm>
            <a:off x="723900" y="2143125"/>
            <a:ext cx="3228975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Secondary and tertiary care</a:t>
            </a:r>
          </a:p>
        </p:txBody>
      </p:sp>
      <p:sp>
        <p:nvSpPr>
          <p:cNvPr id="10" name="text">
            <a:extLst>
              <a:ext uri="{FF2B5EF4-FFF2-40B4-BE49-F238E27FC236}">
                <a16:creationId xmlns:a16="http://schemas.microsoft.com/office/drawing/2014/main" id="{FC87E6D0-CF64-40A4-9A5A-97C9C9AE5DD7}"/>
              </a:ext>
            </a:extLst>
          </p:cNvPr>
          <p:cNvSpPr>
            <a:spLocks noGrp="1"/>
          </p:cNvSpPr>
          <p:nvPr/>
        </p:nvSpPr>
        <p:spPr>
          <a:xfrm>
            <a:off x="4276725" y="2143125"/>
            <a:ext cx="33051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lnSpcReduction="10000"/>
          </a:bodyPr>
          <a:lstStyle>
            <a:defPPr algn="l"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Specialists, physicians, hospital beds, community workers and community hospital beds</a:t>
            </a:r>
          </a:p>
        </p:txBody>
      </p:sp>
      <p:sp>
        <p:nvSpPr>
          <p:cNvPr id="11" name="text">
            <a:extLst>
              <a:ext uri="{FF2B5EF4-FFF2-40B4-BE49-F238E27FC236}">
                <a16:creationId xmlns:a16="http://schemas.microsoft.com/office/drawing/2014/main" id="{5FA199EF-5ECF-4CC0-AA0B-FD421741D0A0}"/>
              </a:ext>
            </a:extLst>
          </p:cNvPr>
          <p:cNvSpPr>
            <a:spLocks noGrp="1"/>
          </p:cNvSpPr>
          <p:nvPr/>
        </p:nvSpPr>
        <p:spPr>
          <a:xfrm>
            <a:off x="8029575" y="2143125"/>
            <a:ext cx="336232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With a variable of continuity and early intervention</a:t>
            </a:r>
          </a:p>
        </p:txBody>
      </p:sp>
      <p:sp>
        <p:nvSpPr>
          <p:cNvPr id="12" name="row-line">
            <a:extLst>
              <a:ext uri="{FF2B5EF4-FFF2-40B4-BE49-F238E27FC236}">
                <a16:creationId xmlns:a16="http://schemas.microsoft.com/office/drawing/2014/main" id="{6D81618E-06E0-4706-AFF5-1022E64918B3}"/>
              </a:ext>
            </a:extLst>
          </p:cNvPr>
          <p:cNvSpPr>
            <a:spLocks noGrp="1"/>
          </p:cNvSpPr>
          <p:nvPr/>
        </p:nvSpPr>
        <p:spPr>
          <a:xfrm>
            <a:off x="723900" y="3857625"/>
            <a:ext cx="10658475" cy="9525"/>
          </a:xfrm>
          <a:prstGeom prst="rect">
            <a:avLst/>
          </a:prstGeom>
          <a:solidFill>
            <a:srgbClr val="CEDAD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">
            <a:extLst>
              <a:ext uri="{FF2B5EF4-FFF2-40B4-BE49-F238E27FC236}">
                <a16:creationId xmlns:a16="http://schemas.microsoft.com/office/drawing/2014/main" id="{C7F01C85-403C-46B7-AF05-BDCE67BB6560}"/>
              </a:ext>
            </a:extLst>
          </p:cNvPr>
          <p:cNvSpPr>
            <a:spLocks noGrp="1"/>
          </p:cNvSpPr>
          <p:nvPr/>
        </p:nvSpPr>
        <p:spPr>
          <a:xfrm>
            <a:off x="723900" y="3076575"/>
            <a:ext cx="3228975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Reablement and intermediate care</a:t>
            </a:r>
          </a:p>
        </p:txBody>
      </p:sp>
      <p:sp>
        <p:nvSpPr>
          <p:cNvPr id="14" name="text">
            <a:extLst>
              <a:ext uri="{FF2B5EF4-FFF2-40B4-BE49-F238E27FC236}">
                <a16:creationId xmlns:a16="http://schemas.microsoft.com/office/drawing/2014/main" id="{A51D3365-8478-44F0-A687-95B36CDC4645}"/>
              </a:ext>
            </a:extLst>
          </p:cNvPr>
          <p:cNvSpPr>
            <a:spLocks noGrp="1"/>
          </p:cNvSpPr>
          <p:nvPr/>
        </p:nvSpPr>
        <p:spPr>
          <a:xfrm>
            <a:off x="4276725" y="3076575"/>
            <a:ext cx="33051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Time-limited rehabilitation after decline or discharge</a:t>
            </a:r>
          </a:p>
        </p:txBody>
      </p:sp>
      <p:sp>
        <p:nvSpPr>
          <p:cNvPr id="15" name="text">
            <a:extLst>
              <a:ext uri="{FF2B5EF4-FFF2-40B4-BE49-F238E27FC236}">
                <a16:creationId xmlns:a16="http://schemas.microsoft.com/office/drawing/2014/main" id="{B445979D-EF3C-4E18-8E17-F4FB61E7BC46}"/>
              </a:ext>
            </a:extLst>
          </p:cNvPr>
          <p:cNvSpPr>
            <a:spLocks noGrp="1"/>
          </p:cNvSpPr>
          <p:nvPr/>
        </p:nvSpPr>
        <p:spPr>
          <a:xfrm>
            <a:off x="8029575" y="3076575"/>
            <a:ext cx="336232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Duration and provision are not consistent</a:t>
            </a:r>
          </a:p>
        </p:txBody>
      </p:sp>
      <p:sp>
        <p:nvSpPr>
          <p:cNvPr id="16" name="row-line">
            <a:extLst>
              <a:ext uri="{FF2B5EF4-FFF2-40B4-BE49-F238E27FC236}">
                <a16:creationId xmlns:a16="http://schemas.microsoft.com/office/drawing/2014/main" id="{FA181145-37D9-4484-A58D-C6C88DDB37DE}"/>
              </a:ext>
            </a:extLst>
          </p:cNvPr>
          <p:cNvSpPr>
            <a:spLocks noGrp="1"/>
          </p:cNvSpPr>
          <p:nvPr/>
        </p:nvSpPr>
        <p:spPr>
          <a:xfrm>
            <a:off x="723900" y="4791075"/>
            <a:ext cx="10658475" cy="9525"/>
          </a:xfrm>
          <a:prstGeom prst="rect">
            <a:avLst/>
          </a:prstGeom>
          <a:solidFill>
            <a:srgbClr val="CEDAD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">
            <a:extLst>
              <a:ext uri="{FF2B5EF4-FFF2-40B4-BE49-F238E27FC236}">
                <a16:creationId xmlns:a16="http://schemas.microsoft.com/office/drawing/2014/main" id="{4F4E87AE-C868-48ED-A0E0-188EB3A7FE19}"/>
              </a:ext>
            </a:extLst>
          </p:cNvPr>
          <p:cNvSpPr>
            <a:spLocks noGrp="1"/>
          </p:cNvSpPr>
          <p:nvPr/>
        </p:nvSpPr>
        <p:spPr>
          <a:xfrm>
            <a:off x="723900" y="4010025"/>
            <a:ext cx="3228975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Social care and direct payments</a:t>
            </a:r>
          </a:p>
        </p:txBody>
      </p:sp>
      <p:sp>
        <p:nvSpPr>
          <p:cNvPr id="18" name="text">
            <a:extLst>
              <a:ext uri="{FF2B5EF4-FFF2-40B4-BE49-F238E27FC236}">
                <a16:creationId xmlns:a16="http://schemas.microsoft.com/office/drawing/2014/main" id="{BC9FB118-F302-4F52-86D3-36B6199C6776}"/>
              </a:ext>
            </a:extLst>
          </p:cNvPr>
          <p:cNvSpPr>
            <a:spLocks noGrp="1"/>
          </p:cNvSpPr>
          <p:nvPr/>
        </p:nvSpPr>
        <p:spPr>
          <a:xfrm>
            <a:off x="4276725" y="4010025"/>
            <a:ext cx="33051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lnSpcReduction="10000"/>
          </a:bodyPr>
          <a:lstStyle>
            <a:defPPr algn="l"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Social care and choice over the support provided and adaptations (personal care)</a:t>
            </a:r>
          </a:p>
        </p:txBody>
      </p:sp>
      <p:sp>
        <p:nvSpPr>
          <p:cNvPr id="19" name="text">
            <a:extLst>
              <a:ext uri="{FF2B5EF4-FFF2-40B4-BE49-F238E27FC236}">
                <a16:creationId xmlns:a16="http://schemas.microsoft.com/office/drawing/2014/main" id="{91F58B3A-6523-4006-9782-292E69F621D8}"/>
              </a:ext>
            </a:extLst>
          </p:cNvPr>
          <p:cNvSpPr>
            <a:spLocks noGrp="1"/>
          </p:cNvSpPr>
          <p:nvPr/>
        </p:nvSpPr>
        <p:spPr>
          <a:xfrm>
            <a:off x="8029575" y="4010025"/>
            <a:ext cx="336232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6642"/>
          </a:bodyPr>
          <a:lstStyle>
            <a:defPPr algn="l"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The resources, providers and administration may limit choice</a:t>
            </a:r>
          </a:p>
        </p:txBody>
      </p:sp>
      <p:sp>
        <p:nvSpPr>
          <p:cNvPr id="20" name="row-line">
            <a:extLst>
              <a:ext uri="{FF2B5EF4-FFF2-40B4-BE49-F238E27FC236}">
                <a16:creationId xmlns:a16="http://schemas.microsoft.com/office/drawing/2014/main" id="{CAB1DB7E-2F82-4EC9-BAE7-AC24C168A367}"/>
              </a:ext>
            </a:extLst>
          </p:cNvPr>
          <p:cNvSpPr>
            <a:spLocks noGrp="1"/>
          </p:cNvSpPr>
          <p:nvPr/>
        </p:nvSpPr>
        <p:spPr>
          <a:xfrm>
            <a:off x="723900" y="5724525"/>
            <a:ext cx="10658475" cy="9525"/>
          </a:xfrm>
          <a:prstGeom prst="rect">
            <a:avLst/>
          </a:prstGeom>
          <a:solidFill>
            <a:srgbClr val="CEDAD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">
            <a:extLst>
              <a:ext uri="{FF2B5EF4-FFF2-40B4-BE49-F238E27FC236}">
                <a16:creationId xmlns:a16="http://schemas.microsoft.com/office/drawing/2014/main" id="{F0D8F5CE-FF5B-4A69-A6B0-AD7FB230F3AE}"/>
              </a:ext>
            </a:extLst>
          </p:cNvPr>
          <p:cNvSpPr>
            <a:spLocks noGrp="1"/>
          </p:cNvSpPr>
          <p:nvPr/>
        </p:nvSpPr>
        <p:spPr>
          <a:xfrm>
            <a:off x="723900" y="4943475"/>
            <a:ext cx="3228975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Voluntary and community support</a:t>
            </a:r>
          </a:p>
        </p:txBody>
      </p:sp>
      <p:sp>
        <p:nvSpPr>
          <p:cNvPr id="22" name="text">
            <a:extLst>
              <a:ext uri="{FF2B5EF4-FFF2-40B4-BE49-F238E27FC236}">
                <a16:creationId xmlns:a16="http://schemas.microsoft.com/office/drawing/2014/main" id="{F81210DB-9EC5-491C-9DFF-2854F64DC489}"/>
              </a:ext>
            </a:extLst>
          </p:cNvPr>
          <p:cNvSpPr>
            <a:spLocks noGrp="1"/>
          </p:cNvSpPr>
          <p:nvPr/>
        </p:nvSpPr>
        <p:spPr>
          <a:xfrm>
            <a:off x="4276725" y="4943475"/>
            <a:ext cx="330517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Reforms of activities, befriending, advice and peer networks</a:t>
            </a:r>
          </a:p>
        </p:txBody>
      </p:sp>
      <p:sp>
        <p:nvSpPr>
          <p:cNvPr id="23" name="text">
            <a:extLst>
              <a:ext uri="{FF2B5EF4-FFF2-40B4-BE49-F238E27FC236}">
                <a16:creationId xmlns:a16="http://schemas.microsoft.com/office/drawing/2014/main" id="{097B1CF0-8769-4BEF-A233-5051DF0BEBA6}"/>
              </a:ext>
            </a:extLst>
          </p:cNvPr>
          <p:cNvSpPr>
            <a:spLocks noGrp="1"/>
          </p:cNvSpPr>
          <p:nvPr/>
        </p:nvSpPr>
        <p:spPr>
          <a:xfrm>
            <a:off x="8029575" y="4943475"/>
            <a:ext cx="3362325" cy="742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Uneven coverage and short-term funding</a:t>
            </a: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5C69B8DA-1B42-F816-E241-D95D03F630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27535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550"/>
    </mc:Choice>
    <mc:Fallback>
      <p:transition spd="slow" advTm="32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left-border">
            <a:extLst>
              <a:ext uri="{FF2B5EF4-FFF2-40B4-BE49-F238E27FC236}">
                <a16:creationId xmlns:a16="http://schemas.microsoft.com/office/drawing/2014/main" id="{863AD7BE-4928-4A69-8BE0-EA8393B96B1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BE393B7A-F4D8-4517-B316-0283E66E2224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85000" lnSpcReduction="10000"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Strengths and limitations related to evidence in reablement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5520D569-C349-4048-955F-B392F0A78C76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Buma et al. (2022); Chen et al. (2022); DHSC (2025b)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8EA2008E-1F94-481B-8D0A-27D6B0A4B3AD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09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0DE5B9-F310-428F-AD79-5DD86159494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956" r="12956"/>
          <a:stretch>
            <a:fillRect/>
          </a:stretch>
        </p:blipFill>
        <p:spPr>
          <a:xfrm>
            <a:off x="704850" y="1695450"/>
            <a:ext cx="5191125" cy="3943350"/>
          </a:xfrm>
          <a:prstGeom prst="rect">
            <a:avLst/>
          </a:prstGeom>
        </p:spPr>
      </p:pic>
      <p:sp>
        <p:nvSpPr>
          <p:cNvPr id="6" name="text">
            <a:extLst>
              <a:ext uri="{FF2B5EF4-FFF2-40B4-BE49-F238E27FC236}">
                <a16:creationId xmlns:a16="http://schemas.microsoft.com/office/drawing/2014/main" id="{A2AAE745-A56E-4DFA-A579-DB475F518108}"/>
              </a:ext>
            </a:extLst>
          </p:cNvPr>
          <p:cNvSpPr>
            <a:spLocks noGrp="1"/>
          </p:cNvSpPr>
          <p:nvPr/>
        </p:nvSpPr>
        <p:spPr>
          <a:xfrm>
            <a:off x="6429375" y="1714500"/>
            <a:ext cx="4857750" cy="4095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10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What works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DEEC73AC-AE54-4A60-864F-D1BA8C16EB0E}"/>
              </a:ext>
            </a:extLst>
          </p:cNvPr>
          <p:cNvSpPr>
            <a:spLocks noGrp="1"/>
          </p:cNvSpPr>
          <p:nvPr/>
        </p:nvSpPr>
        <p:spPr>
          <a:xfrm>
            <a:off x="6429375" y="2238375"/>
            <a:ext cx="4933950" cy="1362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Practicing skills in real-world activities leading to a goal, exercise and self-management supports that are progressively increased.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E4818079-3CB9-43A1-A727-8E87A3B82A93}"/>
              </a:ext>
            </a:extLst>
          </p:cNvPr>
          <p:cNvSpPr>
            <a:spLocks noGrp="1"/>
          </p:cNvSpPr>
          <p:nvPr/>
        </p:nvSpPr>
        <p:spPr>
          <a:xfrm>
            <a:off x="6429375" y="3838575"/>
            <a:ext cx="4857750" cy="4095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10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What remains uncertain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0A8B1AF3-77FB-42E7-BF90-19CAEE9F9393}"/>
              </a:ext>
            </a:extLst>
          </p:cNvPr>
          <p:cNvSpPr>
            <a:spLocks noGrp="1"/>
          </p:cNvSpPr>
          <p:nvPr/>
        </p:nvSpPr>
        <p:spPr>
          <a:xfrm>
            <a:off x="6429375" y="4381500"/>
            <a:ext cx="4933950" cy="1400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0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0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Gains in daily function do not necessarily lead to decreased admissions and results vary by intervention, setting and outcome.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4760D6E9-7AE3-5F36-B7E1-7305FC8E0E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52118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422"/>
    </mc:Choice>
    <mc:Fallback>
      <p:transition spd="slow" advTm="33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left-border">
            <a:extLst>
              <a:ext uri="{FF2B5EF4-FFF2-40B4-BE49-F238E27FC236}">
                <a16:creationId xmlns:a16="http://schemas.microsoft.com/office/drawing/2014/main" id="{AC4ACD85-A93E-4E87-B9D1-0346F3319E7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AF049F99-B707-45F1-A45B-71E013947B7A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Falls prevention/Home adaptations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4D5CAC4A-FDFE-4DD2-8365-7B8B518069EA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Clemson et al. (2023); NICE (2025); Welsh Government (2025)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B9F55223-AD0D-4C25-AD56-0918B9731901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10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A5911C9E-A217-4CAE-9FFA-84BF4CD8B8EC}"/>
              </a:ext>
            </a:extLst>
          </p:cNvPr>
          <p:cNvSpPr>
            <a:spLocks noGrp="1"/>
          </p:cNvSpPr>
          <p:nvPr/>
        </p:nvSpPr>
        <p:spPr>
          <a:xfrm>
            <a:off x="762000" y="1790700"/>
            <a:ext cx="51435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Best-supported approaches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757E9709-AAFC-46CC-A29C-611C635FD4A4}"/>
              </a:ext>
            </a:extLst>
          </p:cNvPr>
          <p:cNvSpPr>
            <a:spLocks noGrp="1"/>
          </p:cNvSpPr>
          <p:nvPr/>
        </p:nvSpPr>
        <p:spPr>
          <a:xfrm>
            <a:off x="762000" y="2457450"/>
            <a:ext cx="5219700" cy="2476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Variety of balance and strength activities based on varying abilities</a:t>
            </a:r>
          </a:p>
          <a:p>
            <a:pPr algn="l">
              <a:lnSpc>
                <a:spcPct val="118000"/>
              </a:lnSpc>
              <a:buNone/>
              <a:def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Comprehensive risk assessment</a:t>
            </a:r>
          </a:p>
          <a:p>
            <a:pPr algn="l">
              <a:lnSpc>
                <a:spcPct val="118000"/>
              </a:lnSpc>
              <a:buNone/>
              <a:def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Targeted home-hazard reduction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320DB7C6-1102-4FB0-8F4A-BD688268DB34}"/>
              </a:ext>
            </a:extLst>
          </p:cNvPr>
          <p:cNvSpPr>
            <a:spLocks noGrp="1"/>
          </p:cNvSpPr>
          <p:nvPr/>
        </p:nvSpPr>
        <p:spPr>
          <a:xfrm>
            <a:off x="6486525" y="1790700"/>
            <a:ext cx="490537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Important qualifications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638A5767-7FFE-4E34-8C13-30FA46BA5FED}"/>
              </a:ext>
            </a:extLst>
          </p:cNvPr>
          <p:cNvSpPr>
            <a:spLocks noGrp="1"/>
          </p:cNvSpPr>
          <p:nvPr/>
        </p:nvSpPr>
        <p:spPr>
          <a:xfrm>
            <a:off x="6486525" y="2428875"/>
            <a:ext cx="4924425" cy="26955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It is most helpful for people at greater risk to have home hazard changes. Practical access requires assessment capacity, funding and the length of the waiting time for adaptations.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737B44A1-6339-41F1-8230-A600C99C528D}"/>
              </a:ext>
            </a:extLst>
          </p:cNvPr>
          <p:cNvSpPr>
            <a:spLocks noGrp="1"/>
          </p:cNvSpPr>
          <p:nvPr/>
        </p:nvSpPr>
        <p:spPr>
          <a:xfrm>
            <a:off x="762000" y="5400675"/>
            <a:ext cx="106680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85000" lnSpcReduction="10000"/>
          </a:bodyPr>
          <a:lstStyle>
            <a:defPPr algn="l">
              <a:defRPr sz="202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02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Key message: Safety should not be the default condition that smalls life, it should make it bigger.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8F05D35B-0F00-7196-B34F-522DD44548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4342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911"/>
    </mc:Choice>
    <mc:Fallback>
      <p:transition spd="slow" advTm="29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left-border">
            <a:extLst>
              <a:ext uri="{FF2B5EF4-FFF2-40B4-BE49-F238E27FC236}">
                <a16:creationId xmlns:a16="http://schemas.microsoft.com/office/drawing/2014/main" id="{0453A86F-DD0C-411A-98CA-239B3E450C99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3F0F5F4D-1F65-4C4F-A021-F6C2F7084666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Integrated Care: Promise vs Delivery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B73E3E56-5623-473B-9BA7-00A560334163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DHSC (2025a); Welsh Government (2025); CQC (2025)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550169E0-7FE9-4BBA-99C2-5C19BF66D2C5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11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4F13B27F-96F1-42F4-8EBC-59E4F2DEF9F7}"/>
              </a:ext>
            </a:extLst>
          </p:cNvPr>
          <p:cNvSpPr>
            <a:spLocks noGrp="1"/>
          </p:cNvSpPr>
          <p:nvPr/>
        </p:nvSpPr>
        <p:spPr>
          <a:xfrm>
            <a:off x="752475" y="1952625"/>
            <a:ext cx="48577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Potential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423EB23E-9A59-4DBB-9F4C-746227DD1B96}"/>
              </a:ext>
            </a:extLst>
          </p:cNvPr>
          <p:cNvSpPr>
            <a:spLocks noGrp="1"/>
          </p:cNvSpPr>
          <p:nvPr/>
        </p:nvSpPr>
        <p:spPr>
          <a:xfrm>
            <a:off x="752475" y="2295525"/>
            <a:ext cx="4857750" cy="1095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One assessment and a timely community therapy post discharge with a well-defined recovery pathway.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AB7451C2-3972-4F61-8B16-194DC9DC3925}"/>
              </a:ext>
            </a:extLst>
          </p:cNvPr>
          <p:cNvSpPr>
            <a:spLocks noGrp="1"/>
          </p:cNvSpPr>
          <p:nvPr/>
        </p:nvSpPr>
        <p:spPr>
          <a:xfrm>
            <a:off x="6496050" y="1952625"/>
            <a:ext cx="481012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Practical weakness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469F0CDB-ADE5-4C3F-9C24-24DE0CA40388}"/>
              </a:ext>
            </a:extLst>
          </p:cNvPr>
          <p:cNvSpPr>
            <a:spLocks noGrp="1"/>
          </p:cNvSpPr>
          <p:nvPr/>
        </p:nvSpPr>
        <p:spPr>
          <a:xfrm>
            <a:off x="6496050" y="2295525"/>
            <a:ext cx="4810125" cy="1095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Delay in support because of different records, thresholds, staff deficits and responsibilities are not clear.</a:t>
            </a:r>
          </a:p>
        </p:txBody>
      </p:sp>
      <p:sp>
        <p:nvSpPr>
          <p:cNvPr id="9" name="box">
            <a:extLst>
              <a:ext uri="{FF2B5EF4-FFF2-40B4-BE49-F238E27FC236}">
                <a16:creationId xmlns:a16="http://schemas.microsoft.com/office/drawing/2014/main" id="{D69B3A99-C3B7-42F7-B766-0153D474B8ED}"/>
              </a:ext>
            </a:extLst>
          </p:cNvPr>
          <p:cNvSpPr>
            <a:spLocks noGrp="1"/>
          </p:cNvSpPr>
          <p:nvPr/>
        </p:nvSpPr>
        <p:spPr>
          <a:xfrm>
            <a:off x="742950" y="4143375"/>
            <a:ext cx="10572750" cy="19050"/>
          </a:xfrm>
          <a:prstGeom prst="rect">
            <a:avLst/>
          </a:prstGeom>
          <a:solidFill>
            <a:srgbClr val="CEDAD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">
            <a:extLst>
              <a:ext uri="{FF2B5EF4-FFF2-40B4-BE49-F238E27FC236}">
                <a16:creationId xmlns:a16="http://schemas.microsoft.com/office/drawing/2014/main" id="{25641ED8-5470-4A81-9286-0F6FC3E6CA42}"/>
              </a:ext>
            </a:extLst>
          </p:cNvPr>
          <p:cNvSpPr>
            <a:spLocks noGrp="1"/>
          </p:cNvSpPr>
          <p:nvPr/>
        </p:nvSpPr>
        <p:spPr>
          <a:xfrm>
            <a:off x="752475" y="4419600"/>
            <a:ext cx="10620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10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Critical judgement</a:t>
            </a:r>
          </a:p>
        </p:txBody>
      </p:sp>
      <p:sp>
        <p:nvSpPr>
          <p:cNvPr id="11" name="text">
            <a:extLst>
              <a:ext uri="{FF2B5EF4-FFF2-40B4-BE49-F238E27FC236}">
                <a16:creationId xmlns:a16="http://schemas.microsoft.com/office/drawing/2014/main" id="{D07C76E3-73CF-4A21-8FF6-E651F52333E2}"/>
              </a:ext>
            </a:extLst>
          </p:cNvPr>
          <p:cNvSpPr>
            <a:spLocks noGrp="1"/>
          </p:cNvSpPr>
          <p:nvPr/>
        </p:nvSpPr>
        <p:spPr>
          <a:xfrm>
            <a:off x="752475" y="5010150"/>
            <a:ext cx="10620375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87098"/>
          </a:bodyPr>
          <a:lstStyle>
            <a:defPPr algn="l">
              <a:defRPr sz="232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32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325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A successful ‘home first’ approach must include the timely and safe provision of support to the home.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D8D40A3-DAA5-E33A-C4D8-3B5B40435E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20769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112"/>
    </mc:Choice>
    <mc:Fallback>
      <p:transition spd="slow" advTm="341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left-border">
            <a:extLst>
              <a:ext uri="{FF2B5EF4-FFF2-40B4-BE49-F238E27FC236}">
                <a16:creationId xmlns:a16="http://schemas.microsoft.com/office/drawing/2014/main" id="{0FF9C77E-BCE5-4EA2-BF37-C51A0DFCE93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5DBC4BDF-156A-4B56-B56D-6F36D5BB493D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Social Participation Protects Wellbeing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46007AE9-D50A-43F0-A5F7-5EDF2092371D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NICE (2015b); Kastner et al. (2024); Age UK (2025)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44C85210-5CFA-4103-97F7-343B0F82EDBC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12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FCCF8B0C-860B-4F88-8EA5-49F3D63CD901}"/>
              </a:ext>
            </a:extLst>
          </p:cNvPr>
          <p:cNvSpPr>
            <a:spLocks noGrp="1"/>
          </p:cNvSpPr>
          <p:nvPr/>
        </p:nvSpPr>
        <p:spPr>
          <a:xfrm>
            <a:off x="742950" y="1885950"/>
            <a:ext cx="471487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8870"/>
          </a:bodyPr>
          <a:lstStyle>
            <a:defPPr algn="l"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Why it matters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CB0BFB76-B5F3-438C-8ED5-25E0F2C4D946}"/>
              </a:ext>
            </a:extLst>
          </p:cNvPr>
          <p:cNvSpPr>
            <a:spLocks noGrp="1"/>
          </p:cNvSpPr>
          <p:nvPr/>
        </p:nvSpPr>
        <p:spPr>
          <a:xfrm>
            <a:off x="742950" y="2447925"/>
            <a:ext cx="4791075" cy="2286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You can be lonely and physically independent. Perhaps having lost their means of transport, having lost someone dear or missing out on activities may have restricted life and living experiences.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FCD78931-3D16-4822-B16A-DD56C70FE67D}"/>
              </a:ext>
            </a:extLst>
          </p:cNvPr>
          <p:cNvSpPr>
            <a:spLocks noGrp="1"/>
          </p:cNvSpPr>
          <p:nvPr/>
        </p:nvSpPr>
        <p:spPr>
          <a:xfrm>
            <a:off x="6467475" y="188595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8870"/>
          </a:bodyPr>
          <a:lstStyle>
            <a:defPPr algn="l"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Promising responses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55EDE64C-2530-461A-851D-08EF791BE737}"/>
              </a:ext>
            </a:extLst>
          </p:cNvPr>
          <p:cNvSpPr>
            <a:spLocks noGrp="1"/>
          </p:cNvSpPr>
          <p:nvPr/>
        </p:nvSpPr>
        <p:spPr>
          <a:xfrm>
            <a:off x="6467475" y="2447925"/>
            <a:ext cx="4819650" cy="2286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Please refer to the tables beneath for details of group activities, befriending and volunteering and appropriate social prescribing tailored to the individual's interests.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C61F72FE-9148-4EBB-831F-90B560697185}"/>
              </a:ext>
            </a:extLst>
          </p:cNvPr>
          <p:cNvSpPr>
            <a:spLocks noGrp="1"/>
          </p:cNvSpPr>
          <p:nvPr/>
        </p:nvSpPr>
        <p:spPr>
          <a:xfrm>
            <a:off x="771525" y="5362575"/>
            <a:ext cx="10429875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72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72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There is no standardisation of activity programmes and any temporary decrease in loneliness does not necessarily lead to lasting benefits.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A35F7AE6-726A-7417-8015-E6E7E02027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12596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205"/>
    </mc:Choice>
    <mc:Fallback>
      <p:transition spd="slow" advTm="272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left-border">
            <a:extLst>
              <a:ext uri="{FF2B5EF4-FFF2-40B4-BE49-F238E27FC236}">
                <a16:creationId xmlns:a16="http://schemas.microsoft.com/office/drawing/2014/main" id="{5B56929E-3519-4D9A-B3E7-AC26A5FDED2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46D31B7C-4D61-43A0-A347-C48E0926B075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Technology – Independence with safeguards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4F6031F3-BC4C-411C-B394-D1A1876ADE69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Felber et al. (2024); Fothergill et al. (2023); Rousaki et al. (2024)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46B40663-F0A5-4C2B-815B-EF0EAF09700B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13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CB9D9767-49BB-4301-858F-D4755F67C540}"/>
              </a:ext>
            </a:extLst>
          </p:cNvPr>
          <p:cNvSpPr>
            <a:spLocks noGrp="1"/>
          </p:cNvSpPr>
          <p:nvPr/>
        </p:nvSpPr>
        <p:spPr>
          <a:xfrm>
            <a:off x="781050" y="1838325"/>
            <a:ext cx="488632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Opportunities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23660C6A-950C-4871-B003-2760B2DFB872}"/>
              </a:ext>
            </a:extLst>
          </p:cNvPr>
          <p:cNvSpPr>
            <a:spLocks noGrp="1"/>
          </p:cNvSpPr>
          <p:nvPr/>
        </p:nvSpPr>
        <p:spPr>
          <a:xfrm>
            <a:off x="781050" y="2181225"/>
            <a:ext cx="4886325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Telecare alerts, reminders, accessible communication and proactive wellbeing checks.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9D289AAD-3F4C-4B45-A424-6B5FCB074691}"/>
              </a:ext>
            </a:extLst>
          </p:cNvPr>
          <p:cNvSpPr>
            <a:spLocks noGrp="1"/>
          </p:cNvSpPr>
          <p:nvPr/>
        </p:nvSpPr>
        <p:spPr>
          <a:xfrm>
            <a:off x="6496050" y="1838325"/>
            <a:ext cx="481012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Risks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16CAD09E-A0AA-4648-B605-8516964705B0}"/>
              </a:ext>
            </a:extLst>
          </p:cNvPr>
          <p:cNvSpPr>
            <a:spLocks noGrp="1"/>
          </p:cNvSpPr>
          <p:nvPr/>
        </p:nvSpPr>
        <p:spPr>
          <a:xfrm>
            <a:off x="6496050" y="2181225"/>
            <a:ext cx="4810125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Digital exclusion, cost, unreliable equipment, privacy, surveillance.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F367F92B-4B79-46FC-B535-1A69876C7AE0}"/>
              </a:ext>
            </a:extLst>
          </p:cNvPr>
          <p:cNvSpPr>
            <a:spLocks noGrp="1"/>
          </p:cNvSpPr>
          <p:nvPr/>
        </p:nvSpPr>
        <p:spPr>
          <a:xfrm>
            <a:off x="781050" y="4000500"/>
            <a:ext cx="488632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Good implementation</a:t>
            </a:r>
          </a:p>
        </p:txBody>
      </p:sp>
      <p:sp>
        <p:nvSpPr>
          <p:cNvPr id="10" name="text">
            <a:extLst>
              <a:ext uri="{FF2B5EF4-FFF2-40B4-BE49-F238E27FC236}">
                <a16:creationId xmlns:a16="http://schemas.microsoft.com/office/drawing/2014/main" id="{8CA77C94-F08B-42FF-9C6A-801C5B74A043}"/>
              </a:ext>
            </a:extLst>
          </p:cNvPr>
          <p:cNvSpPr>
            <a:spLocks noGrp="1"/>
          </p:cNvSpPr>
          <p:nvPr/>
        </p:nvSpPr>
        <p:spPr>
          <a:xfrm>
            <a:off x="781050" y="4343400"/>
            <a:ext cx="4886325" cy="1047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Provide trials, training, informed consent and options that are not digital.</a:t>
            </a:r>
          </a:p>
        </p:txBody>
      </p:sp>
      <p:sp>
        <p:nvSpPr>
          <p:cNvPr id="11" name="text">
            <a:extLst>
              <a:ext uri="{FF2B5EF4-FFF2-40B4-BE49-F238E27FC236}">
                <a16:creationId xmlns:a16="http://schemas.microsoft.com/office/drawing/2014/main" id="{CC805003-7C27-4207-AD47-49FDF6DB516C}"/>
              </a:ext>
            </a:extLst>
          </p:cNvPr>
          <p:cNvSpPr>
            <a:spLocks noGrp="1"/>
          </p:cNvSpPr>
          <p:nvPr/>
        </p:nvSpPr>
        <p:spPr>
          <a:xfrm>
            <a:off x="6496050" y="4000500"/>
            <a:ext cx="481012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7895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Critical evidence gap</a:t>
            </a:r>
          </a:p>
        </p:txBody>
      </p:sp>
      <p:sp>
        <p:nvSpPr>
          <p:cNvPr id="12" name="text">
            <a:extLst>
              <a:ext uri="{FF2B5EF4-FFF2-40B4-BE49-F238E27FC236}">
                <a16:creationId xmlns:a16="http://schemas.microsoft.com/office/drawing/2014/main" id="{79B45ADA-D43D-459A-BAC7-84EC96629479}"/>
              </a:ext>
            </a:extLst>
          </p:cNvPr>
          <p:cNvSpPr>
            <a:spLocks noGrp="1"/>
          </p:cNvSpPr>
          <p:nvPr/>
        </p:nvSpPr>
        <p:spPr>
          <a:xfrm>
            <a:off x="6496050" y="4343400"/>
            <a:ext cx="4810125" cy="12287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Given that there is still a lack of more long-term causal evidence of a decline in demand for care, acceptability and reassurance are more developed.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9B48B45-3CF8-CAC1-CAD5-E4ABFDD25D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16633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893"/>
    </mc:Choice>
    <mc:Fallback>
      <p:transition spd="slow" advTm="338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left-border">
            <a:extLst>
              <a:ext uri="{FF2B5EF4-FFF2-40B4-BE49-F238E27FC236}">
                <a16:creationId xmlns:a16="http://schemas.microsoft.com/office/drawing/2014/main" id="{60DC8B14-18CF-4B12-98A5-A61703330C2E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CB530844-5941-4D8C-B218-8999179CD8B1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Unpaid carers: partners, not unlimited capacity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53357DA4-1C25-47EB-A338-E921365EE735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Carers UK (2025); Welsh Government (2014); CQC (2025)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373D7834-D868-4D44-AA8F-00BE0A26DE17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14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03EB5998-2142-4B29-BCC0-2B3246DE394A}"/>
              </a:ext>
            </a:extLst>
          </p:cNvPr>
          <p:cNvSpPr>
            <a:spLocks noGrp="1"/>
          </p:cNvSpPr>
          <p:nvPr/>
        </p:nvSpPr>
        <p:spPr>
          <a:xfrm>
            <a:off x="762000" y="1905000"/>
            <a:ext cx="490537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32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32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32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Essential contribution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3B14D4E6-4902-428D-8F78-5889DD9530E4}"/>
              </a:ext>
            </a:extLst>
          </p:cNvPr>
          <p:cNvSpPr>
            <a:spLocks noGrp="1"/>
          </p:cNvSpPr>
          <p:nvPr/>
        </p:nvSpPr>
        <p:spPr>
          <a:xfrm>
            <a:off x="762000" y="2571750"/>
            <a:ext cx="4953000" cy="1666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Practical needs, decisions, communications and continuity are supported by family and friends.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D07604A8-AC33-4245-B5EE-64A5F9C472BD}"/>
              </a:ext>
            </a:extLst>
          </p:cNvPr>
          <p:cNvSpPr>
            <a:spLocks noGrp="1"/>
          </p:cNvSpPr>
          <p:nvPr/>
        </p:nvSpPr>
        <p:spPr>
          <a:xfrm>
            <a:off x="6572250" y="1905000"/>
            <a:ext cx="47053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32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32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32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Hidden pressure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F4765F96-9F54-4D1D-A91A-6AE1A33CE331}"/>
              </a:ext>
            </a:extLst>
          </p:cNvPr>
          <p:cNvSpPr>
            <a:spLocks noGrp="1"/>
          </p:cNvSpPr>
          <p:nvPr/>
        </p:nvSpPr>
        <p:spPr>
          <a:xfrm>
            <a:off x="6572250" y="2571750"/>
            <a:ext cx="4762500" cy="1666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Emotional strain, loss of income, access to respite and assessments, and physical strain.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927C8FA6-43EC-45A3-B3BC-F9929F33E0C6}"/>
              </a:ext>
            </a:extLst>
          </p:cNvPr>
          <p:cNvSpPr>
            <a:spLocks noGrp="1"/>
          </p:cNvSpPr>
          <p:nvPr/>
        </p:nvSpPr>
        <p:spPr>
          <a:xfrm>
            <a:off x="771525" y="5019675"/>
            <a:ext cx="10572750" cy="7905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175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Key message: Their willingness, capacity and their needs for support should form part of their care planning.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8F097FDF-FA6F-03E1-120B-146242BF06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4625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82"/>
    </mc:Choice>
    <mc:Fallback>
      <p:transition spd="slow" advTm="29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left-border">
            <a:extLst>
              <a:ext uri="{FF2B5EF4-FFF2-40B4-BE49-F238E27FC236}">
                <a16:creationId xmlns:a16="http://schemas.microsoft.com/office/drawing/2014/main" id="{E184AB86-BD88-462F-906B-A69D1CA9119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DD1359C8-E239-4D85-AB7C-E84D30B3E37D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The Gap in Delivery is Large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C983DD03-D927-4D69-9646-56D404B08EED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DHSC (2025b); CQC (2025); Older People’s Commissioner for Wales (2026)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09D90E52-379F-44C9-81F0-2D4505E9E70F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15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61DF902A-8BE7-45FC-B0DA-7DA360D53CED}"/>
              </a:ext>
            </a:extLst>
          </p:cNvPr>
          <p:cNvSpPr>
            <a:spLocks noGrp="1"/>
          </p:cNvSpPr>
          <p:nvPr/>
        </p:nvSpPr>
        <p:spPr>
          <a:xfrm>
            <a:off x="714375" y="1543050"/>
            <a:ext cx="809625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68870" lnSpcReduction="20000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In England, number of people who felt they could control their daily life, 2024–25</a:t>
            </a:r>
          </a:p>
        </p:txBody>
      </p:sp>
      <p:graphicFrame>
        <p:nvGraphicFramePr>
          <p:cNvPr id="6" name="Chart">
            <a:extLst>
              <a:ext uri="{FF2B5EF4-FFF2-40B4-BE49-F238E27FC236}">
                <a16:creationId xmlns:a16="http://schemas.microsoft.com/office/drawing/2014/main" id="{477B9790-2B5E-48FB-975C-A885402CB594}"/>
              </a:ext>
            </a:extLst>
          </p:cNvPr>
          <p:cNvGraphicFramePr/>
          <p:nvPr/>
        </p:nvGraphicFramePr>
        <p:xfrm>
          <a:off x="695325" y="2057400"/>
          <a:ext cx="6667500" cy="3619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7" name="text">
            <a:extLst>
              <a:ext uri="{FF2B5EF4-FFF2-40B4-BE49-F238E27FC236}">
                <a16:creationId xmlns:a16="http://schemas.microsoft.com/office/drawing/2014/main" id="{AD174FFB-AF02-4B96-82AE-1686BD93ED07}"/>
              </a:ext>
            </a:extLst>
          </p:cNvPr>
          <p:cNvSpPr>
            <a:spLocks noGrp="1"/>
          </p:cNvSpPr>
          <p:nvPr/>
        </p:nvSpPr>
        <p:spPr>
          <a:xfrm>
            <a:off x="8086725" y="2095500"/>
            <a:ext cx="302895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90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390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390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22.7%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693229FD-FF1D-4475-90BF-C52645F0B5AB}"/>
              </a:ext>
            </a:extLst>
          </p:cNvPr>
          <p:cNvSpPr>
            <a:spLocks noGrp="1"/>
          </p:cNvSpPr>
          <p:nvPr/>
        </p:nvSpPr>
        <p:spPr>
          <a:xfrm>
            <a:off x="8115300" y="2895600"/>
            <a:ext cx="3048000" cy="876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said they had little or none of the control.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F08D1BA1-7D29-4DED-997D-6AE31F108303}"/>
              </a:ext>
            </a:extLst>
          </p:cNvPr>
          <p:cNvSpPr>
            <a:spLocks noGrp="1"/>
          </p:cNvSpPr>
          <p:nvPr/>
        </p:nvSpPr>
        <p:spPr>
          <a:xfrm>
            <a:off x="8058150" y="4238625"/>
            <a:ext cx="3143250" cy="1362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575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575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575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This survey is not a survey of all older people, but of those receiving long-term support in England.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C92DEAFF-C775-7D6B-D5FC-3B4CB0ED87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8592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281"/>
    </mc:Choice>
    <mc:Fallback>
      <p:transition spd="slow" advTm="38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left-border">
            <a:extLst>
              <a:ext uri="{FF2B5EF4-FFF2-40B4-BE49-F238E27FC236}">
                <a16:creationId xmlns:a16="http://schemas.microsoft.com/office/drawing/2014/main" id="{93B82AE4-3873-4BA8-89B1-D23EAFC303C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E49300C6-53DE-4675-9F85-D01BD3308373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Practical Recommendations for Services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FAC32D79-F007-4CBB-92DD-E0A84663985A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NICE (2015a; 2025); Buma et al. (2022); CQC (2025)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E8CF598B-E5D8-4BA8-A335-D57B705737D6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16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2F17C2F8-0C7B-49C2-B818-1B1B95EB3407}"/>
              </a:ext>
            </a:extLst>
          </p:cNvPr>
          <p:cNvSpPr>
            <a:spLocks noGrp="1"/>
          </p:cNvSpPr>
          <p:nvPr/>
        </p:nvSpPr>
        <p:spPr>
          <a:xfrm>
            <a:off x="742950" y="1704975"/>
            <a:ext cx="1058227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8870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01  Co-produce measurable personal goals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7E79ABE3-C980-41B7-AF7F-3642D9ECD701}"/>
              </a:ext>
            </a:extLst>
          </p:cNvPr>
          <p:cNvSpPr>
            <a:spLocks noGrp="1"/>
          </p:cNvSpPr>
          <p:nvPr/>
        </p:nvSpPr>
        <p:spPr>
          <a:xfrm>
            <a:off x="742950" y="2076450"/>
            <a:ext cx="105727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Referred the need for a coordinator as well as accessible assessment with the older person.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BC86CCF2-A18C-408D-BEEA-D2A130BF2436}"/>
              </a:ext>
            </a:extLst>
          </p:cNvPr>
          <p:cNvSpPr>
            <a:spLocks noGrp="1"/>
          </p:cNvSpPr>
          <p:nvPr/>
        </p:nvSpPr>
        <p:spPr>
          <a:xfrm>
            <a:off x="742950" y="2771775"/>
            <a:ext cx="1058227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8870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02  Make timely reablement and adaptations a priority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4EA5C6D1-D89C-4E92-8EDC-86C45ABD6DC4}"/>
              </a:ext>
            </a:extLst>
          </p:cNvPr>
          <p:cNvSpPr>
            <a:spLocks noGrp="1"/>
          </p:cNvSpPr>
          <p:nvPr/>
        </p:nvSpPr>
        <p:spPr>
          <a:xfrm>
            <a:off x="742950" y="3143250"/>
            <a:ext cx="105727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Immediate fall and discharge referral; focus on those at greatest risk.</a:t>
            </a:r>
          </a:p>
        </p:txBody>
      </p:sp>
      <p:sp>
        <p:nvSpPr>
          <p:cNvPr id="9" name="text">
            <a:extLst>
              <a:ext uri="{FF2B5EF4-FFF2-40B4-BE49-F238E27FC236}">
                <a16:creationId xmlns:a16="http://schemas.microsoft.com/office/drawing/2014/main" id="{235EA079-7589-40DA-AFE8-20859D334972}"/>
              </a:ext>
            </a:extLst>
          </p:cNvPr>
          <p:cNvSpPr>
            <a:spLocks noGrp="1"/>
          </p:cNvSpPr>
          <p:nvPr/>
        </p:nvSpPr>
        <p:spPr>
          <a:xfrm>
            <a:off x="742950" y="3838575"/>
            <a:ext cx="1058227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8870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03  Continuity and inclusion</a:t>
            </a:r>
          </a:p>
        </p:txBody>
      </p:sp>
      <p:sp>
        <p:nvSpPr>
          <p:cNvPr id="10" name="text">
            <a:extLst>
              <a:ext uri="{FF2B5EF4-FFF2-40B4-BE49-F238E27FC236}">
                <a16:creationId xmlns:a16="http://schemas.microsoft.com/office/drawing/2014/main" id="{960AB8F7-9E06-4B82-B8FF-3B92E0335653}"/>
              </a:ext>
            </a:extLst>
          </p:cNvPr>
          <p:cNvSpPr>
            <a:spLocks noGrp="1"/>
          </p:cNvSpPr>
          <p:nvPr/>
        </p:nvSpPr>
        <p:spPr>
          <a:xfrm>
            <a:off x="742950" y="4210050"/>
            <a:ext cx="105727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Smaller regular home-care teams, transport and personal contact options.</a:t>
            </a:r>
          </a:p>
        </p:txBody>
      </p:sp>
      <p:sp>
        <p:nvSpPr>
          <p:cNvPr id="11" name="text">
            <a:extLst>
              <a:ext uri="{FF2B5EF4-FFF2-40B4-BE49-F238E27FC236}">
                <a16:creationId xmlns:a16="http://schemas.microsoft.com/office/drawing/2014/main" id="{6E04E54D-B810-4120-B46E-51DC2E89F16A}"/>
              </a:ext>
            </a:extLst>
          </p:cNvPr>
          <p:cNvSpPr>
            <a:spLocks noGrp="1"/>
          </p:cNvSpPr>
          <p:nvPr/>
        </p:nvSpPr>
        <p:spPr>
          <a:xfrm>
            <a:off x="742950" y="4905375"/>
            <a:ext cx="10582275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98870"/>
          </a:bodyPr>
          <a:lstStyle>
            <a:defPPr algn="l"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04  Live Outcomes are Reviewd — NOT ACTIVITY.</a:t>
            </a:r>
          </a:p>
        </p:txBody>
      </p:sp>
      <p:sp>
        <p:nvSpPr>
          <p:cNvPr id="12" name="text">
            <a:extLst>
              <a:ext uri="{FF2B5EF4-FFF2-40B4-BE49-F238E27FC236}">
                <a16:creationId xmlns:a16="http://schemas.microsoft.com/office/drawing/2014/main" id="{5D6C1727-6D09-44A5-905D-117251D10AC2}"/>
              </a:ext>
            </a:extLst>
          </p:cNvPr>
          <p:cNvSpPr>
            <a:spLocks noGrp="1"/>
          </p:cNvSpPr>
          <p:nvPr/>
        </p:nvSpPr>
        <p:spPr>
          <a:xfrm>
            <a:off x="742950" y="5276850"/>
            <a:ext cx="105727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Monitor day to day life control, goal achievement, carer burden, 12 week post treatment follow-up.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3BFA3124-79F3-7378-C381-6B7DF2D82B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84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010"/>
    </mc:Choice>
    <mc:Fallback>
      <p:transition spd="slow" advTm="390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left-border">
            <a:extLst>
              <a:ext uri="{FF2B5EF4-FFF2-40B4-BE49-F238E27FC236}">
                <a16:creationId xmlns:a16="http://schemas.microsoft.com/office/drawing/2014/main" id="{198EA5FA-B857-4780-9A29-B7330A8A368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D79E6BA0-E45C-4D25-ADB8-58FF50570C0F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Conclusion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A9A8DF5D-5AAB-4F31-992D-91C18CCA8D6B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WHO (2020); NICE (2015a); CQC (2025)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FC288598-D8AA-471E-9373-D9B6E149DDFD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17</a:t>
            </a:r>
          </a:p>
        </p:txBody>
      </p:sp>
      <p:sp>
        <p:nvSpPr>
          <p:cNvPr id="5" name="text">
            <a:extLst>
              <a:ext uri="{FF2B5EF4-FFF2-40B4-BE49-F238E27FC236}">
                <a16:creationId xmlns:a16="http://schemas.microsoft.com/office/drawing/2014/main" id="{4AFBB2EC-3663-4E32-8B31-15634E7356C5}"/>
              </a:ext>
            </a:extLst>
          </p:cNvPr>
          <p:cNvSpPr>
            <a:spLocks noGrp="1"/>
          </p:cNvSpPr>
          <p:nvPr/>
        </p:nvSpPr>
        <p:spPr>
          <a:xfrm>
            <a:off x="752475" y="1790700"/>
            <a:ext cx="1057275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1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Empowerment is</a:t>
            </a:r>
          </a:p>
        </p:txBody>
      </p:sp>
      <p:sp>
        <p:nvSpPr>
          <p:cNvPr id="6" name="text">
            <a:extLst>
              <a:ext uri="{FF2B5EF4-FFF2-40B4-BE49-F238E27FC236}">
                <a16:creationId xmlns:a16="http://schemas.microsoft.com/office/drawing/2014/main" id="{467F653E-562F-4649-8488-473526BFDDA7}"/>
              </a:ext>
            </a:extLst>
          </p:cNvPr>
          <p:cNvSpPr>
            <a:spLocks noGrp="1"/>
          </p:cNvSpPr>
          <p:nvPr/>
        </p:nvSpPr>
        <p:spPr>
          <a:xfrm>
            <a:off x="752475" y="2400300"/>
            <a:ext cx="10620375" cy="762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1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31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more control over day-to-day life.</a:t>
            </a:r>
          </a:p>
        </p:txBody>
      </p:sp>
      <p:sp>
        <p:nvSpPr>
          <p:cNvPr id="7" name="text">
            <a:extLst>
              <a:ext uri="{FF2B5EF4-FFF2-40B4-BE49-F238E27FC236}">
                <a16:creationId xmlns:a16="http://schemas.microsoft.com/office/drawing/2014/main" id="{BB26F1BD-E35D-4B56-A202-800F98332F67}"/>
              </a:ext>
            </a:extLst>
          </p:cNvPr>
          <p:cNvSpPr>
            <a:spLocks noGrp="1"/>
          </p:cNvSpPr>
          <p:nvPr/>
        </p:nvSpPr>
        <p:spPr>
          <a:xfrm>
            <a:off x="752475" y="3571875"/>
            <a:ext cx="10496550" cy="9239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250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2250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Supported decisions. Functional recovery. Relationships. Accessible environments.</a:t>
            </a:r>
          </a:p>
        </p:txBody>
      </p:sp>
      <p:sp>
        <p:nvSpPr>
          <p:cNvPr id="8" name="text">
            <a:extLst>
              <a:ext uri="{FF2B5EF4-FFF2-40B4-BE49-F238E27FC236}">
                <a16:creationId xmlns:a16="http://schemas.microsoft.com/office/drawing/2014/main" id="{E0DE6121-A32C-40A9-8B0E-B515EEE7D434}"/>
              </a:ext>
            </a:extLst>
          </p:cNvPr>
          <p:cNvSpPr>
            <a:spLocks noGrp="1"/>
          </p:cNvSpPr>
          <p:nvPr/>
        </p:nvSpPr>
        <p:spPr>
          <a:xfrm>
            <a:off x="752475" y="4924425"/>
            <a:ext cx="1045845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9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9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The most credible enhancements are person-centred goals linked to consistent and consistent service provision.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7EBE163-22BA-6EB5-9051-4C095D2B66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8120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26"/>
    </mc:Choice>
    <mc:Fallback>
      <p:transition spd="slow" advTm="421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left-border">
            <a:extLst>
              <a:ext uri="{FF2B5EF4-FFF2-40B4-BE49-F238E27FC236}">
                <a16:creationId xmlns:a16="http://schemas.microsoft.com/office/drawing/2014/main" id="{CD27FDC8-0109-4EDF-B592-A0AE7205D025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878D2C0F-4D0B-4C48-9187-C18C8CF90E59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References 1 of 3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DD309CA8-FDDD-45E2-B746-71BAD55A7F6A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UWTSD Harvard-style references | Accessed 15 October 2026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7B09236F-A46A-4225-A073-68942A51332F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18</a:t>
            </a:r>
          </a:p>
        </p:txBody>
      </p:sp>
      <p:sp>
        <p:nvSpPr>
          <p:cNvPr id="5" name="ref-1">
            <a:extLst>
              <a:ext uri="{FF2B5EF4-FFF2-40B4-BE49-F238E27FC236}">
                <a16:creationId xmlns:a16="http://schemas.microsoft.com/office/drawing/2014/main" id="{A21290EB-4F22-4BF7-B2B7-862638343731}"/>
              </a:ext>
            </a:extLst>
          </p:cNvPr>
          <p:cNvSpPr>
            <a:spLocks noGrp="1"/>
          </p:cNvSpPr>
          <p:nvPr/>
        </p:nvSpPr>
        <p:spPr>
          <a:xfrm>
            <a:off x="666750" y="143827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Age UK (2025) The State of Health and Care of Older People in England 2025. London: Age UK.</a:t>
            </a:r>
          </a:p>
        </p:txBody>
      </p:sp>
      <p:sp>
        <p:nvSpPr>
          <p:cNvPr id="6" name="link-1">
            <a:extLst>
              <a:ext uri="{FF2B5EF4-FFF2-40B4-BE49-F238E27FC236}">
                <a16:creationId xmlns:a16="http://schemas.microsoft.com/office/drawing/2014/main" id="{169A15A3-D4C0-4FA1-B626-4AE37FD8F25C}"/>
              </a:ext>
            </a:extLst>
          </p:cNvPr>
          <p:cNvSpPr>
            <a:spLocks noGrp="1"/>
          </p:cNvSpPr>
          <p:nvPr/>
        </p:nvSpPr>
        <p:spPr>
          <a:xfrm>
            <a:off x="666750" y="169545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 dirty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www.ageuk.org.uk/discover/2025/september/state-of-health-and-care-of-older-people-in-england-2025/</a:t>
            </a:r>
          </a:p>
        </p:txBody>
      </p:sp>
      <p:sp>
        <p:nvSpPr>
          <p:cNvPr id="7" name="ref-2">
            <a:extLst>
              <a:ext uri="{FF2B5EF4-FFF2-40B4-BE49-F238E27FC236}">
                <a16:creationId xmlns:a16="http://schemas.microsoft.com/office/drawing/2014/main" id="{F0B37AA4-6F3D-4842-8F3E-324BCD0CC1F1}"/>
              </a:ext>
            </a:extLst>
          </p:cNvPr>
          <p:cNvSpPr>
            <a:spLocks noGrp="1"/>
          </p:cNvSpPr>
          <p:nvPr/>
        </p:nvSpPr>
        <p:spPr>
          <a:xfrm>
            <a:off x="666750" y="1905000"/>
            <a:ext cx="106680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 dirty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Buma, L.E. et al. (2022) “Effects on clients’ daily functioning and common features of </a:t>
            </a:r>
            <a:r>
              <a:rPr sz="1177" b="0" dirty="0" err="1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reablement</a:t>
            </a:r>
            <a:r>
              <a:rPr sz="1177" b="0" dirty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 interventions”, European Journal of Ageing, 19, pp. 903–929.</a:t>
            </a:r>
          </a:p>
        </p:txBody>
      </p:sp>
      <p:sp>
        <p:nvSpPr>
          <p:cNvPr id="8" name="link-2">
            <a:extLst>
              <a:ext uri="{FF2B5EF4-FFF2-40B4-BE49-F238E27FC236}">
                <a16:creationId xmlns:a16="http://schemas.microsoft.com/office/drawing/2014/main" id="{363C5849-2CBB-44FB-8C97-A5908F9E8366}"/>
              </a:ext>
            </a:extLst>
          </p:cNvPr>
          <p:cNvSpPr>
            <a:spLocks noGrp="1"/>
          </p:cNvSpPr>
          <p:nvPr/>
        </p:nvSpPr>
        <p:spPr>
          <a:xfrm>
            <a:off x="666750" y="233362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 dirty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https://doi.org/10.1007/s10433-022-00693-3</a:t>
            </a:r>
          </a:p>
        </p:txBody>
      </p:sp>
      <p:sp>
        <p:nvSpPr>
          <p:cNvPr id="9" name="ref-3">
            <a:extLst>
              <a:ext uri="{FF2B5EF4-FFF2-40B4-BE49-F238E27FC236}">
                <a16:creationId xmlns:a16="http://schemas.microsoft.com/office/drawing/2014/main" id="{4C0B12ED-26EB-4345-92D2-04917D730539}"/>
              </a:ext>
            </a:extLst>
          </p:cNvPr>
          <p:cNvSpPr>
            <a:spLocks noGrp="1"/>
          </p:cNvSpPr>
          <p:nvPr/>
        </p:nvSpPr>
        <p:spPr>
          <a:xfrm>
            <a:off x="666750" y="257175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Carers UK (2025) State of Caring 2025: The Cost of Caring. London: Carers UK.</a:t>
            </a:r>
          </a:p>
        </p:txBody>
      </p:sp>
      <p:sp>
        <p:nvSpPr>
          <p:cNvPr id="10" name="link-3">
            <a:extLst>
              <a:ext uri="{FF2B5EF4-FFF2-40B4-BE49-F238E27FC236}">
                <a16:creationId xmlns:a16="http://schemas.microsoft.com/office/drawing/2014/main" id="{ED23F056-1B9C-4CE8-A3CC-A752E3A94A47}"/>
              </a:ext>
            </a:extLst>
          </p:cNvPr>
          <p:cNvSpPr>
            <a:spLocks noGrp="1"/>
          </p:cNvSpPr>
          <p:nvPr/>
        </p:nvSpPr>
        <p:spPr>
          <a:xfrm>
            <a:off x="666750" y="282892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 dirty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www.carersuk.org/reports/state-of-caring-2025-the-cost-of-caring-the-impact-of-caring-across-carers-lives</a:t>
            </a:r>
          </a:p>
        </p:txBody>
      </p:sp>
      <p:sp>
        <p:nvSpPr>
          <p:cNvPr id="11" name="ref-4">
            <a:extLst>
              <a:ext uri="{FF2B5EF4-FFF2-40B4-BE49-F238E27FC236}">
                <a16:creationId xmlns:a16="http://schemas.microsoft.com/office/drawing/2014/main" id="{F5B62CC0-CE39-4C73-9E8C-A724290677D0}"/>
              </a:ext>
            </a:extLst>
          </p:cNvPr>
          <p:cNvSpPr>
            <a:spLocks noGrp="1"/>
          </p:cNvSpPr>
          <p:nvPr/>
        </p:nvSpPr>
        <p:spPr>
          <a:xfrm>
            <a:off x="666750" y="3038475"/>
            <a:ext cx="106680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Chen, S.-M. et al. (2022) “Effects of reablement programs for older people: a systematic review and meta-analysis”, Collegian, 29(6), pp. 894–903.</a:t>
            </a:r>
          </a:p>
        </p:txBody>
      </p:sp>
      <p:sp>
        <p:nvSpPr>
          <p:cNvPr id="12" name="link-4">
            <a:extLst>
              <a:ext uri="{FF2B5EF4-FFF2-40B4-BE49-F238E27FC236}">
                <a16:creationId xmlns:a16="http://schemas.microsoft.com/office/drawing/2014/main" id="{410B1497-D41E-4B44-8F7D-5D24507BB985}"/>
              </a:ext>
            </a:extLst>
          </p:cNvPr>
          <p:cNvSpPr>
            <a:spLocks noGrp="1"/>
          </p:cNvSpPr>
          <p:nvPr/>
        </p:nvSpPr>
        <p:spPr>
          <a:xfrm>
            <a:off x="666750" y="346710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https://doi.org/10.1016/j.colegn.2022.05.012</a:t>
            </a:r>
          </a:p>
        </p:txBody>
      </p:sp>
      <p:sp>
        <p:nvSpPr>
          <p:cNvPr id="13" name="ref-5">
            <a:extLst>
              <a:ext uri="{FF2B5EF4-FFF2-40B4-BE49-F238E27FC236}">
                <a16:creationId xmlns:a16="http://schemas.microsoft.com/office/drawing/2014/main" id="{26CF0B7E-5478-4EB1-ACAF-877886D1BC4D}"/>
              </a:ext>
            </a:extLst>
          </p:cNvPr>
          <p:cNvSpPr>
            <a:spLocks noGrp="1"/>
          </p:cNvSpPr>
          <p:nvPr/>
        </p:nvSpPr>
        <p:spPr>
          <a:xfrm>
            <a:off x="666750" y="370522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74442" lnSpcReduction="20000"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Clemson, L. et al. (2023) “Environmental interventions for preventing falls in older people living in the community”, Cochrane Database of Systematic Reviews, 3, CD013258.</a:t>
            </a:r>
          </a:p>
        </p:txBody>
      </p:sp>
      <p:sp>
        <p:nvSpPr>
          <p:cNvPr id="14" name="link-5">
            <a:extLst>
              <a:ext uri="{FF2B5EF4-FFF2-40B4-BE49-F238E27FC236}">
                <a16:creationId xmlns:a16="http://schemas.microsoft.com/office/drawing/2014/main" id="{8C353262-372A-4826-A6AA-0558AD0B69BD}"/>
              </a:ext>
            </a:extLst>
          </p:cNvPr>
          <p:cNvSpPr>
            <a:spLocks noGrp="1"/>
          </p:cNvSpPr>
          <p:nvPr/>
        </p:nvSpPr>
        <p:spPr>
          <a:xfrm>
            <a:off x="666750" y="396240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https://doi.org/10.1002/14651858.CD013258.pub2</a:t>
            </a:r>
          </a:p>
        </p:txBody>
      </p:sp>
      <p:sp>
        <p:nvSpPr>
          <p:cNvPr id="15" name="ref-6">
            <a:extLst>
              <a:ext uri="{FF2B5EF4-FFF2-40B4-BE49-F238E27FC236}">
                <a16:creationId xmlns:a16="http://schemas.microsoft.com/office/drawing/2014/main" id="{E886CBCF-3C0B-436D-BFA0-C6AE016B2857}"/>
              </a:ext>
            </a:extLst>
          </p:cNvPr>
          <p:cNvSpPr>
            <a:spLocks noGrp="1"/>
          </p:cNvSpPr>
          <p:nvPr/>
        </p:nvSpPr>
        <p:spPr>
          <a:xfrm>
            <a:off x="666750" y="417195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Care Quality Commission (2025) The State of Health Care and Adult Social Care in England 2024/25.</a:t>
            </a:r>
          </a:p>
        </p:txBody>
      </p:sp>
      <p:sp>
        <p:nvSpPr>
          <p:cNvPr id="16" name="link-6">
            <a:extLst>
              <a:ext uri="{FF2B5EF4-FFF2-40B4-BE49-F238E27FC236}">
                <a16:creationId xmlns:a16="http://schemas.microsoft.com/office/drawing/2014/main" id="{BDD75BB1-4F70-4DA0-938F-D423057126F9}"/>
              </a:ext>
            </a:extLst>
          </p:cNvPr>
          <p:cNvSpPr>
            <a:spLocks noGrp="1"/>
          </p:cNvSpPr>
          <p:nvPr/>
        </p:nvSpPr>
        <p:spPr>
          <a:xfrm>
            <a:off x="666750" y="442912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www.cqc.org.uk/publications/major-report/state-care/2024-2025</a:t>
            </a:r>
          </a:p>
        </p:txBody>
      </p:sp>
      <p:sp>
        <p:nvSpPr>
          <p:cNvPr id="17" name="ref-7">
            <a:extLst>
              <a:ext uri="{FF2B5EF4-FFF2-40B4-BE49-F238E27FC236}">
                <a16:creationId xmlns:a16="http://schemas.microsoft.com/office/drawing/2014/main" id="{94C22E82-53A6-4172-B160-91A71AEFDB68}"/>
              </a:ext>
            </a:extLst>
          </p:cNvPr>
          <p:cNvSpPr>
            <a:spLocks noGrp="1"/>
          </p:cNvSpPr>
          <p:nvPr/>
        </p:nvSpPr>
        <p:spPr>
          <a:xfrm>
            <a:off x="666750" y="463867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Darby, J. et al. (2024) “Impact of COVID-19 on home care provision: A qualitative study”, Journal of Social Work.</a:t>
            </a:r>
          </a:p>
        </p:txBody>
      </p:sp>
      <p:sp>
        <p:nvSpPr>
          <p:cNvPr id="18" name="link-7">
            <a:extLst>
              <a:ext uri="{FF2B5EF4-FFF2-40B4-BE49-F238E27FC236}">
                <a16:creationId xmlns:a16="http://schemas.microsoft.com/office/drawing/2014/main" id="{6BDED9E5-AF5C-4AD8-B62D-08DE5F41110B}"/>
              </a:ext>
            </a:extLst>
          </p:cNvPr>
          <p:cNvSpPr>
            <a:spLocks noGrp="1"/>
          </p:cNvSpPr>
          <p:nvPr/>
        </p:nvSpPr>
        <p:spPr>
          <a:xfrm>
            <a:off x="666750" y="489585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https://doi.org/10.1177/14680173241258900</a:t>
            </a:r>
          </a:p>
        </p:txBody>
      </p:sp>
      <p:sp>
        <p:nvSpPr>
          <p:cNvPr id="19" name="ref-8">
            <a:extLst>
              <a:ext uri="{FF2B5EF4-FFF2-40B4-BE49-F238E27FC236}">
                <a16:creationId xmlns:a16="http://schemas.microsoft.com/office/drawing/2014/main" id="{4D8F6EC8-4F7E-4DFA-87C5-86A605DB2649}"/>
              </a:ext>
            </a:extLst>
          </p:cNvPr>
          <p:cNvSpPr>
            <a:spLocks noGrp="1"/>
          </p:cNvSpPr>
          <p:nvPr/>
        </p:nvSpPr>
        <p:spPr>
          <a:xfrm>
            <a:off x="666750" y="510540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Department of Health and Social Care (2025a) Better Care Fund Policy Framework 2025 to 2026.</a:t>
            </a:r>
          </a:p>
        </p:txBody>
      </p:sp>
      <p:sp>
        <p:nvSpPr>
          <p:cNvPr id="20" name="link-8">
            <a:extLst>
              <a:ext uri="{FF2B5EF4-FFF2-40B4-BE49-F238E27FC236}">
                <a16:creationId xmlns:a16="http://schemas.microsoft.com/office/drawing/2014/main" id="{F323E5CE-DEFB-475C-9387-BCB241505B2A}"/>
              </a:ext>
            </a:extLst>
          </p:cNvPr>
          <p:cNvSpPr>
            <a:spLocks noGrp="1"/>
          </p:cNvSpPr>
          <p:nvPr/>
        </p:nvSpPr>
        <p:spPr>
          <a:xfrm>
            <a:off x="666750" y="536257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www.gov.uk/government/publications/better-care-fund-policy-framework-2025-to-2026</a:t>
            </a:r>
          </a:p>
        </p:txBody>
      </p:sp>
      <p:sp>
        <p:nvSpPr>
          <p:cNvPr id="21" name="ref-9">
            <a:extLst>
              <a:ext uri="{FF2B5EF4-FFF2-40B4-BE49-F238E27FC236}">
                <a16:creationId xmlns:a16="http://schemas.microsoft.com/office/drawing/2014/main" id="{FC45080D-B72F-4D93-8815-74446A7906DB}"/>
              </a:ext>
            </a:extLst>
          </p:cNvPr>
          <p:cNvSpPr>
            <a:spLocks noGrp="1"/>
          </p:cNvSpPr>
          <p:nvPr/>
        </p:nvSpPr>
        <p:spPr>
          <a:xfrm>
            <a:off x="666750" y="557212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Department of Health and Social Care (2025b) Measures from ASCOF, England: 2024 to 2025.</a:t>
            </a:r>
          </a:p>
        </p:txBody>
      </p:sp>
      <p:sp>
        <p:nvSpPr>
          <p:cNvPr id="22" name="link-9">
            <a:extLst>
              <a:ext uri="{FF2B5EF4-FFF2-40B4-BE49-F238E27FC236}">
                <a16:creationId xmlns:a16="http://schemas.microsoft.com/office/drawing/2014/main" id="{C53FBD55-D259-41DC-92B2-B7000F4B4F70}"/>
              </a:ext>
            </a:extLst>
          </p:cNvPr>
          <p:cNvSpPr>
            <a:spLocks noGrp="1"/>
          </p:cNvSpPr>
          <p:nvPr/>
        </p:nvSpPr>
        <p:spPr>
          <a:xfrm>
            <a:off x="666750" y="582930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www.gov.uk/government/statistics/measures-from-the-adult-social-care-outcomes-framework-england-2024-to-2025</a:t>
            </a:r>
          </a:p>
        </p:txBody>
      </p:sp>
    </p:spTree>
    <p:extLst>
      <p:ext uri="{BB962C8B-B14F-4D97-AF65-F5344CB8AC3E}">
        <p14:creationId xmlns:p14="http://schemas.microsoft.com/office/powerpoint/2010/main" val="17975550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left-border">
            <a:extLst>
              <a:ext uri="{FF2B5EF4-FFF2-40B4-BE49-F238E27FC236}">
                <a16:creationId xmlns:a16="http://schemas.microsoft.com/office/drawing/2014/main" id="{66C80387-3679-4987-9537-2902296A7AD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117D291E-FB3C-40C6-BF91-E8A11EF5A9EC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References 2 of 3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85AB5A14-89BD-4D82-B464-A55D3F14FD53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UWTSD Harvard-style references | Accessed 15 October 2026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21E3E32D-417F-45A2-9EE1-DABBE6566319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19</a:t>
            </a:r>
          </a:p>
        </p:txBody>
      </p:sp>
      <p:sp>
        <p:nvSpPr>
          <p:cNvPr id="5" name="ref-1">
            <a:extLst>
              <a:ext uri="{FF2B5EF4-FFF2-40B4-BE49-F238E27FC236}">
                <a16:creationId xmlns:a16="http://schemas.microsoft.com/office/drawing/2014/main" id="{0132A776-C90E-43EA-9D50-390862325F6C}"/>
              </a:ext>
            </a:extLst>
          </p:cNvPr>
          <p:cNvSpPr>
            <a:spLocks noGrp="1"/>
          </p:cNvSpPr>
          <p:nvPr/>
        </p:nvSpPr>
        <p:spPr>
          <a:xfrm>
            <a:off x="666750" y="143827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 fontScale="77125" lnSpcReduction="20000"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Felber, N.A. et al. (2024) “Informing existing technology acceptance models: a qualitative study with older persons and caregivers”, European Journal of Ageing, 21, 12.</a:t>
            </a:r>
          </a:p>
        </p:txBody>
      </p:sp>
      <p:sp>
        <p:nvSpPr>
          <p:cNvPr id="6" name="link-1">
            <a:extLst>
              <a:ext uri="{FF2B5EF4-FFF2-40B4-BE49-F238E27FC236}">
                <a16:creationId xmlns:a16="http://schemas.microsoft.com/office/drawing/2014/main" id="{A4FA5525-6221-4619-B773-46100CFCEE5F}"/>
              </a:ext>
            </a:extLst>
          </p:cNvPr>
          <p:cNvSpPr>
            <a:spLocks noGrp="1"/>
          </p:cNvSpPr>
          <p:nvPr/>
        </p:nvSpPr>
        <p:spPr>
          <a:xfrm>
            <a:off x="666750" y="169545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https://doi.org/10.1007/s10433-024-00801-5</a:t>
            </a:r>
          </a:p>
        </p:txBody>
      </p:sp>
      <p:sp>
        <p:nvSpPr>
          <p:cNvPr id="7" name="ref-2">
            <a:extLst>
              <a:ext uri="{FF2B5EF4-FFF2-40B4-BE49-F238E27FC236}">
                <a16:creationId xmlns:a16="http://schemas.microsoft.com/office/drawing/2014/main" id="{EB7344E0-7E66-4028-BE8B-21D05FF3FA08}"/>
              </a:ext>
            </a:extLst>
          </p:cNvPr>
          <p:cNvSpPr>
            <a:spLocks noGrp="1"/>
          </p:cNvSpPr>
          <p:nvPr/>
        </p:nvSpPr>
        <p:spPr>
          <a:xfrm>
            <a:off x="666750" y="1905000"/>
            <a:ext cx="106680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Fothergill, L. et al. (2023) “Understanding the Value of a Proactive Telecare System in Supporting Older Adults’ Independence at Home”, JMIR, 25, e47997.</a:t>
            </a:r>
          </a:p>
        </p:txBody>
      </p:sp>
      <p:sp>
        <p:nvSpPr>
          <p:cNvPr id="8" name="link-2">
            <a:extLst>
              <a:ext uri="{FF2B5EF4-FFF2-40B4-BE49-F238E27FC236}">
                <a16:creationId xmlns:a16="http://schemas.microsoft.com/office/drawing/2014/main" id="{2B543B92-9CE8-42CD-9D2B-2B241D010014}"/>
              </a:ext>
            </a:extLst>
          </p:cNvPr>
          <p:cNvSpPr>
            <a:spLocks noGrp="1"/>
          </p:cNvSpPr>
          <p:nvPr/>
        </p:nvSpPr>
        <p:spPr>
          <a:xfrm>
            <a:off x="666750" y="233362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https://doi.org/10.2196/47997</a:t>
            </a:r>
          </a:p>
        </p:txBody>
      </p:sp>
      <p:sp>
        <p:nvSpPr>
          <p:cNvPr id="9" name="ref-3">
            <a:extLst>
              <a:ext uri="{FF2B5EF4-FFF2-40B4-BE49-F238E27FC236}">
                <a16:creationId xmlns:a16="http://schemas.microsoft.com/office/drawing/2014/main" id="{FCAFE705-7588-4740-9FAA-FD6650D6D8AF}"/>
              </a:ext>
            </a:extLst>
          </p:cNvPr>
          <p:cNvSpPr>
            <a:spLocks noGrp="1"/>
          </p:cNvSpPr>
          <p:nvPr/>
        </p:nvSpPr>
        <p:spPr>
          <a:xfrm>
            <a:off x="666750" y="257175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Kastner, M. et al. (2024) “Interventions that have potential to help older adults living with social frailty”, BMC Geriatrics, 24, 521.</a:t>
            </a:r>
          </a:p>
        </p:txBody>
      </p:sp>
      <p:sp>
        <p:nvSpPr>
          <p:cNvPr id="10" name="link-3">
            <a:extLst>
              <a:ext uri="{FF2B5EF4-FFF2-40B4-BE49-F238E27FC236}">
                <a16:creationId xmlns:a16="http://schemas.microsoft.com/office/drawing/2014/main" id="{095613AC-BAF8-4151-BE1B-790FC26F3382}"/>
              </a:ext>
            </a:extLst>
          </p:cNvPr>
          <p:cNvSpPr>
            <a:spLocks noGrp="1"/>
          </p:cNvSpPr>
          <p:nvPr/>
        </p:nvSpPr>
        <p:spPr>
          <a:xfrm>
            <a:off x="666750" y="282892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https://doi.org/10.1186/s12877-024-05096-w</a:t>
            </a:r>
          </a:p>
        </p:txBody>
      </p:sp>
      <p:sp>
        <p:nvSpPr>
          <p:cNvPr id="11" name="ref-4">
            <a:extLst>
              <a:ext uri="{FF2B5EF4-FFF2-40B4-BE49-F238E27FC236}">
                <a16:creationId xmlns:a16="http://schemas.microsoft.com/office/drawing/2014/main" id="{E44BA418-1C03-4E43-BB41-9504FE0D1570}"/>
              </a:ext>
            </a:extLst>
          </p:cNvPr>
          <p:cNvSpPr>
            <a:spLocks noGrp="1"/>
          </p:cNvSpPr>
          <p:nvPr/>
        </p:nvSpPr>
        <p:spPr>
          <a:xfrm>
            <a:off x="666750" y="303847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NICE (2015a) Home Care: Delivering Personal Care and Practical Support (NG21).</a:t>
            </a:r>
          </a:p>
        </p:txBody>
      </p:sp>
      <p:sp>
        <p:nvSpPr>
          <p:cNvPr id="12" name="link-4">
            <a:extLst>
              <a:ext uri="{FF2B5EF4-FFF2-40B4-BE49-F238E27FC236}">
                <a16:creationId xmlns:a16="http://schemas.microsoft.com/office/drawing/2014/main" id="{8E85DE03-A30A-4FC4-9482-0DBAA26BA752}"/>
              </a:ext>
            </a:extLst>
          </p:cNvPr>
          <p:cNvSpPr>
            <a:spLocks noGrp="1"/>
          </p:cNvSpPr>
          <p:nvPr/>
        </p:nvSpPr>
        <p:spPr>
          <a:xfrm>
            <a:off x="666750" y="329565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www.nice.org.uk/guidance/ng21</a:t>
            </a:r>
          </a:p>
        </p:txBody>
      </p:sp>
      <p:sp>
        <p:nvSpPr>
          <p:cNvPr id="13" name="ref-5">
            <a:extLst>
              <a:ext uri="{FF2B5EF4-FFF2-40B4-BE49-F238E27FC236}">
                <a16:creationId xmlns:a16="http://schemas.microsoft.com/office/drawing/2014/main" id="{471A74B6-E227-4A9B-859D-455E1D8266F8}"/>
              </a:ext>
            </a:extLst>
          </p:cNvPr>
          <p:cNvSpPr>
            <a:spLocks noGrp="1"/>
          </p:cNvSpPr>
          <p:nvPr/>
        </p:nvSpPr>
        <p:spPr>
          <a:xfrm>
            <a:off x="666750" y="350520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NICE (2015b) Older People: Independence and Mental Wellbeing (NG32).</a:t>
            </a:r>
          </a:p>
        </p:txBody>
      </p:sp>
      <p:sp>
        <p:nvSpPr>
          <p:cNvPr id="14" name="link-5">
            <a:extLst>
              <a:ext uri="{FF2B5EF4-FFF2-40B4-BE49-F238E27FC236}">
                <a16:creationId xmlns:a16="http://schemas.microsoft.com/office/drawing/2014/main" id="{A3A2F4CC-9BF0-430B-A533-4F8E1FAF4BF0}"/>
              </a:ext>
            </a:extLst>
          </p:cNvPr>
          <p:cNvSpPr>
            <a:spLocks noGrp="1"/>
          </p:cNvSpPr>
          <p:nvPr/>
        </p:nvSpPr>
        <p:spPr>
          <a:xfrm>
            <a:off x="666750" y="376237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www.nice.org.uk/guidance/ng32</a:t>
            </a:r>
          </a:p>
        </p:txBody>
      </p:sp>
      <p:sp>
        <p:nvSpPr>
          <p:cNvPr id="15" name="ref-6">
            <a:extLst>
              <a:ext uri="{FF2B5EF4-FFF2-40B4-BE49-F238E27FC236}">
                <a16:creationId xmlns:a16="http://schemas.microsoft.com/office/drawing/2014/main" id="{D8F960A3-878D-4E0D-AC43-B73984CB5E4B}"/>
              </a:ext>
            </a:extLst>
          </p:cNvPr>
          <p:cNvSpPr>
            <a:spLocks noGrp="1"/>
          </p:cNvSpPr>
          <p:nvPr/>
        </p:nvSpPr>
        <p:spPr>
          <a:xfrm>
            <a:off x="666750" y="397192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NICE (2025) Falls: Assessment and Prevention (NG249).</a:t>
            </a:r>
          </a:p>
        </p:txBody>
      </p:sp>
      <p:sp>
        <p:nvSpPr>
          <p:cNvPr id="16" name="link-6">
            <a:extLst>
              <a:ext uri="{FF2B5EF4-FFF2-40B4-BE49-F238E27FC236}">
                <a16:creationId xmlns:a16="http://schemas.microsoft.com/office/drawing/2014/main" id="{7F5BFCBD-70C1-4171-B158-60540773CA69}"/>
              </a:ext>
            </a:extLst>
          </p:cNvPr>
          <p:cNvSpPr>
            <a:spLocks noGrp="1"/>
          </p:cNvSpPr>
          <p:nvPr/>
        </p:nvSpPr>
        <p:spPr>
          <a:xfrm>
            <a:off x="666750" y="422910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www.nice.org.uk/guidance/ng249</a:t>
            </a:r>
          </a:p>
        </p:txBody>
      </p:sp>
      <p:sp>
        <p:nvSpPr>
          <p:cNvPr id="17" name="ref-7">
            <a:extLst>
              <a:ext uri="{FF2B5EF4-FFF2-40B4-BE49-F238E27FC236}">
                <a16:creationId xmlns:a16="http://schemas.microsoft.com/office/drawing/2014/main" id="{ED7C79C6-05BA-4795-A0B1-D731EAEABB3F}"/>
              </a:ext>
            </a:extLst>
          </p:cNvPr>
          <p:cNvSpPr>
            <a:spLocks noGrp="1"/>
          </p:cNvSpPr>
          <p:nvPr/>
        </p:nvSpPr>
        <p:spPr>
          <a:xfrm>
            <a:off x="666750" y="443865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Older People’s Commissioner for Wales (2025) Growing Older in Wales: A Snapshot of Older People’s Experiences.</a:t>
            </a:r>
          </a:p>
        </p:txBody>
      </p:sp>
      <p:sp>
        <p:nvSpPr>
          <p:cNvPr id="18" name="link-7">
            <a:extLst>
              <a:ext uri="{FF2B5EF4-FFF2-40B4-BE49-F238E27FC236}">
                <a16:creationId xmlns:a16="http://schemas.microsoft.com/office/drawing/2014/main" id="{1543F51A-C41F-4563-A252-9976498C847A}"/>
              </a:ext>
            </a:extLst>
          </p:cNvPr>
          <p:cNvSpPr>
            <a:spLocks noGrp="1"/>
          </p:cNvSpPr>
          <p:nvPr/>
        </p:nvSpPr>
        <p:spPr>
          <a:xfrm>
            <a:off x="666750" y="469582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olderpeople.wales/resource/growing-older-in-wales-a-snapshot-of-older-peoples-experiences/</a:t>
            </a:r>
          </a:p>
        </p:txBody>
      </p:sp>
      <p:sp>
        <p:nvSpPr>
          <p:cNvPr id="19" name="ref-8">
            <a:extLst>
              <a:ext uri="{FF2B5EF4-FFF2-40B4-BE49-F238E27FC236}">
                <a16:creationId xmlns:a16="http://schemas.microsoft.com/office/drawing/2014/main" id="{5793F624-AFAF-4441-8845-CBA54AFD5CFB}"/>
              </a:ext>
            </a:extLst>
          </p:cNvPr>
          <p:cNvSpPr>
            <a:spLocks noGrp="1"/>
          </p:cNvSpPr>
          <p:nvPr/>
        </p:nvSpPr>
        <p:spPr>
          <a:xfrm>
            <a:off x="666750" y="490537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Older People’s Commissioner for Wales (2026) Older People’s Experiences of Social Care in Wales.</a:t>
            </a:r>
          </a:p>
        </p:txBody>
      </p:sp>
      <p:sp>
        <p:nvSpPr>
          <p:cNvPr id="20" name="link-8">
            <a:extLst>
              <a:ext uri="{FF2B5EF4-FFF2-40B4-BE49-F238E27FC236}">
                <a16:creationId xmlns:a16="http://schemas.microsoft.com/office/drawing/2014/main" id="{B363DF86-B328-4DA2-8AA7-22DDE3F455EC}"/>
              </a:ext>
            </a:extLst>
          </p:cNvPr>
          <p:cNvSpPr>
            <a:spLocks noGrp="1"/>
          </p:cNvSpPr>
          <p:nvPr/>
        </p:nvSpPr>
        <p:spPr>
          <a:xfrm>
            <a:off x="666750" y="516255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olderpeople.wales/resource/older-peoples-experiences-of-social-care-in-wales/</a:t>
            </a:r>
          </a:p>
        </p:txBody>
      </p:sp>
    </p:spTree>
    <p:extLst>
      <p:ext uri="{BB962C8B-B14F-4D97-AF65-F5344CB8AC3E}">
        <p14:creationId xmlns:p14="http://schemas.microsoft.com/office/powerpoint/2010/main" val="15201540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left-border">
            <a:extLst>
              <a:ext uri="{FF2B5EF4-FFF2-40B4-BE49-F238E27FC236}">
                <a16:creationId xmlns:a16="http://schemas.microsoft.com/office/drawing/2014/main" id="{ADA1A1EB-6982-4BE0-8AAA-2545D31CCC7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33350" cy="6858000"/>
          </a:xfrm>
          <a:prstGeom prst="rect">
            <a:avLst/>
          </a:prstGeom>
          <a:solidFill>
            <a:srgbClr val="33756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" name="slide-title">
            <a:extLst>
              <a:ext uri="{FF2B5EF4-FFF2-40B4-BE49-F238E27FC236}">
                <a16:creationId xmlns:a16="http://schemas.microsoft.com/office/drawing/2014/main" id="{30476CC6-96F7-4985-AC9B-20281FEEFB76}"/>
              </a:ext>
            </a:extLst>
          </p:cNvPr>
          <p:cNvSpPr>
            <a:spLocks noGrp="1"/>
          </p:cNvSpPr>
          <p:nvPr/>
        </p:nvSpPr>
        <p:spPr>
          <a:xfrm>
            <a:off x="647700" y="495300"/>
            <a:ext cx="10810875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defRPr>
            </a:pPr>
            <a:r>
              <a:rPr sz="2850" b="1">
                <a:solidFill>
                  <a:srgbClr val="173247"/>
                </a:solidFill>
                <a:latin typeface="DejaVu Sans"/>
                <a:ea typeface="DejaVu Sans"/>
                <a:cs typeface="DejaVu Sans"/>
              </a:rPr>
              <a:t>References 3 of 3</a:t>
            </a:r>
          </a:p>
        </p:txBody>
      </p:sp>
      <p:sp>
        <p:nvSpPr>
          <p:cNvPr id="3" name="source-footer">
            <a:extLst>
              <a:ext uri="{FF2B5EF4-FFF2-40B4-BE49-F238E27FC236}">
                <a16:creationId xmlns:a16="http://schemas.microsoft.com/office/drawing/2014/main" id="{0C0E4A89-50C6-47E7-BCA3-9A6634DAEC18}"/>
              </a:ext>
            </a:extLst>
          </p:cNvPr>
          <p:cNvSpPr>
            <a:spLocks noGrp="1"/>
          </p:cNvSpPr>
          <p:nvPr/>
        </p:nvSpPr>
        <p:spPr>
          <a:xfrm>
            <a:off x="666750" y="6286500"/>
            <a:ext cx="10001250" cy="371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>
                <a:solidFill>
                  <a:srgbClr val="576B71"/>
                </a:solidFill>
                <a:latin typeface="DejaVu Sans"/>
                <a:ea typeface="DejaVu Sans"/>
                <a:cs typeface="DejaVu Sans"/>
              </a:rPr>
              <a:t>UWTSD Harvard-style references | Accessed 15 October 2026</a:t>
            </a:r>
          </a:p>
        </p:txBody>
      </p:sp>
      <p:sp>
        <p:nvSpPr>
          <p:cNvPr id="4" name="slide-number">
            <a:extLst>
              <a:ext uri="{FF2B5EF4-FFF2-40B4-BE49-F238E27FC236}">
                <a16:creationId xmlns:a16="http://schemas.microsoft.com/office/drawing/2014/main" id="{A5047FFC-48D7-423F-83D8-1AF7E44F3C38}"/>
              </a:ext>
            </a:extLst>
          </p:cNvPr>
          <p:cNvSpPr>
            <a:spLocks noGrp="1"/>
          </p:cNvSpPr>
          <p:nvPr/>
        </p:nvSpPr>
        <p:spPr>
          <a:xfrm>
            <a:off x="10953750" y="6238875"/>
            <a:ext cx="714375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r"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r">
              <a:lnSpc>
                <a:spcPct val="118000"/>
              </a:lnSpc>
              <a:buNone/>
              <a:def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20</a:t>
            </a:r>
          </a:p>
        </p:txBody>
      </p:sp>
      <p:sp>
        <p:nvSpPr>
          <p:cNvPr id="5" name="ref-1">
            <a:extLst>
              <a:ext uri="{FF2B5EF4-FFF2-40B4-BE49-F238E27FC236}">
                <a16:creationId xmlns:a16="http://schemas.microsoft.com/office/drawing/2014/main" id="{F6816E3B-CFC5-4EBD-8D27-35B35B91E154}"/>
              </a:ext>
            </a:extLst>
          </p:cNvPr>
          <p:cNvSpPr>
            <a:spLocks noGrp="1"/>
          </p:cNvSpPr>
          <p:nvPr/>
        </p:nvSpPr>
        <p:spPr>
          <a:xfrm>
            <a:off x="666750" y="143827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Rousaki, A. et al. (2024) “The Digitalization of Social Care in England and Implications for Older, Unpaid Carers”, JMIR, 26, e60056.</a:t>
            </a:r>
          </a:p>
        </p:txBody>
      </p:sp>
      <p:sp>
        <p:nvSpPr>
          <p:cNvPr id="6" name="link-1">
            <a:extLst>
              <a:ext uri="{FF2B5EF4-FFF2-40B4-BE49-F238E27FC236}">
                <a16:creationId xmlns:a16="http://schemas.microsoft.com/office/drawing/2014/main" id="{40ACCCD2-4141-4DC4-AEC9-599594A6C2F5}"/>
              </a:ext>
            </a:extLst>
          </p:cNvPr>
          <p:cNvSpPr>
            <a:spLocks noGrp="1"/>
          </p:cNvSpPr>
          <p:nvPr/>
        </p:nvSpPr>
        <p:spPr>
          <a:xfrm>
            <a:off x="666750" y="169545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https://doi.org/10.2196/60056</a:t>
            </a:r>
          </a:p>
        </p:txBody>
      </p:sp>
      <p:sp>
        <p:nvSpPr>
          <p:cNvPr id="7" name="ref-2">
            <a:extLst>
              <a:ext uri="{FF2B5EF4-FFF2-40B4-BE49-F238E27FC236}">
                <a16:creationId xmlns:a16="http://schemas.microsoft.com/office/drawing/2014/main" id="{24B7FD28-0CC8-44C6-878B-208EFA65543D}"/>
              </a:ext>
            </a:extLst>
          </p:cNvPr>
          <p:cNvSpPr>
            <a:spLocks noGrp="1"/>
          </p:cNvSpPr>
          <p:nvPr/>
        </p:nvSpPr>
        <p:spPr>
          <a:xfrm>
            <a:off x="666750" y="190500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UK Parliament (2014) Care Act 2014. London: The Stationery Office.</a:t>
            </a:r>
          </a:p>
        </p:txBody>
      </p:sp>
      <p:sp>
        <p:nvSpPr>
          <p:cNvPr id="8" name="link-2">
            <a:extLst>
              <a:ext uri="{FF2B5EF4-FFF2-40B4-BE49-F238E27FC236}">
                <a16:creationId xmlns:a16="http://schemas.microsoft.com/office/drawing/2014/main" id="{0DB506EB-FFC4-42AC-9595-86464BDA51B9}"/>
              </a:ext>
            </a:extLst>
          </p:cNvPr>
          <p:cNvSpPr>
            <a:spLocks noGrp="1"/>
          </p:cNvSpPr>
          <p:nvPr/>
        </p:nvSpPr>
        <p:spPr>
          <a:xfrm>
            <a:off x="666750" y="216217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www.legislation.gov.uk/ukpga/2014/23/contents</a:t>
            </a:r>
          </a:p>
        </p:txBody>
      </p:sp>
      <p:sp>
        <p:nvSpPr>
          <p:cNvPr id="9" name="ref-3">
            <a:extLst>
              <a:ext uri="{FF2B5EF4-FFF2-40B4-BE49-F238E27FC236}">
                <a16:creationId xmlns:a16="http://schemas.microsoft.com/office/drawing/2014/main" id="{475288B8-120B-4606-860B-1B2BADD0B24B}"/>
              </a:ext>
            </a:extLst>
          </p:cNvPr>
          <p:cNvSpPr>
            <a:spLocks noGrp="1"/>
          </p:cNvSpPr>
          <p:nvPr/>
        </p:nvSpPr>
        <p:spPr>
          <a:xfrm>
            <a:off x="666750" y="237172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Welsh Government (2014) Social Services and Well-being (Wales) Act 2014. Cardiff: Welsh Government.</a:t>
            </a:r>
          </a:p>
        </p:txBody>
      </p:sp>
      <p:sp>
        <p:nvSpPr>
          <p:cNvPr id="10" name="link-3">
            <a:extLst>
              <a:ext uri="{FF2B5EF4-FFF2-40B4-BE49-F238E27FC236}">
                <a16:creationId xmlns:a16="http://schemas.microsoft.com/office/drawing/2014/main" id="{6928DA48-CFC6-459E-B3B3-A14AFCD17327}"/>
              </a:ext>
            </a:extLst>
          </p:cNvPr>
          <p:cNvSpPr>
            <a:spLocks noGrp="1"/>
          </p:cNvSpPr>
          <p:nvPr/>
        </p:nvSpPr>
        <p:spPr>
          <a:xfrm>
            <a:off x="666750" y="262890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www.gov.wales/social-services-and-well-being-wales-act-2014</a:t>
            </a:r>
          </a:p>
        </p:txBody>
      </p:sp>
      <p:sp>
        <p:nvSpPr>
          <p:cNvPr id="11" name="ref-4">
            <a:extLst>
              <a:ext uri="{FF2B5EF4-FFF2-40B4-BE49-F238E27FC236}">
                <a16:creationId xmlns:a16="http://schemas.microsoft.com/office/drawing/2014/main" id="{2B7041DE-AF2A-42FB-B2BC-4D77A0DE3616}"/>
              </a:ext>
            </a:extLst>
          </p:cNvPr>
          <p:cNvSpPr>
            <a:spLocks noGrp="1"/>
          </p:cNvSpPr>
          <p:nvPr/>
        </p:nvSpPr>
        <p:spPr>
          <a:xfrm>
            <a:off x="666750" y="283845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Welsh Government (2021) Age Friendly Wales: Our Strategy for an Ageing Society. Cardiff.</a:t>
            </a:r>
          </a:p>
        </p:txBody>
      </p:sp>
      <p:sp>
        <p:nvSpPr>
          <p:cNvPr id="12" name="link-4">
            <a:extLst>
              <a:ext uri="{FF2B5EF4-FFF2-40B4-BE49-F238E27FC236}">
                <a16:creationId xmlns:a16="http://schemas.microsoft.com/office/drawing/2014/main" id="{91289E77-B617-4C00-896E-5D374D5B8922}"/>
              </a:ext>
            </a:extLst>
          </p:cNvPr>
          <p:cNvSpPr>
            <a:spLocks noGrp="1"/>
          </p:cNvSpPr>
          <p:nvPr/>
        </p:nvSpPr>
        <p:spPr>
          <a:xfrm>
            <a:off x="666750" y="309562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www.gov.wales/age-friendly-wales-our-strategy-ageing-society-html</a:t>
            </a:r>
          </a:p>
        </p:txBody>
      </p:sp>
      <p:sp>
        <p:nvSpPr>
          <p:cNvPr id="13" name="ref-5">
            <a:extLst>
              <a:ext uri="{FF2B5EF4-FFF2-40B4-BE49-F238E27FC236}">
                <a16:creationId xmlns:a16="http://schemas.microsoft.com/office/drawing/2014/main" id="{2B8AF8F8-9D15-4628-9A33-E40D8693A27A}"/>
              </a:ext>
            </a:extLst>
          </p:cNvPr>
          <p:cNvSpPr>
            <a:spLocks noGrp="1"/>
          </p:cNvSpPr>
          <p:nvPr/>
        </p:nvSpPr>
        <p:spPr>
          <a:xfrm>
            <a:off x="666750" y="330517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Welsh Government (2023) Voice and Control Research to Support Evaluation of the Social Services and Well-being (Wales) Act 2014.</a:t>
            </a:r>
          </a:p>
        </p:txBody>
      </p:sp>
      <p:sp>
        <p:nvSpPr>
          <p:cNvPr id="14" name="link-5">
            <a:extLst>
              <a:ext uri="{FF2B5EF4-FFF2-40B4-BE49-F238E27FC236}">
                <a16:creationId xmlns:a16="http://schemas.microsoft.com/office/drawing/2014/main" id="{661AF425-049F-4436-AB87-93847138699C}"/>
              </a:ext>
            </a:extLst>
          </p:cNvPr>
          <p:cNvSpPr>
            <a:spLocks noGrp="1"/>
          </p:cNvSpPr>
          <p:nvPr/>
        </p:nvSpPr>
        <p:spPr>
          <a:xfrm>
            <a:off x="666750" y="356235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www.gov.wales/expectations-and-experiences-service-user-and-carer-perspectives-social-services-and-well-being</a:t>
            </a:r>
          </a:p>
        </p:txBody>
      </p:sp>
      <p:sp>
        <p:nvSpPr>
          <p:cNvPr id="15" name="ref-6">
            <a:extLst>
              <a:ext uri="{FF2B5EF4-FFF2-40B4-BE49-F238E27FC236}">
                <a16:creationId xmlns:a16="http://schemas.microsoft.com/office/drawing/2014/main" id="{1A6EE805-13E2-4FD3-82BD-A82190801BAD}"/>
              </a:ext>
            </a:extLst>
          </p:cNvPr>
          <p:cNvSpPr>
            <a:spLocks noGrp="1"/>
          </p:cNvSpPr>
          <p:nvPr/>
        </p:nvSpPr>
        <p:spPr>
          <a:xfrm>
            <a:off x="666750" y="377190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Welsh Government (2025) £2.2m Boost to Empower Independent Living for Older and Disabled People.</a:t>
            </a:r>
          </a:p>
        </p:txBody>
      </p:sp>
      <p:sp>
        <p:nvSpPr>
          <p:cNvPr id="16" name="link-6">
            <a:extLst>
              <a:ext uri="{FF2B5EF4-FFF2-40B4-BE49-F238E27FC236}">
                <a16:creationId xmlns:a16="http://schemas.microsoft.com/office/drawing/2014/main" id="{9DF54415-C564-48E8-B33E-6C130F59EB48}"/>
              </a:ext>
            </a:extLst>
          </p:cNvPr>
          <p:cNvSpPr>
            <a:spLocks noGrp="1"/>
          </p:cNvSpPr>
          <p:nvPr/>
        </p:nvSpPr>
        <p:spPr>
          <a:xfrm>
            <a:off x="666750" y="402907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www.gov.wales/over-2m-boost-empower-independent-living-older-and-disabled-people-wales</a:t>
            </a:r>
          </a:p>
        </p:txBody>
      </p:sp>
      <p:sp>
        <p:nvSpPr>
          <p:cNvPr id="17" name="ref-7">
            <a:extLst>
              <a:ext uri="{FF2B5EF4-FFF2-40B4-BE49-F238E27FC236}">
                <a16:creationId xmlns:a16="http://schemas.microsoft.com/office/drawing/2014/main" id="{8A811373-C111-4F23-B285-3C3F48A6F810}"/>
              </a:ext>
            </a:extLst>
          </p:cNvPr>
          <p:cNvSpPr>
            <a:spLocks noGrp="1"/>
          </p:cNvSpPr>
          <p:nvPr/>
        </p:nvSpPr>
        <p:spPr>
          <a:xfrm>
            <a:off x="666750" y="4238625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World Health Organization (2020) Healthy Ageing and Functional Ability. Geneva: WHO.</a:t>
            </a:r>
          </a:p>
        </p:txBody>
      </p:sp>
      <p:sp>
        <p:nvSpPr>
          <p:cNvPr id="18" name="link-7">
            <a:extLst>
              <a:ext uri="{FF2B5EF4-FFF2-40B4-BE49-F238E27FC236}">
                <a16:creationId xmlns:a16="http://schemas.microsoft.com/office/drawing/2014/main" id="{4B8B4EBC-E4F2-437B-800A-5F8F96B1E87A}"/>
              </a:ext>
            </a:extLst>
          </p:cNvPr>
          <p:cNvSpPr>
            <a:spLocks noGrp="1"/>
          </p:cNvSpPr>
          <p:nvPr/>
        </p:nvSpPr>
        <p:spPr>
          <a:xfrm>
            <a:off x="666750" y="4495800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www.who.int/news-room/questions-and-answers/item/healthy-ageing-and-functional-ability</a:t>
            </a:r>
          </a:p>
        </p:txBody>
      </p:sp>
      <p:sp>
        <p:nvSpPr>
          <p:cNvPr id="19" name="ref-8">
            <a:extLst>
              <a:ext uri="{FF2B5EF4-FFF2-40B4-BE49-F238E27FC236}">
                <a16:creationId xmlns:a16="http://schemas.microsoft.com/office/drawing/2014/main" id="{2521F2A9-6A68-4B59-B255-0572D4E90D0B}"/>
              </a:ext>
            </a:extLst>
          </p:cNvPr>
          <p:cNvSpPr>
            <a:spLocks noGrp="1"/>
          </p:cNvSpPr>
          <p:nvPr/>
        </p:nvSpPr>
        <p:spPr>
          <a:xfrm>
            <a:off x="666750" y="4705350"/>
            <a:ext cx="10668000" cy="2571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defRPr>
            </a:pPr>
            <a:r>
              <a:rPr sz="1177" b="0">
                <a:solidFill>
                  <a:srgbClr val="21313B"/>
                </a:solidFill>
                <a:latin typeface="DejaVu Sans"/>
                <a:ea typeface="DejaVu Sans"/>
                <a:cs typeface="DejaVu Sans"/>
              </a:rPr>
              <a:t>World Health Organization (2024) Integrated Care for Older People (ICOPE). Geneva: WHO.</a:t>
            </a:r>
          </a:p>
        </p:txBody>
      </p:sp>
      <p:sp>
        <p:nvSpPr>
          <p:cNvPr id="20" name="link-8">
            <a:extLst>
              <a:ext uri="{FF2B5EF4-FFF2-40B4-BE49-F238E27FC236}">
                <a16:creationId xmlns:a16="http://schemas.microsoft.com/office/drawing/2014/main" id="{3BA9C62C-7D61-49FE-9045-DC46DA7CA7EC}"/>
              </a:ext>
            </a:extLst>
          </p:cNvPr>
          <p:cNvSpPr>
            <a:spLocks noGrp="1"/>
          </p:cNvSpPr>
          <p:nvPr/>
        </p:nvSpPr>
        <p:spPr>
          <a:xfrm>
            <a:off x="666750" y="4962525"/>
            <a:ext cx="10668000" cy="2190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algn="l">
              <a:lnSpc>
                <a:spcPct val="118000"/>
              </a:lnSpc>
              <a:buNone/>
              <a:def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defRPr>
            </a:pPr>
            <a:r>
              <a:rPr sz="1088" b="0">
                <a:solidFill>
                  <a:srgbClr val="33756F"/>
                </a:solidFill>
                <a:latin typeface="DejaVu Sans"/>
                <a:ea typeface="DejaVu Sans"/>
                <a:cs typeface="DejaVu Sans"/>
              </a:rPr>
              <a:t>www.who.int/teams/maternal-newborn-child-adolescent-health-and-ageing/ageing-and-health/integrated-care-for-older-people-icope</a:t>
            </a:r>
          </a:p>
        </p:txBody>
      </p:sp>
    </p:spTree>
    <p:extLst>
      <p:ext uri="{BB962C8B-B14F-4D97-AF65-F5344CB8AC3E}">
        <p14:creationId xmlns:p14="http://schemas.microsoft.com/office/powerpoint/2010/main" val="562169888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2376</Words>
  <Application>Microsoft Office PowerPoint</Application>
  <DocSecurity>0</DocSecurity>
  <PresentationFormat>Widescreen</PresentationFormat>
  <Paragraphs>233</Paragraphs>
  <Slides>20</Slides>
  <Notes>20</Notes>
  <HiddenSlides>0</HiddenSlides>
  <MMClips>20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Aptos</vt:lpstr>
      <vt:lpstr>DejaVu Sans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Sonia Ajaib</dc:creator>
  <cp:lastModifiedBy>Sonia Ajaib</cp:lastModifiedBy>
  <cp:revision>1</cp:revision>
  <dcterms:created xsi:type="dcterms:W3CDTF">2026-10-15T16:42:01Z</dcterms:created>
  <dcterms:modified xsi:type="dcterms:W3CDTF">2026-10-23T22:25:10Z</dcterms:modified>
</cp:coreProperties>
</file>