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34"/>
    <p:restoredTop sz="68865" autoAdjust="0"/>
  </p:normalViewPr>
  <p:slideViewPr>
    <p:cSldViewPr snapToGrid="0">
      <p:cViewPr varScale="1">
        <p:scale>
          <a:sx n="110" d="100"/>
          <a:sy n="110" d="100"/>
        </p:scale>
        <p:origin x="1944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D3A2BB-2EA8-4A2C-BFAD-6202F900CE70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DA77F-78DE-4774-B5E6-297E3707C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Cultural Differences is considered as one of the natural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aspect that can be </a:t>
            </a:r>
            <a:r>
              <a:rPr lang="en-US" sz="1200" kern="1200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recognised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between two cultures. The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main agenda of the presentation is to overview the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cultural difference between the UK and China and also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analyze the factors of success and failures related to this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joint venture. Some recommendations are also provided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this presentation for accomplishing the venture.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culture of any country has some significant effects on their business and that's why it is also an</a:t>
            </a:r>
            <a:r>
              <a:rPr lang="en-US" baseline="0" dirty="0"/>
              <a:t> </a:t>
            </a:r>
            <a:r>
              <a:rPr lang="en-US" dirty="0"/>
              <a:t>important factor to notice at the time of any joint venture. The company in the UK, BHP Billiton is going</a:t>
            </a:r>
            <a:r>
              <a:rPr lang="en-US" baseline="0" dirty="0"/>
              <a:t> </a:t>
            </a:r>
            <a:r>
              <a:rPr lang="en-US" dirty="0"/>
              <a:t>to start a venture with a Chinese company and at this time these two companies need to be concerned</a:t>
            </a:r>
            <a:r>
              <a:rPr lang="en-US" baseline="0" dirty="0"/>
              <a:t> </a:t>
            </a:r>
            <a:r>
              <a:rPr lang="en-US" dirty="0"/>
              <a:t>about the factors that are related to the success and failures of the venture. The differences of cultures</a:t>
            </a:r>
            <a:r>
              <a:rPr lang="en-US" baseline="0" dirty="0"/>
              <a:t> </a:t>
            </a:r>
            <a:r>
              <a:rPr lang="en-US" dirty="0"/>
              <a:t>regarding the two countries influence the deal of the joints ventures separately. Regarding the whole</a:t>
            </a:r>
            <a:r>
              <a:rPr lang="en-US" baseline="0" dirty="0"/>
              <a:t> </a:t>
            </a:r>
            <a:r>
              <a:rPr lang="en-US" dirty="0"/>
              <a:t>dealing of the joint ventures some factors are also noticed. In this presentation, the difference between the</a:t>
            </a:r>
            <a:r>
              <a:rPr lang="en-US" baseline="0" dirty="0"/>
              <a:t> </a:t>
            </a:r>
            <a:r>
              <a:rPr lang="en-US" dirty="0"/>
              <a:t>cultures of these two different companies is discussed. The factors that are important for the venture to be</a:t>
            </a:r>
            <a:r>
              <a:rPr lang="en-US" baseline="0" dirty="0"/>
              <a:t> </a:t>
            </a:r>
            <a:r>
              <a:rPr lang="en-US" dirty="0"/>
              <a:t>successful are also elaborated on in this presentation that is discussed here. </a:t>
            </a:r>
            <a:r>
              <a:rPr lang="en-US" dirty="0" err="1"/>
              <a:t>Hofstede</a:t>
            </a:r>
            <a:r>
              <a:rPr lang="en-US" dirty="0"/>
              <a:t> cultural dimension</a:t>
            </a:r>
            <a:r>
              <a:rPr lang="en-US" baseline="0" dirty="0"/>
              <a:t> </a:t>
            </a:r>
            <a:r>
              <a:rPr lang="en-US" dirty="0"/>
              <a:t>related to the joint venture and the recommendations are also explained carefully in this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Chinese culture is based on human values mostly related to modesty and mobilization. They always</a:t>
            </a:r>
            <a:r>
              <a:rPr lang="en-US" baseline="0" dirty="0"/>
              <a:t> </a:t>
            </a:r>
            <a:r>
              <a:rPr lang="en-US" dirty="0"/>
              <a:t>valued the </a:t>
            </a:r>
            <a:r>
              <a:rPr lang="en-US" dirty="0" err="1"/>
              <a:t>bondings</a:t>
            </a:r>
            <a:r>
              <a:rPr lang="en-US" dirty="0"/>
              <a:t> and relationships in every business. Chinese people start their conversation</a:t>
            </a:r>
            <a:r>
              <a:rPr lang="en-US" baseline="0" dirty="0"/>
              <a:t> </a:t>
            </a:r>
            <a:r>
              <a:rPr lang="en-US" dirty="0"/>
              <a:t>with some greetings and also they do some social communication before starting any business</a:t>
            </a:r>
            <a:r>
              <a:rPr lang="en-US" baseline="0" dirty="0"/>
              <a:t> </a:t>
            </a:r>
            <a:r>
              <a:rPr lang="en-US" dirty="0"/>
              <a:t>meetings (Cronin and Edwards, 2022). Chinese people also believe in harmony which affects their</a:t>
            </a:r>
            <a:r>
              <a:rPr lang="en-US" baseline="0" dirty="0"/>
              <a:t> </a:t>
            </a:r>
            <a:r>
              <a:rPr lang="en-US" dirty="0"/>
              <a:t>work culture also. Chinese people believe in punctuality and also believe in joint improvement.</a:t>
            </a:r>
            <a:r>
              <a:rPr lang="en-US" baseline="0" dirty="0"/>
              <a:t> </a:t>
            </a:r>
            <a:r>
              <a:rPr lang="en-US" dirty="0"/>
              <a:t>They maintain some etiquette and simple pleasant gestures to build relationships. With maintaining</a:t>
            </a:r>
            <a:r>
              <a:rPr lang="en-US" baseline="0" dirty="0"/>
              <a:t> </a:t>
            </a:r>
            <a:r>
              <a:rPr lang="en-US" dirty="0"/>
              <a:t>the etiquette as well as gestures to build strong relationships the Chinese employees offer respect to</a:t>
            </a:r>
            <a:r>
              <a:rPr lang="en-US" baseline="0" dirty="0"/>
              <a:t> </a:t>
            </a:r>
            <a:r>
              <a:rPr lang="en-US" dirty="0"/>
              <a:t>the people based on their hierarchical position. Chinese culture also believes in the gift-giving</a:t>
            </a:r>
          </a:p>
          <a:p>
            <a:r>
              <a:rPr lang="en-US" dirty="0"/>
              <a:t>process to express their appreciation and gratitude. In this way they can strengthen their</a:t>
            </a:r>
            <a:r>
              <a:rPr lang="en-US" baseline="0" dirty="0"/>
              <a:t> </a:t>
            </a:r>
            <a:r>
              <a:rPr lang="en-US" dirty="0"/>
              <a:t>relationship in a better way. Chinese valued mobilization and modesty in their culture and the</a:t>
            </a:r>
            <a:r>
              <a:rPr lang="en-US" baseline="0" dirty="0"/>
              <a:t> </a:t>
            </a:r>
            <a:r>
              <a:rPr lang="en-US" dirty="0"/>
              <a:t>honesty, wisdom, and benevolence are the core factors of Chinese culture.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Chinese culture has a deep impact on the business industry as the people of china are generally</a:t>
            </a:r>
            <a:r>
              <a:rPr lang="en-US" baseline="0" dirty="0"/>
              <a:t> </a:t>
            </a:r>
            <a:r>
              <a:rPr lang="en-US" dirty="0"/>
              <a:t>influenced by the old Chinese belief in Confucianism and it is ingrained not only I their regular activity</a:t>
            </a:r>
            <a:r>
              <a:rPr lang="en-US" baseline="0" dirty="0"/>
              <a:t> </a:t>
            </a:r>
            <a:r>
              <a:rPr lang="en-US" dirty="0"/>
              <a:t>but also within their deep root (Connell et al., 2023). Their business culture is more hierarchical than</a:t>
            </a:r>
            <a:r>
              <a:rPr lang="en-US" baseline="0" dirty="0"/>
              <a:t> </a:t>
            </a:r>
            <a:r>
              <a:rPr lang="en-US" dirty="0"/>
              <a:t>the businesses of the UK and it is within their nature to give more focus on the relationship approach.</a:t>
            </a:r>
            <a:r>
              <a:rPr lang="en-US" baseline="0" dirty="0"/>
              <a:t> </a:t>
            </a:r>
            <a:r>
              <a:rPr lang="en-US" dirty="0"/>
              <a:t>Chinese people's belief is related to the morality and ethics of a person and gives importance to</a:t>
            </a:r>
            <a:r>
              <a:rPr lang="en-US" baseline="0" dirty="0"/>
              <a:t> </a:t>
            </a:r>
            <a:r>
              <a:rPr lang="en-US" dirty="0"/>
              <a:t>professional business relationships. On the contrary, the people of the UK do not believe in any</a:t>
            </a:r>
            <a:r>
              <a:rPr lang="en-US" baseline="0" dirty="0"/>
              <a:t> </a:t>
            </a:r>
            <a:r>
              <a:rPr lang="en-US" dirty="0"/>
              <a:t>formalities in professional life (</a:t>
            </a:r>
            <a:r>
              <a:rPr lang="en-US" dirty="0" err="1"/>
              <a:t>Zanellato</a:t>
            </a:r>
            <a:r>
              <a:rPr lang="en-US" dirty="0"/>
              <a:t> and </a:t>
            </a:r>
            <a:r>
              <a:rPr lang="en-US" dirty="0" err="1"/>
              <a:t>Tiron</a:t>
            </a:r>
            <a:r>
              <a:rPr lang="en-US" dirty="0"/>
              <a:t>-Tudor, 2022). Confucianism has significant</a:t>
            </a:r>
            <a:r>
              <a:rPr lang="en-US" baseline="0" dirty="0"/>
              <a:t> </a:t>
            </a:r>
            <a:r>
              <a:rPr lang="en-US" dirty="0"/>
              <a:t>importance to the relationship network that is always based on the human values of loyalty, modesty,</a:t>
            </a:r>
            <a:r>
              <a:rPr lang="en-US" baseline="0" dirty="0"/>
              <a:t> </a:t>
            </a:r>
            <a:r>
              <a:rPr lang="en-US" dirty="0"/>
              <a:t>solidarity, and courtesy. However, in the UK the people believe Christian religious life in which they</a:t>
            </a:r>
            <a:r>
              <a:rPr lang="en-US" baseline="0" dirty="0"/>
              <a:t> </a:t>
            </a:r>
            <a:r>
              <a:rPr lang="en-US" dirty="0"/>
              <a:t>believe in the fact of individual success and it also make them more independent in nature.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success and failure of a joint venture between the companies of the UK and China depend on</a:t>
            </a:r>
            <a:r>
              <a:rPr lang="en-US" baseline="0" dirty="0"/>
              <a:t> </a:t>
            </a:r>
            <a:r>
              <a:rPr lang="en-US" dirty="0"/>
              <a:t>some important factors like good planning, trust building, effective communication, excellent</a:t>
            </a:r>
            <a:r>
              <a:rPr lang="en-US" baseline="0" dirty="0"/>
              <a:t> </a:t>
            </a:r>
            <a:r>
              <a:rPr lang="en-US" dirty="0"/>
              <a:t>leadership theory, and adaptability to unique and unexpected problems (</a:t>
            </a:r>
            <a:r>
              <a:rPr lang="en-US" dirty="0" err="1"/>
              <a:t>Tomo</a:t>
            </a:r>
            <a:r>
              <a:rPr lang="en-US" dirty="0"/>
              <a:t> et al., 2022). As the</a:t>
            </a:r>
            <a:r>
              <a:rPr lang="en-US" baseline="0" dirty="0"/>
              <a:t> </a:t>
            </a:r>
            <a:r>
              <a:rPr lang="en-US" dirty="0"/>
              <a:t>prime reason of Venturing depends on trust building it also effects the business culture of China and</a:t>
            </a:r>
            <a:r>
              <a:rPr lang="en-US" baseline="0" dirty="0"/>
              <a:t> </a:t>
            </a:r>
            <a:r>
              <a:rPr lang="en-US" dirty="0"/>
              <a:t>the UK is very different from each other so these companies need proper effective communication</a:t>
            </a:r>
            <a:r>
              <a:rPr lang="en-US" baseline="0" dirty="0"/>
              <a:t> </a:t>
            </a:r>
            <a:r>
              <a:rPr lang="en-US" dirty="0"/>
              <a:t>before selecting their plan of work. In this regard the good communication and as well as the</a:t>
            </a:r>
            <a:r>
              <a:rPr lang="en-US" baseline="0" dirty="0"/>
              <a:t> </a:t>
            </a:r>
            <a:r>
              <a:rPr lang="en-US" dirty="0"/>
              <a:t>adaptability are also selected as prior aspects. A trust venture mostly depends on the professional</a:t>
            </a:r>
            <a:r>
              <a:rPr lang="en-US" baseline="0" dirty="0"/>
              <a:t> </a:t>
            </a:r>
            <a:r>
              <a:rPr lang="en-US" dirty="0"/>
              <a:t>relationship between two companies that are based on trust. The company in the UK, BHP Billiton</a:t>
            </a:r>
            <a:r>
              <a:rPr lang="en-US" baseline="0" dirty="0"/>
              <a:t> </a:t>
            </a:r>
            <a:r>
              <a:rPr lang="en-US" dirty="0"/>
              <a:t>on their venture with the Chinese business needs more flexibility in adopting the work process, and</a:t>
            </a:r>
            <a:r>
              <a:rPr lang="en-US" baseline="0" dirty="0"/>
              <a:t> </a:t>
            </a:r>
            <a:r>
              <a:rPr lang="en-US" dirty="0"/>
              <a:t>monitoring to be successful in this step. As an example, the British company B&amp;Q became</a:t>
            </a:r>
            <a:r>
              <a:rPr lang="en-US" baseline="0" dirty="0"/>
              <a:t> </a:t>
            </a:r>
            <a:r>
              <a:rPr lang="en-US" dirty="0"/>
              <a:t>successful in the market of china by maintaining these factors.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a strong difference between the culture of the UK and China. There is a culture of greeting</a:t>
            </a:r>
            <a:r>
              <a:rPr lang="en-US" baseline="0" dirty="0"/>
              <a:t> </a:t>
            </a:r>
            <a:r>
              <a:rPr lang="en-US" dirty="0"/>
              <a:t>people before starting business discussions. However, UK people do not believe to be more social in</a:t>
            </a:r>
            <a:r>
              <a:rPr lang="en-US" baseline="0" dirty="0"/>
              <a:t> </a:t>
            </a:r>
            <a:r>
              <a:rPr lang="en-US" dirty="0"/>
              <a:t>professional space (Hammond et al., 2022). This culture of China is also related to courtesy, discipline,</a:t>
            </a:r>
            <a:r>
              <a:rPr lang="en-US" baseline="0" dirty="0"/>
              <a:t> </a:t>
            </a:r>
            <a:r>
              <a:rPr lang="en-US" dirty="0"/>
              <a:t>punctuality, and politeness which they thought will always improve the business relationship at the</a:t>
            </a:r>
            <a:r>
              <a:rPr lang="en-US" baseline="0" dirty="0"/>
              <a:t> </a:t>
            </a:r>
            <a:r>
              <a:rPr lang="en-US" dirty="0"/>
              <a:t>time of any venture. It can be considered that the work culture of the UK is more relaxed than China.</a:t>
            </a:r>
            <a:r>
              <a:rPr lang="en-US" baseline="0" dirty="0"/>
              <a:t> </a:t>
            </a:r>
            <a:r>
              <a:rPr lang="en-US" dirty="0"/>
              <a:t>Chinese businesses are more focused on the group progress rather than the UK people believe in</a:t>
            </a:r>
            <a:r>
              <a:rPr lang="en-US" baseline="0" dirty="0"/>
              <a:t> </a:t>
            </a:r>
            <a:r>
              <a:rPr lang="en-US" dirty="0"/>
              <a:t>individual success. Chinese maintain etiquettes in their businesses that help them to get a better</a:t>
            </a:r>
            <a:r>
              <a:rPr lang="en-US" baseline="0" dirty="0"/>
              <a:t> </a:t>
            </a:r>
            <a:r>
              <a:rPr lang="en-US" dirty="0"/>
              <a:t>position in the business market all over the world. On the other hand the relax culture of the UK also</a:t>
            </a:r>
            <a:r>
              <a:rPr lang="en-US" baseline="0" dirty="0"/>
              <a:t> </a:t>
            </a:r>
            <a:r>
              <a:rPr lang="en-US" dirty="0"/>
              <a:t>help this country with building more professional relationship by providing gestures rather than indulge</a:t>
            </a:r>
            <a:r>
              <a:rPr lang="en-US" baseline="0" dirty="0"/>
              <a:t> </a:t>
            </a:r>
            <a:r>
              <a:rPr lang="en-US" dirty="0"/>
              <a:t>in formalities.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</a:t>
            </a:r>
            <a:r>
              <a:rPr lang="en-US" sz="1200" kern="1200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Hofstede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cultural dimension is a theory that expresses how the culture of a society of any country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impacts the values and behaviors of its people (</a:t>
            </a:r>
            <a:r>
              <a:rPr lang="en-US" sz="1200" kern="1200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Nzeyimana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et al., 2023). </a:t>
            </a:r>
            <a:r>
              <a:rPr lang="en-US" sz="1200" kern="1200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Hofstede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cultural dimensions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also relate to some facts like power distance, and masculinity. This is an overall framework based on</a:t>
            </a:r>
          </a:p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some factors like individualism-collectivism, long-term orientation, uncertainty avoidance, power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distance, and masculinity and femininity. In power distance, China believes in inequalities. The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people of China use their power to rule over their subordinates. However, the condition of any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individual in the UK is more liberal than in china. China also believes in inequalities in power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distance but the UK does not believe in the in equal approach. The people of China believe in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individualism-collectivism and in this theory, the people believe in the strategy of interdependence.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However, the UK believes in the fact of individualism. The people in the UK also do not believe in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interdependence just like the Chinese people.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Hofstede's</a:t>
            </a:r>
            <a:r>
              <a:rPr lang="en-US" dirty="0"/>
              <a:t> cultural dimension related to the cultural differences always affects the joint ventures of</a:t>
            </a:r>
            <a:r>
              <a:rPr lang="en-US" baseline="0" dirty="0"/>
              <a:t> </a:t>
            </a:r>
            <a:r>
              <a:rPr lang="en-US" dirty="0"/>
              <a:t>these two companies of the UK and China. The factor uncertainty avoidance has likely similar</a:t>
            </a:r>
            <a:r>
              <a:rPr lang="en-US" baseline="0" dirty="0"/>
              <a:t> </a:t>
            </a:r>
            <a:r>
              <a:rPr lang="en-US" dirty="0"/>
              <a:t>experiences in these two countries (</a:t>
            </a:r>
            <a:r>
              <a:rPr lang="en-US" dirty="0" err="1"/>
              <a:t>Chessum</a:t>
            </a:r>
            <a:r>
              <a:rPr lang="en-US" dirty="0"/>
              <a:t> et al., 2022). Uncertainty avoidance means the fear of</a:t>
            </a:r>
            <a:r>
              <a:rPr lang="en-US" baseline="0" dirty="0"/>
              <a:t> </a:t>
            </a:r>
            <a:r>
              <a:rPr lang="en-US" dirty="0"/>
              <a:t>threats that any people from a culture feels in any unexpected situations and also they have certain</a:t>
            </a:r>
            <a:r>
              <a:rPr lang="en-US" baseline="0" dirty="0"/>
              <a:t> </a:t>
            </a:r>
            <a:r>
              <a:rPr lang="en-US" dirty="0"/>
              <a:t>beliefs and unique thoughts to avoid these types of problems. Both the countries China and the UK</a:t>
            </a:r>
            <a:r>
              <a:rPr lang="en-US" baseline="0" dirty="0"/>
              <a:t> </a:t>
            </a:r>
            <a:r>
              <a:rPr lang="en-US" dirty="0"/>
              <a:t>are mostly follow these trends of the avoidance of the uncertainty. China has a very low score on this</a:t>
            </a:r>
            <a:r>
              <a:rPr lang="en-US" baseline="0" dirty="0"/>
              <a:t> </a:t>
            </a:r>
            <a:r>
              <a:rPr lang="en-US" dirty="0"/>
              <a:t>uncertainty avoidance. UK has a lower score in long-term orientation than china. These factors</a:t>
            </a:r>
            <a:r>
              <a:rPr lang="en-US" baseline="0" dirty="0"/>
              <a:t> </a:t>
            </a:r>
            <a:r>
              <a:rPr lang="en-US" dirty="0"/>
              <a:t>define the links of any society to past challenges and their solutions. Masculinity scores are nearly</a:t>
            </a:r>
            <a:r>
              <a:rPr lang="en-US" baseline="0" dirty="0"/>
              <a:t> </a:t>
            </a:r>
            <a:r>
              <a:rPr lang="en-US" dirty="0"/>
              <a:t>the same in these two different countries. This shows their outlook towards the traditional thinking in</a:t>
            </a:r>
            <a:r>
              <a:rPr lang="en-US" baseline="0" dirty="0"/>
              <a:t> </a:t>
            </a:r>
            <a:r>
              <a:rPr lang="en-US" dirty="0"/>
              <a:t>this regard.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joint business venture between the two companies of the UK and China needs some</a:t>
            </a:r>
            <a:r>
              <a:rPr lang="en-US" baseline="0" dirty="0"/>
              <a:t> </a:t>
            </a:r>
            <a:r>
              <a:rPr lang="en-US" dirty="0"/>
              <a:t>recommendations to accomplish the desired goal of being successful in the joint venture (</a:t>
            </a:r>
            <a:r>
              <a:rPr lang="en-US" dirty="0" err="1"/>
              <a:t>Gierusz</a:t>
            </a:r>
            <a:r>
              <a:rPr lang="en-US" dirty="0"/>
              <a:t> et</a:t>
            </a:r>
            <a:r>
              <a:rPr lang="en-US" baseline="0" dirty="0"/>
              <a:t> </a:t>
            </a:r>
            <a:r>
              <a:rPr lang="en-US" dirty="0"/>
              <a:t>al., 2022). Companies need to have proper effective communication before the complete planning. It is</a:t>
            </a:r>
            <a:r>
              <a:rPr lang="en-US" baseline="0" dirty="0"/>
              <a:t> </a:t>
            </a:r>
            <a:r>
              <a:rPr lang="en-US" dirty="0"/>
              <a:t>recommended to take flexible way to adopt any kind of solution. Relationships between the employees</a:t>
            </a:r>
            <a:r>
              <a:rPr lang="en-US" baseline="0" dirty="0"/>
              <a:t> </a:t>
            </a:r>
            <a:r>
              <a:rPr lang="en-US" dirty="0"/>
              <a:t>of the two different countries need to be active and professional. Thus the Companies need to ignore</a:t>
            </a:r>
            <a:r>
              <a:rPr lang="en-US" baseline="0" dirty="0"/>
              <a:t> </a:t>
            </a:r>
            <a:r>
              <a:rPr lang="en-US" dirty="0"/>
              <a:t>their cultural differences before venturing. They need to build a good relationship to enhance the trust</a:t>
            </a:r>
          </a:p>
          <a:p>
            <a:r>
              <a:rPr lang="en-US" dirty="0"/>
              <a:t>among them. Flexibility is necessary to adapt to any kind of situation and find solutions. Companies</a:t>
            </a:r>
            <a:r>
              <a:rPr lang="en-US" baseline="0" dirty="0"/>
              <a:t> </a:t>
            </a:r>
            <a:r>
              <a:rPr lang="en-US" dirty="0"/>
              <a:t>need to ignore their different cultural differences to be successful in this venture. They also needed to</a:t>
            </a:r>
            <a:r>
              <a:rPr lang="en-US" baseline="0" dirty="0"/>
              <a:t> </a:t>
            </a:r>
            <a:r>
              <a:rPr lang="en-US" dirty="0" err="1"/>
              <a:t>analyse</a:t>
            </a:r>
            <a:r>
              <a:rPr lang="en-US" dirty="0"/>
              <a:t> the thoughts of one another before venturing.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two different companies of the UK and China also recommended some solutions to build their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business communication strong and effective for the ventures. Companies are needed to be honest and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clear in their thoughts in any business communication. These two companies are recommended to</a:t>
            </a:r>
          </a:p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properly understand the needs and expectations of each other to fulfill the desired goal. They are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asked to be honest and clear in their thoughts at the time of communicating with each other. They are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asked to understand the method of communicating for trust building. They are recommended to meet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their commitments at the time of the joint venture. They are asked to offer their knowledge to make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communication effective.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joint venture between the two different companies of the UK and China already has some cultural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differences that may impact this venture. Sometimes the cultural differences also impacted negatively.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These cultural differences are also included in the factors making this joint venture successful. The</a:t>
            </a:r>
          </a:p>
          <a:p>
            <a:r>
              <a:rPr lang="en-US" sz="1200" kern="1200" dirty="0" err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Hofstede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culture dimension is also important to understand the difference in the societies of the UK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and China and also can affect the joint business venture. It presents the current position of the two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countries in the market. The score of the factors of this dimension clearly describes the present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situation of these two countries which can be considered as the background of this joint venture. This</a:t>
            </a:r>
            <a:r>
              <a:rPr lang="en-US" sz="1200" kern="1200" baseline="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presentation also provides some useful recommendation that can make positive effect to </a:t>
            </a:r>
            <a:r>
              <a:rPr lang="en-US" sz="12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joint</a:t>
            </a:r>
            <a:r>
              <a:rPr lang="en-US" sz="1200" kern="120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venture</a:t>
            </a:r>
            <a:r>
              <a:rPr lang="en-US" sz="12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DA77F-78DE-4774-B5E6-297E3707C3E8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846836-3DFA-482E-9060-8D54F56622CB}" type="datetimeFigureOut">
              <a:rPr lang="en-US" smtClean="0"/>
              <a:pPr/>
              <a:t>3/29/23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7B5F5D4-3012-4A68-B648-865CE5EFF6F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andfonline.com/doi/pdf/10.1080/07900627.2021.1991285" TargetMode="External"/><Relationship Id="rId3" Type="http://schemas.openxmlformats.org/officeDocument/2006/relationships/hyperlink" Target="https://uobrep.openrepository.com/bitstream/handle/10547/625596/A+Study+of+Search+User+Interface+Design+based+on+Hofstede's+Six+Cultural+Dimensions.pdf?sequence=2" TargetMode="External"/><Relationship Id="rId7" Type="http://schemas.openxmlformats.org/officeDocument/2006/relationships/hyperlink" Target="https://www.cambridge.org/core/services/aop-cambridge-core/content/view/727E0934CF4F42AB821E1D95D99A6792/S0047279421000192a.pdf/div-class-title-the-problem-of-success-and-failure-in-public-private-innovation-partnerships-div.pdf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ndfonline.com/doi/pdf/10.1080/23311975.2021.1993556?needAccess=true&amp;role=button" TargetMode="External"/><Relationship Id="rId5" Type="http://schemas.openxmlformats.org/officeDocument/2006/relationships/hyperlink" Target="https://journals.sagepub.com/doi/pdf/10.1177/1367549421994239" TargetMode="External"/><Relationship Id="rId10" Type="http://schemas.openxmlformats.org/officeDocument/2006/relationships/hyperlink" Target="https://www.researchgate.net/profile/Adriana-Tiron-Tudor/publication/355312711_How_cultural_dimensions_are_shaping_social_expectations_the_case_of_European_state-owned_enterprises'_nonfinancial_reporting/links/616ea6a7039ba2684467e2db/How-cultural-dimensions-are-shaping-social-expectations-the-case-of-European-state-owned-enterprises-nonfinancial-reporting.pdf" TargetMode="External"/><Relationship Id="rId4" Type="http://schemas.openxmlformats.org/officeDocument/2006/relationships/hyperlink" Target="https://journals.sagepub.com/doi/pdf/10.1177/1069031X221130690" TargetMode="External"/><Relationship Id="rId9" Type="http://schemas.openxmlformats.org/officeDocument/2006/relationships/hyperlink" Target="https://onlinelibrary.wiley.com/doi/pdfdirect/10.1111/emre.1246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EE55BD-CD39-4890-BDF2-10378D5A7E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International Business Communication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GB" sz="53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Culture and Joint Ventures</a:t>
            </a:r>
            <a:r>
              <a:rPr lang="en-GB" sz="5300" dirty="0">
                <a:solidFill>
                  <a:srgbClr val="FF0000"/>
                </a:solidFill>
                <a:effectLst/>
              </a:rPr>
              <a:t> </a:t>
            </a:r>
            <a:endParaRPr lang="en-US" sz="53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0272FD-B790-4CBB-A841-686B426BF8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418" y="4407980"/>
            <a:ext cx="10472928" cy="1752600"/>
          </a:xfrm>
        </p:spPr>
        <p:txBody>
          <a:bodyPr>
            <a:normAutofit fontScale="85000" lnSpcReduction="20000"/>
          </a:bodyPr>
          <a:lstStyle/>
          <a:p>
            <a:pPr algn="l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Students:</a:t>
            </a:r>
          </a:p>
          <a:p>
            <a:pPr algn="l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Bogdan Adrian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Radulescu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2022697 </a:t>
            </a:r>
          </a:p>
          <a:p>
            <a:pPr algn="l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Simona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Radulescu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2023029</a:t>
            </a:r>
          </a:p>
          <a:p>
            <a:pPr algn="l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Ionela Dan 2023559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877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4A093-8D09-4686-9065-B73A58303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Main content / Agenda of the presentation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86257-01FF-492B-B767-57EA3DB8F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409" y="2567747"/>
            <a:ext cx="4939748" cy="2163279"/>
          </a:xfrm>
        </p:spPr>
        <p:txBody>
          <a:bodyPr>
            <a:normAutofit fontScale="92500"/>
          </a:bodyPr>
          <a:lstStyle/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Overview of the cultural difference.</a:t>
            </a: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Analyze the factors of success and failure.</a:t>
            </a: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Some recommendations to complete the joint venture.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4454" y="2129199"/>
            <a:ext cx="4850357" cy="3726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888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C5866-00B1-45FB-AC0E-6CD3B986E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the context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F0B19-C886-4399-AD4E-9FD3A0C2C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4052" y="2143677"/>
            <a:ext cx="5125278" cy="2865645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 different cultures of the two companies have effects on joint ventures.</a:t>
            </a: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 important factors related to the venture are also discussed.</a:t>
            </a: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Hofstede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cultural dimension and recommendation are explained briefly.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6055" y="2219255"/>
            <a:ext cx="47148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39836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63182-C163-48CC-857D-CEB3CD1EE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Introduce the Chinese culture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CBFD8-2D1B-48A3-9122-9D3DC92E1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913" y="2077416"/>
            <a:ext cx="5231296" cy="2865645"/>
          </a:xfrm>
        </p:spPr>
        <p:txBody>
          <a:bodyPr>
            <a:normAutofit fontScale="92500"/>
          </a:bodyPr>
          <a:lstStyle/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Chinese values mobilization and modesty in their culture (Cronin and Edwards, 2022).</a:t>
            </a: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They maintain some etiquette and gestures to build strong relationships.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They have a gift-giving process to express gratitude and appreciation.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984" y="1980303"/>
            <a:ext cx="4629079" cy="355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34150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63182-C163-48CC-857D-CEB3CD1EE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Introduce the Chinese culture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CBFD8-2D1B-48A3-9122-9D3DC92E1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6572" y="1997904"/>
            <a:ext cx="5059017" cy="3501749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China is influenced by the belief in Confucianism and the UK believes in Christianity.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China gives importance to relationships rather while the UK does not.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Chinese business is more hierarchical than the business of the UK (Connell et al., 2023).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016" y="2087333"/>
            <a:ext cx="5044340" cy="380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81275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614CC-11D8-4409-86A2-E5569C368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Success and failure factors of joint ventures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A3F04-B8EB-4FC0-9B7B-F3B0940CC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921" y="2249694"/>
            <a:ext cx="5072270" cy="2812636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Venture depends on trust building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Tomo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et al., 2022).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Good communication and adaptability are also needed. 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Monitoring the performance of the employees is also significant in this process.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2226438"/>
            <a:ext cx="5136249" cy="349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19880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417B-F7FB-4883-8618-AABC532C8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Cultural sensitivity in China / The differences from the UK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91A04-A8F1-41FA-AA19-9D71D8B69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4782" y="2227028"/>
            <a:ext cx="5380383" cy="2981077"/>
          </a:xfrm>
        </p:spPr>
        <p:txBody>
          <a:bodyPr>
            <a:norm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Chinese believe in group improvement but UK people believe in individual success.</a:t>
            </a: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Build professional relationships by providing gestures the UK does not like formalities (Hammond et al., 2022).</a:t>
            </a:r>
          </a:p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has a more relaxed work culture.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901" y="1826099"/>
            <a:ext cx="5057775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59178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5FB5-FB0C-4C57-A3FD-D1272DA39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Hofstede cultural Dimensions: UK and China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3DCC0-DF76-432B-BA72-C4D5B7F8A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2227028"/>
            <a:ext cx="5380383" cy="3365390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Hofstede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cultural dimensions relate to some facts like power distance, and masculinity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Nzeyimana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et al., 2023).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China believes in inequalities in power distance but the UK does not.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people of the UK do not believe in interdependence however Chinese people do.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4957" y="2119598"/>
            <a:ext cx="4501106" cy="3475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92108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5FB5-FB0C-4C57-A3FD-D1272DA39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Hofstede cultural Dimensions: UK and China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3DCC0-DF76-432B-BA72-C4D5B7F8A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0770" y="2563277"/>
            <a:ext cx="5433391" cy="2704759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Uncertainty avoidance is mostly similar in two different countries.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UK has a low score in long-term orientation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Chessum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et al., 2022).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Masculinity scores are mostly the same in the UK and China.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9158" y="2147973"/>
            <a:ext cx="3894161" cy="3272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53988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E43F-05E0-4509-AD02-0B03AACF1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849A0-BD0B-44CE-98F8-E2EE8DAC6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35480"/>
            <a:ext cx="5314122" cy="3723198"/>
          </a:xfrm>
        </p:spPr>
        <p:txBody>
          <a:bodyPr/>
          <a:lstStyle/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Flexibility to adopt any kind of solution is recommended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Gierusz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et al., 2022).</a:t>
            </a:r>
          </a:p>
          <a:p>
            <a:pPr lvl="0"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Companies need to ignore their cultural differences before venturing.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They need to analyze the thoughts of the other one in this joint venture.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5791" y="2214848"/>
            <a:ext cx="4372500" cy="299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98498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E43F-05E0-4509-AD02-0B03AACF1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849A0-BD0B-44CE-98F8-E2EE8DAC6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5270" y="1935480"/>
            <a:ext cx="5367130" cy="4389120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Companies are asked to be honest and clear in their thoughts in any business communication.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They are recommended to meet their commitments at the time of the joint venture.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They are asked to offer their knowledge to make the communication effective.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569" y="1983972"/>
            <a:ext cx="441007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22199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69861-AC11-4308-8E9D-F58C179DC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79006-228E-433A-B2F5-C42C4564A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565" y="2280037"/>
            <a:ext cx="5300870" cy="3100346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Cultural differences can also hamper the process of joint ventures.</a:t>
            </a:r>
          </a:p>
          <a:p>
            <a:pPr lvl="0"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Hofstede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culture dimension expresses the present situation of the two countries.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Recommendations can affect the progress of the joint venture.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63469" y="2021859"/>
            <a:ext cx="5101288" cy="3205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63758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41C73-150A-4E11-BC01-28DADF439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5DF94-09CA-4A6A-A0A1-303E0567FE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err="1"/>
              <a:t>Chessum</a:t>
            </a:r>
            <a:r>
              <a:rPr lang="en-US" dirty="0"/>
              <a:t>, K., Liu, H. and </a:t>
            </a:r>
            <a:r>
              <a:rPr lang="en-US" dirty="0" err="1"/>
              <a:t>Frommholz</a:t>
            </a:r>
            <a:r>
              <a:rPr lang="en-US" dirty="0"/>
              <a:t>, I., 2022. A study of search user interface design based on </a:t>
            </a:r>
            <a:r>
              <a:rPr lang="en-US" dirty="0" err="1"/>
              <a:t>Hofstede’s</a:t>
            </a:r>
            <a:r>
              <a:rPr lang="en-US" dirty="0"/>
              <a:t> six cultural dimensions. Available at: </a:t>
            </a:r>
            <a:r>
              <a:rPr lang="en-US" u="sng" dirty="0">
                <a:hlinkClick r:id="rId3"/>
              </a:rPr>
              <a:t>https://uobrep.openrepository.com/bitstream/handle/10547/625596/A+Study+of+Search+User+Interface+Design+based+on+Hofstede's+Six+Cultural+Dimensions.pdf?sequence=2</a:t>
            </a:r>
            <a:r>
              <a:rPr lang="en-US" dirty="0"/>
              <a:t> </a:t>
            </a:r>
          </a:p>
          <a:p>
            <a:r>
              <a:rPr lang="en-US" dirty="0"/>
              <a:t>Connell, C., </a:t>
            </a:r>
            <a:r>
              <a:rPr lang="en-US" dirty="0" err="1"/>
              <a:t>Marciniak</a:t>
            </a:r>
            <a:r>
              <a:rPr lang="en-US" dirty="0"/>
              <a:t>, R. and Carey, L.D., 2023. The Effect of Cross-Cultural Dimensions on the Manifestation of Customer Engagement Behaviors. </a:t>
            </a:r>
            <a:r>
              <a:rPr lang="en-US" i="1" dirty="0"/>
              <a:t>Journal of International Marketing</a:t>
            </a:r>
            <a:r>
              <a:rPr lang="en-US" dirty="0"/>
              <a:t>, </a:t>
            </a:r>
            <a:r>
              <a:rPr lang="en-US" i="1" dirty="0"/>
              <a:t>31</a:t>
            </a:r>
            <a:r>
              <a:rPr lang="en-US" dirty="0"/>
              <a:t>(1), pp.32-48. Available at: </a:t>
            </a:r>
            <a:r>
              <a:rPr lang="en-US" u="sng" dirty="0">
                <a:hlinkClick r:id="rId4"/>
              </a:rPr>
              <a:t>https://journals.sagepub.com/doi/pdf/10.1177/1069031X221130690</a:t>
            </a:r>
            <a:r>
              <a:rPr lang="en-US" dirty="0"/>
              <a:t> </a:t>
            </a:r>
          </a:p>
          <a:p>
            <a:r>
              <a:rPr lang="en-US" dirty="0"/>
              <a:t>Cronin, A.M. and Edwards, L., 2022. Resituating the political in cultural intermediary work: Charity sector public relations and communication. </a:t>
            </a:r>
            <a:r>
              <a:rPr lang="en-US" i="1" dirty="0"/>
              <a:t>European Journal of Cultural Studies</a:t>
            </a:r>
            <a:r>
              <a:rPr lang="en-US" dirty="0"/>
              <a:t>, </a:t>
            </a:r>
            <a:r>
              <a:rPr lang="en-US" i="1" dirty="0"/>
              <a:t>25</a:t>
            </a:r>
            <a:r>
              <a:rPr lang="en-US" dirty="0"/>
              <a:t>(1), pp.148-165. Available at: </a:t>
            </a:r>
            <a:r>
              <a:rPr lang="en-US" u="sng" dirty="0">
                <a:hlinkClick r:id="rId5"/>
              </a:rPr>
              <a:t>https://journals.sagepub.com/doi/pdf/10.1177/1367549421994239</a:t>
            </a:r>
            <a:endParaRPr lang="en-US" dirty="0"/>
          </a:p>
          <a:p>
            <a:r>
              <a:rPr lang="en-US" dirty="0" err="1"/>
              <a:t>Gierusz</a:t>
            </a:r>
            <a:r>
              <a:rPr lang="en-US" dirty="0"/>
              <a:t>, J., </a:t>
            </a:r>
            <a:r>
              <a:rPr lang="en-US" dirty="0" err="1"/>
              <a:t>Kolesnik</a:t>
            </a:r>
            <a:r>
              <a:rPr lang="en-US" dirty="0"/>
              <a:t>, K., </a:t>
            </a:r>
            <a:r>
              <a:rPr lang="en-US" dirty="0" err="1"/>
              <a:t>Silska-Gembka</a:t>
            </a:r>
            <a:r>
              <a:rPr lang="en-US" dirty="0"/>
              <a:t>, S. and </a:t>
            </a:r>
            <a:r>
              <a:rPr lang="en-US" dirty="0" err="1"/>
              <a:t>Zamojska</a:t>
            </a:r>
            <a:r>
              <a:rPr lang="en-US" dirty="0"/>
              <a:t>, A., 2022. The influence of culture on accounting judgment–Evidence from Poland and the United Kingdom. </a:t>
            </a:r>
            <a:r>
              <a:rPr lang="en-US" i="1" dirty="0"/>
              <a:t>Cogent Business &amp; Management</a:t>
            </a:r>
            <a:r>
              <a:rPr lang="en-US" dirty="0"/>
              <a:t>, </a:t>
            </a:r>
            <a:r>
              <a:rPr lang="en-US" i="1" dirty="0"/>
              <a:t>9</a:t>
            </a:r>
            <a:r>
              <a:rPr lang="en-US" dirty="0"/>
              <a:t>(1), p.1993556. Available at: </a:t>
            </a:r>
            <a:r>
              <a:rPr lang="en-US" u="sng" dirty="0">
                <a:hlinkClick r:id="rId6"/>
              </a:rPr>
              <a:t>https://www.tandfonline.com/doi/pdf/10.1080/23311975.2021.1993556?needAccess=true&amp;role=button</a:t>
            </a:r>
            <a:r>
              <a:rPr lang="en-US" dirty="0"/>
              <a:t> </a:t>
            </a:r>
          </a:p>
          <a:p>
            <a:r>
              <a:rPr lang="en-US" dirty="0"/>
              <a:t>Hammond, J., Bailey, S., Gore, O.Z., </a:t>
            </a:r>
            <a:r>
              <a:rPr lang="en-US" dirty="0" err="1"/>
              <a:t>Checkland</a:t>
            </a:r>
            <a:r>
              <a:rPr lang="en-US" dirty="0"/>
              <a:t>, K., Darley, S., McDonald, R. and </a:t>
            </a:r>
            <a:r>
              <a:rPr lang="en-US" dirty="0" err="1"/>
              <a:t>Blakeman</a:t>
            </a:r>
            <a:r>
              <a:rPr lang="en-US" dirty="0"/>
              <a:t>, T., 2022. The problem of success and failure in public-private innovation partnerships. </a:t>
            </a:r>
            <a:r>
              <a:rPr lang="en-US" i="1" dirty="0"/>
              <a:t>Journal of Social Policy</a:t>
            </a:r>
            <a:r>
              <a:rPr lang="en-US" dirty="0"/>
              <a:t>, </a:t>
            </a:r>
            <a:r>
              <a:rPr lang="en-US" i="1" dirty="0"/>
              <a:t>51</a:t>
            </a:r>
            <a:r>
              <a:rPr lang="en-US" dirty="0"/>
              <a:t>(4), pp.771-791. Available at: </a:t>
            </a:r>
            <a:r>
              <a:rPr lang="en-US" u="sng" dirty="0">
                <a:hlinkClick r:id="rId7"/>
              </a:rPr>
              <a:t>https://www.cambridge.org/core/services/aop-cambridge-core/content/view/727E0934CF4F42AB821E1D95D99A6792/S0047279421000192a.pdf/div-class-title-the-problem-of-success-and-failure-in-public-private-innovation-partnerships-div.pdf</a:t>
            </a:r>
            <a:r>
              <a:rPr lang="en-US" dirty="0"/>
              <a:t> </a:t>
            </a:r>
          </a:p>
          <a:p>
            <a:r>
              <a:rPr lang="en-US" dirty="0" err="1"/>
              <a:t>Nzeyimana</a:t>
            </a:r>
            <a:r>
              <a:rPr lang="en-US" dirty="0"/>
              <a:t>, L., </a:t>
            </a:r>
            <a:r>
              <a:rPr lang="en-US" dirty="0" err="1"/>
              <a:t>Danielsson</a:t>
            </a:r>
            <a:r>
              <a:rPr lang="en-US" dirty="0"/>
              <a:t>, Å., </a:t>
            </a:r>
            <a:r>
              <a:rPr lang="en-US" dirty="0" err="1"/>
              <a:t>Andersson</a:t>
            </a:r>
            <a:r>
              <a:rPr lang="en-US" dirty="0"/>
              <a:t>, L. and </a:t>
            </a:r>
            <a:r>
              <a:rPr lang="en-US" dirty="0" err="1"/>
              <a:t>Gyberg</a:t>
            </a:r>
            <a:r>
              <a:rPr lang="en-US" dirty="0"/>
              <a:t>, V.B., 2023. Success and failure factors for increasing Sub-Saharan African smallholders’ resilience to drought through water management. </a:t>
            </a:r>
            <a:r>
              <a:rPr lang="en-US" i="1" dirty="0"/>
              <a:t>International Journal of Water Resources Development</a:t>
            </a:r>
            <a:r>
              <a:rPr lang="en-US" dirty="0"/>
              <a:t>, </a:t>
            </a:r>
            <a:r>
              <a:rPr lang="en-US" i="1" dirty="0"/>
              <a:t>39</a:t>
            </a:r>
            <a:r>
              <a:rPr lang="en-US" dirty="0"/>
              <a:t>(2), pp.273-293. Available at: </a:t>
            </a:r>
            <a:r>
              <a:rPr lang="en-US" u="sng" dirty="0">
                <a:hlinkClick r:id="rId8"/>
              </a:rPr>
              <a:t>https://www.tandfonline.com/doi/pdf/10.1080/07900627.2021.1991285</a:t>
            </a:r>
            <a:r>
              <a:rPr lang="en-US" dirty="0"/>
              <a:t> </a:t>
            </a:r>
          </a:p>
          <a:p>
            <a:r>
              <a:rPr lang="en-US" dirty="0" err="1"/>
              <a:t>Tomo</a:t>
            </a:r>
            <a:r>
              <a:rPr lang="en-US" dirty="0"/>
              <a:t>, A., </a:t>
            </a:r>
            <a:r>
              <a:rPr lang="en-US" dirty="0" err="1"/>
              <a:t>Mangia</a:t>
            </a:r>
            <a:r>
              <a:rPr lang="en-US" dirty="0"/>
              <a:t>, G., </a:t>
            </a:r>
            <a:r>
              <a:rPr lang="en-US" dirty="0" err="1"/>
              <a:t>Pezzillo</a:t>
            </a:r>
            <a:r>
              <a:rPr lang="en-US" dirty="0"/>
              <a:t> </a:t>
            </a:r>
            <a:r>
              <a:rPr lang="en-US" dirty="0" err="1"/>
              <a:t>Iacono</a:t>
            </a:r>
            <a:r>
              <a:rPr lang="en-US" dirty="0"/>
              <a:t>, M. and </a:t>
            </a:r>
            <a:r>
              <a:rPr lang="en-US" dirty="0" err="1"/>
              <a:t>Canonico</a:t>
            </a:r>
            <a:r>
              <a:rPr lang="en-US" dirty="0"/>
              <a:t>, P., 2022. Family firms going international: Integrating corporate identity‐building processes and </a:t>
            </a:r>
            <a:r>
              <a:rPr lang="en-US" dirty="0" err="1"/>
              <a:t>socioemotional</a:t>
            </a:r>
            <a:r>
              <a:rPr lang="en-US" dirty="0"/>
              <a:t> wealth dimensions. </a:t>
            </a:r>
            <a:r>
              <a:rPr lang="en-US" i="1" dirty="0"/>
              <a:t>European Management Review</a:t>
            </a:r>
            <a:r>
              <a:rPr lang="en-US" dirty="0"/>
              <a:t>, </a:t>
            </a:r>
            <a:r>
              <a:rPr lang="en-US" i="1" dirty="0"/>
              <a:t>19</a:t>
            </a:r>
            <a:r>
              <a:rPr lang="en-US" dirty="0"/>
              <a:t>(1), pp.38-52. Available at: </a:t>
            </a:r>
            <a:r>
              <a:rPr lang="en-US" u="sng" dirty="0">
                <a:hlinkClick r:id="rId9"/>
              </a:rPr>
              <a:t>https://onlinelibrary.wiley.com/doi/pdfdirect/10.1111/emre.12462</a:t>
            </a:r>
            <a:r>
              <a:rPr lang="en-US" dirty="0"/>
              <a:t> </a:t>
            </a:r>
          </a:p>
          <a:p>
            <a:r>
              <a:rPr lang="en-US" dirty="0" err="1"/>
              <a:t>Zanellato</a:t>
            </a:r>
            <a:r>
              <a:rPr lang="en-US" dirty="0"/>
              <a:t>, G. and </a:t>
            </a:r>
            <a:r>
              <a:rPr lang="en-US" dirty="0" err="1"/>
              <a:t>Tiron</a:t>
            </a:r>
            <a:r>
              <a:rPr lang="en-US" dirty="0"/>
              <a:t>-Tudor, A., 2022. How cultural dimensions are shaping social expectations: the case of European state-owned enterprises' nonfinancial reporting. </a:t>
            </a:r>
            <a:r>
              <a:rPr lang="en-US" i="1" dirty="0"/>
              <a:t>Journal of Applied Accounting Research</a:t>
            </a:r>
            <a:r>
              <a:rPr lang="en-US" dirty="0"/>
              <a:t>, </a:t>
            </a:r>
            <a:r>
              <a:rPr lang="en-US" i="1" dirty="0"/>
              <a:t>23</a:t>
            </a:r>
            <a:r>
              <a:rPr lang="en-US" dirty="0"/>
              <a:t>(1), pp.99-121. Available at: </a:t>
            </a:r>
            <a:r>
              <a:rPr lang="en-US" u="sng" dirty="0">
                <a:hlinkClick r:id="rId10"/>
              </a:rPr>
              <a:t>https://www.researchgate.net/profile/Adriana-Tiron-Tudor/publication/355312711_How_cultural_dimensions_are_shaping_social_expectations_the_case_of_European_state-owned_enterprises'_nonfinancial_reporting/links/616ea6a7039ba2684467e2db/How-cultural-dimensions-are-shaping-social-expectations-the-case-of-European-state-owned-enterprises-nonfinancial-reporting.pdf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8620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2743</Words>
  <Application>Microsoft Macintosh PowerPoint</Application>
  <PresentationFormat>Widescreen</PresentationFormat>
  <Paragraphs>89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Constantia</vt:lpstr>
      <vt:lpstr>Times New Roman</vt:lpstr>
      <vt:lpstr>Wingdings 2</vt:lpstr>
      <vt:lpstr>Flow</vt:lpstr>
      <vt:lpstr>International Business Communication Culture and Joint Ventures </vt:lpstr>
      <vt:lpstr>Main content / Agenda of the presentation </vt:lpstr>
      <vt:lpstr>Introduction to the context </vt:lpstr>
      <vt:lpstr>Introduce the Chinese culture </vt:lpstr>
      <vt:lpstr>Introduce the Chinese culture </vt:lpstr>
      <vt:lpstr>Success and failure factors of joint ventures </vt:lpstr>
      <vt:lpstr>Cultural sensitivity in China / The differences from the UK </vt:lpstr>
      <vt:lpstr>Hofstede cultural Dimensions: UK and China </vt:lpstr>
      <vt:lpstr>Hofstede cultural Dimensions: UK and China </vt:lpstr>
      <vt:lpstr>your recommendations </vt:lpstr>
      <vt:lpstr>your recommendations </vt:lpstr>
      <vt:lpstr>Conclusion 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2023-03-15T03:39:54Z</dcterms:created>
  <dcterms:modified xsi:type="dcterms:W3CDTF">2023-03-29T18:38:26Z</dcterms:modified>
</cp:coreProperties>
</file>