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319" r:id="rId2"/>
    <p:sldId id="320" r:id="rId3"/>
    <p:sldId id="323" r:id="rId4"/>
    <p:sldId id="324" r:id="rId5"/>
    <p:sldId id="331" r:id="rId6"/>
    <p:sldId id="332" r:id="rId7"/>
    <p:sldId id="327" r:id="rId8"/>
    <p:sldId id="333" r:id="rId9"/>
    <p:sldId id="334" r:id="rId10"/>
    <p:sldId id="335" r:id="rId11"/>
    <p:sldId id="337" r:id="rId12"/>
    <p:sldId id="338" r:id="rId13"/>
    <p:sldId id="325" r:id="rId14"/>
    <p:sldId id="339" r:id="rId15"/>
    <p:sldId id="340" r:id="rId16"/>
    <p:sldId id="341" r:id="rId17"/>
    <p:sldId id="342" r:id="rId18"/>
    <p:sldId id="343" r:id="rId19"/>
    <p:sldId id="344" r:id="rId20"/>
    <p:sldId id="345" r:id="rId21"/>
    <p:sldId id="346" r:id="rId22"/>
    <p:sldId id="322" r:id="rId23"/>
    <p:sldId id="326" r:id="rId24"/>
    <p:sldId id="347" r:id="rId25"/>
    <p:sldId id="348" r:id="rId26"/>
    <p:sldId id="349" r:id="rId27"/>
    <p:sldId id="350" r:id="rId28"/>
    <p:sldId id="329" r:id="rId29"/>
    <p:sldId id="328" r:id="rId30"/>
    <p:sldId id="354" r:id="rId31"/>
    <p:sldId id="355" r:id="rId32"/>
    <p:sldId id="356" r:id="rId33"/>
    <p:sldId id="357" r:id="rId34"/>
    <p:sldId id="330" r:id="rId35"/>
    <p:sldId id="351" r:id="rId36"/>
    <p:sldId id="352" r:id="rId37"/>
    <p:sldId id="353" r:id="rId38"/>
  </p:sldIdLst>
  <p:sldSz cx="9144000" cy="6858000" type="screen4x3"/>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99" autoAdjust="0"/>
    <p:restoredTop sz="94660"/>
  </p:normalViewPr>
  <p:slideViewPr>
    <p:cSldViewPr>
      <p:cViewPr varScale="1">
        <p:scale>
          <a:sx n="53" d="100"/>
          <a:sy n="53" d="100"/>
        </p:scale>
        <p:origin x="-43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CC19EA-FFE3-4A2B-A7B0-37538AFDAD20}" type="datetimeFigureOut">
              <a:rPr lang="en-GB" smtClean="0"/>
              <a:pPr/>
              <a:t>18/10/2018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770384-B9A2-472C-90F8-C25120E491E9}" type="slidenum">
              <a:rPr lang="en-GB" smtClean="0"/>
              <a:pPr/>
              <a:t>‹Nº›</a:t>
            </a:fld>
            <a:endParaRPr lang="en-GB"/>
          </a:p>
        </p:txBody>
      </p:sp>
    </p:spTree>
    <p:extLst>
      <p:ext uri="{BB962C8B-B14F-4D97-AF65-F5344CB8AC3E}">
        <p14:creationId xmlns:p14="http://schemas.microsoft.com/office/powerpoint/2010/main" xmlns="" val="3836877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5504FC-2FFE-4034-A11D-AFAB96D778E4}" type="slidenum">
              <a:rPr lang="en-GB" smtClean="0"/>
              <a:pPr/>
              <a:t>1</a:t>
            </a:fld>
            <a:endParaRPr lang="en-GB"/>
          </a:p>
        </p:txBody>
      </p:sp>
    </p:spTree>
    <p:extLst>
      <p:ext uri="{BB962C8B-B14F-4D97-AF65-F5344CB8AC3E}">
        <p14:creationId xmlns:p14="http://schemas.microsoft.com/office/powerpoint/2010/main" xmlns="" val="1922608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ES"/>
          </a:p>
        </p:txBody>
      </p:sp>
      <p:sp>
        <p:nvSpPr>
          <p:cNvPr id="4" name="3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8" name="7 Marcador de pie de página"/>
          <p:cNvSpPr>
            <a:spLocks noGrp="1"/>
          </p:cNvSpPr>
          <p:nvPr>
            <p:ph type="ftr" sz="quarter" idx="11"/>
          </p:nvPr>
        </p:nvSpPr>
        <p:spPr/>
        <p:txBody>
          <a:bodyPr/>
          <a:lstStyle/>
          <a:p>
            <a:endParaRPr lang="es-ES"/>
          </a:p>
        </p:txBody>
      </p:sp>
      <p:sp>
        <p:nvSpPr>
          <p:cNvPr id="9" name="8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4" name="3 Marcador de pie de página"/>
          <p:cNvSpPr>
            <a:spLocks noGrp="1"/>
          </p:cNvSpPr>
          <p:nvPr>
            <p:ph type="ftr" sz="quarter" idx="11"/>
          </p:nvPr>
        </p:nvSpPr>
        <p:spPr/>
        <p:txBody>
          <a:bodyPr/>
          <a:lstStyle/>
          <a:p>
            <a:endParaRPr lang="es-ES"/>
          </a:p>
        </p:txBody>
      </p:sp>
      <p:sp>
        <p:nvSpPr>
          <p:cNvPr id="5" name="4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3" name="2 Marcador de pie de página"/>
          <p:cNvSpPr>
            <a:spLocks noGrp="1"/>
          </p:cNvSpPr>
          <p:nvPr>
            <p:ph type="ftr" sz="quarter" idx="11"/>
          </p:nvPr>
        </p:nvSpPr>
        <p:spPr/>
        <p:txBody>
          <a:bodyPr/>
          <a:lstStyle/>
          <a:p>
            <a:endParaRPr lang="es-ES"/>
          </a:p>
        </p:txBody>
      </p:sp>
      <p:sp>
        <p:nvSpPr>
          <p:cNvPr id="4" name="3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586016D8-3658-4F2D-ADF5-E6EDEC10D6CD}" type="datetimeFigureOut">
              <a:rPr lang="es-ES" smtClean="0"/>
              <a:pPr/>
              <a:t>18/10/2018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1D009EEB-6808-49AD-867E-50DBCEDBC799}" type="slidenum">
              <a:rPr lang="es-ES" smtClean="0"/>
              <a:pPr/>
              <a:t>‹Nº›</a:t>
            </a:fld>
            <a:endParaRPr lang="es-E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normAutofit/>
          </a:bodyPr>
          <a:lstStyle/>
          <a:p>
            <a:pPr lvl="0"/>
            <a:endParaRPr lang="en-GB" noProof="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F7065C5B-78D7-4B2F-8E4F-7B805564592D}" type="slidenum">
              <a:rPr lang="ar-SA" altLang="en-US"/>
              <a:pPr/>
              <a:t>‹Nº›</a:t>
            </a:fld>
            <a:endParaRPr lang="en-US" altLang="en-US"/>
          </a:p>
        </p:txBody>
      </p:sp>
    </p:spTree>
    <p:extLst>
      <p:ext uri="{BB962C8B-B14F-4D97-AF65-F5344CB8AC3E}">
        <p14:creationId xmlns:p14="http://schemas.microsoft.com/office/powerpoint/2010/main" xmlns="" val="3491910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6016D8-3658-4F2D-ADF5-E6EDEC10D6CD}" type="datetimeFigureOut">
              <a:rPr lang="es-ES" smtClean="0"/>
              <a:pPr/>
              <a:t>18/10/2018</a:t>
            </a:fld>
            <a:endParaRPr lang="es-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009EEB-6808-49AD-867E-50DBCEDBC799}" type="slidenum">
              <a:rPr lang="es-ES" smtClean="0"/>
              <a:pPr/>
              <a:t>‹Nº›</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8.gif"/></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jpeg"/><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7.jpeg"/><Relationship Id="rId4" Type="http://schemas.openxmlformats.org/officeDocument/2006/relationships/hyperlink" Target="http://www.haywardbaker.com/WhatWeDo/Techniques/GroundImprovement/DrySoilMixing/default.aspx"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24.jpe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www.moretrench.com/services/ground-freezing/" TargetMode="External"/><Relationship Id="rId5" Type="http://schemas.openxmlformats.org/officeDocument/2006/relationships/image" Target="../media/image26.png"/><Relationship Id="rId4" Type="http://schemas.openxmlformats.org/officeDocument/2006/relationships/image" Target="../media/image25.jpe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pn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35.png"/><Relationship Id="rId4" Type="http://schemas.openxmlformats.org/officeDocument/2006/relationships/image" Target="../media/image34.png"/></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1185190" y="738282"/>
            <a:ext cx="6696744"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CIVIL ENGINEERING TECHNOLOGY 3</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Rectangle 10"/>
          <p:cNvSpPr/>
          <p:nvPr/>
        </p:nvSpPr>
        <p:spPr>
          <a:xfrm>
            <a:off x="347968" y="3717032"/>
            <a:ext cx="8436220" cy="76944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IMPROVING GROUND CONDITIONS</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3"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smtClean="0"/>
              <a:t>Juan Antonio Férriz Papí</a:t>
            </a:r>
            <a:endParaRPr lang="es-ES" b="1" dirty="0"/>
          </a:p>
        </p:txBody>
      </p:sp>
    </p:spTree>
    <p:extLst>
      <p:ext uri="{BB962C8B-B14F-4D97-AF65-F5344CB8AC3E}">
        <p14:creationId xmlns:p14="http://schemas.microsoft.com/office/powerpoint/2010/main" xmlns="" val="20444580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METHODS FOR SOIL IMPROVEMENT</a:t>
            </a:r>
            <a:endParaRPr lang="en-GB" sz="2400" b="1" dirty="0"/>
          </a:p>
        </p:txBody>
      </p:sp>
      <p:sp>
        <p:nvSpPr>
          <p:cNvPr id="3" name="TextBox 2"/>
          <p:cNvSpPr txBox="1"/>
          <p:nvPr/>
        </p:nvSpPr>
        <p:spPr>
          <a:xfrm>
            <a:off x="1127109" y="2204864"/>
            <a:ext cx="7559691" cy="4031873"/>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smtClean="0"/>
              <a:t>Removal and replacement</a:t>
            </a:r>
          </a:p>
          <a:p>
            <a:pPr marL="285750" indent="-285750">
              <a:spcBef>
                <a:spcPts val="600"/>
              </a:spcBef>
              <a:buFont typeface="Arial" panose="020B0604020202020204" pitchFamily="34" charset="0"/>
              <a:buChar char="•"/>
            </a:pPr>
            <a:r>
              <a:rPr lang="en-GB" sz="2400" dirty="0" smtClean="0"/>
              <a:t>Preloading</a:t>
            </a:r>
          </a:p>
          <a:p>
            <a:pPr marL="285750" indent="-285750">
              <a:spcBef>
                <a:spcPts val="600"/>
              </a:spcBef>
              <a:buFont typeface="Arial" panose="020B0604020202020204" pitchFamily="34" charset="0"/>
              <a:buChar char="•"/>
            </a:pPr>
            <a:r>
              <a:rPr lang="en-GB" sz="2400" dirty="0"/>
              <a:t>Vertical drains</a:t>
            </a:r>
          </a:p>
          <a:p>
            <a:pPr marL="285750" indent="-285750">
              <a:spcBef>
                <a:spcPts val="600"/>
              </a:spcBef>
              <a:buFont typeface="Arial" panose="020B0604020202020204" pitchFamily="34" charset="0"/>
              <a:buChar char="•"/>
            </a:pPr>
            <a:r>
              <a:rPr lang="en-GB" sz="2400" dirty="0" smtClean="0"/>
              <a:t>In-situ densification</a:t>
            </a:r>
          </a:p>
          <a:p>
            <a:pPr marL="285750" indent="-285750">
              <a:spcBef>
                <a:spcPts val="600"/>
              </a:spcBef>
              <a:buFont typeface="Arial" panose="020B0604020202020204" pitchFamily="34" charset="0"/>
              <a:buChar char="•"/>
            </a:pPr>
            <a:r>
              <a:rPr lang="en-GB" sz="2400" dirty="0" smtClean="0"/>
              <a:t>Dry soil mixing</a:t>
            </a:r>
          </a:p>
          <a:p>
            <a:pPr marL="285750" indent="-285750">
              <a:spcBef>
                <a:spcPts val="600"/>
              </a:spcBef>
              <a:buFont typeface="Arial" panose="020B0604020202020204" pitchFamily="34" charset="0"/>
              <a:buChar char="•"/>
            </a:pPr>
            <a:r>
              <a:rPr lang="en-GB" sz="2400" dirty="0" smtClean="0"/>
              <a:t>Grouting</a:t>
            </a:r>
          </a:p>
          <a:p>
            <a:pPr marL="285750" indent="-285750">
              <a:spcBef>
                <a:spcPts val="600"/>
              </a:spcBef>
              <a:buFont typeface="Arial" panose="020B0604020202020204" pitchFamily="34" charset="0"/>
              <a:buChar char="•"/>
            </a:pPr>
            <a:r>
              <a:rPr lang="en-GB" sz="2400" dirty="0" smtClean="0"/>
              <a:t>Ground freezing</a:t>
            </a:r>
          </a:p>
          <a:p>
            <a:pPr marL="285750" indent="-285750">
              <a:spcBef>
                <a:spcPts val="600"/>
              </a:spcBef>
              <a:buFont typeface="Arial" panose="020B0604020202020204" pitchFamily="34" charset="0"/>
              <a:buChar char="•"/>
            </a:pPr>
            <a:r>
              <a:rPr lang="en-GB" sz="2400" dirty="0" smtClean="0"/>
              <a:t>Use of admixtures</a:t>
            </a:r>
          </a:p>
          <a:p>
            <a:pPr marL="285750" indent="-285750">
              <a:spcBef>
                <a:spcPts val="600"/>
              </a:spcBef>
              <a:buFont typeface="Arial" panose="020B0604020202020204" pitchFamily="34" charset="0"/>
              <a:buChar char="•"/>
            </a:pPr>
            <a:r>
              <a:rPr lang="en-GB" sz="2400" dirty="0" smtClean="0"/>
              <a:t>Reinforcement</a:t>
            </a:r>
          </a:p>
        </p:txBody>
      </p:sp>
    </p:spTree>
    <p:extLst>
      <p:ext uri="{BB962C8B-B14F-4D97-AF65-F5344CB8AC3E}">
        <p14:creationId xmlns:p14="http://schemas.microsoft.com/office/powerpoint/2010/main" xmlns="" val="33292278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REMOVAL AND REPLACEMENT</a:t>
            </a:r>
            <a:endParaRPr lang="en-GB" sz="2400" b="1" dirty="0"/>
          </a:p>
        </p:txBody>
      </p:sp>
      <p:sp>
        <p:nvSpPr>
          <p:cNvPr id="3" name="TextBox 2"/>
          <p:cNvSpPr txBox="1"/>
          <p:nvPr/>
        </p:nvSpPr>
        <p:spPr>
          <a:xfrm>
            <a:off x="1127109" y="2204864"/>
            <a:ext cx="7559691" cy="2616101"/>
          </a:xfrm>
          <a:prstGeom prst="rect">
            <a:avLst/>
          </a:prstGeom>
          <a:noFill/>
        </p:spPr>
        <p:txBody>
          <a:bodyPr wrap="square" rtlCol="0">
            <a:spAutoFit/>
          </a:bodyPr>
          <a:lstStyle/>
          <a:p>
            <a:pPr>
              <a:spcBef>
                <a:spcPts val="600"/>
              </a:spcBef>
            </a:pPr>
            <a:r>
              <a:rPr lang="en-GB" sz="2400" dirty="0" smtClean="0"/>
              <a:t>Localised areas with soft soils of limited depth (up to 5-6m)</a:t>
            </a:r>
          </a:p>
          <a:p>
            <a:pPr>
              <a:spcBef>
                <a:spcPts val="600"/>
              </a:spcBef>
            </a:pPr>
            <a:r>
              <a:rPr lang="en-GB" sz="2400" dirty="0" smtClean="0"/>
              <a:t>Often used in contaminated land remediation</a:t>
            </a:r>
          </a:p>
          <a:p>
            <a:pPr>
              <a:spcBef>
                <a:spcPts val="600"/>
              </a:spcBef>
            </a:pPr>
            <a:r>
              <a:rPr lang="en-GB" sz="2400" dirty="0" smtClean="0"/>
              <a:t>Objective: removal of unsuitable material and replacement with suitable fill</a:t>
            </a:r>
          </a:p>
          <a:p>
            <a:pPr>
              <a:spcBef>
                <a:spcPts val="600"/>
              </a:spcBef>
            </a:pPr>
            <a:endParaRPr lang="en-GB" sz="2400" dirty="0"/>
          </a:p>
          <a:p>
            <a:pPr>
              <a:spcBef>
                <a:spcPts val="600"/>
              </a:spcBef>
            </a:pPr>
            <a:r>
              <a:rPr lang="en-GB" sz="2400" dirty="0" smtClean="0"/>
              <a:t>Only useful over the water table</a:t>
            </a:r>
          </a:p>
        </p:txBody>
      </p:sp>
    </p:spTree>
    <p:extLst>
      <p:ext uri="{BB962C8B-B14F-4D97-AF65-F5344CB8AC3E}">
        <p14:creationId xmlns:p14="http://schemas.microsoft.com/office/powerpoint/2010/main" xmlns="" val="9576572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PRELOADING</a:t>
            </a:r>
            <a:endParaRPr lang="en-GB" sz="2400" b="1" dirty="0"/>
          </a:p>
        </p:txBody>
      </p:sp>
      <p:sp>
        <p:nvSpPr>
          <p:cNvPr id="3" name="TextBox 2"/>
          <p:cNvSpPr txBox="1"/>
          <p:nvPr/>
        </p:nvSpPr>
        <p:spPr>
          <a:xfrm>
            <a:off x="715628" y="1880745"/>
            <a:ext cx="7559691" cy="2908489"/>
          </a:xfrm>
          <a:prstGeom prst="rect">
            <a:avLst/>
          </a:prstGeom>
          <a:noFill/>
        </p:spPr>
        <p:txBody>
          <a:bodyPr wrap="square" rtlCol="0">
            <a:spAutoFit/>
          </a:bodyPr>
          <a:lstStyle/>
          <a:p>
            <a:pPr>
              <a:spcBef>
                <a:spcPts val="600"/>
              </a:spcBef>
            </a:pPr>
            <a:r>
              <a:rPr lang="en-GB" sz="2400" dirty="0" smtClean="0"/>
              <a:t>Simply place a surcharge fill on top of the soil that requires consolidation</a:t>
            </a:r>
          </a:p>
          <a:p>
            <a:pPr>
              <a:spcBef>
                <a:spcPts val="600"/>
              </a:spcBef>
            </a:pPr>
            <a:r>
              <a:rPr lang="en-GB" sz="2400" dirty="0" smtClean="0"/>
              <a:t>Once sufficient consolidation has taken place, the fill can be removed and construction takes place</a:t>
            </a:r>
          </a:p>
          <a:p>
            <a:pPr>
              <a:spcBef>
                <a:spcPts val="600"/>
              </a:spcBef>
            </a:pPr>
            <a:r>
              <a:rPr lang="en-GB" sz="2400" dirty="0" err="1" smtClean="0"/>
              <a:t>Surchage</a:t>
            </a:r>
            <a:r>
              <a:rPr lang="en-GB" sz="2400" dirty="0" smtClean="0"/>
              <a:t> fills are typically 3-8 metres thick and generally produces settlement of 300-1000mm</a:t>
            </a:r>
          </a:p>
          <a:p>
            <a:pPr>
              <a:spcBef>
                <a:spcPts val="600"/>
              </a:spcBef>
            </a:pPr>
            <a:r>
              <a:rPr lang="en-GB" sz="2400" dirty="0" smtClean="0"/>
              <a:t>Most effective in clay soil</a:t>
            </a:r>
          </a:p>
        </p:txBody>
      </p:sp>
      <p:pic>
        <p:nvPicPr>
          <p:cNvPr id="10" name="Picture 6" descr="imprprec"/>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143000" y="4939807"/>
            <a:ext cx="6477000" cy="16891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1622958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PRELOADING</a:t>
            </a:r>
            <a:endParaRPr lang="en-GB" sz="2400" b="1" dirty="0"/>
          </a:p>
        </p:txBody>
      </p:sp>
      <p:sp>
        <p:nvSpPr>
          <p:cNvPr id="3" name="TextBox 2"/>
          <p:cNvSpPr txBox="1"/>
          <p:nvPr/>
        </p:nvSpPr>
        <p:spPr>
          <a:xfrm>
            <a:off x="715628" y="1880745"/>
            <a:ext cx="7559691" cy="2246769"/>
          </a:xfrm>
          <a:prstGeom prst="rect">
            <a:avLst/>
          </a:prstGeom>
          <a:noFill/>
        </p:spPr>
        <p:txBody>
          <a:bodyPr wrap="square" rtlCol="0">
            <a:spAutoFit/>
          </a:bodyPr>
          <a:lstStyle/>
          <a:p>
            <a:pPr>
              <a:spcBef>
                <a:spcPts val="600"/>
              </a:spcBef>
            </a:pPr>
            <a:r>
              <a:rPr lang="en-GB" sz="2400" b="1" dirty="0" smtClean="0">
                <a:solidFill>
                  <a:schemeClr val="accent1"/>
                </a:solidFill>
              </a:rPr>
              <a:t>Advantages</a:t>
            </a:r>
          </a:p>
          <a:p>
            <a:pPr>
              <a:spcBef>
                <a:spcPts val="600"/>
              </a:spcBef>
            </a:pPr>
            <a:endParaRPr lang="en-GB" sz="2400" dirty="0"/>
          </a:p>
          <a:p>
            <a:pPr marL="342900" indent="-342900">
              <a:spcBef>
                <a:spcPts val="600"/>
              </a:spcBef>
              <a:buFont typeface="Arial" panose="020B0604020202020204" pitchFamily="34" charset="0"/>
              <a:buChar char="•"/>
            </a:pPr>
            <a:r>
              <a:rPr lang="en-GB" sz="2400" dirty="0" smtClean="0"/>
              <a:t>Required only conventional earthmoving equipment</a:t>
            </a:r>
          </a:p>
          <a:p>
            <a:pPr marL="342900" indent="-342900">
              <a:spcBef>
                <a:spcPts val="600"/>
              </a:spcBef>
              <a:buFont typeface="Arial" panose="020B0604020202020204" pitchFamily="34" charset="0"/>
              <a:buChar char="•"/>
            </a:pPr>
            <a:r>
              <a:rPr lang="en-GB" sz="2400" dirty="0" smtClean="0"/>
              <a:t>Any grading contractor can perform the work</a:t>
            </a:r>
          </a:p>
          <a:p>
            <a:pPr marL="342900" indent="-342900">
              <a:spcBef>
                <a:spcPts val="600"/>
              </a:spcBef>
              <a:buFont typeface="Arial" panose="020B0604020202020204" pitchFamily="34" charset="0"/>
              <a:buChar char="•"/>
            </a:pPr>
            <a:r>
              <a:rPr lang="en-GB" sz="2400" dirty="0" smtClean="0"/>
              <a:t>Long track record of success</a:t>
            </a:r>
          </a:p>
        </p:txBody>
      </p:sp>
      <p:pic>
        <p:nvPicPr>
          <p:cNvPr id="10" name="Picture 6" descr="imprprec"/>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143000" y="4939807"/>
            <a:ext cx="6477000" cy="16891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5920845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PRELOADING</a:t>
            </a:r>
            <a:endParaRPr lang="en-GB" sz="2400" b="1" dirty="0"/>
          </a:p>
        </p:txBody>
      </p:sp>
      <p:sp>
        <p:nvSpPr>
          <p:cNvPr id="3" name="TextBox 2"/>
          <p:cNvSpPr txBox="1"/>
          <p:nvPr/>
        </p:nvSpPr>
        <p:spPr>
          <a:xfrm>
            <a:off x="715628" y="1880745"/>
            <a:ext cx="7559691" cy="2616101"/>
          </a:xfrm>
          <a:prstGeom prst="rect">
            <a:avLst/>
          </a:prstGeom>
          <a:noFill/>
        </p:spPr>
        <p:txBody>
          <a:bodyPr wrap="square" rtlCol="0">
            <a:spAutoFit/>
          </a:bodyPr>
          <a:lstStyle/>
          <a:p>
            <a:pPr>
              <a:spcBef>
                <a:spcPts val="600"/>
              </a:spcBef>
            </a:pPr>
            <a:r>
              <a:rPr lang="en-GB" sz="2400" b="1" dirty="0" smtClean="0">
                <a:solidFill>
                  <a:schemeClr val="accent1"/>
                </a:solidFill>
              </a:rPr>
              <a:t>Disadvantages</a:t>
            </a:r>
          </a:p>
          <a:p>
            <a:pPr>
              <a:spcBef>
                <a:spcPts val="600"/>
              </a:spcBef>
            </a:pPr>
            <a:endParaRPr lang="en-GB" sz="2400" dirty="0"/>
          </a:p>
          <a:p>
            <a:pPr marL="342900" indent="-342900">
              <a:spcBef>
                <a:spcPts val="600"/>
              </a:spcBef>
              <a:buFont typeface="Arial" panose="020B0604020202020204" pitchFamily="34" charset="0"/>
              <a:buChar char="•"/>
            </a:pPr>
            <a:r>
              <a:rPr lang="en-GB" sz="2400" dirty="0" smtClean="0"/>
              <a:t>Surcharge fill must extend horizontally at least 10 m beyond the perimeter of the planned construction</a:t>
            </a:r>
          </a:p>
          <a:p>
            <a:pPr marL="342900" indent="-342900">
              <a:spcBef>
                <a:spcPts val="600"/>
              </a:spcBef>
              <a:buFont typeface="Arial" panose="020B0604020202020204" pitchFamily="34" charset="0"/>
              <a:buChar char="•"/>
            </a:pPr>
            <a:r>
              <a:rPr lang="en-GB" sz="2400" dirty="0" smtClean="0"/>
              <a:t>Required transport of large quantities of soil</a:t>
            </a:r>
          </a:p>
          <a:p>
            <a:pPr marL="342900" indent="-342900">
              <a:spcBef>
                <a:spcPts val="600"/>
              </a:spcBef>
              <a:buFont typeface="Arial" panose="020B0604020202020204" pitchFamily="34" charset="0"/>
              <a:buChar char="•"/>
            </a:pPr>
            <a:r>
              <a:rPr lang="en-GB" sz="2400" dirty="0" smtClean="0"/>
              <a:t>Surcharge must remain in place for months or years</a:t>
            </a:r>
          </a:p>
        </p:txBody>
      </p:sp>
      <p:pic>
        <p:nvPicPr>
          <p:cNvPr id="10" name="Picture 6" descr="imprprec"/>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143000" y="4939807"/>
            <a:ext cx="6477000" cy="16891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6824166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VERTICAL DRAINS</a:t>
            </a:r>
            <a:endParaRPr lang="en-GB" sz="2400" b="1" dirty="0"/>
          </a:p>
        </p:txBody>
      </p:sp>
      <p:sp>
        <p:nvSpPr>
          <p:cNvPr id="3" name="TextBox 2"/>
          <p:cNvSpPr txBox="1"/>
          <p:nvPr/>
        </p:nvSpPr>
        <p:spPr>
          <a:xfrm>
            <a:off x="1127109" y="2204864"/>
            <a:ext cx="7559691" cy="2616101"/>
          </a:xfrm>
          <a:prstGeom prst="rect">
            <a:avLst/>
          </a:prstGeom>
          <a:noFill/>
        </p:spPr>
        <p:txBody>
          <a:bodyPr wrap="square" rtlCol="0">
            <a:spAutoFit/>
          </a:bodyPr>
          <a:lstStyle/>
          <a:p>
            <a:pPr>
              <a:spcBef>
                <a:spcPts val="600"/>
              </a:spcBef>
            </a:pPr>
            <a:r>
              <a:rPr lang="en-GB" sz="2400" dirty="0" smtClean="0"/>
              <a:t>Also known as wick drains or band drains</a:t>
            </a:r>
          </a:p>
          <a:p>
            <a:pPr>
              <a:spcBef>
                <a:spcPts val="600"/>
              </a:spcBef>
            </a:pPr>
            <a:r>
              <a:rPr lang="en-GB" sz="2400" dirty="0" smtClean="0"/>
              <a:t>Accelerate consolidation of embankments of fine grain soils (clay and silts)</a:t>
            </a:r>
          </a:p>
          <a:p>
            <a:pPr>
              <a:spcBef>
                <a:spcPts val="600"/>
              </a:spcBef>
            </a:pPr>
            <a:r>
              <a:rPr lang="en-GB" sz="2400" dirty="0" smtClean="0"/>
              <a:t>Minimise long term residual settlements</a:t>
            </a:r>
          </a:p>
          <a:p>
            <a:pPr>
              <a:spcBef>
                <a:spcPts val="600"/>
              </a:spcBef>
            </a:pPr>
            <a:r>
              <a:rPr lang="en-GB" sz="2400" dirty="0" smtClean="0"/>
              <a:t>Allow water drain up and settle</a:t>
            </a:r>
          </a:p>
          <a:p>
            <a:pPr>
              <a:spcBef>
                <a:spcPts val="600"/>
              </a:spcBef>
            </a:pPr>
            <a:r>
              <a:rPr lang="en-GB" sz="2400" dirty="0" smtClean="0"/>
              <a:t>Combined with preloading</a:t>
            </a:r>
          </a:p>
        </p:txBody>
      </p:sp>
    </p:spTree>
    <p:extLst>
      <p:ext uri="{BB962C8B-B14F-4D97-AF65-F5344CB8AC3E}">
        <p14:creationId xmlns:p14="http://schemas.microsoft.com/office/powerpoint/2010/main" xmlns="" val="25810815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8</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VERTICAL DRAINS</a:t>
            </a:r>
            <a:endParaRPr lang="en-GB" sz="2400" b="1" dirty="0"/>
          </a:p>
        </p:txBody>
      </p:sp>
      <p:pic>
        <p:nvPicPr>
          <p:cNvPr id="10"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17538" y="1255713"/>
            <a:ext cx="7908925" cy="560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3623582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9</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VERTICAL DRAINS</a:t>
            </a:r>
            <a:endParaRPr lang="en-GB" sz="2400" b="1" dirty="0"/>
          </a:p>
        </p:txBody>
      </p:sp>
      <p:sp>
        <p:nvSpPr>
          <p:cNvPr id="3" name="TextBox 2"/>
          <p:cNvSpPr txBox="1"/>
          <p:nvPr/>
        </p:nvSpPr>
        <p:spPr>
          <a:xfrm>
            <a:off x="683998" y="2116169"/>
            <a:ext cx="7559691" cy="3431709"/>
          </a:xfrm>
          <a:prstGeom prst="rect">
            <a:avLst/>
          </a:prstGeom>
          <a:noFill/>
        </p:spPr>
        <p:txBody>
          <a:bodyPr wrap="square" rtlCol="0">
            <a:spAutoFit/>
          </a:bodyPr>
          <a:lstStyle/>
          <a:p>
            <a:pPr>
              <a:spcBef>
                <a:spcPts val="600"/>
              </a:spcBef>
            </a:pPr>
            <a:r>
              <a:rPr lang="en-GB" sz="2400" dirty="0" smtClean="0"/>
              <a:t>Prefabricated vertical drains are installed by pushing a hollow steel mandrel with the drain material</a:t>
            </a:r>
          </a:p>
          <a:p>
            <a:pPr>
              <a:spcBef>
                <a:spcPts val="600"/>
              </a:spcBef>
            </a:pPr>
            <a:r>
              <a:rPr lang="en-GB" sz="2400" dirty="0" smtClean="0"/>
              <a:t>The rig drives the mandrel into the ground</a:t>
            </a:r>
          </a:p>
          <a:p>
            <a:pPr>
              <a:spcBef>
                <a:spcPts val="600"/>
              </a:spcBef>
            </a:pPr>
            <a:r>
              <a:rPr lang="en-GB" sz="2400" dirty="0" smtClean="0"/>
              <a:t>At the required depth the mandrel is removed</a:t>
            </a:r>
          </a:p>
          <a:p>
            <a:pPr>
              <a:spcBef>
                <a:spcPts val="600"/>
              </a:spcBef>
            </a:pPr>
            <a:r>
              <a:rPr lang="en-GB" sz="2400" dirty="0" smtClean="0"/>
              <a:t>The vertical drain is anchored by a steel anchor plate</a:t>
            </a:r>
          </a:p>
          <a:p>
            <a:pPr>
              <a:spcBef>
                <a:spcPts val="600"/>
              </a:spcBef>
            </a:pPr>
            <a:r>
              <a:rPr lang="en-GB" sz="2400" dirty="0" smtClean="0"/>
              <a:t>It can be drilled or vibrated</a:t>
            </a:r>
          </a:p>
          <a:p>
            <a:pPr>
              <a:spcBef>
                <a:spcPts val="600"/>
              </a:spcBef>
            </a:pPr>
            <a:r>
              <a:rPr lang="en-GB" sz="2400" dirty="0" smtClean="0"/>
              <a:t>Temporary surcharge embankment is combined with this system</a:t>
            </a:r>
          </a:p>
        </p:txBody>
      </p:sp>
    </p:spTree>
    <p:extLst>
      <p:ext uri="{BB962C8B-B14F-4D97-AF65-F5344CB8AC3E}">
        <p14:creationId xmlns:p14="http://schemas.microsoft.com/office/powerpoint/2010/main" xmlns="" val="29879288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10</a:t>
            </a:fld>
            <a:endParaRPr lang="en-GB"/>
          </a:p>
        </p:txBody>
      </p:sp>
      <p:pic>
        <p:nvPicPr>
          <p:cNvPr id="1026" name="Picture 2" descr="http://www.vibromenard.co.uk/wp-content/uploads/2011/08/Vertical-drains-2-420x243.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41657" y="1516464"/>
            <a:ext cx="8245143" cy="4770404"/>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TextBox 12"/>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VERTICAL DRAINS</a:t>
            </a:r>
            <a:endParaRPr lang="en-GB" sz="2400" b="1" dirty="0"/>
          </a:p>
        </p:txBody>
      </p:sp>
    </p:spTree>
    <p:extLst>
      <p:ext uri="{BB962C8B-B14F-4D97-AF65-F5344CB8AC3E}">
        <p14:creationId xmlns:p14="http://schemas.microsoft.com/office/powerpoint/2010/main" xmlns="" val="7080614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11</a:t>
            </a:fld>
            <a:endParaRPr lang="en-GB"/>
          </a:p>
        </p:txBody>
      </p:sp>
      <p:pic>
        <p:nvPicPr>
          <p:cNvPr id="8194" name="Picture 2" descr="Resultado de imagen de vertical drains soil improvement"/>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115616" y="692399"/>
            <a:ext cx="6810375" cy="601027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895196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12</a:t>
            </a:fld>
            <a:endParaRPr lang="en-GB"/>
          </a:p>
        </p:txBody>
      </p:sp>
      <p:pic>
        <p:nvPicPr>
          <p:cNvPr id="9218" name="Picture 2" descr="Resultado de imagen de vertical drains soil improvement"/>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83425" y="2132856"/>
            <a:ext cx="8097694" cy="4170312"/>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TextBox 9"/>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VERTICAL DRAINS</a:t>
            </a:r>
            <a:endParaRPr lang="en-GB" sz="2400" b="1" dirty="0"/>
          </a:p>
        </p:txBody>
      </p:sp>
    </p:spTree>
    <p:extLst>
      <p:ext uri="{BB962C8B-B14F-4D97-AF65-F5344CB8AC3E}">
        <p14:creationId xmlns:p14="http://schemas.microsoft.com/office/powerpoint/2010/main" xmlns="" val="30406973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13</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IN-SITU DENSIFICATION</a:t>
            </a:r>
            <a:endParaRPr lang="en-GB" sz="2400" b="1" dirty="0"/>
          </a:p>
        </p:txBody>
      </p:sp>
      <p:sp>
        <p:nvSpPr>
          <p:cNvPr id="3" name="TextBox 2"/>
          <p:cNvSpPr txBox="1"/>
          <p:nvPr/>
        </p:nvSpPr>
        <p:spPr>
          <a:xfrm>
            <a:off x="1127109" y="2204864"/>
            <a:ext cx="7559691" cy="1723549"/>
          </a:xfrm>
          <a:prstGeom prst="rect">
            <a:avLst/>
          </a:prstGeom>
          <a:noFill/>
        </p:spPr>
        <p:txBody>
          <a:bodyPr wrap="square" rtlCol="0">
            <a:spAutoFit/>
          </a:bodyPr>
          <a:lstStyle/>
          <a:p>
            <a:pPr>
              <a:spcBef>
                <a:spcPts val="600"/>
              </a:spcBef>
            </a:pPr>
            <a:r>
              <a:rPr lang="en-GB" sz="2400" dirty="0" smtClean="0"/>
              <a:t>Most effective in sands</a:t>
            </a:r>
          </a:p>
          <a:p>
            <a:pPr>
              <a:spcBef>
                <a:spcPts val="600"/>
              </a:spcBef>
            </a:pPr>
            <a:r>
              <a:rPr lang="en-GB" sz="2400" dirty="0" smtClean="0"/>
              <a:t>Methods used in conventional earthworks are only effective to about 2 m below the surface</a:t>
            </a:r>
          </a:p>
          <a:p>
            <a:pPr>
              <a:spcBef>
                <a:spcPts val="600"/>
              </a:spcBef>
            </a:pPr>
            <a:r>
              <a:rPr lang="en-GB" sz="2400" dirty="0" smtClean="0"/>
              <a:t>Special methods are used for deep compaction</a:t>
            </a:r>
          </a:p>
        </p:txBody>
      </p:sp>
    </p:spTree>
    <p:extLst>
      <p:ext uri="{BB962C8B-B14F-4D97-AF65-F5344CB8AC3E}">
        <p14:creationId xmlns:p14="http://schemas.microsoft.com/office/powerpoint/2010/main" xmlns="" val="24552958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14</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IN-SITU DENSIFICATION</a:t>
            </a:r>
            <a:endParaRPr lang="en-GB" sz="2400" b="1" dirty="0"/>
          </a:p>
        </p:txBody>
      </p:sp>
      <p:pic>
        <p:nvPicPr>
          <p:cNvPr id="10" name="Picture 3"/>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r="996" b="6683"/>
          <a:stretch/>
        </p:blipFill>
        <p:spPr bwMode="auto">
          <a:xfrm>
            <a:off x="683998" y="1354841"/>
            <a:ext cx="7770440" cy="48782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3978089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15</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IN-SITU DENSIFICATION</a:t>
            </a:r>
            <a:endParaRPr lang="en-GB" sz="2400" b="1" dirty="0"/>
          </a:p>
        </p:txBody>
      </p:sp>
      <p:sp>
        <p:nvSpPr>
          <p:cNvPr id="10" name="TextBox 9"/>
          <p:cNvSpPr txBox="1"/>
          <p:nvPr/>
        </p:nvSpPr>
        <p:spPr>
          <a:xfrm>
            <a:off x="683998" y="1309221"/>
            <a:ext cx="4680090" cy="461665"/>
          </a:xfrm>
          <a:prstGeom prst="rect">
            <a:avLst/>
          </a:prstGeom>
          <a:noFill/>
        </p:spPr>
        <p:txBody>
          <a:bodyPr wrap="square" rtlCol="0">
            <a:spAutoFit/>
          </a:bodyPr>
          <a:lstStyle/>
          <a:p>
            <a:r>
              <a:rPr lang="en-GB" sz="2400" b="1" dirty="0" smtClean="0">
                <a:solidFill>
                  <a:schemeClr val="accent1"/>
                </a:solidFill>
              </a:rPr>
              <a:t>VIBRATORY PROBE COMPACTION</a:t>
            </a:r>
            <a:endParaRPr lang="en-GB" sz="2400" b="1" dirty="0">
              <a:solidFill>
                <a:schemeClr val="accent1"/>
              </a:solidFill>
            </a:endParaRPr>
          </a:p>
        </p:txBody>
      </p:sp>
      <p:sp>
        <p:nvSpPr>
          <p:cNvPr id="11" name="TextBox 10"/>
          <p:cNvSpPr txBox="1"/>
          <p:nvPr/>
        </p:nvSpPr>
        <p:spPr>
          <a:xfrm>
            <a:off x="683998" y="2060848"/>
            <a:ext cx="7704426" cy="1015663"/>
          </a:xfrm>
          <a:prstGeom prst="rect">
            <a:avLst/>
          </a:prstGeom>
          <a:noFill/>
        </p:spPr>
        <p:txBody>
          <a:bodyPr wrap="square" rtlCol="0">
            <a:spAutoFit/>
          </a:bodyPr>
          <a:lstStyle/>
          <a:p>
            <a:r>
              <a:rPr lang="en-GB" sz="2000" dirty="0" smtClean="0"/>
              <a:t>Long probe mounted onto a vibratory pile driver compacts the soil around the probe</a:t>
            </a:r>
          </a:p>
          <a:p>
            <a:r>
              <a:rPr lang="en-GB" sz="2000" dirty="0" smtClean="0"/>
              <a:t>Penetrations spaced in a grid pattern similar to vertical drains</a:t>
            </a:r>
            <a:endParaRPr lang="en-GB" sz="2000" dirty="0"/>
          </a:p>
        </p:txBody>
      </p:sp>
      <p:pic>
        <p:nvPicPr>
          <p:cNvPr id="12"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809407" y="3076511"/>
            <a:ext cx="5453608" cy="37191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1070500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3"/>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805"/>
          <a:stretch/>
        </p:blipFill>
        <p:spPr bwMode="auto">
          <a:xfrm>
            <a:off x="829816" y="2042493"/>
            <a:ext cx="7558608" cy="47196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16</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IN-SITU DENSIFICATION</a:t>
            </a:r>
            <a:endParaRPr lang="en-GB" sz="2400" b="1" dirty="0"/>
          </a:p>
        </p:txBody>
      </p:sp>
      <p:sp>
        <p:nvSpPr>
          <p:cNvPr id="10" name="TextBox 9"/>
          <p:cNvSpPr txBox="1"/>
          <p:nvPr/>
        </p:nvSpPr>
        <p:spPr>
          <a:xfrm>
            <a:off x="683998" y="1309221"/>
            <a:ext cx="4680090" cy="461665"/>
          </a:xfrm>
          <a:prstGeom prst="rect">
            <a:avLst/>
          </a:prstGeom>
          <a:noFill/>
        </p:spPr>
        <p:txBody>
          <a:bodyPr wrap="square" rtlCol="0">
            <a:spAutoFit/>
          </a:bodyPr>
          <a:lstStyle/>
          <a:p>
            <a:r>
              <a:rPr lang="en-GB" sz="2400" b="1" dirty="0" smtClean="0">
                <a:solidFill>
                  <a:schemeClr val="accent1"/>
                </a:solidFill>
              </a:rPr>
              <a:t>VIBRATORY PROBE COMPACTION</a:t>
            </a:r>
            <a:endParaRPr lang="en-GB" sz="2400" b="1" dirty="0">
              <a:solidFill>
                <a:schemeClr val="accent1"/>
              </a:solidFill>
            </a:endParaRPr>
          </a:p>
        </p:txBody>
      </p:sp>
      <p:sp>
        <p:nvSpPr>
          <p:cNvPr id="11" name="TextBox 10"/>
          <p:cNvSpPr txBox="1"/>
          <p:nvPr/>
        </p:nvSpPr>
        <p:spPr>
          <a:xfrm>
            <a:off x="683998" y="1998311"/>
            <a:ext cx="7704426" cy="400110"/>
          </a:xfrm>
          <a:prstGeom prst="rect">
            <a:avLst/>
          </a:prstGeom>
          <a:noFill/>
        </p:spPr>
        <p:txBody>
          <a:bodyPr wrap="square" rtlCol="0">
            <a:spAutoFit/>
          </a:bodyPr>
          <a:lstStyle/>
          <a:p>
            <a:r>
              <a:rPr lang="en-GB" sz="2000" dirty="0" smtClean="0"/>
              <a:t>Beware of transmission of ground vibrations</a:t>
            </a:r>
            <a:endParaRPr lang="en-GB" sz="2000" dirty="0"/>
          </a:p>
        </p:txBody>
      </p:sp>
    </p:spTree>
    <p:extLst>
      <p:ext uri="{BB962C8B-B14F-4D97-AF65-F5344CB8AC3E}">
        <p14:creationId xmlns:p14="http://schemas.microsoft.com/office/powerpoint/2010/main" xmlns="" val="25832430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17</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IN-SITU DENSIFICATION</a:t>
            </a:r>
            <a:endParaRPr lang="en-GB" sz="2400" b="1" dirty="0"/>
          </a:p>
        </p:txBody>
      </p:sp>
      <p:sp>
        <p:nvSpPr>
          <p:cNvPr id="10" name="TextBox 9"/>
          <p:cNvSpPr txBox="1"/>
          <p:nvPr/>
        </p:nvSpPr>
        <p:spPr>
          <a:xfrm>
            <a:off x="683998" y="1309221"/>
            <a:ext cx="4680090" cy="461665"/>
          </a:xfrm>
          <a:prstGeom prst="rect">
            <a:avLst/>
          </a:prstGeom>
          <a:noFill/>
        </p:spPr>
        <p:txBody>
          <a:bodyPr wrap="square" rtlCol="0">
            <a:spAutoFit/>
          </a:bodyPr>
          <a:lstStyle/>
          <a:p>
            <a:r>
              <a:rPr lang="en-GB" sz="2400" b="1" dirty="0" smtClean="0">
                <a:solidFill>
                  <a:schemeClr val="accent1"/>
                </a:solidFill>
              </a:rPr>
              <a:t>VIBROFLOTATION</a:t>
            </a:r>
            <a:endParaRPr lang="en-GB" sz="2400" b="1" dirty="0">
              <a:solidFill>
                <a:schemeClr val="accent1"/>
              </a:solidFill>
            </a:endParaRPr>
          </a:p>
        </p:txBody>
      </p:sp>
      <p:sp>
        <p:nvSpPr>
          <p:cNvPr id="11" name="TextBox 10"/>
          <p:cNvSpPr txBox="1"/>
          <p:nvPr/>
        </p:nvSpPr>
        <p:spPr>
          <a:xfrm>
            <a:off x="683998" y="2060848"/>
            <a:ext cx="7704426" cy="3816429"/>
          </a:xfrm>
          <a:prstGeom prst="rect">
            <a:avLst/>
          </a:prstGeom>
          <a:noFill/>
        </p:spPr>
        <p:txBody>
          <a:bodyPr wrap="square" rtlCol="0">
            <a:spAutoFit/>
          </a:bodyPr>
          <a:lstStyle/>
          <a:p>
            <a:pPr>
              <a:spcAft>
                <a:spcPts val="1200"/>
              </a:spcAft>
            </a:pPr>
            <a:r>
              <a:rPr lang="en-GB" sz="2400" dirty="0" smtClean="0"/>
              <a:t>Probe includes the vibrator mechanism and water jets</a:t>
            </a:r>
          </a:p>
          <a:p>
            <a:pPr>
              <a:spcAft>
                <a:spcPts val="1200"/>
              </a:spcAft>
            </a:pPr>
            <a:r>
              <a:rPr lang="en-GB" sz="2400" dirty="0" smtClean="0"/>
              <a:t>Probe is lowered into the ground using a crane</a:t>
            </a:r>
          </a:p>
          <a:p>
            <a:pPr>
              <a:spcAft>
                <a:spcPts val="1200"/>
              </a:spcAft>
            </a:pPr>
            <a:r>
              <a:rPr lang="en-GB" sz="2400" dirty="0" smtClean="0"/>
              <a:t>Vibratory eccentric force induces densification and water jets assist in insertion and extraction</a:t>
            </a:r>
          </a:p>
          <a:p>
            <a:pPr>
              <a:spcAft>
                <a:spcPts val="1200"/>
              </a:spcAft>
            </a:pPr>
            <a:r>
              <a:rPr lang="en-GB" sz="2400" dirty="0" smtClean="0"/>
              <a:t>Probes inserted in grid pattern at a spacing of 1.5-3 m</a:t>
            </a:r>
          </a:p>
          <a:p>
            <a:pPr>
              <a:spcAft>
                <a:spcPts val="1200"/>
              </a:spcAft>
            </a:pPr>
            <a:r>
              <a:rPr lang="en-GB" sz="2400" dirty="0" smtClean="0"/>
              <a:t>It is effective if silt content is less than 12-15% and clay is less than 3%</a:t>
            </a:r>
          </a:p>
          <a:p>
            <a:pPr>
              <a:spcAft>
                <a:spcPts val="1200"/>
              </a:spcAft>
            </a:pPr>
            <a:endParaRPr lang="en-GB" sz="2400" dirty="0"/>
          </a:p>
        </p:txBody>
      </p:sp>
    </p:spTree>
    <p:extLst>
      <p:ext uri="{BB962C8B-B14F-4D97-AF65-F5344CB8AC3E}">
        <p14:creationId xmlns:p14="http://schemas.microsoft.com/office/powerpoint/2010/main" xmlns="" val="24985895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7"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63358" y="1847368"/>
            <a:ext cx="3129315" cy="487233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6628" name="Rectangle 4"/>
          <p:cNvSpPr>
            <a:spLocks noChangeArrowheads="1"/>
          </p:cNvSpPr>
          <p:nvPr/>
        </p:nvSpPr>
        <p:spPr bwMode="auto">
          <a:xfrm>
            <a:off x="0" y="1690688"/>
            <a:ext cx="91440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200">
              <a:latin typeface="+mj-lt"/>
            </a:endParaRPr>
          </a:p>
          <a:p>
            <a:pPr lvl="1"/>
            <a:endParaRPr lang="en-US" altLang="en-US">
              <a:latin typeface="+mj-lt"/>
            </a:endParaRPr>
          </a:p>
        </p:txBody>
      </p:sp>
      <p:sp>
        <p:nvSpPr>
          <p:cNvPr id="26629" name="Rectangle 23"/>
          <p:cNvSpPr>
            <a:spLocks noChangeArrowheads="1"/>
          </p:cNvSpPr>
          <p:nvPr/>
        </p:nvSpPr>
        <p:spPr bwMode="auto">
          <a:xfrm>
            <a:off x="0" y="4527550"/>
            <a:ext cx="9144000" cy="639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200"/>
          </a:p>
          <a:p>
            <a:endParaRPr lang="en-US" altLang="en-US"/>
          </a:p>
        </p:txBody>
      </p:sp>
      <p:sp>
        <p:nvSpPr>
          <p:cNvPr id="26630" name="Rectangle 24"/>
          <p:cNvSpPr>
            <a:spLocks noChangeArrowheads="1"/>
          </p:cNvSpPr>
          <p:nvPr/>
        </p:nvSpPr>
        <p:spPr bwMode="auto">
          <a:xfrm>
            <a:off x="0" y="1690688"/>
            <a:ext cx="9144000" cy="6397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200"/>
          </a:p>
          <a:p>
            <a:pPr lvl="1"/>
            <a:endParaRPr lang="en-US" altLang="en-US"/>
          </a:p>
        </p:txBody>
      </p:sp>
      <p:grpSp>
        <p:nvGrpSpPr>
          <p:cNvPr id="26631" name="Group 42"/>
          <p:cNvGrpSpPr>
            <a:grpSpLocks/>
          </p:cNvGrpSpPr>
          <p:nvPr/>
        </p:nvGrpSpPr>
        <p:grpSpPr bwMode="auto">
          <a:xfrm>
            <a:off x="3733800" y="1529456"/>
            <a:ext cx="5410200" cy="4711700"/>
            <a:chOff x="0" y="403"/>
            <a:chExt cx="2254" cy="1384"/>
          </a:xfrm>
        </p:grpSpPr>
        <p:sp>
          <p:nvSpPr>
            <p:cNvPr id="26633" name="Rectangle 25"/>
            <p:cNvSpPr>
              <a:spLocks noChangeArrowheads="1"/>
            </p:cNvSpPr>
            <p:nvPr/>
          </p:nvSpPr>
          <p:spPr bwMode="auto">
            <a:xfrm>
              <a:off x="0" y="403"/>
              <a:ext cx="1080"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b="1" dirty="0">
                  <a:latin typeface="+mj-lt"/>
                </a:rPr>
                <a:t>Ground Type </a:t>
              </a:r>
            </a:p>
          </p:txBody>
        </p:sp>
        <p:sp>
          <p:nvSpPr>
            <p:cNvPr id="26634" name="Rectangle 26"/>
            <p:cNvSpPr>
              <a:spLocks noChangeArrowheads="1"/>
            </p:cNvSpPr>
            <p:nvPr/>
          </p:nvSpPr>
          <p:spPr bwMode="auto">
            <a:xfrm>
              <a:off x="1080" y="403"/>
              <a:ext cx="1174"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b="1" dirty="0">
                  <a:latin typeface="+mj-lt"/>
                </a:rPr>
                <a:t>Relative Effectiveness </a:t>
              </a:r>
            </a:p>
          </p:txBody>
        </p:sp>
        <p:sp>
          <p:nvSpPr>
            <p:cNvPr id="26636" name="Rectangle 28"/>
            <p:cNvSpPr>
              <a:spLocks noChangeArrowheads="1"/>
            </p:cNvSpPr>
            <p:nvPr/>
          </p:nvSpPr>
          <p:spPr bwMode="auto">
            <a:xfrm>
              <a:off x="0" y="576"/>
              <a:ext cx="1080"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Sands</a:t>
              </a:r>
            </a:p>
          </p:txBody>
        </p:sp>
        <p:sp>
          <p:nvSpPr>
            <p:cNvPr id="26637" name="Rectangle 29"/>
            <p:cNvSpPr>
              <a:spLocks noChangeArrowheads="1"/>
            </p:cNvSpPr>
            <p:nvPr/>
          </p:nvSpPr>
          <p:spPr bwMode="auto">
            <a:xfrm>
              <a:off x="1080" y="576"/>
              <a:ext cx="1174"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Excellent</a:t>
              </a:r>
            </a:p>
          </p:txBody>
        </p:sp>
        <p:sp>
          <p:nvSpPr>
            <p:cNvPr id="26638" name="Rectangle 30"/>
            <p:cNvSpPr>
              <a:spLocks noChangeArrowheads="1"/>
            </p:cNvSpPr>
            <p:nvPr/>
          </p:nvSpPr>
          <p:spPr bwMode="auto">
            <a:xfrm>
              <a:off x="0" y="749"/>
              <a:ext cx="1080"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Silty Sands</a:t>
              </a:r>
            </a:p>
          </p:txBody>
        </p:sp>
        <p:sp>
          <p:nvSpPr>
            <p:cNvPr id="26639" name="Rectangle 31"/>
            <p:cNvSpPr>
              <a:spLocks noChangeArrowheads="1"/>
            </p:cNvSpPr>
            <p:nvPr/>
          </p:nvSpPr>
          <p:spPr bwMode="auto">
            <a:xfrm>
              <a:off x="1080" y="749"/>
              <a:ext cx="1174"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Marginal to Good</a:t>
              </a:r>
            </a:p>
          </p:txBody>
        </p:sp>
        <p:sp>
          <p:nvSpPr>
            <p:cNvPr id="26640" name="Rectangle 32"/>
            <p:cNvSpPr>
              <a:spLocks noChangeArrowheads="1"/>
            </p:cNvSpPr>
            <p:nvPr/>
          </p:nvSpPr>
          <p:spPr bwMode="auto">
            <a:xfrm>
              <a:off x="0" y="922"/>
              <a:ext cx="1080"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Silts</a:t>
              </a:r>
            </a:p>
          </p:txBody>
        </p:sp>
        <p:sp>
          <p:nvSpPr>
            <p:cNvPr id="26641" name="Rectangle 33"/>
            <p:cNvSpPr>
              <a:spLocks noChangeArrowheads="1"/>
            </p:cNvSpPr>
            <p:nvPr/>
          </p:nvSpPr>
          <p:spPr bwMode="auto">
            <a:xfrm>
              <a:off x="1080" y="922"/>
              <a:ext cx="1174"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Poor</a:t>
              </a:r>
            </a:p>
          </p:txBody>
        </p:sp>
        <p:sp>
          <p:nvSpPr>
            <p:cNvPr id="26642" name="Rectangle 34"/>
            <p:cNvSpPr>
              <a:spLocks noChangeArrowheads="1"/>
            </p:cNvSpPr>
            <p:nvPr/>
          </p:nvSpPr>
          <p:spPr bwMode="auto">
            <a:xfrm>
              <a:off x="0" y="1095"/>
              <a:ext cx="1080"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Clays</a:t>
              </a:r>
            </a:p>
          </p:txBody>
        </p:sp>
        <p:sp>
          <p:nvSpPr>
            <p:cNvPr id="26643" name="Rectangle 35"/>
            <p:cNvSpPr>
              <a:spLocks noChangeArrowheads="1"/>
            </p:cNvSpPr>
            <p:nvPr/>
          </p:nvSpPr>
          <p:spPr bwMode="auto">
            <a:xfrm>
              <a:off x="1080" y="1095"/>
              <a:ext cx="1174"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Not applicable</a:t>
              </a:r>
            </a:p>
          </p:txBody>
        </p:sp>
        <p:sp>
          <p:nvSpPr>
            <p:cNvPr id="26644" name="Rectangle 36"/>
            <p:cNvSpPr>
              <a:spLocks noChangeArrowheads="1"/>
            </p:cNvSpPr>
            <p:nvPr/>
          </p:nvSpPr>
          <p:spPr bwMode="auto">
            <a:xfrm>
              <a:off x="0" y="1268"/>
              <a:ext cx="1080"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Mine Spoils</a:t>
              </a:r>
            </a:p>
          </p:txBody>
        </p:sp>
        <p:sp>
          <p:nvSpPr>
            <p:cNvPr id="26645" name="Rectangle 37"/>
            <p:cNvSpPr>
              <a:spLocks noChangeArrowheads="1"/>
            </p:cNvSpPr>
            <p:nvPr/>
          </p:nvSpPr>
          <p:spPr bwMode="auto">
            <a:xfrm>
              <a:off x="1080" y="1268"/>
              <a:ext cx="1174"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Good (if granular)</a:t>
              </a:r>
            </a:p>
          </p:txBody>
        </p:sp>
        <p:sp>
          <p:nvSpPr>
            <p:cNvPr id="26646" name="Rectangle 38"/>
            <p:cNvSpPr>
              <a:spLocks noChangeArrowheads="1"/>
            </p:cNvSpPr>
            <p:nvPr/>
          </p:nvSpPr>
          <p:spPr bwMode="auto">
            <a:xfrm>
              <a:off x="0" y="1441"/>
              <a:ext cx="1080"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Dumped Fill</a:t>
              </a:r>
            </a:p>
          </p:txBody>
        </p:sp>
        <p:sp>
          <p:nvSpPr>
            <p:cNvPr id="26647" name="Rectangle 39"/>
            <p:cNvSpPr>
              <a:spLocks noChangeArrowheads="1"/>
            </p:cNvSpPr>
            <p:nvPr/>
          </p:nvSpPr>
          <p:spPr bwMode="auto">
            <a:xfrm>
              <a:off x="1080" y="1441"/>
              <a:ext cx="1174"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Depends upon nature of fill</a:t>
              </a:r>
            </a:p>
          </p:txBody>
        </p:sp>
        <p:sp>
          <p:nvSpPr>
            <p:cNvPr id="26648" name="Rectangle 40"/>
            <p:cNvSpPr>
              <a:spLocks noChangeArrowheads="1"/>
            </p:cNvSpPr>
            <p:nvPr/>
          </p:nvSpPr>
          <p:spPr bwMode="auto">
            <a:xfrm>
              <a:off x="0" y="1614"/>
              <a:ext cx="1080"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Garbage</a:t>
              </a:r>
            </a:p>
          </p:txBody>
        </p:sp>
        <p:sp>
          <p:nvSpPr>
            <p:cNvPr id="26649" name="Rectangle 41"/>
            <p:cNvSpPr>
              <a:spLocks noChangeArrowheads="1"/>
            </p:cNvSpPr>
            <p:nvPr/>
          </p:nvSpPr>
          <p:spPr bwMode="auto">
            <a:xfrm>
              <a:off x="1080" y="1614"/>
              <a:ext cx="1174" cy="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t>Not Applicable</a:t>
              </a:r>
            </a:p>
          </p:txBody>
        </p:sp>
      </p:grpSp>
      <p:sp>
        <p:nvSpPr>
          <p:cNvPr id="26632" name="Rectangle 43"/>
          <p:cNvSpPr>
            <a:spLocks noChangeArrowheads="1"/>
          </p:cNvSpPr>
          <p:nvPr/>
        </p:nvSpPr>
        <p:spPr bwMode="auto">
          <a:xfrm>
            <a:off x="0" y="4527550"/>
            <a:ext cx="9144000" cy="639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200"/>
          </a:p>
          <a:p>
            <a:endParaRPr lang="en-US" altLang="en-US"/>
          </a:p>
        </p:txBody>
      </p:sp>
      <p:grpSp>
        <p:nvGrpSpPr>
          <p:cNvPr id="27" name="Group 26"/>
          <p:cNvGrpSpPr/>
          <p:nvPr/>
        </p:nvGrpSpPr>
        <p:grpSpPr>
          <a:xfrm>
            <a:off x="1149" y="66530"/>
            <a:ext cx="9035406" cy="683568"/>
            <a:chOff x="1149" y="66530"/>
            <a:chExt cx="9035406" cy="683568"/>
          </a:xfrm>
        </p:grpSpPr>
        <p:pic>
          <p:nvPicPr>
            <p:cNvPr id="28"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9" name="Rectangle 2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0" name="Rectangle 2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31" name="Picture 5"/>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32" name="TextBox 3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IN-SITU DENSIFICATION</a:t>
            </a:r>
            <a:endParaRPr lang="en-GB" sz="2400" b="1" dirty="0"/>
          </a:p>
        </p:txBody>
      </p:sp>
      <p:sp>
        <p:nvSpPr>
          <p:cNvPr id="33" name="TextBox 32"/>
          <p:cNvSpPr txBox="1"/>
          <p:nvPr/>
        </p:nvSpPr>
        <p:spPr>
          <a:xfrm>
            <a:off x="683998" y="1309221"/>
            <a:ext cx="4680090" cy="461665"/>
          </a:xfrm>
          <a:prstGeom prst="rect">
            <a:avLst/>
          </a:prstGeom>
          <a:noFill/>
        </p:spPr>
        <p:txBody>
          <a:bodyPr wrap="square" rtlCol="0">
            <a:spAutoFit/>
          </a:bodyPr>
          <a:lstStyle/>
          <a:p>
            <a:r>
              <a:rPr lang="en-GB" sz="2400" b="1" dirty="0" smtClean="0">
                <a:solidFill>
                  <a:schemeClr val="accent1"/>
                </a:solidFill>
              </a:rPr>
              <a:t>VIBROFLOTATION</a:t>
            </a:r>
            <a:endParaRPr lang="en-GB" sz="2400" b="1" dirty="0">
              <a:solidFill>
                <a:schemeClr val="accent1"/>
              </a:solidFill>
            </a:endParaRPr>
          </a:p>
        </p:txBody>
      </p:sp>
      <p:cxnSp>
        <p:nvCxnSpPr>
          <p:cNvPr id="4" name="Straight Connector 3"/>
          <p:cNvCxnSpPr/>
          <p:nvPr/>
        </p:nvCxnSpPr>
        <p:spPr>
          <a:xfrm>
            <a:off x="3733800" y="2118419"/>
            <a:ext cx="5112568"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15249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701118" y="2780928"/>
            <a:ext cx="7471282" cy="2160240"/>
          </a:xfrm>
        </p:spPr>
        <p:txBody>
          <a:bodyPr>
            <a:noAutofit/>
          </a:bodyPr>
          <a:lstStyle/>
          <a:p>
            <a:pPr marL="0" indent="0" eaLnBrk="1" hangingPunct="1">
              <a:buNone/>
            </a:pPr>
            <a:r>
              <a:rPr lang="en-US" altLang="en-US" sz="2400" dirty="0" err="1" smtClean="0"/>
              <a:t>Vibro</a:t>
            </a:r>
            <a:r>
              <a:rPr lang="en-US" altLang="en-US" sz="2400" dirty="0" smtClean="0"/>
              <a:t>-Replacement extends the range of soils that can be improved by vibratory techniques to include cohesive soils. Reinforcement of the soil with compacted granular columns or "stone columns" is accomplished by the top-feed method. </a:t>
            </a:r>
          </a:p>
          <a:p>
            <a:pPr eaLnBrk="1" hangingPunct="1"/>
            <a:endParaRPr lang="en-US" altLang="en-US" sz="2400" dirty="0" smtClean="0"/>
          </a:p>
        </p:txBody>
      </p:sp>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TextBox 8"/>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IN-SITU DENSIFICATION</a:t>
            </a:r>
            <a:endParaRPr lang="en-GB" sz="2400" b="1" dirty="0"/>
          </a:p>
        </p:txBody>
      </p:sp>
      <p:sp>
        <p:nvSpPr>
          <p:cNvPr id="10" name="TextBox 9"/>
          <p:cNvSpPr txBox="1"/>
          <p:nvPr/>
        </p:nvSpPr>
        <p:spPr>
          <a:xfrm>
            <a:off x="683998" y="1309221"/>
            <a:ext cx="6912338" cy="461665"/>
          </a:xfrm>
          <a:prstGeom prst="rect">
            <a:avLst/>
          </a:prstGeom>
          <a:noFill/>
        </p:spPr>
        <p:txBody>
          <a:bodyPr wrap="square" rtlCol="0">
            <a:spAutoFit/>
          </a:bodyPr>
          <a:lstStyle/>
          <a:p>
            <a:r>
              <a:rPr lang="en-GB" sz="2400" b="1" dirty="0" smtClean="0">
                <a:solidFill>
                  <a:schemeClr val="accent1"/>
                </a:solidFill>
              </a:rPr>
              <a:t>VIBRO-REPLACEMENT STONE COLUMNS</a:t>
            </a:r>
            <a:endParaRPr lang="en-GB" sz="2400" b="1" dirty="0">
              <a:solidFill>
                <a:schemeClr val="accent1"/>
              </a:solidFill>
            </a:endParaRPr>
          </a:p>
        </p:txBody>
      </p:sp>
    </p:spTree>
    <p:extLst>
      <p:ext uri="{BB962C8B-B14F-4D97-AF65-F5344CB8AC3E}">
        <p14:creationId xmlns:p14="http://schemas.microsoft.com/office/powerpoint/2010/main" xmlns="" val="2637184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352425" y="1111250"/>
            <a:ext cx="5018088" cy="1860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a:t>  </a:t>
            </a:r>
            <a:r>
              <a:rPr lang="en-US" altLang="en-US" sz="11600"/>
              <a:t> </a:t>
            </a:r>
            <a:r>
              <a:rPr lang="en-US" altLang="en-US"/>
              <a:t>                             </a:t>
            </a:r>
          </a:p>
        </p:txBody>
      </p:sp>
      <p:sp>
        <p:nvSpPr>
          <p:cNvPr id="28675" name="Rectangle 4"/>
          <p:cNvSpPr>
            <a:spLocks noChangeArrowheads="1" noTextEdit="1"/>
          </p:cNvSpPr>
          <p:nvPr/>
        </p:nvSpPr>
        <p:spPr bwMode="auto">
          <a:xfrm>
            <a:off x="5370513" y="1111250"/>
            <a:ext cx="0" cy="1860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spAutoFit/>
          </a:bodyPr>
          <a:lstStyle/>
          <a:p>
            <a:endParaRPr lang="en-GB"/>
          </a:p>
        </p:txBody>
      </p:sp>
      <p:sp>
        <p:nvSpPr>
          <p:cNvPr id="28676" name="Rectangle 5"/>
          <p:cNvSpPr>
            <a:spLocks noChangeArrowheads="1"/>
          </p:cNvSpPr>
          <p:nvPr/>
        </p:nvSpPr>
        <p:spPr bwMode="auto">
          <a:xfrm>
            <a:off x="5370513" y="1111250"/>
            <a:ext cx="3421062" cy="417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a:t>  </a:t>
            </a:r>
            <a:r>
              <a:rPr lang="en-US" altLang="en-US" sz="25200"/>
              <a:t> </a:t>
            </a:r>
            <a:r>
              <a:rPr lang="en-US" altLang="en-US"/>
              <a:t>                             </a:t>
            </a:r>
          </a:p>
        </p:txBody>
      </p:sp>
      <p:sp>
        <p:nvSpPr>
          <p:cNvPr id="28677" name="Rectangle 7"/>
          <p:cNvSpPr>
            <a:spLocks noChangeArrowheads="1"/>
          </p:cNvSpPr>
          <p:nvPr/>
        </p:nvSpPr>
        <p:spPr bwMode="auto">
          <a:xfrm>
            <a:off x="152400" y="3048000"/>
            <a:ext cx="5018088"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dirty="0">
                <a:latin typeface="+mj-lt"/>
                <a:cs typeface="Arial" panose="020B0604020202020204" pitchFamily="34" charset="0"/>
              </a:rPr>
              <a:t>Top-feed </a:t>
            </a:r>
            <a:r>
              <a:rPr lang="en-US" altLang="en-US" dirty="0" err="1">
                <a:latin typeface="+mj-lt"/>
                <a:cs typeface="Arial" panose="020B0604020202020204" pitchFamily="34" charset="0"/>
              </a:rPr>
              <a:t>vibroflot</a:t>
            </a:r>
            <a:r>
              <a:rPr lang="en-US" altLang="en-US" dirty="0">
                <a:latin typeface="+mj-lt"/>
                <a:cs typeface="Arial" panose="020B0604020202020204" pitchFamily="34" charset="0"/>
              </a:rPr>
              <a:t> rig</a:t>
            </a:r>
            <a:endParaRPr lang="en-US" altLang="en-US" dirty="0">
              <a:latin typeface="+mj-lt"/>
            </a:endParaRPr>
          </a:p>
        </p:txBody>
      </p:sp>
      <p:sp>
        <p:nvSpPr>
          <p:cNvPr id="28678" name="Rectangle 8"/>
          <p:cNvSpPr>
            <a:spLocks noChangeArrowheads="1" noTextEdit="1"/>
          </p:cNvSpPr>
          <p:nvPr/>
        </p:nvSpPr>
        <p:spPr bwMode="auto">
          <a:xfrm>
            <a:off x="5370513" y="2971800"/>
            <a:ext cx="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spAutoFit/>
          </a:bodyPr>
          <a:lstStyle/>
          <a:p>
            <a:endParaRPr lang="en-GB"/>
          </a:p>
        </p:txBody>
      </p:sp>
      <p:sp>
        <p:nvSpPr>
          <p:cNvPr id="28679" name="Rectangle 9"/>
          <p:cNvSpPr>
            <a:spLocks noChangeArrowheads="1" noTextEdit="1"/>
          </p:cNvSpPr>
          <p:nvPr/>
        </p:nvSpPr>
        <p:spPr bwMode="auto">
          <a:xfrm>
            <a:off x="8791575" y="2971800"/>
            <a:ext cx="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spAutoFit/>
          </a:bodyPr>
          <a:lstStyle/>
          <a:p>
            <a:endParaRPr lang="en-GB"/>
          </a:p>
        </p:txBody>
      </p:sp>
      <p:sp>
        <p:nvSpPr>
          <p:cNvPr id="28680" name="Rectangle 10"/>
          <p:cNvSpPr>
            <a:spLocks noChangeArrowheads="1"/>
          </p:cNvSpPr>
          <p:nvPr/>
        </p:nvSpPr>
        <p:spPr bwMode="auto">
          <a:xfrm>
            <a:off x="352425" y="3429000"/>
            <a:ext cx="5018088" cy="1860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a:t>  </a:t>
            </a:r>
            <a:r>
              <a:rPr lang="en-US" altLang="en-US" sz="11600"/>
              <a:t> </a:t>
            </a:r>
            <a:r>
              <a:rPr lang="en-US" altLang="en-US"/>
              <a:t>                                    </a:t>
            </a:r>
          </a:p>
        </p:txBody>
      </p:sp>
      <p:sp>
        <p:nvSpPr>
          <p:cNvPr id="28681" name="Rectangle 12"/>
          <p:cNvSpPr>
            <a:spLocks noChangeArrowheads="1" noTextEdit="1"/>
          </p:cNvSpPr>
          <p:nvPr/>
        </p:nvSpPr>
        <p:spPr bwMode="auto">
          <a:xfrm>
            <a:off x="5370513" y="3429000"/>
            <a:ext cx="0" cy="1860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spAutoFit/>
          </a:bodyPr>
          <a:lstStyle/>
          <a:p>
            <a:endParaRPr lang="en-GB"/>
          </a:p>
        </p:txBody>
      </p:sp>
      <p:sp>
        <p:nvSpPr>
          <p:cNvPr id="28682" name="Rectangle 13"/>
          <p:cNvSpPr>
            <a:spLocks noChangeArrowheads="1" noTextEdit="1"/>
          </p:cNvSpPr>
          <p:nvPr/>
        </p:nvSpPr>
        <p:spPr bwMode="auto">
          <a:xfrm>
            <a:off x="8791575" y="3429000"/>
            <a:ext cx="0" cy="1860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spAutoFit/>
          </a:bodyPr>
          <a:lstStyle/>
          <a:p>
            <a:endParaRPr lang="en-GB"/>
          </a:p>
        </p:txBody>
      </p:sp>
      <p:sp>
        <p:nvSpPr>
          <p:cNvPr id="28683" name="Rectangle 14"/>
          <p:cNvSpPr>
            <a:spLocks noChangeArrowheads="1"/>
          </p:cNvSpPr>
          <p:nvPr/>
        </p:nvSpPr>
        <p:spPr bwMode="auto">
          <a:xfrm>
            <a:off x="0" y="5867400"/>
            <a:ext cx="5018088"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a:latin typeface="+mj-lt"/>
                <a:cs typeface="Arial" panose="020B0604020202020204" pitchFamily="34" charset="0"/>
              </a:rPr>
              <a:t>Adding stone in top-feed installation</a:t>
            </a:r>
            <a:endParaRPr lang="en-US" altLang="en-US">
              <a:latin typeface="+mj-lt"/>
            </a:endParaRPr>
          </a:p>
        </p:txBody>
      </p:sp>
      <p:sp>
        <p:nvSpPr>
          <p:cNvPr id="28684" name="Rectangle 15"/>
          <p:cNvSpPr>
            <a:spLocks noChangeArrowheads="1" noTextEdit="1"/>
          </p:cNvSpPr>
          <p:nvPr/>
        </p:nvSpPr>
        <p:spPr bwMode="auto">
          <a:xfrm>
            <a:off x="5370513" y="5289550"/>
            <a:ext cx="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spAutoFit/>
          </a:bodyPr>
          <a:lstStyle/>
          <a:p>
            <a:endParaRPr lang="en-GB"/>
          </a:p>
        </p:txBody>
      </p:sp>
      <p:sp>
        <p:nvSpPr>
          <p:cNvPr id="28685" name="Rectangle 16"/>
          <p:cNvSpPr>
            <a:spLocks noChangeArrowheads="1"/>
          </p:cNvSpPr>
          <p:nvPr/>
        </p:nvSpPr>
        <p:spPr bwMode="auto">
          <a:xfrm>
            <a:off x="5334000" y="5867400"/>
            <a:ext cx="3421063"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a:latin typeface="+mn-lt"/>
                <a:cs typeface="Arial" panose="020B0604020202020204" pitchFamily="34" charset="0"/>
              </a:rPr>
              <a:t>Bottom-feed vibroflot rig</a:t>
            </a:r>
            <a:endParaRPr lang="en-US" altLang="en-US">
              <a:latin typeface="+mn-lt"/>
            </a:endParaRPr>
          </a:p>
        </p:txBody>
      </p:sp>
      <p:pic>
        <p:nvPicPr>
          <p:cNvPr id="28686" name="Picture 3" descr="vib84"/>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3000" y="762000"/>
            <a:ext cx="2832100" cy="2293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8687" name="Picture 6" descr="vib9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538788" y="1157288"/>
            <a:ext cx="2690812" cy="4710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8688" name="Picture 11" descr="vib69"/>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20700" y="3475038"/>
            <a:ext cx="3746500" cy="24177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18" name="Group 17"/>
          <p:cNvGrpSpPr/>
          <p:nvPr/>
        </p:nvGrpSpPr>
        <p:grpSpPr>
          <a:xfrm>
            <a:off x="1149" y="66530"/>
            <a:ext cx="9035406" cy="683568"/>
            <a:chOff x="1149" y="66530"/>
            <a:chExt cx="9035406" cy="683568"/>
          </a:xfrm>
        </p:grpSpPr>
        <p:pic>
          <p:nvPicPr>
            <p:cNvPr id="19" name="Picture 3"/>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0" name="Rectangle 1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1" name="Rectangle 2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22" name="Picture 5"/>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xmlns="" val="1126861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9" name="Picture 10" descr="ddc1"/>
          <p:cNvPicPr>
            <a:picLocks noGrp="1" noChangeAspect="1" noChangeArrowheads="1"/>
          </p:cNvPicPr>
          <p:nvPr>
            <p:ph type="clipArt" sz="half" idx="1"/>
          </p:nvPr>
        </p:nvPicPr>
        <p:blipFill>
          <a:blip r:embed="rId2" cstate="print">
            <a:extLst>
              <a:ext uri="{28A0092B-C50C-407E-A947-70E740481C1C}">
                <a14:useLocalDpi xmlns:a14="http://schemas.microsoft.com/office/drawing/2010/main" xmlns="" val="0"/>
              </a:ext>
            </a:extLst>
          </a:blip>
          <a:srcRect/>
          <a:stretch>
            <a:fillRect/>
          </a:stretch>
        </p:blipFill>
        <p:spPr>
          <a:xfrm>
            <a:off x="5487441" y="1255064"/>
            <a:ext cx="2887663" cy="5334000"/>
          </a:xfrm>
          <a:noFill/>
        </p:spPr>
      </p:pic>
      <p:sp>
        <p:nvSpPr>
          <p:cNvPr id="33796" name="Rectangle 4"/>
          <p:cNvSpPr>
            <a:spLocks noGrp="1" noChangeArrowheads="1"/>
          </p:cNvSpPr>
          <p:nvPr>
            <p:ph type="body" sz="half" idx="2"/>
          </p:nvPr>
        </p:nvSpPr>
        <p:spPr>
          <a:xfrm>
            <a:off x="683998" y="2654071"/>
            <a:ext cx="3810000" cy="3637172"/>
          </a:xfrm>
        </p:spPr>
        <p:txBody>
          <a:bodyPr>
            <a:normAutofit/>
          </a:bodyPr>
          <a:lstStyle/>
          <a:p>
            <a:pPr marL="68580" indent="0" eaLnBrk="1" fontAlgn="auto" hangingPunct="1">
              <a:lnSpc>
                <a:spcPct val="90000"/>
              </a:lnSpc>
              <a:spcBef>
                <a:spcPts val="1200"/>
              </a:spcBef>
              <a:spcAft>
                <a:spcPts val="0"/>
              </a:spcAft>
              <a:buNone/>
              <a:defRPr/>
            </a:pPr>
            <a:r>
              <a:rPr lang="en-US" sz="2400" dirty="0"/>
              <a:t>Uses a special crane to lift 5-30 tons to heights of </a:t>
            </a:r>
            <a:r>
              <a:rPr lang="en-US" sz="2400" dirty="0" smtClean="0"/>
              <a:t>12 to 30 m </a:t>
            </a:r>
            <a:r>
              <a:rPr lang="en-US" sz="2400" dirty="0"/>
              <a:t>then drop these weights onto the ground</a:t>
            </a:r>
          </a:p>
          <a:p>
            <a:pPr marL="68580" indent="0" eaLnBrk="1" fontAlgn="auto" hangingPunct="1">
              <a:lnSpc>
                <a:spcPct val="90000"/>
              </a:lnSpc>
              <a:spcBef>
                <a:spcPts val="1200"/>
              </a:spcBef>
              <a:spcAft>
                <a:spcPts val="0"/>
              </a:spcAft>
              <a:buNone/>
              <a:defRPr/>
            </a:pPr>
            <a:r>
              <a:rPr lang="en-US" sz="2400" dirty="0"/>
              <a:t>Cost effective method of densifying loose sands and silty soils up to 15 to 30 feet deep</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10" name="TextBox 9"/>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IN-SITU DENSIFICATION</a:t>
            </a:r>
            <a:endParaRPr lang="en-GB" sz="2400" b="1" dirty="0"/>
          </a:p>
        </p:txBody>
      </p:sp>
      <p:sp>
        <p:nvSpPr>
          <p:cNvPr id="11" name="TextBox 10"/>
          <p:cNvSpPr txBox="1"/>
          <p:nvPr/>
        </p:nvSpPr>
        <p:spPr>
          <a:xfrm>
            <a:off x="683998" y="1309221"/>
            <a:ext cx="4680090" cy="461665"/>
          </a:xfrm>
          <a:prstGeom prst="rect">
            <a:avLst/>
          </a:prstGeom>
          <a:noFill/>
        </p:spPr>
        <p:txBody>
          <a:bodyPr wrap="square" rtlCol="0">
            <a:spAutoFit/>
          </a:bodyPr>
          <a:lstStyle/>
          <a:p>
            <a:r>
              <a:rPr lang="en-GB" sz="2400" b="1" dirty="0" smtClean="0">
                <a:solidFill>
                  <a:schemeClr val="accent1"/>
                </a:solidFill>
              </a:rPr>
              <a:t>DYNAMIC COMPACTION</a:t>
            </a:r>
            <a:endParaRPr lang="en-GB" sz="2400" b="1" dirty="0">
              <a:solidFill>
                <a:schemeClr val="accent1"/>
              </a:solidFill>
            </a:endParaRPr>
          </a:p>
        </p:txBody>
      </p:sp>
    </p:spTree>
    <p:extLst>
      <p:ext uri="{BB962C8B-B14F-4D97-AF65-F5344CB8AC3E}">
        <p14:creationId xmlns:p14="http://schemas.microsoft.com/office/powerpoint/2010/main" xmlns="" val="394165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1 EARTHWORKS. PLANT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22</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DRY SOIL MIXING</a:t>
            </a:r>
            <a:endParaRPr lang="en-GB" sz="2400" b="1" dirty="0"/>
          </a:p>
        </p:txBody>
      </p:sp>
      <p:sp>
        <p:nvSpPr>
          <p:cNvPr id="10" name="TextBox 9">
            <a:hlinkClick r:id="rId4"/>
          </p:cNvPr>
          <p:cNvSpPr txBox="1"/>
          <p:nvPr/>
        </p:nvSpPr>
        <p:spPr>
          <a:xfrm>
            <a:off x="2051720" y="5338583"/>
            <a:ext cx="2445788" cy="1200329"/>
          </a:xfrm>
          <a:prstGeom prst="rect">
            <a:avLst/>
          </a:prstGeom>
          <a:noFill/>
        </p:spPr>
        <p:txBody>
          <a:bodyPr wrap="square" rtlCol="0">
            <a:spAutoFit/>
          </a:bodyPr>
          <a:lstStyle/>
          <a:p>
            <a:pPr algn="ctr"/>
            <a:r>
              <a:rPr lang="en-GB" sz="2400" b="1" dirty="0" smtClean="0"/>
              <a:t>HAYWARD BAKER</a:t>
            </a:r>
          </a:p>
          <a:p>
            <a:pPr algn="ctr"/>
            <a:r>
              <a:rPr lang="en-GB" sz="2400" b="1" dirty="0" smtClean="0">
                <a:solidFill>
                  <a:schemeClr val="accent1"/>
                </a:solidFill>
              </a:rPr>
              <a:t>IMAGES AND VIDEO</a:t>
            </a:r>
            <a:endParaRPr lang="en-GB" sz="2400" b="1" dirty="0">
              <a:solidFill>
                <a:schemeClr val="accent1"/>
              </a:solidFill>
            </a:endParaRPr>
          </a:p>
        </p:txBody>
      </p:sp>
      <p:pic>
        <p:nvPicPr>
          <p:cNvPr id="12" name="Picture 2" descr="http://www.haywardbaker.com/tn_Dry%20Soil%20Mixing.jpg.img.aspx"/>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084168" y="2048622"/>
            <a:ext cx="2762250" cy="3552825"/>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TextBox 12"/>
          <p:cNvSpPr txBox="1"/>
          <p:nvPr/>
        </p:nvSpPr>
        <p:spPr>
          <a:xfrm>
            <a:off x="683998" y="1953572"/>
            <a:ext cx="4608082" cy="2477601"/>
          </a:xfrm>
          <a:prstGeom prst="rect">
            <a:avLst/>
          </a:prstGeom>
          <a:noFill/>
        </p:spPr>
        <p:txBody>
          <a:bodyPr wrap="square" rtlCol="0">
            <a:spAutoFit/>
          </a:bodyPr>
          <a:lstStyle/>
          <a:p>
            <a:pPr>
              <a:spcBef>
                <a:spcPts val="600"/>
              </a:spcBef>
            </a:pPr>
            <a:r>
              <a:rPr lang="en-GB" sz="2000" dirty="0" smtClean="0"/>
              <a:t>For soft, high moisture content clays, peats and other weak soils</a:t>
            </a:r>
          </a:p>
          <a:p>
            <a:pPr>
              <a:spcBef>
                <a:spcPts val="600"/>
              </a:spcBef>
            </a:pPr>
            <a:r>
              <a:rPr lang="en-GB" sz="2000" dirty="0" smtClean="0"/>
              <a:t>Drill steel with radial mixing paddles at the bottom</a:t>
            </a:r>
          </a:p>
          <a:p>
            <a:pPr>
              <a:spcBef>
                <a:spcPts val="600"/>
              </a:spcBef>
            </a:pPr>
            <a:r>
              <a:rPr lang="en-GB" sz="2000" dirty="0" smtClean="0"/>
              <a:t>Construction of </a:t>
            </a:r>
            <a:r>
              <a:rPr lang="en-GB" sz="2000" dirty="0" err="1" smtClean="0"/>
              <a:t>soilcrete</a:t>
            </a:r>
            <a:r>
              <a:rPr lang="en-GB" sz="2000" dirty="0" smtClean="0"/>
              <a:t> </a:t>
            </a:r>
            <a:r>
              <a:rPr lang="en-GB" sz="2000" dirty="0" err="1" smtClean="0"/>
              <a:t>colums</a:t>
            </a:r>
            <a:endParaRPr lang="en-GB" sz="2000" dirty="0" smtClean="0"/>
          </a:p>
          <a:p>
            <a:pPr>
              <a:spcBef>
                <a:spcPts val="600"/>
              </a:spcBef>
            </a:pPr>
            <a:r>
              <a:rPr lang="en-GB" sz="2000" dirty="0" smtClean="0"/>
              <a:t>At design depth a binder is pumped and mixed with the soil</a:t>
            </a:r>
            <a:endParaRPr lang="en-GB" sz="2000" dirty="0"/>
          </a:p>
        </p:txBody>
      </p:sp>
    </p:spTree>
    <p:extLst>
      <p:ext uri="{BB962C8B-B14F-4D97-AF65-F5344CB8AC3E}">
        <p14:creationId xmlns:p14="http://schemas.microsoft.com/office/powerpoint/2010/main" xmlns="" val="2960395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23</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GROUTING</a:t>
            </a:r>
            <a:endParaRPr lang="en-GB" sz="2400" b="1" dirty="0"/>
          </a:p>
        </p:txBody>
      </p:sp>
      <p:sp>
        <p:nvSpPr>
          <p:cNvPr id="3" name="TextBox 2"/>
          <p:cNvSpPr txBox="1"/>
          <p:nvPr/>
        </p:nvSpPr>
        <p:spPr>
          <a:xfrm>
            <a:off x="1127109" y="2204864"/>
            <a:ext cx="7559691" cy="2985433"/>
          </a:xfrm>
          <a:prstGeom prst="rect">
            <a:avLst/>
          </a:prstGeom>
          <a:noFill/>
        </p:spPr>
        <p:txBody>
          <a:bodyPr wrap="square" rtlCol="0">
            <a:spAutoFit/>
          </a:bodyPr>
          <a:lstStyle/>
          <a:p>
            <a:pPr>
              <a:spcBef>
                <a:spcPts val="600"/>
              </a:spcBef>
            </a:pPr>
            <a:r>
              <a:rPr lang="en-GB" sz="2400" dirty="0" smtClean="0"/>
              <a:t>Injection of slurry a liquid solution into a soil or </a:t>
            </a:r>
            <a:r>
              <a:rPr lang="en-GB" sz="2400" dirty="0" err="1" smtClean="0"/>
              <a:t>rok</a:t>
            </a:r>
            <a:r>
              <a:rPr lang="en-GB" sz="2400" dirty="0" smtClean="0"/>
              <a:t> formation</a:t>
            </a:r>
          </a:p>
          <a:p>
            <a:pPr>
              <a:spcBef>
                <a:spcPts val="600"/>
              </a:spcBef>
            </a:pPr>
            <a:r>
              <a:rPr lang="en-GB" sz="2400" dirty="0" smtClean="0"/>
              <a:t>Types of grouts:</a:t>
            </a:r>
          </a:p>
          <a:p>
            <a:pPr marL="342900" indent="-342900">
              <a:spcBef>
                <a:spcPts val="600"/>
              </a:spcBef>
              <a:buFontTx/>
              <a:buChar char="-"/>
            </a:pPr>
            <a:r>
              <a:rPr lang="en-GB" sz="2400" dirty="0" err="1" smtClean="0"/>
              <a:t>Cementitious</a:t>
            </a:r>
            <a:r>
              <a:rPr lang="en-GB" sz="2400" dirty="0" smtClean="0"/>
              <a:t> grouts</a:t>
            </a:r>
          </a:p>
          <a:p>
            <a:pPr marL="342900" indent="-342900">
              <a:spcBef>
                <a:spcPts val="600"/>
              </a:spcBef>
              <a:buFontTx/>
              <a:buChar char="-"/>
            </a:pPr>
            <a:r>
              <a:rPr lang="en-GB" sz="2400" dirty="0" smtClean="0"/>
              <a:t>Chemical grouts</a:t>
            </a:r>
          </a:p>
          <a:p>
            <a:pPr>
              <a:spcBef>
                <a:spcPts val="600"/>
              </a:spcBef>
            </a:pPr>
            <a:r>
              <a:rPr lang="en-GB" sz="2400" dirty="0" smtClean="0"/>
              <a:t>First used as a technique for making vertical seepage barriers beneath dams and hydraulic structures</a:t>
            </a:r>
          </a:p>
        </p:txBody>
      </p:sp>
    </p:spTree>
    <p:extLst>
      <p:ext uri="{BB962C8B-B14F-4D97-AF65-F5344CB8AC3E}">
        <p14:creationId xmlns:p14="http://schemas.microsoft.com/office/powerpoint/2010/main" xmlns="" val="270001691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24</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GROUTING</a:t>
            </a:r>
            <a:endParaRPr lang="en-GB" sz="2400" b="1" dirty="0"/>
          </a:p>
        </p:txBody>
      </p:sp>
      <p:sp>
        <p:nvSpPr>
          <p:cNvPr id="3" name="TextBox 2"/>
          <p:cNvSpPr txBox="1"/>
          <p:nvPr/>
        </p:nvSpPr>
        <p:spPr>
          <a:xfrm>
            <a:off x="683998" y="1973022"/>
            <a:ext cx="7559691" cy="4678204"/>
          </a:xfrm>
          <a:prstGeom prst="rect">
            <a:avLst/>
          </a:prstGeom>
          <a:noFill/>
        </p:spPr>
        <p:txBody>
          <a:bodyPr wrap="square" rtlCol="0">
            <a:spAutoFit/>
          </a:bodyPr>
          <a:lstStyle/>
          <a:p>
            <a:pPr>
              <a:spcBef>
                <a:spcPts val="600"/>
              </a:spcBef>
            </a:pPr>
            <a:r>
              <a:rPr lang="en-GB" sz="2400" b="1" dirty="0" smtClean="0"/>
              <a:t>Intrusion grouting</a:t>
            </a:r>
          </a:p>
          <a:p>
            <a:pPr>
              <a:spcBef>
                <a:spcPts val="600"/>
              </a:spcBef>
            </a:pPr>
            <a:r>
              <a:rPr lang="en-GB" sz="2000" dirty="0" smtClean="0"/>
              <a:t>Consists of filling joints or fractures with grout</a:t>
            </a:r>
          </a:p>
          <a:p>
            <a:pPr>
              <a:spcBef>
                <a:spcPts val="600"/>
              </a:spcBef>
            </a:pPr>
            <a:r>
              <a:rPr lang="en-GB" sz="2000" dirty="0" smtClean="0"/>
              <a:t>Primary benefit is reduction in hydraulic conductivity</a:t>
            </a:r>
          </a:p>
          <a:p>
            <a:pPr>
              <a:spcBef>
                <a:spcPts val="600"/>
              </a:spcBef>
            </a:pPr>
            <a:r>
              <a:rPr lang="en-GB" sz="2000" dirty="0" smtClean="0"/>
              <a:t>Used to prepare foundation and abutments for dams</a:t>
            </a:r>
          </a:p>
          <a:p>
            <a:pPr>
              <a:spcBef>
                <a:spcPts val="600"/>
              </a:spcBef>
            </a:pPr>
            <a:r>
              <a:rPr lang="en-GB" sz="2000" dirty="0" smtClean="0"/>
              <a:t>Usually done using </a:t>
            </a:r>
            <a:r>
              <a:rPr lang="en-GB" sz="2000" dirty="0" err="1" smtClean="0"/>
              <a:t>cementitious</a:t>
            </a:r>
            <a:r>
              <a:rPr lang="en-GB" sz="2000" dirty="0" smtClean="0"/>
              <a:t> grouts</a:t>
            </a:r>
          </a:p>
          <a:p>
            <a:pPr>
              <a:spcBef>
                <a:spcPts val="600"/>
              </a:spcBef>
            </a:pPr>
            <a:endParaRPr lang="en-GB" sz="2000" dirty="0" smtClean="0"/>
          </a:p>
          <a:p>
            <a:pPr>
              <a:spcBef>
                <a:spcPts val="600"/>
              </a:spcBef>
            </a:pPr>
            <a:r>
              <a:rPr lang="en-GB" sz="2400" b="1" dirty="0" smtClean="0"/>
              <a:t>Permeation grouting</a:t>
            </a:r>
          </a:p>
          <a:p>
            <a:pPr>
              <a:spcBef>
                <a:spcPts val="600"/>
              </a:spcBef>
            </a:pPr>
            <a:r>
              <a:rPr lang="en-GB" sz="2000" dirty="0" smtClean="0"/>
              <a:t>Injection of thin grouts into the soil</a:t>
            </a:r>
          </a:p>
          <a:p>
            <a:pPr>
              <a:spcBef>
                <a:spcPts val="600"/>
              </a:spcBef>
            </a:pPr>
            <a:r>
              <a:rPr lang="en-GB" sz="2000" dirty="0" smtClean="0"/>
              <a:t>Once the soil cures, becomes a solid mass</a:t>
            </a:r>
          </a:p>
          <a:p>
            <a:pPr>
              <a:spcBef>
                <a:spcPts val="600"/>
              </a:spcBef>
            </a:pPr>
            <a:r>
              <a:rPr lang="en-GB" sz="2000" dirty="0" smtClean="0"/>
              <a:t>Use of chemical groups</a:t>
            </a:r>
          </a:p>
          <a:p>
            <a:pPr>
              <a:spcBef>
                <a:spcPts val="600"/>
              </a:spcBef>
            </a:pPr>
            <a:r>
              <a:rPr lang="en-GB" sz="2000" dirty="0" smtClean="0"/>
              <a:t>Used for creating groundwater barriers or preparing ground before </a:t>
            </a:r>
            <a:r>
              <a:rPr lang="en-GB" sz="2000" dirty="0" err="1" smtClean="0"/>
              <a:t>tunneling</a:t>
            </a:r>
            <a:endParaRPr lang="en-GB" sz="2000" dirty="0" smtClean="0"/>
          </a:p>
        </p:txBody>
      </p:sp>
      <p:sp>
        <p:nvSpPr>
          <p:cNvPr id="10" name="TextBox 9"/>
          <p:cNvSpPr txBox="1"/>
          <p:nvPr/>
        </p:nvSpPr>
        <p:spPr>
          <a:xfrm>
            <a:off x="683998" y="1381570"/>
            <a:ext cx="3888002" cy="461665"/>
          </a:xfrm>
          <a:prstGeom prst="rect">
            <a:avLst/>
          </a:prstGeom>
          <a:noFill/>
        </p:spPr>
        <p:txBody>
          <a:bodyPr wrap="square" rtlCol="0">
            <a:spAutoFit/>
          </a:bodyPr>
          <a:lstStyle/>
          <a:p>
            <a:r>
              <a:rPr lang="en-GB" sz="2400" b="1" dirty="0" smtClean="0">
                <a:solidFill>
                  <a:schemeClr val="accent1"/>
                </a:solidFill>
              </a:rPr>
              <a:t>GROUTING METHODS</a:t>
            </a:r>
            <a:endParaRPr lang="en-GB" sz="2400" b="1" dirty="0">
              <a:solidFill>
                <a:schemeClr val="accent1"/>
              </a:solidFill>
            </a:endParaRPr>
          </a:p>
        </p:txBody>
      </p:sp>
      <p:pic>
        <p:nvPicPr>
          <p:cNvPr id="11" name="Picture 5" descr="web-cem"/>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324600" y="2204864"/>
            <a:ext cx="2590800" cy="32358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77860869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25</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GROUTING</a:t>
            </a:r>
            <a:endParaRPr lang="en-GB" sz="2400" b="1" dirty="0"/>
          </a:p>
        </p:txBody>
      </p:sp>
      <p:sp>
        <p:nvSpPr>
          <p:cNvPr id="3" name="TextBox 2"/>
          <p:cNvSpPr txBox="1"/>
          <p:nvPr/>
        </p:nvSpPr>
        <p:spPr>
          <a:xfrm>
            <a:off x="683998" y="2204864"/>
            <a:ext cx="4968122" cy="2693045"/>
          </a:xfrm>
          <a:prstGeom prst="rect">
            <a:avLst/>
          </a:prstGeom>
          <a:noFill/>
        </p:spPr>
        <p:txBody>
          <a:bodyPr wrap="square" rtlCol="0">
            <a:spAutoFit/>
          </a:bodyPr>
          <a:lstStyle/>
          <a:p>
            <a:pPr>
              <a:spcBef>
                <a:spcPts val="600"/>
              </a:spcBef>
            </a:pPr>
            <a:r>
              <a:rPr lang="en-GB" sz="2400" b="1" dirty="0" smtClean="0"/>
              <a:t>Compaction grouting</a:t>
            </a:r>
          </a:p>
          <a:p>
            <a:pPr>
              <a:spcBef>
                <a:spcPts val="600"/>
              </a:spcBef>
            </a:pPr>
            <a:r>
              <a:rPr lang="en-GB" sz="2000" dirty="0" smtClean="0"/>
              <a:t>Injection of low-slump compaction grout</a:t>
            </a:r>
          </a:p>
          <a:p>
            <a:pPr>
              <a:spcBef>
                <a:spcPts val="600"/>
              </a:spcBef>
            </a:pPr>
            <a:r>
              <a:rPr lang="en-GB" sz="2000" dirty="0" smtClean="0"/>
              <a:t>Formation of bulbs that displace and </a:t>
            </a:r>
            <a:r>
              <a:rPr lang="en-GB" sz="2000" dirty="0" err="1" smtClean="0"/>
              <a:t>densify</a:t>
            </a:r>
            <a:r>
              <a:rPr lang="en-GB" sz="2000" dirty="0" smtClean="0"/>
              <a:t> the surrounding loose soils</a:t>
            </a:r>
          </a:p>
          <a:p>
            <a:pPr>
              <a:spcBef>
                <a:spcPts val="600"/>
              </a:spcBef>
            </a:pPr>
            <a:r>
              <a:rPr lang="en-GB" sz="2000" dirty="0" smtClean="0"/>
              <a:t>Mainly for granular soils</a:t>
            </a:r>
          </a:p>
          <a:p>
            <a:pPr>
              <a:spcBef>
                <a:spcPts val="600"/>
              </a:spcBef>
            </a:pPr>
            <a:r>
              <a:rPr lang="en-GB" sz="2000" dirty="0" smtClean="0"/>
              <a:t>Used for structures with excessive settlement</a:t>
            </a:r>
          </a:p>
          <a:p>
            <a:pPr>
              <a:spcBef>
                <a:spcPts val="600"/>
              </a:spcBef>
            </a:pPr>
            <a:endParaRPr lang="en-GB" sz="2000" dirty="0" smtClean="0"/>
          </a:p>
        </p:txBody>
      </p:sp>
      <p:sp>
        <p:nvSpPr>
          <p:cNvPr id="10" name="TextBox 9"/>
          <p:cNvSpPr txBox="1"/>
          <p:nvPr/>
        </p:nvSpPr>
        <p:spPr>
          <a:xfrm>
            <a:off x="683998" y="1381570"/>
            <a:ext cx="3888002" cy="461665"/>
          </a:xfrm>
          <a:prstGeom prst="rect">
            <a:avLst/>
          </a:prstGeom>
          <a:noFill/>
        </p:spPr>
        <p:txBody>
          <a:bodyPr wrap="square" rtlCol="0">
            <a:spAutoFit/>
          </a:bodyPr>
          <a:lstStyle/>
          <a:p>
            <a:r>
              <a:rPr lang="en-GB" sz="2400" b="1" dirty="0" smtClean="0">
                <a:solidFill>
                  <a:schemeClr val="accent1"/>
                </a:solidFill>
              </a:rPr>
              <a:t>GROUTING METHODS</a:t>
            </a:r>
            <a:endParaRPr lang="en-GB" sz="2400" b="1" dirty="0">
              <a:solidFill>
                <a:schemeClr val="accent1"/>
              </a:solidFill>
            </a:endParaRPr>
          </a:p>
        </p:txBody>
      </p:sp>
      <p:pic>
        <p:nvPicPr>
          <p:cNvPr id="12" name="Picture 6" descr="webcomp"/>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a:xfrm>
            <a:off x="6156176" y="2101790"/>
            <a:ext cx="2748215" cy="3384376"/>
          </a:xfrm>
          <a:prstGeom prst="rect">
            <a:avLst/>
          </a:prstGeom>
          <a:noFill/>
        </p:spPr>
      </p:pic>
    </p:spTree>
    <p:extLst>
      <p:ext uri="{BB962C8B-B14F-4D97-AF65-F5344CB8AC3E}">
        <p14:creationId xmlns:p14="http://schemas.microsoft.com/office/powerpoint/2010/main" xmlns="" val="184734944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26</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GROUTING</a:t>
            </a:r>
            <a:endParaRPr lang="en-GB" sz="2400" b="1" dirty="0"/>
          </a:p>
        </p:txBody>
      </p:sp>
      <p:sp>
        <p:nvSpPr>
          <p:cNvPr id="3" name="TextBox 2"/>
          <p:cNvSpPr txBox="1"/>
          <p:nvPr/>
        </p:nvSpPr>
        <p:spPr>
          <a:xfrm>
            <a:off x="683998" y="2204864"/>
            <a:ext cx="4968122" cy="5001369"/>
          </a:xfrm>
          <a:prstGeom prst="rect">
            <a:avLst/>
          </a:prstGeom>
          <a:noFill/>
        </p:spPr>
        <p:txBody>
          <a:bodyPr wrap="square" rtlCol="0">
            <a:spAutoFit/>
          </a:bodyPr>
          <a:lstStyle/>
          <a:p>
            <a:pPr>
              <a:spcBef>
                <a:spcPts val="600"/>
              </a:spcBef>
            </a:pPr>
            <a:r>
              <a:rPr lang="en-GB" sz="2400" b="1" dirty="0" smtClean="0"/>
              <a:t>Jet grouting</a:t>
            </a:r>
          </a:p>
          <a:p>
            <a:pPr>
              <a:spcBef>
                <a:spcPts val="600"/>
              </a:spcBef>
            </a:pPr>
            <a:r>
              <a:rPr lang="en-GB" sz="2000" dirty="0" smtClean="0"/>
              <a:t>Erosion/replacement system that creates an engineered, in situ soil/cement product known as “</a:t>
            </a:r>
            <a:r>
              <a:rPr lang="en-GB" sz="2000" dirty="0" err="1" smtClean="0"/>
              <a:t>Soilcrete</a:t>
            </a:r>
            <a:r>
              <a:rPr lang="en-GB" sz="2000" dirty="0" smtClean="0"/>
              <a:t>”</a:t>
            </a:r>
          </a:p>
          <a:p>
            <a:pPr>
              <a:spcBef>
                <a:spcPts val="600"/>
              </a:spcBef>
            </a:pPr>
            <a:r>
              <a:rPr lang="en-GB" sz="2000" dirty="0" smtClean="0"/>
              <a:t>Uses a special pipe with horizontal jets that inject grout into the ground at high pressures</a:t>
            </a:r>
          </a:p>
          <a:p>
            <a:pPr>
              <a:spcBef>
                <a:spcPts val="600"/>
              </a:spcBef>
            </a:pPr>
            <a:r>
              <a:rPr lang="en-GB" sz="2000" dirty="0" smtClean="0"/>
              <a:t>Effective for all soil types</a:t>
            </a:r>
          </a:p>
          <a:p>
            <a:pPr>
              <a:spcBef>
                <a:spcPts val="600"/>
              </a:spcBef>
            </a:pPr>
            <a:r>
              <a:rPr lang="en-GB" sz="2000" dirty="0" smtClean="0"/>
              <a:t>Capable of being performed around subsurface obstructions (pipes, foundations) and in confined spaces</a:t>
            </a:r>
          </a:p>
          <a:p>
            <a:pPr>
              <a:spcBef>
                <a:spcPts val="600"/>
              </a:spcBef>
            </a:pPr>
            <a:r>
              <a:rPr lang="en-GB" sz="2000" dirty="0" smtClean="0"/>
              <a:t>Used for soft soil stabilization, underpinning, excavation support and groundwater control</a:t>
            </a:r>
          </a:p>
          <a:p>
            <a:pPr>
              <a:spcBef>
                <a:spcPts val="600"/>
              </a:spcBef>
            </a:pPr>
            <a:endParaRPr lang="en-GB" sz="2000" dirty="0" smtClean="0"/>
          </a:p>
          <a:p>
            <a:pPr>
              <a:spcBef>
                <a:spcPts val="600"/>
              </a:spcBef>
            </a:pPr>
            <a:endParaRPr lang="en-GB" sz="2000" dirty="0" smtClean="0"/>
          </a:p>
        </p:txBody>
      </p:sp>
      <p:sp>
        <p:nvSpPr>
          <p:cNvPr id="10" name="TextBox 9"/>
          <p:cNvSpPr txBox="1"/>
          <p:nvPr/>
        </p:nvSpPr>
        <p:spPr>
          <a:xfrm>
            <a:off x="683998" y="1381570"/>
            <a:ext cx="3888002" cy="461665"/>
          </a:xfrm>
          <a:prstGeom prst="rect">
            <a:avLst/>
          </a:prstGeom>
          <a:noFill/>
        </p:spPr>
        <p:txBody>
          <a:bodyPr wrap="square" rtlCol="0">
            <a:spAutoFit/>
          </a:bodyPr>
          <a:lstStyle/>
          <a:p>
            <a:r>
              <a:rPr lang="en-GB" sz="2400" b="1" dirty="0" smtClean="0">
                <a:solidFill>
                  <a:schemeClr val="accent1"/>
                </a:solidFill>
              </a:rPr>
              <a:t>GROUTING METHODS</a:t>
            </a:r>
            <a:endParaRPr lang="en-GB" sz="2400" b="1" dirty="0">
              <a:solidFill>
                <a:schemeClr val="accent1"/>
              </a:solidFill>
            </a:endParaRPr>
          </a:p>
        </p:txBody>
      </p:sp>
      <p:pic>
        <p:nvPicPr>
          <p:cNvPr id="13" name="Picture 5" descr="webjet"/>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940152" y="1921568"/>
            <a:ext cx="2931825" cy="36114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74517943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27</a:t>
            </a:fld>
            <a:endParaRPr lang="en-GB"/>
          </a:p>
        </p:txBody>
      </p:sp>
      <p:pic>
        <p:nvPicPr>
          <p:cNvPr id="1026" name="Picture 2" descr="Resultado de imagen de jet groutin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355210" y="461495"/>
            <a:ext cx="6408712" cy="3145332"/>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Resultado de imagen de jet groutin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107504" y="3731982"/>
            <a:ext cx="4368918" cy="2785185"/>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Resultado de imagen de jet groutin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4579592" y="3731982"/>
            <a:ext cx="4456185" cy="284081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149896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28</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USE OF ADMIXTURES</a:t>
            </a:r>
            <a:endParaRPr lang="en-GB" sz="2400" b="1" dirty="0"/>
          </a:p>
        </p:txBody>
      </p:sp>
      <p:sp>
        <p:nvSpPr>
          <p:cNvPr id="3" name="TextBox 2"/>
          <p:cNvSpPr txBox="1"/>
          <p:nvPr/>
        </p:nvSpPr>
        <p:spPr>
          <a:xfrm>
            <a:off x="712166" y="2054721"/>
            <a:ext cx="7559691" cy="3801041"/>
          </a:xfrm>
          <a:prstGeom prst="rect">
            <a:avLst/>
          </a:prstGeom>
          <a:noFill/>
        </p:spPr>
        <p:txBody>
          <a:bodyPr wrap="square" rtlCol="0">
            <a:spAutoFit/>
          </a:bodyPr>
          <a:lstStyle/>
          <a:p>
            <a:pPr>
              <a:lnSpc>
                <a:spcPct val="90000"/>
              </a:lnSpc>
              <a:spcBef>
                <a:spcPts val="600"/>
              </a:spcBef>
            </a:pPr>
            <a:r>
              <a:rPr lang="en-US" altLang="en-US" sz="2400" dirty="0"/>
              <a:t>Most common admixture is Portland Cement</a:t>
            </a:r>
          </a:p>
          <a:p>
            <a:pPr>
              <a:lnSpc>
                <a:spcPct val="90000"/>
              </a:lnSpc>
              <a:spcBef>
                <a:spcPts val="600"/>
              </a:spcBef>
            </a:pPr>
            <a:r>
              <a:rPr lang="en-US" altLang="en-US" sz="2400" dirty="0"/>
              <a:t>When mixed with soil, forms soil-cement which is comparable to a weak concrete</a:t>
            </a:r>
          </a:p>
          <a:p>
            <a:pPr>
              <a:lnSpc>
                <a:spcPct val="90000"/>
              </a:lnSpc>
              <a:spcBef>
                <a:spcPts val="600"/>
              </a:spcBef>
            </a:pPr>
            <a:r>
              <a:rPr lang="en-US" altLang="en-US" sz="2400" dirty="0"/>
              <a:t>Other admixtures include lime and asphalt</a:t>
            </a:r>
          </a:p>
          <a:p>
            <a:pPr>
              <a:lnSpc>
                <a:spcPct val="90000"/>
              </a:lnSpc>
              <a:spcBef>
                <a:spcPts val="600"/>
              </a:spcBef>
            </a:pPr>
            <a:r>
              <a:rPr lang="en-US" altLang="en-US" sz="2400" dirty="0"/>
              <a:t>Objective is to provide artificial cementation, thus increasing strength and reducing both compressibility and hydraulic conductivity</a:t>
            </a:r>
          </a:p>
          <a:p>
            <a:pPr>
              <a:lnSpc>
                <a:spcPct val="90000"/>
              </a:lnSpc>
              <a:spcBef>
                <a:spcPts val="600"/>
              </a:spcBef>
            </a:pPr>
            <a:r>
              <a:rPr lang="en-US" altLang="en-US" sz="2400" dirty="0"/>
              <a:t>Used to reduce expansion potential of clays</a:t>
            </a:r>
          </a:p>
          <a:p>
            <a:pPr>
              <a:lnSpc>
                <a:spcPct val="90000"/>
              </a:lnSpc>
              <a:spcBef>
                <a:spcPts val="600"/>
              </a:spcBef>
            </a:pPr>
            <a:r>
              <a:rPr lang="en-US" altLang="en-US" sz="2400" dirty="0"/>
              <a:t>Used in surface mixing </a:t>
            </a:r>
            <a:r>
              <a:rPr lang="en-US" altLang="en-US" sz="2400" dirty="0" smtClean="0"/>
              <a:t>applications (e.g., lean mix for base and sub-base of roads)</a:t>
            </a:r>
            <a:endParaRPr lang="en-US" altLang="en-US" sz="2400" dirty="0"/>
          </a:p>
        </p:txBody>
      </p:sp>
    </p:spTree>
    <p:extLst>
      <p:ext uri="{BB962C8B-B14F-4D97-AF65-F5344CB8AC3E}">
        <p14:creationId xmlns:p14="http://schemas.microsoft.com/office/powerpoint/2010/main" xmlns="" val="143773815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29</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GROUND FREEZING</a:t>
            </a:r>
            <a:endParaRPr lang="en-GB" sz="2400" b="1" dirty="0"/>
          </a:p>
        </p:txBody>
      </p:sp>
      <p:sp>
        <p:nvSpPr>
          <p:cNvPr id="3" name="TextBox 2"/>
          <p:cNvSpPr txBox="1"/>
          <p:nvPr/>
        </p:nvSpPr>
        <p:spPr>
          <a:xfrm>
            <a:off x="664918" y="1438299"/>
            <a:ext cx="8136474" cy="5416868"/>
          </a:xfrm>
          <a:prstGeom prst="rect">
            <a:avLst/>
          </a:prstGeom>
          <a:noFill/>
        </p:spPr>
        <p:txBody>
          <a:bodyPr wrap="square" rtlCol="0">
            <a:spAutoFit/>
          </a:bodyPr>
          <a:lstStyle/>
          <a:p>
            <a:pPr fontAlgn="auto">
              <a:lnSpc>
                <a:spcPct val="80000"/>
              </a:lnSpc>
              <a:spcAft>
                <a:spcPts val="1200"/>
              </a:spcAft>
              <a:defRPr/>
            </a:pPr>
            <a:r>
              <a:rPr lang="en-GB" sz="2000" dirty="0" smtClean="0"/>
              <a:t>Process </a:t>
            </a:r>
            <a:r>
              <a:rPr lang="en-GB" sz="2000" dirty="0"/>
              <a:t>of making water-bearing strata temporarily impermeable and to increase their compressive and shear strength by transforming joint water into ice. </a:t>
            </a:r>
            <a:endParaRPr lang="tr-TR" sz="2000" dirty="0"/>
          </a:p>
          <a:p>
            <a:pPr fontAlgn="auto">
              <a:lnSpc>
                <a:spcPct val="80000"/>
              </a:lnSpc>
              <a:spcAft>
                <a:spcPts val="1200"/>
              </a:spcAft>
              <a:defRPr/>
            </a:pPr>
            <a:r>
              <a:rPr lang="en-GB" sz="2000" dirty="0" smtClean="0"/>
              <a:t>Normally </a:t>
            </a:r>
            <a:r>
              <a:rPr lang="en-GB" sz="2000" dirty="0"/>
              <a:t>used to provide structural underpinning; temporary supports for an excavation or to prevent ground water flow into an excavated area.</a:t>
            </a:r>
          </a:p>
          <a:p>
            <a:pPr fontAlgn="auto">
              <a:lnSpc>
                <a:spcPct val="80000"/>
              </a:lnSpc>
              <a:spcAft>
                <a:spcPts val="1200"/>
              </a:spcAft>
              <a:defRPr/>
            </a:pPr>
            <a:r>
              <a:rPr lang="en-GB" sz="2000" dirty="0" smtClean="0"/>
              <a:t>No materials </a:t>
            </a:r>
            <a:r>
              <a:rPr lang="en-GB" sz="2000" dirty="0"/>
              <a:t>need to be injected </a:t>
            </a:r>
            <a:r>
              <a:rPr lang="en-GB" sz="2000" dirty="0" smtClean="0"/>
              <a:t>apart </a:t>
            </a:r>
            <a:r>
              <a:rPr lang="en-GB" sz="2000" dirty="0"/>
              <a:t>from the contingency of frost </a:t>
            </a:r>
            <a:r>
              <a:rPr lang="en-GB" sz="2000" dirty="0" smtClean="0"/>
              <a:t>heave.</a:t>
            </a:r>
          </a:p>
          <a:p>
            <a:pPr fontAlgn="auto">
              <a:lnSpc>
                <a:spcPct val="80000"/>
              </a:lnSpc>
              <a:spcAft>
                <a:spcPts val="1200"/>
              </a:spcAft>
              <a:defRPr/>
            </a:pPr>
            <a:r>
              <a:rPr lang="en-GB" sz="2000" dirty="0" smtClean="0"/>
              <a:t>Expansion of water freezing is about 9%, but does not affect much soil volume (may expand up to 3% depending on water content). The </a:t>
            </a:r>
            <a:r>
              <a:rPr lang="en-GB" sz="2000" dirty="0"/>
              <a:t>ground normally reverts to its normal state. </a:t>
            </a:r>
            <a:endParaRPr lang="tr-TR" sz="2000" dirty="0"/>
          </a:p>
          <a:p>
            <a:pPr fontAlgn="auto">
              <a:lnSpc>
                <a:spcPct val="80000"/>
              </a:lnSpc>
              <a:spcAft>
                <a:spcPts val="1200"/>
              </a:spcAft>
              <a:defRPr/>
            </a:pPr>
            <a:r>
              <a:rPr lang="en-GB" sz="2000" dirty="0"/>
              <a:t>A</a:t>
            </a:r>
            <a:r>
              <a:rPr lang="en-GB" sz="2000" dirty="0" smtClean="0"/>
              <a:t>pplicable </a:t>
            </a:r>
            <a:r>
              <a:rPr lang="en-GB" sz="2000" dirty="0"/>
              <a:t>to a wide range of </a:t>
            </a:r>
            <a:r>
              <a:rPr lang="en-GB" sz="2000" dirty="0" smtClean="0"/>
              <a:t>soils (not used for rock).</a:t>
            </a:r>
          </a:p>
          <a:p>
            <a:pPr fontAlgn="auto">
              <a:lnSpc>
                <a:spcPct val="80000"/>
              </a:lnSpc>
              <a:spcAft>
                <a:spcPts val="1200"/>
              </a:spcAft>
              <a:defRPr/>
            </a:pPr>
            <a:endParaRPr lang="en-GB" sz="2000" dirty="0" smtClean="0"/>
          </a:p>
          <a:p>
            <a:pPr fontAlgn="auto">
              <a:lnSpc>
                <a:spcPct val="80000"/>
              </a:lnSpc>
              <a:spcAft>
                <a:spcPts val="1200"/>
              </a:spcAft>
              <a:defRPr/>
            </a:pPr>
            <a:r>
              <a:rPr lang="en-GB" sz="2000" b="1" dirty="0" smtClean="0">
                <a:solidFill>
                  <a:schemeClr val="accent1"/>
                </a:solidFill>
              </a:rPr>
              <a:t>Disadvantages</a:t>
            </a:r>
          </a:p>
          <a:p>
            <a:pPr marL="342900" indent="-342900" fontAlgn="auto">
              <a:lnSpc>
                <a:spcPct val="80000"/>
              </a:lnSpc>
              <a:spcAft>
                <a:spcPts val="1200"/>
              </a:spcAft>
              <a:buFont typeface="Arial" panose="020B0604020202020204" pitchFamily="34" charset="0"/>
              <a:buChar char="•"/>
              <a:defRPr/>
            </a:pPr>
            <a:r>
              <a:rPr lang="en-GB" sz="2000" dirty="0" smtClean="0"/>
              <a:t>Effectiveness depends on the presence of water in soil</a:t>
            </a:r>
          </a:p>
          <a:p>
            <a:pPr marL="342900" indent="-342900" fontAlgn="auto">
              <a:lnSpc>
                <a:spcPct val="80000"/>
              </a:lnSpc>
              <a:spcAft>
                <a:spcPts val="1200"/>
              </a:spcAft>
              <a:buFont typeface="Arial" panose="020B0604020202020204" pitchFamily="34" charset="0"/>
              <a:buChar char="•"/>
              <a:defRPr/>
            </a:pPr>
            <a:r>
              <a:rPr lang="en-GB" sz="2000" dirty="0" smtClean="0"/>
              <a:t>It </a:t>
            </a:r>
            <a:r>
              <a:rPr lang="en-GB" sz="2000" dirty="0"/>
              <a:t>takes considerable time to establish a substantial ice </a:t>
            </a:r>
            <a:r>
              <a:rPr lang="en-GB" sz="2000" dirty="0" smtClean="0"/>
              <a:t>wall</a:t>
            </a:r>
          </a:p>
          <a:p>
            <a:pPr marL="342900" indent="-342900" fontAlgn="auto">
              <a:lnSpc>
                <a:spcPct val="80000"/>
              </a:lnSpc>
              <a:spcAft>
                <a:spcPts val="1200"/>
              </a:spcAft>
              <a:buFont typeface="Arial" panose="020B0604020202020204" pitchFamily="34" charset="0"/>
              <a:buChar char="•"/>
              <a:defRPr/>
            </a:pPr>
            <a:r>
              <a:rPr lang="en-GB" sz="2000" dirty="0" smtClean="0"/>
              <a:t>Freeze </a:t>
            </a:r>
            <a:r>
              <a:rPr lang="en-GB" sz="2000" dirty="0"/>
              <a:t>must be maintained by continued refrigeration as long as required.</a:t>
            </a:r>
          </a:p>
        </p:txBody>
      </p:sp>
    </p:spTree>
    <p:extLst>
      <p:ext uri="{BB962C8B-B14F-4D97-AF65-F5344CB8AC3E}">
        <p14:creationId xmlns:p14="http://schemas.microsoft.com/office/powerpoint/2010/main" xmlns="" val="121968275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30</a:t>
            </a:fld>
            <a:endParaRPr lang="en-GB"/>
          </a:p>
        </p:txBody>
      </p:sp>
      <p:pic>
        <p:nvPicPr>
          <p:cNvPr id="5122" name="Picture 2" descr="Resultado de imagen de ground freezin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763688" y="1365755"/>
            <a:ext cx="5753100" cy="5362576"/>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TextBox 10"/>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GROUND FREEZING</a:t>
            </a:r>
            <a:endParaRPr lang="en-GB" sz="2400" b="1" dirty="0"/>
          </a:p>
        </p:txBody>
      </p:sp>
    </p:spTree>
    <p:extLst>
      <p:ext uri="{BB962C8B-B14F-4D97-AF65-F5344CB8AC3E}">
        <p14:creationId xmlns:p14="http://schemas.microsoft.com/office/powerpoint/2010/main" xmlns="" val="368519023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4426" y="102046"/>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31</a:t>
            </a:fld>
            <a:endParaRPr lang="en-GB"/>
          </a:p>
        </p:txBody>
      </p:sp>
      <p:sp>
        <p:nvSpPr>
          <p:cNvPr id="11" name="TextBox 10"/>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GROUND FREEZING</a:t>
            </a:r>
            <a:endParaRPr lang="en-GB" sz="2400" b="1" dirty="0"/>
          </a:p>
        </p:txBody>
      </p:sp>
      <p:pic>
        <p:nvPicPr>
          <p:cNvPr id="6146" name="Picture 2" descr="Resultado de imagen de ground freezin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95078" y="2276872"/>
            <a:ext cx="8291722" cy="3528392"/>
          </a:xfrm>
          <a:prstGeom prst="rect">
            <a:avLst/>
          </a:prstGeom>
          <a:noFill/>
          <a:extLst>
            <a:ext uri="{909E8E84-426E-40DD-AFC4-6F175D3DCCD1}">
              <a14:hiddenFill xmlns:a14="http://schemas.microsoft.com/office/drawing/2010/main" xmlns="">
                <a:solidFill>
                  <a:srgbClr val="FFFFFF"/>
                </a:solidFill>
              </a14:hiddenFill>
            </a:ext>
          </a:extLst>
        </p:spPr>
      </p:pic>
      <p:pic>
        <p:nvPicPr>
          <p:cNvPr id="6148" name="Picture 4" descr="Geotechnical Contractor Company Logo Image - Moretrench"/>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553200" y="1543097"/>
            <a:ext cx="2095500" cy="495301"/>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a:hlinkClick r:id="rId6"/>
          </p:cNvPr>
          <p:cNvSpPr txBox="1"/>
          <p:nvPr/>
        </p:nvSpPr>
        <p:spPr>
          <a:xfrm>
            <a:off x="6412315" y="5896141"/>
            <a:ext cx="2483127" cy="369332"/>
          </a:xfrm>
          <a:prstGeom prst="rect">
            <a:avLst/>
          </a:prstGeom>
          <a:noFill/>
        </p:spPr>
        <p:txBody>
          <a:bodyPr wrap="square" rtlCol="0">
            <a:spAutoFit/>
          </a:bodyPr>
          <a:lstStyle/>
          <a:p>
            <a:r>
              <a:rPr lang="en-GB" dirty="0" smtClean="0"/>
              <a:t>www.moretrench.com</a:t>
            </a:r>
            <a:endParaRPr lang="en-GB" dirty="0"/>
          </a:p>
        </p:txBody>
      </p:sp>
    </p:spTree>
    <p:extLst>
      <p:ext uri="{BB962C8B-B14F-4D97-AF65-F5344CB8AC3E}">
        <p14:creationId xmlns:p14="http://schemas.microsoft.com/office/powerpoint/2010/main" xmlns="" val="236532844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4426" y="102046"/>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32</a:t>
            </a:fld>
            <a:endParaRPr lang="en-GB"/>
          </a:p>
        </p:txBody>
      </p:sp>
      <p:sp>
        <p:nvSpPr>
          <p:cNvPr id="11" name="TextBox 10"/>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GROUND FREEZING</a:t>
            </a:r>
            <a:endParaRPr lang="en-GB" sz="2400" b="1" dirty="0"/>
          </a:p>
        </p:txBody>
      </p:sp>
      <p:sp>
        <p:nvSpPr>
          <p:cNvPr id="3" name="TextBox 2"/>
          <p:cNvSpPr txBox="1"/>
          <p:nvPr/>
        </p:nvSpPr>
        <p:spPr>
          <a:xfrm>
            <a:off x="684717" y="2132856"/>
            <a:ext cx="7272808" cy="3785652"/>
          </a:xfrm>
          <a:prstGeom prst="rect">
            <a:avLst/>
          </a:prstGeom>
          <a:noFill/>
        </p:spPr>
        <p:txBody>
          <a:bodyPr wrap="square" rtlCol="0">
            <a:spAutoFit/>
          </a:bodyPr>
          <a:lstStyle/>
          <a:p>
            <a:pPr>
              <a:spcAft>
                <a:spcPts val="1200"/>
              </a:spcAft>
            </a:pPr>
            <a:r>
              <a:rPr lang="en-GB" sz="2400" b="1" dirty="0" smtClean="0">
                <a:solidFill>
                  <a:schemeClr val="accent1"/>
                </a:solidFill>
              </a:rPr>
              <a:t>Applications</a:t>
            </a:r>
          </a:p>
          <a:p>
            <a:pPr fontAlgn="auto">
              <a:lnSpc>
                <a:spcPct val="90000"/>
              </a:lnSpc>
              <a:spcAft>
                <a:spcPts val="1200"/>
              </a:spcAft>
              <a:defRPr/>
            </a:pPr>
            <a:r>
              <a:rPr lang="en-GB" sz="2000" dirty="0"/>
              <a:t>Temporary underpinning of adjacent structure and support during permanent underpinning </a:t>
            </a:r>
          </a:p>
          <a:p>
            <a:pPr fontAlgn="auto">
              <a:lnSpc>
                <a:spcPct val="90000"/>
              </a:lnSpc>
              <a:spcAft>
                <a:spcPts val="1200"/>
              </a:spcAft>
              <a:defRPr/>
            </a:pPr>
            <a:r>
              <a:rPr lang="en-GB" sz="2000" dirty="0"/>
              <a:t>Shaft sinking through water-bearing ground</a:t>
            </a:r>
          </a:p>
          <a:p>
            <a:pPr fontAlgn="auto">
              <a:lnSpc>
                <a:spcPct val="90000"/>
              </a:lnSpc>
              <a:spcAft>
                <a:spcPts val="1200"/>
              </a:spcAft>
              <a:defRPr/>
            </a:pPr>
            <a:r>
              <a:rPr lang="en-GB" sz="2000" dirty="0"/>
              <a:t>Shaft construction totally within non-cohesive saturated ground</a:t>
            </a:r>
          </a:p>
          <a:p>
            <a:pPr fontAlgn="auto">
              <a:lnSpc>
                <a:spcPct val="90000"/>
              </a:lnSpc>
              <a:spcAft>
                <a:spcPts val="1200"/>
              </a:spcAft>
              <a:defRPr/>
            </a:pPr>
            <a:r>
              <a:rPr lang="en-GB" sz="2000" dirty="0"/>
              <a:t>Tunnelling through a full face of granular soil</a:t>
            </a:r>
          </a:p>
          <a:p>
            <a:pPr fontAlgn="auto">
              <a:lnSpc>
                <a:spcPct val="90000"/>
              </a:lnSpc>
              <a:spcAft>
                <a:spcPts val="1200"/>
              </a:spcAft>
              <a:defRPr/>
            </a:pPr>
            <a:r>
              <a:rPr lang="en-GB" sz="2000" dirty="0"/>
              <a:t>Tunnelling through mixed ground</a:t>
            </a:r>
          </a:p>
          <a:p>
            <a:pPr fontAlgn="auto">
              <a:lnSpc>
                <a:spcPct val="90000"/>
              </a:lnSpc>
              <a:spcAft>
                <a:spcPts val="1200"/>
              </a:spcAft>
              <a:defRPr/>
            </a:pPr>
            <a:r>
              <a:rPr lang="en-GB" sz="2000" dirty="0"/>
              <a:t>soil stabilisation</a:t>
            </a:r>
            <a:endParaRPr lang="en-US" sz="2000" dirty="0"/>
          </a:p>
          <a:p>
            <a:pPr>
              <a:spcAft>
                <a:spcPts val="1200"/>
              </a:spcAft>
            </a:pPr>
            <a:endParaRPr lang="en-GB" sz="2000" dirty="0"/>
          </a:p>
        </p:txBody>
      </p:sp>
    </p:spTree>
    <p:extLst>
      <p:ext uri="{BB962C8B-B14F-4D97-AF65-F5344CB8AC3E}">
        <p14:creationId xmlns:p14="http://schemas.microsoft.com/office/powerpoint/2010/main" xmlns="" val="70249419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4426" y="102046"/>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33</a:t>
            </a:fld>
            <a:endParaRPr lang="en-GB"/>
          </a:p>
        </p:txBody>
      </p:sp>
      <p:sp>
        <p:nvSpPr>
          <p:cNvPr id="11" name="TextBox 10"/>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GROUND FREEZING</a:t>
            </a:r>
            <a:endParaRPr lang="en-GB" sz="2400" b="1" dirty="0"/>
          </a:p>
        </p:txBody>
      </p:sp>
      <p:sp>
        <p:nvSpPr>
          <p:cNvPr id="3" name="TextBox 2"/>
          <p:cNvSpPr txBox="1"/>
          <p:nvPr/>
        </p:nvSpPr>
        <p:spPr>
          <a:xfrm>
            <a:off x="684717" y="2132856"/>
            <a:ext cx="7272808" cy="3477875"/>
          </a:xfrm>
          <a:prstGeom prst="rect">
            <a:avLst/>
          </a:prstGeom>
          <a:noFill/>
        </p:spPr>
        <p:txBody>
          <a:bodyPr wrap="square" rtlCol="0">
            <a:spAutoFit/>
          </a:bodyPr>
          <a:lstStyle/>
          <a:p>
            <a:pPr>
              <a:spcAft>
                <a:spcPts val="1200"/>
              </a:spcAft>
            </a:pPr>
            <a:r>
              <a:rPr lang="en-GB" sz="2400" b="1" dirty="0" smtClean="0">
                <a:solidFill>
                  <a:schemeClr val="accent1"/>
                </a:solidFill>
              </a:rPr>
              <a:t>FREEZING PROCESS</a:t>
            </a:r>
          </a:p>
          <a:p>
            <a:pPr fontAlgn="auto">
              <a:lnSpc>
                <a:spcPct val="90000"/>
              </a:lnSpc>
              <a:spcAft>
                <a:spcPts val="1200"/>
              </a:spcAft>
              <a:defRPr/>
            </a:pPr>
            <a:r>
              <a:rPr lang="en-GB" sz="2000" dirty="0" smtClean="0"/>
              <a:t>Freezing may be:</a:t>
            </a:r>
          </a:p>
          <a:p>
            <a:pPr fontAlgn="auto">
              <a:lnSpc>
                <a:spcPct val="90000"/>
              </a:lnSpc>
              <a:spcAft>
                <a:spcPts val="1200"/>
              </a:spcAft>
              <a:defRPr/>
            </a:pPr>
            <a:r>
              <a:rPr lang="en-GB" sz="2000" dirty="0" smtClean="0"/>
              <a:t>Indirect, by circulation of a secondary coolant through tubes driven into the ground</a:t>
            </a:r>
          </a:p>
          <a:p>
            <a:pPr fontAlgn="auto">
              <a:lnSpc>
                <a:spcPct val="90000"/>
              </a:lnSpc>
              <a:spcAft>
                <a:spcPts val="1200"/>
              </a:spcAft>
              <a:defRPr/>
            </a:pPr>
            <a:r>
              <a:rPr lang="en-GB" sz="2000" dirty="0" smtClean="0"/>
              <a:t>Direct, by circulation of the primary refrigerant fluid through the ground tubes</a:t>
            </a:r>
          </a:p>
          <a:p>
            <a:pPr fontAlgn="auto">
              <a:lnSpc>
                <a:spcPct val="90000"/>
              </a:lnSpc>
              <a:spcAft>
                <a:spcPts val="1200"/>
              </a:spcAft>
              <a:defRPr/>
            </a:pPr>
            <a:r>
              <a:rPr lang="en-GB" sz="2000" dirty="0" smtClean="0"/>
              <a:t>Direct, by injection of a coolant into the ground, such as liquid nitrogen</a:t>
            </a:r>
          </a:p>
          <a:p>
            <a:pPr>
              <a:spcAft>
                <a:spcPts val="1200"/>
              </a:spcAft>
            </a:pPr>
            <a:endParaRPr lang="en-GB" sz="2000" dirty="0"/>
          </a:p>
        </p:txBody>
      </p:sp>
    </p:spTree>
    <p:extLst>
      <p:ext uri="{BB962C8B-B14F-4D97-AF65-F5344CB8AC3E}">
        <p14:creationId xmlns:p14="http://schemas.microsoft.com/office/powerpoint/2010/main" xmlns="" val="334388749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34</a:t>
            </a:fld>
            <a:endParaRPr lang="en-GB"/>
          </a:p>
        </p:txBody>
      </p:sp>
      <p:sp>
        <p:nvSpPr>
          <p:cNvPr id="2" name="TextBox 1"/>
          <p:cNvSpPr txBox="1"/>
          <p:nvPr/>
        </p:nvSpPr>
        <p:spPr>
          <a:xfrm>
            <a:off x="684717" y="769942"/>
            <a:ext cx="7272808" cy="461665"/>
          </a:xfrm>
          <a:prstGeom prst="rect">
            <a:avLst/>
          </a:prstGeom>
          <a:noFill/>
        </p:spPr>
        <p:txBody>
          <a:bodyPr wrap="square" rtlCol="0">
            <a:spAutoFit/>
          </a:bodyPr>
          <a:lstStyle/>
          <a:p>
            <a:pPr>
              <a:spcAft>
                <a:spcPts val="1200"/>
              </a:spcAft>
            </a:pPr>
            <a:r>
              <a:rPr lang="en-GB" sz="2400" b="1" dirty="0" smtClean="0"/>
              <a:t>REINFORCEMENT</a:t>
            </a:r>
            <a:endParaRPr lang="en-GB" sz="2400" b="1" dirty="0"/>
          </a:p>
        </p:txBody>
      </p:sp>
      <p:sp>
        <p:nvSpPr>
          <p:cNvPr id="3" name="TextBox 2"/>
          <p:cNvSpPr txBox="1"/>
          <p:nvPr/>
        </p:nvSpPr>
        <p:spPr>
          <a:xfrm>
            <a:off x="680590" y="1490239"/>
            <a:ext cx="7559691" cy="1200329"/>
          </a:xfrm>
          <a:prstGeom prst="rect">
            <a:avLst/>
          </a:prstGeom>
          <a:noFill/>
        </p:spPr>
        <p:txBody>
          <a:bodyPr wrap="square" rtlCol="0">
            <a:spAutoFit/>
          </a:bodyPr>
          <a:lstStyle/>
          <a:p>
            <a:r>
              <a:rPr lang="en-US" altLang="en-US" sz="2400" dirty="0"/>
              <a:t>Soil is stronger in compression than in tension</a:t>
            </a:r>
          </a:p>
          <a:p>
            <a:r>
              <a:rPr lang="en-US" altLang="en-US" sz="2400" dirty="0"/>
              <a:t>To improve strength in tension, </a:t>
            </a:r>
            <a:r>
              <a:rPr lang="en-US" altLang="en-US" sz="2400" dirty="0" err="1"/>
              <a:t>geosynthetics</a:t>
            </a:r>
            <a:r>
              <a:rPr lang="en-US" altLang="en-US" sz="2400" dirty="0"/>
              <a:t> placed in soil for soil reinforcement</a:t>
            </a:r>
          </a:p>
        </p:txBody>
      </p:sp>
      <p:pic>
        <p:nvPicPr>
          <p:cNvPr id="10" name="Picture 3"/>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t="1225" r="35371" b="65452"/>
          <a:stretch/>
        </p:blipFill>
        <p:spPr bwMode="auto">
          <a:xfrm>
            <a:off x="680590" y="3212976"/>
            <a:ext cx="7756481" cy="295652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43833498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75611" y="926497"/>
            <a:ext cx="3810000" cy="28575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427984" y="786238"/>
            <a:ext cx="4286250" cy="28575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614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79512" y="3888182"/>
            <a:ext cx="3763726" cy="282530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6149"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427984" y="3761252"/>
            <a:ext cx="3845287" cy="288652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grpSp>
        <p:nvGrpSpPr>
          <p:cNvPr id="17" name="Group 16"/>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9" name="Rectangle 1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 name="Rectangle 1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21" name="Picture 5"/>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xmlns="" val="3566888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0985" y="1370096"/>
            <a:ext cx="2919958" cy="185815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312393" y="928011"/>
            <a:ext cx="3240360" cy="263689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7172"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7544" y="3617620"/>
            <a:ext cx="2940851" cy="242620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7173"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788024" y="3691000"/>
            <a:ext cx="3586724" cy="296719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 name="TextBox 1"/>
          <p:cNvSpPr txBox="1"/>
          <p:nvPr/>
        </p:nvSpPr>
        <p:spPr>
          <a:xfrm>
            <a:off x="1403648" y="6237312"/>
            <a:ext cx="1977295" cy="400110"/>
          </a:xfrm>
          <a:prstGeom prst="rect">
            <a:avLst/>
          </a:prstGeom>
          <a:noFill/>
        </p:spPr>
        <p:txBody>
          <a:bodyPr wrap="square" rtlCol="0">
            <a:spAutoFit/>
          </a:bodyPr>
          <a:lstStyle/>
          <a:p>
            <a:r>
              <a:rPr lang="en-GB" sz="2000" b="1" dirty="0" err="1" smtClean="0"/>
              <a:t>Enkamat</a:t>
            </a:r>
            <a:endParaRPr lang="en-GB" sz="2000" b="1" dirty="0"/>
          </a:p>
        </p:txBody>
      </p:sp>
      <p:grpSp>
        <p:nvGrpSpPr>
          <p:cNvPr id="18" name="Group 17"/>
          <p:cNvGrpSpPr/>
          <p:nvPr/>
        </p:nvGrpSpPr>
        <p:grpSpPr>
          <a:xfrm>
            <a:off x="1149" y="66530"/>
            <a:ext cx="9035406" cy="683568"/>
            <a:chOff x="1149" y="66530"/>
            <a:chExt cx="9035406" cy="683568"/>
          </a:xfrm>
        </p:grpSpPr>
        <p:pic>
          <p:nvPicPr>
            <p:cNvPr id="19" name="Picture 3"/>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0" name="Rectangle 1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1" name="Rectangle 2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22" name="Picture 5"/>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xmlns="" val="15771338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779912" y="2780928"/>
            <a:ext cx="4962128" cy="372159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3998" y="981313"/>
            <a:ext cx="3597035" cy="243249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196"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79513" y="3645024"/>
            <a:ext cx="3530802" cy="264810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4" name="TextBox 3"/>
          <p:cNvSpPr txBox="1"/>
          <p:nvPr/>
        </p:nvSpPr>
        <p:spPr>
          <a:xfrm>
            <a:off x="5796136" y="1303663"/>
            <a:ext cx="2232248" cy="400110"/>
          </a:xfrm>
          <a:prstGeom prst="rect">
            <a:avLst/>
          </a:prstGeom>
          <a:noFill/>
        </p:spPr>
        <p:txBody>
          <a:bodyPr wrap="square" rtlCol="0">
            <a:spAutoFit/>
          </a:bodyPr>
          <a:lstStyle/>
          <a:p>
            <a:r>
              <a:rPr lang="en-GB" sz="2000" b="1" dirty="0" err="1" smtClean="0"/>
              <a:t>Fortrac</a:t>
            </a:r>
            <a:endParaRPr lang="en-GB" sz="2000" b="1" dirty="0"/>
          </a:p>
        </p:txBody>
      </p:sp>
      <p:grpSp>
        <p:nvGrpSpPr>
          <p:cNvPr id="12" name="Group 11"/>
          <p:cNvGrpSpPr/>
          <p:nvPr/>
        </p:nvGrpSpPr>
        <p:grpSpPr>
          <a:xfrm>
            <a:off x="1149" y="66530"/>
            <a:ext cx="9035406" cy="683568"/>
            <a:chOff x="1149" y="66530"/>
            <a:chExt cx="9035406" cy="683568"/>
          </a:xfrm>
        </p:grpSpPr>
        <p:pic>
          <p:nvPicPr>
            <p:cNvPr id="19" name="Picture 3"/>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0" name="Rectangle 1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1" name="Rectangle 2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IMPROVING GROUND CONDITIONS</a:t>
              </a:r>
              <a:endParaRPr lang="en-GB" sz="1400" b="1" dirty="0">
                <a:solidFill>
                  <a:srgbClr val="0070C0"/>
                </a:solidFill>
              </a:endParaRPr>
            </a:p>
          </p:txBody>
        </p:sp>
        <p:pic>
          <p:nvPicPr>
            <p:cNvPr id="22" name="Picture 5"/>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xmlns="" val="3533351690"/>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1295</TotalTime>
  <Words>1260</Words>
  <Application>Microsoft Office PowerPoint</Application>
  <PresentationFormat>Presentación en pantalla (4:3)</PresentationFormat>
  <Paragraphs>250</Paragraphs>
  <Slides>37</Slides>
  <Notes>1</Notes>
  <HiddenSlides>0</HiddenSlides>
  <MMClips>0</MMClips>
  <ScaleCrop>false</ScaleCrop>
  <HeadingPairs>
    <vt:vector size="4" baseType="variant">
      <vt:variant>
        <vt:lpstr>Tema</vt:lpstr>
      </vt:variant>
      <vt:variant>
        <vt:i4>1</vt:i4>
      </vt:variant>
      <vt:variant>
        <vt:lpstr>Títulos de diapositiva</vt:lpstr>
      </vt:variant>
      <vt:variant>
        <vt:i4>37</vt:i4>
      </vt:variant>
    </vt:vector>
  </HeadingPairs>
  <TitlesOfParts>
    <vt:vector size="38" baseType="lpstr">
      <vt:lpstr>Tema de Office</vt:lpstr>
      <vt:lpstr>Diapositiva 1</vt:lpstr>
      <vt:lpstr>Diapositiva 2</vt:lpstr>
      <vt:lpstr>Diapositiva 3</vt:lpstr>
      <vt:lpstr>Diapositiva 4</vt:lpstr>
      <vt:lpstr>Diapositiva 5</vt:lpstr>
      <vt:lpstr>Diapositiva 6</vt:lpstr>
      <vt:lpstr>Diapositiva 7</vt:lpstr>
      <vt:lpstr>Diapositiva 8</vt:lpstr>
      <vt:lpstr>Diapositiva 9</vt:lpstr>
      <vt:lpstr>Diapositiva 10</vt:lpstr>
      <vt:lpstr>Diapositiva 11</vt:lpstr>
      <vt:lpstr>Diapositiva 12</vt:lpstr>
      <vt:lpstr>Diapositiva 13</vt:lpstr>
      <vt:lpstr>Diapositiva 14</vt:lpstr>
      <vt:lpstr>Diapositiva 15</vt:lpstr>
      <vt:lpstr>Diapositiva 16</vt:lpstr>
      <vt:lpstr>Diapositiva 17</vt:lpstr>
      <vt:lpstr>Diapositiva 18</vt:lpstr>
      <vt:lpstr>Diapositiva 19</vt:lpstr>
      <vt:lpstr>Diapositiva 20</vt:lpstr>
      <vt:lpstr>Diapositiva 21</vt:lpstr>
      <vt:lpstr>Diapositiva 22</vt:lpstr>
      <vt:lpstr>Diapositiva 23</vt:lpstr>
      <vt:lpstr>Diapositiva 24</vt:lpstr>
      <vt:lpstr>Diapositiva 25</vt:lpstr>
      <vt:lpstr>Diapositiva 26</vt:lpstr>
      <vt:lpstr>Diapositiva 27</vt:lpstr>
      <vt:lpstr>Diapositiva 28</vt:lpstr>
      <vt:lpstr>Diapositiva 29</vt:lpstr>
      <vt:lpstr>Diapositiva 30</vt:lpstr>
      <vt:lpstr>Diapositiva 31</vt:lpstr>
      <vt:lpstr>Diapositiva 32</vt:lpstr>
      <vt:lpstr>Diapositiva 33</vt:lpstr>
      <vt:lpstr>Diapositiva 34</vt:lpstr>
      <vt:lpstr>Diapositiva 35</vt:lpstr>
      <vt:lpstr>Diapositiva 36</vt:lpstr>
      <vt:lpstr>Diapositiva 37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Juanan</cp:lastModifiedBy>
  <cp:revision>23</cp:revision>
  <dcterms:created xsi:type="dcterms:W3CDTF">2015-01-24T19:02:42Z</dcterms:created>
  <dcterms:modified xsi:type="dcterms:W3CDTF">2018-10-18T22:20:53Z</dcterms:modified>
</cp:coreProperties>
</file>