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55" r:id="rId3"/>
    <p:sldId id="456" r:id="rId4"/>
    <p:sldId id="442" r:id="rId5"/>
    <p:sldId id="458" r:id="rId6"/>
    <p:sldId id="457" r:id="rId7"/>
    <p:sldId id="460" r:id="rId8"/>
    <p:sldId id="461" r:id="rId9"/>
    <p:sldId id="452" r:id="rId10"/>
    <p:sldId id="459" r:id="rId11"/>
    <p:sldId id="454" r:id="rId12"/>
    <p:sldId id="462"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Secção Predefinida" id="{CB0204F5-4BB2-4D1F-8C95-2CE35A32A056}">
          <p14:sldIdLst>
            <p14:sldId id="277"/>
            <p14:sldId id="455"/>
            <p14:sldId id="456"/>
          </p14:sldIdLst>
        </p14:section>
        <p14:section name="Secção Sem Título" id="{62E70C7F-CF60-4224-9E37-125DE8709722}">
          <p14:sldIdLst>
            <p14:sldId id="442"/>
            <p14:sldId id="458"/>
            <p14:sldId id="457"/>
            <p14:sldId id="460"/>
            <p14:sldId id="461"/>
          </p14:sldIdLst>
        </p14:section>
        <p14:section name="Secção Sem Título" id="{1070648F-CBAB-43F5-BE06-58FC445B7119}">
          <p14:sldIdLst>
            <p14:sldId id="452"/>
            <p14:sldId id="459"/>
            <p14:sldId id="454"/>
            <p14:sldId id="46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57" autoAdjust="0"/>
    <p:restoredTop sz="94576" autoAdjust="0"/>
  </p:normalViewPr>
  <p:slideViewPr>
    <p:cSldViewPr>
      <p:cViewPr varScale="1">
        <p:scale>
          <a:sx n="77" d="100"/>
          <a:sy n="77" d="100"/>
        </p:scale>
        <p:origin x="86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‹nº›</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pt-PT"/>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‹nº›</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endParaRPr lang="pt-PT"/>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287748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endParaRPr lang="pt-PT"/>
          </a:p>
        </p:txBody>
      </p:sp>
      <p:sp>
        <p:nvSpPr>
          <p:cNvPr id="4" name="Marcador de Posição do Número do Diapositivo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9390504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‹nº›</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‹nº›</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‹nº›</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‹nº›</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‹nº›</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‹nº›</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‹nº›</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‹nº›</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‹nº›</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‹nº›</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‹nº›</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‹nº›</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hyperlink" Target="https://www.who.int/news-room/fact-sheets/detail/hypertension" TargetMode="External"/><Relationship Id="rId3" Type="http://schemas.openxmlformats.org/officeDocument/2006/relationships/slideLayout" Target="../slideLayouts/slideLayout2.xml"/><Relationship Id="rId7" Type="http://schemas.openxmlformats.org/officeDocument/2006/relationships/hyperlink" Target="https://www.escardio.org/Guidelines/Clinical-Practice-Guidelines/Elevated-Blood-Pressure-and-Hypertension"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patient.info/heart-health/high-blood-pressure-hypertension/lifestyle" TargetMode="External"/><Relationship Id="rId5" Type="http://schemas.openxmlformats.org/officeDocument/2006/relationships/hyperlink" Target="https://heart.bmj.com/content/89/9/1104.Journals" TargetMode="External"/><Relationship Id="rId10" Type="http://schemas.openxmlformats.org/officeDocument/2006/relationships/image" Target="../media/image3.png"/><Relationship Id="rId4" Type="http://schemas.openxmlformats.org/officeDocument/2006/relationships/hyperlink" Target="https://ada.com/cardiovascular/cardiovascular-disease-risk-factors" TargetMode="External"/><Relationship Id="rId9" Type="http://schemas.openxmlformats.org/officeDocument/2006/relationships/hyperlink" Target="https://cks.nice.org.uk/topics/hypertension/background-information/defini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ID:2414272</a:t>
            </a:r>
          </a:p>
          <a:p>
            <a:pPr algn="l" eaLnBrk="1" hangingPunct="1"/>
            <a:r>
              <a:rPr lang="en-GB" altLang="en-US" sz="2800" b="1" dirty="0">
                <a:solidFill>
                  <a:schemeClr val="bg1"/>
                </a:solidFill>
              </a:rPr>
              <a:t>Student name: Ana Raquel Sousa</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2" name="Áudio 21">
            <a:hlinkClick r:id="" action="ppaction://media"/>
            <a:extLst>
              <a:ext uri="{FF2B5EF4-FFF2-40B4-BE49-F238E27FC236}">
                <a16:creationId xmlns:a16="http://schemas.microsoft.com/office/drawing/2014/main" id="{2DE8FBFF-25D9-A83B-C41F-199CDAE0966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9880"/>
    </mc:Choice>
    <mc:Fallback xmlns="">
      <p:transition spd="slow" advTm="19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wrap="square" anchor="ctr">
            <a:normAutofit/>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endParaRPr lang="en-US" sz="2000" b="1" dirty="0">
              <a:latin typeface="Arial" panose="020B0604020202020204" pitchFamily="34" charset="0"/>
              <a:cs typeface="Arial" panose="020B0604020202020204" pitchFamily="34" charset="0"/>
            </a:endParaRPr>
          </a:p>
          <a:p>
            <a:pPr marL="0" indent="0">
              <a:lnSpc>
                <a:spcPct val="90000"/>
              </a:lnSpc>
              <a:buNone/>
            </a:pPr>
            <a:r>
              <a:rPr lang="en-US" sz="2000" b="1" i="1" dirty="0">
                <a:latin typeface="Arial" panose="020B0604020202020204" pitchFamily="34" charset="0"/>
                <a:cs typeface="Arial" panose="020B0604020202020204" pitchFamily="34" charset="0"/>
              </a:rPr>
              <a:t>H</a:t>
            </a:r>
            <a:r>
              <a:rPr kumimoji="0" lang="en-US" sz="2000" b="1" i="1" u="none" strike="noStrike" kern="1200" cap="none" spc="0" normalizeH="0" baseline="0" noProof="0" dirty="0" err="1">
                <a:ln>
                  <a:noFill/>
                </a:ln>
                <a:effectLst/>
                <a:uLnTx/>
                <a:uFillTx/>
                <a:latin typeface="Arial" panose="020B0604020202020204" pitchFamily="34" charset="0"/>
                <a:cs typeface="Arial" panose="020B0604020202020204" pitchFamily="34" charset="0"/>
              </a:rPr>
              <a:t>ypertension</a:t>
            </a:r>
            <a:r>
              <a:rPr kumimoji="0" lang="en-US" sz="2000" b="1" i="1"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US" sz="2000" i="1" u="none" strike="noStrike" kern="1200" cap="none" spc="0" normalizeH="0" baseline="0" noProof="0" dirty="0">
                <a:ln>
                  <a:noFill/>
                </a:ln>
                <a:effectLst/>
                <a:uLnTx/>
                <a:uFillTx/>
                <a:latin typeface="Arial" panose="020B0604020202020204" pitchFamily="34" charset="0"/>
                <a:cs typeface="Arial" panose="020B0604020202020204" pitchFamily="34" charset="0"/>
              </a:rPr>
              <a:t>(</a:t>
            </a:r>
            <a:r>
              <a:rPr lang="en-US" sz="2000" i="1" dirty="0">
                <a:latin typeface="Arial" panose="020B0604020202020204" pitchFamily="34" charset="0"/>
                <a:cs typeface="Arial" panose="020B0604020202020204" pitchFamily="34" charset="0"/>
              </a:rPr>
              <a:t>H</a:t>
            </a:r>
            <a:r>
              <a:rPr lang="en-US" sz="2000" dirty="0">
                <a:latin typeface="Arial" panose="020B0604020202020204" pitchFamily="34" charset="0"/>
                <a:cs typeface="Arial" panose="020B0604020202020204" pitchFamily="34" charset="0"/>
              </a:rPr>
              <a:t>igh blood pressure) is a chronic disease in which blood pressure in the arteries is consistently elevated. In the long term, it is a major risk factor for several serious diseases such as coronary artery disease, stroke, heart failure, visual impairment, chronic kidney disease, and dementia.</a:t>
            </a:r>
            <a:endParaRPr lang="en-GB" sz="2000" dirty="0">
              <a:latin typeface="Arial" panose="020B0604020202020204" pitchFamily="34" charset="0"/>
              <a:cs typeface="Arial" panose="020B0604020202020204" pitchFamily="34" charset="0"/>
            </a:endParaRPr>
          </a:p>
        </p:txBody>
      </p:sp>
      <p:pic>
        <p:nvPicPr>
          <p:cNvPr id="6" name="Marcador de Posição de Conteúdo 5">
            <a:extLst>
              <a:ext uri="{FF2B5EF4-FFF2-40B4-BE49-F238E27FC236}">
                <a16:creationId xmlns:a16="http://schemas.microsoft.com/office/drawing/2014/main" id="{D8EA85BD-2310-E097-D575-E6C9B3DA5E3A}"/>
              </a:ext>
            </a:extLst>
          </p:cNvPr>
          <p:cNvPicPr>
            <a:picLocks noGrp="1" noChangeAspect="1"/>
          </p:cNvPicPr>
          <p:nvPr>
            <p:ph sz="half" idx="2"/>
          </p:nvPr>
        </p:nvPicPr>
        <p:blipFill>
          <a:blip r:embed="rId4"/>
          <a:stretch>
            <a:fillRect/>
          </a:stretch>
        </p:blipFill>
        <p:spPr>
          <a:xfrm>
            <a:off x="4648200" y="2474010"/>
            <a:ext cx="4038600" cy="2241422"/>
          </a:xfrm>
          <a:prstGeom prst="rect">
            <a:avLst/>
          </a:prstGeom>
          <a:noFill/>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pic>
        <p:nvPicPr>
          <p:cNvPr id="9" name="Áudio 8">
            <a:hlinkClick r:id="" action="ppaction://media"/>
            <a:extLst>
              <a:ext uri="{FF2B5EF4-FFF2-40B4-BE49-F238E27FC236}">
                <a16:creationId xmlns:a16="http://schemas.microsoft.com/office/drawing/2014/main" id="{7E71D6A5-9956-717D-0AE2-E15EE321129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40816"/>
    </mc:Choice>
    <mc:Fallback xmlns="">
      <p:transition spd="slow" advTm="40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136525"/>
            <a:ext cx="8229600" cy="1060227"/>
          </a:xfrm>
        </p:spPr>
        <p:txBody>
          <a:bodyPr/>
          <a:lstStyle/>
          <a:p>
            <a:r>
              <a:rPr lang="en-GB" sz="3600" b="1" dirty="0">
                <a:latin typeface="Arial" panose="020B0604020202020204" pitchFamily="34" charset="0"/>
                <a:cs typeface="Arial" panose="020B0604020202020204" pitchFamily="34" charset="0"/>
              </a:rPr>
              <a:t>Information about the Alvaro</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611560" y="1556792"/>
            <a:ext cx="8075240" cy="3960441"/>
          </a:xfrm>
        </p:spPr>
        <p:txBody>
          <a:bodyPr/>
          <a:lstStyle/>
          <a:p>
            <a:pPr marL="0" indent="0">
              <a:buNone/>
            </a:pPr>
            <a:r>
              <a:rPr lang="en-US" sz="2400" b="1" dirty="0">
                <a:latin typeface="Arial" panose="020B0604020202020204" pitchFamily="34" charset="0"/>
                <a:cs typeface="Arial" panose="020B0604020202020204" pitchFamily="34" charset="0"/>
              </a:rPr>
              <a:t>Patient information :</a:t>
            </a:r>
          </a:p>
          <a:p>
            <a:pPr>
              <a:buFont typeface="Wingdings" panose="05000000000000000000" pitchFamily="2" charset="2"/>
              <a:buChar char="§"/>
            </a:pPr>
            <a:r>
              <a:rPr lang="en-US" sz="2400" b="1" i="1" dirty="0">
                <a:latin typeface="Arial" panose="020B0604020202020204" pitchFamily="34" charset="0"/>
                <a:cs typeface="Arial" panose="020B0604020202020204" pitchFamily="34" charset="0"/>
              </a:rPr>
              <a:t>Name: Alvaro Costa</a:t>
            </a:r>
          </a:p>
          <a:p>
            <a:pPr>
              <a:buFont typeface="Wingdings" panose="05000000000000000000" pitchFamily="2" charset="2"/>
              <a:buChar char="§"/>
            </a:pPr>
            <a:r>
              <a:rPr lang="en-US" sz="2400" b="1" i="1" dirty="0">
                <a:latin typeface="Arial" panose="020B0604020202020204" pitchFamily="34" charset="0"/>
                <a:cs typeface="Arial" panose="020B0604020202020204" pitchFamily="34" charset="0"/>
              </a:rPr>
              <a:t>Age: 50</a:t>
            </a:r>
          </a:p>
          <a:p>
            <a:pPr>
              <a:buFont typeface="Wingdings" panose="05000000000000000000" pitchFamily="2" charset="2"/>
              <a:buChar char="§"/>
            </a:pPr>
            <a:r>
              <a:rPr lang="en-US" sz="2400" b="1" i="1" dirty="0">
                <a:latin typeface="Arial" panose="020B0604020202020204" pitchFamily="34" charset="0"/>
                <a:cs typeface="Arial" panose="020B0604020202020204" pitchFamily="34" charset="0"/>
              </a:rPr>
              <a:t> Occupation: Bus driver </a:t>
            </a:r>
          </a:p>
          <a:p>
            <a:pPr>
              <a:buFont typeface="Wingdings" panose="05000000000000000000" pitchFamily="2" charset="2"/>
              <a:buChar char="§"/>
            </a:pPr>
            <a:r>
              <a:rPr lang="en-US" sz="2400" b="1" i="1" dirty="0">
                <a:latin typeface="Arial" panose="020B0604020202020204" pitchFamily="34" charset="0"/>
                <a:cs typeface="Arial" panose="020B0604020202020204" pitchFamily="34" charset="0"/>
              </a:rPr>
              <a:t>History family: Father with hypertension </a:t>
            </a:r>
          </a:p>
          <a:p>
            <a:pPr>
              <a:buFont typeface="Wingdings" panose="05000000000000000000" pitchFamily="2" charset="2"/>
              <a:buChar char="§"/>
            </a:pPr>
            <a:r>
              <a:rPr lang="en-US" sz="2400" b="1" i="1" dirty="0">
                <a:latin typeface="Arial" panose="020B0604020202020204" pitchFamily="34" charset="0"/>
                <a:cs typeface="Arial" panose="020B0604020202020204" pitchFamily="34" charset="0"/>
              </a:rPr>
              <a:t>Lifestyle:  diet high in salt and fat, smoker for 20 years</a:t>
            </a:r>
            <a:endParaRPr lang="en-GB" sz="2400" b="1"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24" name="Áudio 23">
            <a:hlinkClick r:id="" action="ppaction://media"/>
            <a:extLst>
              <a:ext uri="{FF2B5EF4-FFF2-40B4-BE49-F238E27FC236}">
                <a16:creationId xmlns:a16="http://schemas.microsoft.com/office/drawing/2014/main" id="{9C29A50A-1FB2-E3EE-B219-6DB06E7E2DC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35634"/>
    </mc:Choice>
    <mc:Fallback xmlns="">
      <p:transition spd="slow" advTm="35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sz="3200" b="1" dirty="0">
                <a:latin typeface="Arial" panose="020B0604020202020204" pitchFamily="34" charset="0"/>
                <a:cs typeface="Arial" panose="020B0604020202020204" pitchFamily="34" charset="0"/>
              </a:rPr>
              <a:t>Anatomy and Physiology of  Hypertension Disease</a:t>
            </a:r>
          </a:p>
        </p:txBody>
      </p:sp>
      <p:sp>
        <p:nvSpPr>
          <p:cNvPr id="4" name="Marcador de Posição do Texto 3">
            <a:extLst>
              <a:ext uri="{FF2B5EF4-FFF2-40B4-BE49-F238E27FC236}">
                <a16:creationId xmlns:a16="http://schemas.microsoft.com/office/drawing/2014/main" id="{7C96BB0F-FC1B-70BD-F39B-B2353F642FA4}"/>
              </a:ext>
            </a:extLst>
          </p:cNvPr>
          <p:cNvSpPr>
            <a:spLocks noGrp="1"/>
          </p:cNvSpPr>
          <p:nvPr>
            <p:ph type="body" idx="1"/>
          </p:nvPr>
        </p:nvSpPr>
        <p:spPr/>
        <p:txBody>
          <a:bodyPr/>
          <a:lstStyle/>
          <a:p>
            <a:r>
              <a:rPr lang="en-GB" dirty="0"/>
              <a:t>Anatomy Hypertension</a:t>
            </a:r>
            <a:endParaRPr lang="pt-PT" dirty="0"/>
          </a:p>
        </p:txBody>
      </p:sp>
      <p:sp>
        <p:nvSpPr>
          <p:cNvPr id="5" name="Marcador de Posição de Conteúdo 4">
            <a:extLst>
              <a:ext uri="{FF2B5EF4-FFF2-40B4-BE49-F238E27FC236}">
                <a16:creationId xmlns:a16="http://schemas.microsoft.com/office/drawing/2014/main" id="{51FC4542-869B-38D7-EFD6-C0D750961D77}"/>
              </a:ext>
            </a:extLst>
          </p:cNvPr>
          <p:cNvSpPr>
            <a:spLocks noGrp="1"/>
          </p:cNvSpPr>
          <p:nvPr>
            <p:ph sz="half" idx="2"/>
          </p:nvPr>
        </p:nvSpPr>
        <p:spPr>
          <a:xfrm>
            <a:off x="457200" y="2174875"/>
            <a:ext cx="4040188" cy="3414365"/>
          </a:xfrm>
        </p:spPr>
        <p:txBody>
          <a:bodyPr/>
          <a:lstStyle/>
          <a:p>
            <a:pPr>
              <a:buFont typeface="Wingdings" panose="05000000000000000000" pitchFamily="2" charset="2"/>
              <a:buChar char="Ø"/>
            </a:pPr>
            <a:r>
              <a:rPr lang="pt-PT" dirty="0"/>
              <a:t>Ar</a:t>
            </a:r>
            <a:r>
              <a:rPr lang="pt-PT" dirty="0">
                <a:latin typeface="Arial" panose="020B0604020202020204" pitchFamily="34" charset="0"/>
                <a:cs typeface="Arial" panose="020B0604020202020204" pitchFamily="34" charset="0"/>
              </a:rPr>
              <a:t>teries and arterioles</a:t>
            </a:r>
          </a:p>
          <a:p>
            <a:pPr>
              <a:buFont typeface="Wingdings" panose="05000000000000000000" pitchFamily="2" charset="2"/>
              <a:buChar char="Ø"/>
            </a:pPr>
            <a:r>
              <a:rPr lang="pt-PT" dirty="0">
                <a:latin typeface="Arial" panose="020B0604020202020204" pitchFamily="34" charset="0"/>
                <a:cs typeface="Arial" panose="020B0604020202020204" pitchFamily="34" charset="0"/>
              </a:rPr>
              <a:t>Heart</a:t>
            </a:r>
          </a:p>
          <a:p>
            <a:pPr>
              <a:buFont typeface="Wingdings" panose="05000000000000000000" pitchFamily="2" charset="2"/>
              <a:buChar char="Ø"/>
            </a:pPr>
            <a:r>
              <a:rPr lang="pt-PT" dirty="0">
                <a:latin typeface="Arial" panose="020B0604020202020204" pitchFamily="34" charset="0"/>
                <a:cs typeface="Arial" panose="020B0604020202020204" pitchFamily="34" charset="0"/>
              </a:rPr>
              <a:t>Kidneys</a:t>
            </a:r>
          </a:p>
        </p:txBody>
      </p:sp>
      <p:sp>
        <p:nvSpPr>
          <p:cNvPr id="6" name="Marcador de Posição do Texto 5">
            <a:extLst>
              <a:ext uri="{FF2B5EF4-FFF2-40B4-BE49-F238E27FC236}">
                <a16:creationId xmlns:a16="http://schemas.microsoft.com/office/drawing/2014/main" id="{CC464C7D-83E2-BB97-237B-89FB15CB9644}"/>
              </a:ext>
            </a:extLst>
          </p:cNvPr>
          <p:cNvSpPr>
            <a:spLocks noGrp="1"/>
          </p:cNvSpPr>
          <p:nvPr>
            <p:ph type="body" sz="quarter" idx="3"/>
          </p:nvPr>
        </p:nvSpPr>
        <p:spPr/>
        <p:txBody>
          <a:bodyPr/>
          <a:lstStyle/>
          <a:p>
            <a:r>
              <a:rPr lang="en-GB" dirty="0"/>
              <a:t>Physiology Hypertension</a:t>
            </a:r>
            <a:endParaRPr lang="pt-PT" dirty="0"/>
          </a:p>
        </p:txBody>
      </p:sp>
      <p:sp>
        <p:nvSpPr>
          <p:cNvPr id="7" name="Marcador de Posição de Conteúdo 6">
            <a:extLst>
              <a:ext uri="{FF2B5EF4-FFF2-40B4-BE49-F238E27FC236}">
                <a16:creationId xmlns:a16="http://schemas.microsoft.com/office/drawing/2014/main" id="{363598D9-1CC7-8B75-6819-8ED6EC1854A7}"/>
              </a:ext>
            </a:extLst>
          </p:cNvPr>
          <p:cNvSpPr>
            <a:spLocks noGrp="1"/>
          </p:cNvSpPr>
          <p:nvPr>
            <p:ph sz="quarter" idx="4"/>
          </p:nvPr>
        </p:nvSpPr>
        <p:spPr/>
        <p:txBody>
          <a:bodyPr/>
          <a:lstStyle/>
          <a:p>
            <a:pPr>
              <a:buFont typeface="Wingdings" panose="05000000000000000000" pitchFamily="2" charset="2"/>
              <a:buChar char="Ø"/>
            </a:pPr>
            <a:r>
              <a:rPr lang="pt-PT" dirty="0">
                <a:latin typeface="Arial" panose="020B0604020202020204" pitchFamily="34" charset="0"/>
                <a:cs typeface="Arial" panose="020B0604020202020204" pitchFamily="34" charset="0"/>
              </a:rPr>
              <a:t>Blood pressure regulation</a:t>
            </a:r>
          </a:p>
          <a:p>
            <a:pPr>
              <a:buFont typeface="Wingdings" panose="05000000000000000000" pitchFamily="2" charset="2"/>
              <a:buChar char="Ø"/>
            </a:pPr>
            <a:r>
              <a:rPr lang="pt-PT" dirty="0">
                <a:latin typeface="Arial" panose="020B0604020202020204" pitchFamily="34" charset="0"/>
                <a:cs typeface="Arial" panose="020B0604020202020204" pitchFamily="34" charset="0"/>
              </a:rPr>
              <a:t>Sympathetic nervous system</a:t>
            </a:r>
          </a:p>
          <a:p>
            <a:pPr>
              <a:buFont typeface="Wingdings" panose="05000000000000000000" pitchFamily="2" charset="2"/>
              <a:buChar char="Ø"/>
            </a:pPr>
            <a:r>
              <a:rPr lang="pt-PT" dirty="0">
                <a:latin typeface="Arial" panose="020B0604020202020204" pitchFamily="34" charset="0"/>
                <a:cs typeface="Arial" panose="020B0604020202020204" pitchFamily="34" charset="0"/>
              </a:rPr>
              <a:t>Endothelial dysfunction</a:t>
            </a:r>
          </a:p>
        </p:txBody>
      </p:sp>
      <p:pic>
        <p:nvPicPr>
          <p:cNvPr id="8" name="Imagem 7">
            <a:extLst>
              <a:ext uri="{FF2B5EF4-FFF2-40B4-BE49-F238E27FC236}">
                <a16:creationId xmlns:a16="http://schemas.microsoft.com/office/drawing/2014/main" id="{9C7F3E38-F775-4833-B842-E46673C16395}"/>
              </a:ext>
            </a:extLst>
          </p:cNvPr>
          <p:cNvPicPr>
            <a:picLocks noChangeAspect="1"/>
          </p:cNvPicPr>
          <p:nvPr/>
        </p:nvPicPr>
        <p:blipFill>
          <a:blip r:embed="rId5"/>
          <a:stretch>
            <a:fillRect/>
          </a:stretch>
        </p:blipFill>
        <p:spPr>
          <a:xfrm>
            <a:off x="1907704" y="3678733"/>
            <a:ext cx="2589684" cy="1910507"/>
          </a:xfrm>
          <a:prstGeom prst="rect">
            <a:avLst/>
          </a:prstGeom>
        </p:spPr>
      </p:pic>
      <p:pic>
        <p:nvPicPr>
          <p:cNvPr id="30" name="Áudio 29">
            <a:hlinkClick r:id="" action="ppaction://media"/>
            <a:extLst>
              <a:ext uri="{FF2B5EF4-FFF2-40B4-BE49-F238E27FC236}">
                <a16:creationId xmlns:a16="http://schemas.microsoft.com/office/drawing/2014/main" id="{2CB3AE2C-7D57-CF6C-7308-9FA33612A14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71218"/>
    </mc:Choice>
    <mc:Fallback xmlns="">
      <p:transition spd="slow" advTm="71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r>
              <a:rPr lang="en-GB" sz="3600" b="1" dirty="0">
                <a:latin typeface="Arial" panose="020B0604020202020204" pitchFamily="34" charset="0"/>
                <a:cs typeface="Arial" panose="020B0604020202020204" pitchFamily="34" charset="0"/>
              </a:rPr>
              <a:t>Lifestyle and Health Behaviour</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457200" y="1600201"/>
            <a:ext cx="4038600" cy="3989040"/>
          </a:xfrm>
        </p:spPr>
        <p:txBody>
          <a:bodyPr wrap="square" anchor="t">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 Diet</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Regular physical activity</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Healthy body weight</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Smoking</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Alcohol</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Stress </a:t>
            </a:r>
          </a:p>
          <a:p>
            <a:pPr marL="0" indent="0">
              <a:buNone/>
            </a:pPr>
            <a:endParaRPr lang="en-GB" b="1" dirty="0"/>
          </a:p>
        </p:txBody>
      </p:sp>
      <p:pic>
        <p:nvPicPr>
          <p:cNvPr id="7" name="Marcador de Posição de Conteúdo 6" descr="Equipe de hospital sorridente">
            <a:extLst>
              <a:ext uri="{FF2B5EF4-FFF2-40B4-BE49-F238E27FC236}">
                <a16:creationId xmlns:a16="http://schemas.microsoft.com/office/drawing/2014/main" id="{BB8123A5-3969-FC9B-E43F-41959B72BB4A}"/>
              </a:ext>
            </a:extLst>
          </p:cNvPr>
          <p:cNvPicPr>
            <a:picLocks noGrp="1" noChangeAspect="1"/>
          </p:cNvPicPr>
          <p:nvPr>
            <p:ph sz="half" idx="2"/>
          </p:nvPr>
        </p:nvPicPr>
        <p:blipFill>
          <a:blip r:embed="rId4" cstate="print">
            <a:extLst>
              <a:ext uri="{28A0092B-C50C-407E-A947-70E740481C1C}">
                <a14:useLocalDpi xmlns:a14="http://schemas.microsoft.com/office/drawing/2010/main" val="0"/>
              </a:ext>
            </a:extLst>
          </a:blip>
          <a:srcRect l="22459" r="6419" b="1"/>
          <a:stretch>
            <a:fillRect/>
          </a:stretch>
        </p:blipFill>
        <p:spPr>
          <a:xfrm>
            <a:off x="4648200" y="1600201"/>
            <a:ext cx="4038600" cy="3989040"/>
          </a:xfrm>
          <a:no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19/12/2025</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17" name="Áudio 16">
            <a:hlinkClick r:id="" action="ppaction://media"/>
            <a:extLst>
              <a:ext uri="{FF2B5EF4-FFF2-40B4-BE49-F238E27FC236}">
                <a16:creationId xmlns:a16="http://schemas.microsoft.com/office/drawing/2014/main" id="{C47F2C4E-D6F1-D22F-BD27-A39E3170C8E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41897"/>
    </mc:Choice>
    <mc:Fallback xmlns="">
      <p:transition spd="slow" advTm="41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latin typeface="Arial" panose="020B0604020202020204" pitchFamily="34" charset="0"/>
                <a:cs typeface="Arial" panose="020B0604020202020204" pitchFamily="34" charset="0"/>
              </a:rPr>
              <a:t>Everyday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pPr marL="0" indent="0">
              <a:lnSpc>
                <a:spcPct val="150000"/>
              </a:lnSpc>
              <a:buNone/>
            </a:pPr>
            <a:r>
              <a:rPr lang="en-US" sz="2000" dirty="0">
                <a:latin typeface="Arial" panose="020B0604020202020204" pitchFamily="34" charset="0"/>
                <a:cs typeface="Arial" panose="020B0604020202020204" pitchFamily="34" charset="0"/>
              </a:rPr>
              <a:t>Álvaro’s everyday daily routine requires constant care to keep his blood pressure under control. His day begins with measuring his blood pressure, and he regularly takes his prescribed medication. His diet must be balanced, low in salt and fat, prioritizing fruits and vegetables, and he drinks plenty of water. He engages in moderate physical exercise, such as walking. Adequate rest helps reduce stress and prevent hypertensive crises. Regular medical checkups are part of his routine, ensuring monitoring and prevention of complications.</a:t>
            </a: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0" name="Áudio 9">
            <a:hlinkClick r:id="" action="ppaction://media"/>
            <a:extLst>
              <a:ext uri="{FF2B5EF4-FFF2-40B4-BE49-F238E27FC236}">
                <a16:creationId xmlns:a16="http://schemas.microsoft.com/office/drawing/2014/main" id="{514FC59B-43F2-1193-7DBE-0CB352C355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172758"/>
    </mc:Choice>
    <mc:Fallback xmlns="">
      <p:transition spd="slow" advTm="172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latin typeface="Arial" panose="020B0604020202020204" pitchFamily="34" charset="0"/>
                <a:cs typeface="Arial" panose="020B0604020202020204" pitchFamily="34" charset="0"/>
              </a:rPr>
              <a:t>Communication and Ethical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196752"/>
            <a:ext cx="8229600" cy="4320481"/>
          </a:xfrm>
        </p:spPr>
        <p:txBody>
          <a:bodyPr/>
          <a:lstStyle/>
          <a:p>
            <a:pPr marL="0" indent="0">
              <a:buNone/>
            </a:pPr>
            <a:r>
              <a:rPr lang="en-GB" sz="1600" b="1" dirty="0">
                <a:latin typeface="Arial" panose="020B0604020202020204" pitchFamily="34" charset="0"/>
                <a:cs typeface="Arial" panose="020B0604020202020204" pitchFamily="34" charset="0"/>
              </a:rPr>
              <a:t>Clarity and simplicity</a:t>
            </a:r>
          </a:p>
          <a:p>
            <a:r>
              <a:rPr lang="en-US" sz="1600" dirty="0">
                <a:latin typeface="Arial" panose="020B0604020202020204" pitchFamily="34" charset="0"/>
                <a:cs typeface="Arial" panose="020B0604020202020204" pitchFamily="34" charset="0"/>
              </a:rPr>
              <a:t>Use simple and understandable terms.</a:t>
            </a:r>
          </a:p>
          <a:p>
            <a:r>
              <a:rPr lang="en-US" sz="1600" dirty="0">
                <a:latin typeface="Arial" panose="020B0604020202020204" pitchFamily="34" charset="0"/>
                <a:cs typeface="Arial" panose="020B0604020202020204" pitchFamily="34" charset="0"/>
              </a:rPr>
              <a:t>Explain what is hypertension , the risks of not treating it, and the benefits of treatment.</a:t>
            </a:r>
          </a:p>
          <a:p>
            <a:endParaRPr lang="en-US"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Active listening</a:t>
            </a:r>
          </a:p>
          <a:p>
            <a:r>
              <a:rPr lang="en-US" sz="1600" dirty="0">
                <a:latin typeface="Arial" panose="020B0604020202020204" pitchFamily="34" charset="0"/>
                <a:cs typeface="Arial" panose="020B0604020202020204" pitchFamily="34" charset="0"/>
              </a:rPr>
              <a:t>Listen attentively to the patient's questions and concerns.</a:t>
            </a:r>
          </a:p>
          <a:p>
            <a:r>
              <a:rPr lang="en-US" sz="1600" dirty="0">
                <a:latin typeface="Arial" panose="020B0604020202020204" pitchFamily="34" charset="0"/>
                <a:cs typeface="Arial" panose="020B0604020202020204" pitchFamily="34" charset="0"/>
              </a:rPr>
              <a:t>Show empathy and understanding about the challenges of treatment.</a:t>
            </a:r>
          </a:p>
          <a:p>
            <a:endParaRPr lang="en-US"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Patient Involvement</a:t>
            </a:r>
          </a:p>
          <a:p>
            <a:r>
              <a:rPr lang="en-US" sz="1600" dirty="0">
                <a:latin typeface="Arial" panose="020B0604020202020204" pitchFamily="34" charset="0"/>
                <a:cs typeface="Arial" panose="020B0604020202020204" pitchFamily="34" charset="0"/>
              </a:rPr>
              <a:t>Encourage participation in decisions about medication and lifestyle changes.</a:t>
            </a:r>
          </a:p>
          <a:p>
            <a:r>
              <a:rPr lang="en-US" sz="1600" dirty="0">
                <a:latin typeface="Arial" panose="020B0604020202020204" pitchFamily="34" charset="0"/>
                <a:cs typeface="Arial" panose="020B0604020202020204" pitchFamily="34" charset="0"/>
              </a:rPr>
              <a:t>Explain treatment options and possible side effects.</a:t>
            </a:r>
          </a:p>
          <a:p>
            <a:pPr marL="0" indent="0">
              <a:buNone/>
            </a:pPr>
            <a:endParaRPr lang="en-US" sz="1600" b="1"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Reinforcement and Follow-up</a:t>
            </a:r>
          </a:p>
          <a:p>
            <a:r>
              <a:rPr lang="en-US" sz="1600" dirty="0">
                <a:latin typeface="Arial" panose="020B0604020202020204" pitchFamily="34" charset="0"/>
                <a:cs typeface="Arial" panose="020B0604020202020204" pitchFamily="34" charset="0"/>
              </a:rPr>
              <a:t>Reinforce important messages about diet, exercise, and medication.</a:t>
            </a: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4" name="Áudio 13">
            <a:hlinkClick r:id="" action="ppaction://media"/>
            <a:extLst>
              <a:ext uri="{FF2B5EF4-FFF2-40B4-BE49-F238E27FC236}">
                <a16:creationId xmlns:a16="http://schemas.microsoft.com/office/drawing/2014/main" id="{4443DAC3-483C-33A6-E316-CF05585A3D5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113664"/>
    </mc:Choice>
    <mc:Fallback xmlns="">
      <p:transition spd="slow" advTm="113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820D5B1-5B10-E6E6-BB7D-6F9D739D6251}"/>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Ethical Considerations</a:t>
            </a:r>
            <a:endParaRPr lang="pt-PT" sz="3600" b="1" dirty="0">
              <a:latin typeface="Arial" panose="020B0604020202020204" pitchFamily="34" charset="0"/>
              <a:cs typeface="Arial" panose="020B0604020202020204" pitchFamily="34" charset="0"/>
            </a:endParaRPr>
          </a:p>
        </p:txBody>
      </p:sp>
      <p:sp>
        <p:nvSpPr>
          <p:cNvPr id="3" name="Marcador de Posição de Conteúdo 2">
            <a:extLst>
              <a:ext uri="{FF2B5EF4-FFF2-40B4-BE49-F238E27FC236}">
                <a16:creationId xmlns:a16="http://schemas.microsoft.com/office/drawing/2014/main" id="{D16C9EA6-8AA4-3A29-F622-CDAFA514B80A}"/>
              </a:ext>
            </a:extLst>
          </p:cNvPr>
          <p:cNvSpPr>
            <a:spLocks noGrp="1"/>
          </p:cNvSpPr>
          <p:nvPr>
            <p:ph idx="1"/>
          </p:nvPr>
        </p:nvSpPr>
        <p:spPr/>
        <p:txBody>
          <a:bodyPr/>
          <a:lstStyle/>
          <a:p>
            <a:pPr marL="0" indent="0">
              <a:buNone/>
            </a:pPr>
            <a:r>
              <a:rPr lang="en-US" sz="2000" b="1" dirty="0">
                <a:latin typeface="Arial" panose="020B0604020202020204" pitchFamily="34" charset="0"/>
                <a:cs typeface="Arial" panose="020B0604020202020204" pitchFamily="34" charset="0"/>
              </a:rPr>
              <a:t>Autonomy</a:t>
            </a:r>
            <a:r>
              <a:rPr lang="en-US" sz="2000" dirty="0">
                <a:latin typeface="Arial" panose="020B0604020202020204" pitchFamily="34" charset="0"/>
                <a:cs typeface="Arial" panose="020B0604020202020204" pitchFamily="34" charset="0"/>
              </a:rPr>
              <a:t>: Respect Alvaro's right  decisions  treatment, including medication and lifestyle changes.</a:t>
            </a: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Beneficence</a:t>
            </a:r>
            <a:r>
              <a:rPr lang="en-US" sz="2000" dirty="0">
                <a:latin typeface="Arial" panose="020B0604020202020204" pitchFamily="34" charset="0"/>
                <a:cs typeface="Arial" panose="020B0604020202020204" pitchFamily="34" charset="0"/>
              </a:rPr>
              <a:t>: to promote Alvaro's well-being by offering care that prevents complications such as strokes or heart disease.</a:t>
            </a:r>
          </a:p>
          <a:p>
            <a:pPr marL="0" indent="0">
              <a:buNone/>
            </a:pPr>
            <a:endParaRPr lang="en-US" sz="2000" b="1"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Justice: </a:t>
            </a:r>
            <a:r>
              <a:rPr lang="en-US" sz="2000" dirty="0">
                <a:latin typeface="Arial" panose="020B0604020202020204" pitchFamily="34" charset="0"/>
                <a:cs typeface="Arial" panose="020B0604020202020204" pitchFamily="34" charset="0"/>
              </a:rPr>
              <a:t>provide  equitable access to care, education and medication, regardless of socioeconomic factors.</a:t>
            </a: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Confidentiality</a:t>
            </a:r>
            <a:r>
              <a:rPr lang="en-US" sz="2000" dirty="0">
                <a:latin typeface="Arial" panose="020B0604020202020204" pitchFamily="34" charset="0"/>
                <a:cs typeface="Arial" panose="020B0604020202020204" pitchFamily="34" charset="0"/>
              </a:rPr>
              <a:t>: to protect personal information.</a:t>
            </a:r>
          </a:p>
          <a:p>
            <a:pPr marL="0" indent="0">
              <a:buNone/>
            </a:pPr>
            <a:endParaRPr lang="en-US" sz="2000" dirty="0">
              <a:latin typeface="Arial" panose="020B0604020202020204" pitchFamily="34" charset="0"/>
              <a:cs typeface="Arial" panose="020B0604020202020204" pitchFamily="34" charset="0"/>
            </a:endParaRPr>
          </a:p>
          <a:p>
            <a:pPr marL="0" indent="0">
              <a:buNone/>
            </a:pPr>
            <a:endParaRPr lang="pt-PT" sz="2000" dirty="0">
              <a:latin typeface="Arial" panose="020B0604020202020204" pitchFamily="34" charset="0"/>
              <a:cs typeface="Arial" panose="020B0604020202020204" pitchFamily="34" charset="0"/>
            </a:endParaRPr>
          </a:p>
        </p:txBody>
      </p:sp>
      <p:sp>
        <p:nvSpPr>
          <p:cNvPr id="4" name="Marcador de Posição da Data 3">
            <a:extLst>
              <a:ext uri="{FF2B5EF4-FFF2-40B4-BE49-F238E27FC236}">
                <a16:creationId xmlns:a16="http://schemas.microsoft.com/office/drawing/2014/main" id="{BDF84AAB-14A9-4699-9564-D46737D99F52}"/>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Marcador de Posição do Número do Diapositivo 4">
            <a:extLst>
              <a:ext uri="{FF2B5EF4-FFF2-40B4-BE49-F238E27FC236}">
                <a16:creationId xmlns:a16="http://schemas.microsoft.com/office/drawing/2014/main" id="{5E720F39-D031-D126-074B-E9CF5E9A677E}"/>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10" name="Áudio 9">
            <a:hlinkClick r:id="" action="ppaction://media"/>
            <a:extLst>
              <a:ext uri="{FF2B5EF4-FFF2-40B4-BE49-F238E27FC236}">
                <a16:creationId xmlns:a16="http://schemas.microsoft.com/office/drawing/2014/main" id="{C9B4457A-45D6-986D-3114-CE69B6E20C4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750715041"/>
      </p:ext>
    </p:extLst>
  </p:cSld>
  <p:clrMapOvr>
    <a:masterClrMapping/>
  </p:clrMapOvr>
  <mc:AlternateContent xmlns:mc="http://schemas.openxmlformats.org/markup-compatibility/2006" xmlns:p14="http://schemas.microsoft.com/office/powerpoint/2010/main">
    <mc:Choice Requires="p14">
      <p:transition spd="slow" p14:dur="2000" advTm="82399"/>
    </mc:Choice>
    <mc:Fallback xmlns="">
      <p:transition spd="slow" advTm="82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936104"/>
          </a:xfrm>
        </p:spPr>
        <p:txBody>
          <a:bodyPr/>
          <a:lstStyle/>
          <a:p>
            <a:pPr algn="ctr"/>
            <a:r>
              <a:rPr lang="en-GB" sz="3600" b="1"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836712"/>
            <a:ext cx="8229600" cy="4824536"/>
          </a:xfrm>
        </p:spPr>
        <p:txBody>
          <a:bodyPr/>
          <a:lstStyle/>
          <a:p>
            <a:pPr marL="0" indent="0">
              <a:buNone/>
            </a:pPr>
            <a:r>
              <a:rPr lang="en-GB" sz="2000" b="1" dirty="0"/>
              <a:t>Age</a:t>
            </a:r>
            <a:r>
              <a:rPr lang="en-GB" sz="2000" dirty="0"/>
              <a:t>: </a:t>
            </a:r>
            <a:r>
              <a:rPr lang="en-US" sz="2000" dirty="0"/>
              <a:t>blood pressure tends to rise with advancing age</a:t>
            </a:r>
          </a:p>
          <a:p>
            <a:pPr marL="0" indent="0">
              <a:buNone/>
            </a:pPr>
            <a:r>
              <a:rPr lang="en-US" sz="2000" b="1" dirty="0"/>
              <a:t>Genetics</a:t>
            </a:r>
            <a:r>
              <a:rPr lang="en-US" sz="2000" dirty="0"/>
              <a:t>: </a:t>
            </a:r>
            <a:r>
              <a:rPr lang="en-US" sz="2000" dirty="0">
                <a:latin typeface="Arial" panose="020B0604020202020204" pitchFamily="34" charset="0"/>
                <a:cs typeface="Arial" panose="020B0604020202020204" pitchFamily="34" charset="0"/>
              </a:rPr>
              <a:t>Family History</a:t>
            </a:r>
          </a:p>
          <a:p>
            <a:pPr marL="0" indent="0">
              <a:buNone/>
            </a:pPr>
            <a:r>
              <a:rPr lang="en-US" sz="2000" b="1" dirty="0"/>
              <a:t>Lifestyle:</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Excessive alcohol and tobacco consumption, chronic stress, lack of sleep, and poor diet are habits that increase  and kidney failure.</a:t>
            </a:r>
          </a:p>
          <a:p>
            <a:pPr marL="0" indent="0">
              <a:buNone/>
            </a:pPr>
            <a:r>
              <a:rPr lang="en-US" sz="2000" b="1" dirty="0"/>
              <a:t>Behavioral:</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This demonstrates the intersection between the degree of hypertension control (e.g., depression, anxiety, substance use) and the direct positive benefit of behavioral health intervention on blood pressure.</a:t>
            </a:r>
          </a:p>
          <a:p>
            <a:pPr marL="0" indent="0">
              <a:buNone/>
            </a:pPr>
            <a:r>
              <a:rPr lang="en-US" sz="2000" b="1" dirty="0">
                <a:latin typeface="Arial" panose="020B0604020202020204" pitchFamily="34" charset="0"/>
                <a:cs typeface="Arial" panose="020B0604020202020204" pitchFamily="34" charset="0"/>
              </a:rPr>
              <a:t>Health Condition:</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Obesity, diabetes, high cholesterol, hormonal diseases, a family history of hypertension, and aging.</a:t>
            </a:r>
            <a:endParaRPr lang="en-GB" sz="2000" dirty="0">
              <a:latin typeface="Arial" panose="020B0604020202020204" pitchFamily="34" charset="0"/>
              <a:cs typeface="Arial" panose="020B0604020202020204" pitchFamily="34" charset="0"/>
            </a:endParaRPr>
          </a:p>
        </p:txBody>
      </p:sp>
      <p:pic>
        <p:nvPicPr>
          <p:cNvPr id="7" name="Áudio 6">
            <a:hlinkClick r:id="" action="ppaction://media"/>
            <a:extLst>
              <a:ext uri="{FF2B5EF4-FFF2-40B4-BE49-F238E27FC236}">
                <a16:creationId xmlns:a16="http://schemas.microsoft.com/office/drawing/2014/main" id="{38EBCD0F-6EA2-BB75-4F7A-622DB89BF3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111411"/>
    </mc:Choice>
    <mc:Fallback xmlns="">
      <p:transition spd="slow" advTm="111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1"/>
            <a:ext cx="8229600" cy="980728"/>
          </a:xfrm>
        </p:spPr>
        <p:txBody>
          <a:bodyPr/>
          <a:lstStyle/>
          <a:p>
            <a:r>
              <a:rPr lang="en-GB" sz="3600" b="1" dirty="0"/>
              <a:t> Evidence</a:t>
            </a:r>
            <a:r>
              <a:rPr kumimoji="0" lang="en-GB" sz="3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Based</a:t>
            </a:r>
            <a:r>
              <a:rPr lang="en-GB" sz="3600" b="1" dirty="0"/>
              <a:t> 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2"/>
          </p:nvPr>
        </p:nvSpPr>
        <p:spPr>
          <a:xfrm>
            <a:off x="457200" y="1417638"/>
            <a:ext cx="3754760" cy="4171602"/>
          </a:xfrm>
        </p:spPr>
        <p:txBody>
          <a:bodyPr/>
          <a:lstStyle/>
          <a:p>
            <a:pPr marL="0" indent="0">
              <a:buNone/>
            </a:pPr>
            <a:r>
              <a:rPr lang="en-GB" sz="2400" b="1" dirty="0">
                <a:latin typeface="Arial" panose="020B0604020202020204" pitchFamily="34" charset="0"/>
                <a:cs typeface="Arial" panose="020B0604020202020204" pitchFamily="34" charset="0"/>
              </a:rPr>
              <a:t>Care Routine</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Healthy diet with reduced salt and fat intake.</a:t>
            </a: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Regular physical activity for 15 minutes per week.</a:t>
            </a: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Reinforce adherence to antihypertensive medication.</a:t>
            </a: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Reduce alcohol consumption and get adequate sleep.</a:t>
            </a:r>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p:txBody>
          <a:bodyPr/>
          <a:lstStyle/>
          <a:p>
            <a:pPr>
              <a:defRPr/>
            </a:pPr>
            <a:fld id="{6550E941-99E4-4403-A917-B30FF69A9617}" type="slidenum">
              <a:rPr lang="en-GB" altLang="en-US" smtClean="0"/>
              <a:pPr>
                <a:defRPr/>
              </a:pPr>
              <a:t>10</a:t>
            </a:fld>
            <a:endParaRPr lang="en-GB" altLang="en-US"/>
          </a:p>
        </p:txBody>
      </p:sp>
      <p:sp>
        <p:nvSpPr>
          <p:cNvPr id="10" name="Marcador de Posição de Conteúdo 9">
            <a:extLst>
              <a:ext uri="{FF2B5EF4-FFF2-40B4-BE49-F238E27FC236}">
                <a16:creationId xmlns:a16="http://schemas.microsoft.com/office/drawing/2014/main" id="{03CEDE17-87AC-E7F3-951E-ABC9E8EE04D0}"/>
              </a:ext>
            </a:extLst>
          </p:cNvPr>
          <p:cNvSpPr>
            <a:spLocks noGrp="1"/>
          </p:cNvSpPr>
          <p:nvPr>
            <p:ph sz="quarter" idx="4"/>
          </p:nvPr>
        </p:nvSpPr>
        <p:spPr>
          <a:xfrm>
            <a:off x="4497389" y="980729"/>
            <a:ext cx="4189412" cy="4608512"/>
          </a:xfrm>
        </p:spPr>
        <p:txBody>
          <a:bodyPr/>
          <a:lstStyle/>
          <a:p>
            <a:pPr marL="0" indent="0">
              <a:buNone/>
            </a:pPr>
            <a:r>
              <a:rPr lang="en-US" b="1" dirty="0">
                <a:latin typeface="Arial" panose="020B0604020202020204" pitchFamily="34" charset="0"/>
                <a:cs typeface="Arial" panose="020B0604020202020204" pitchFamily="34" charset="0"/>
              </a:rPr>
              <a:t>Monitoring</a:t>
            </a:r>
          </a:p>
          <a:p>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Regular blood pressure measurement (at home and during appointments).</a:t>
            </a: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Weight monitoring.</a:t>
            </a: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Monitoring for adverse effects of medication and signs of complications.</a:t>
            </a:r>
          </a:p>
          <a:p>
            <a:pPr marL="0" indent="0">
              <a:buNone/>
            </a:pPr>
            <a:r>
              <a:rPr lang="en-US" b="1" dirty="0">
                <a:latin typeface="Arial" panose="020B0604020202020204" pitchFamily="34" charset="0"/>
                <a:cs typeface="Arial" panose="020B0604020202020204" pitchFamily="34" charset="0"/>
              </a:rPr>
              <a:t>Care Planning</a:t>
            </a:r>
          </a:p>
          <a:p>
            <a:endParaRPr lang="en-US" sz="11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Develop a care plan</a:t>
            </a: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Set realistic goals together with Álvaro.</a:t>
            </a: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Ensure continued health education and regular follow-up.</a:t>
            </a:r>
          </a:p>
          <a:p>
            <a:pPr>
              <a:buFont typeface="Wingdings" panose="05000000000000000000" pitchFamily="2" charset="2"/>
              <a:buChar char="§"/>
            </a:pPr>
            <a:r>
              <a:rPr lang="en-US" sz="1400" dirty="0">
                <a:latin typeface="Arial" panose="020B0604020202020204" pitchFamily="34" charset="0"/>
                <a:cs typeface="Arial" panose="020B0604020202020204" pitchFamily="34" charset="0"/>
              </a:rPr>
              <a:t>Involve family and caregivers when appropriate and respect their autonomy.</a:t>
            </a:r>
            <a:endParaRPr lang="pt-PT" sz="1400" dirty="0">
              <a:latin typeface="Arial" panose="020B0604020202020204" pitchFamily="34" charset="0"/>
              <a:cs typeface="Arial" panose="020B0604020202020204" pitchFamily="34" charset="0"/>
            </a:endParaRPr>
          </a:p>
        </p:txBody>
      </p:sp>
      <p:pic>
        <p:nvPicPr>
          <p:cNvPr id="15" name="Áudio 14">
            <a:hlinkClick r:id="" action="ppaction://media"/>
            <a:extLst>
              <a:ext uri="{FF2B5EF4-FFF2-40B4-BE49-F238E27FC236}">
                <a16:creationId xmlns:a16="http://schemas.microsoft.com/office/drawing/2014/main" id="{BDABFCC2-FD50-4FEE-2FEB-E596B355379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126301"/>
    </mc:Choice>
    <mc:Fallback xmlns="">
      <p:transition spd="slow" advTm="126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lgn="just">
              <a:lnSpc>
                <a:spcPct val="150000"/>
              </a:lnSpc>
              <a:buNone/>
            </a:pPr>
            <a:r>
              <a:rPr lang="en-US" sz="1800" dirty="0">
                <a:latin typeface="Arial" panose="020B0604020202020204" pitchFamily="34" charset="0"/>
                <a:cs typeface="Arial" panose="020B0604020202020204" pitchFamily="34" charset="0"/>
              </a:rPr>
              <a:t>Álvaro has high blood pressure, a chronic condition that affects the anatomy and physiology of the cardiovascular system. Álvaro's daily routine included a balanced, low-salt , regular  activity, control medication and </a:t>
            </a:r>
            <a:r>
              <a:rPr lang="en-US" sz="1800">
                <a:latin typeface="Arial" panose="020B0604020202020204" pitchFamily="34" charset="0"/>
                <a:cs typeface="Arial" panose="020B0604020202020204" pitchFamily="34" charset="0"/>
              </a:rPr>
              <a:t>stress  </a:t>
            </a:r>
            <a:r>
              <a:rPr lang="en-US" sz="1800" dirty="0">
                <a:latin typeface="Arial" panose="020B0604020202020204" pitchFamily="34" charset="0"/>
                <a:cs typeface="Arial" panose="020B0604020202020204" pitchFamily="34" charset="0"/>
              </a:rPr>
              <a:t>and adequate rest. Care planning should be individualized, with the goal of continuous monitoring to prevent complications. Clear, empathetic, and ethical communication between healthcare professionals was fundamental for Álvaro to promote understanding and improve his quality of life.</a:t>
            </a: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1" name="Áudio 10">
            <a:hlinkClick r:id="" action="ppaction://media"/>
            <a:extLst>
              <a:ext uri="{FF2B5EF4-FFF2-40B4-BE49-F238E27FC236}">
                <a16:creationId xmlns:a16="http://schemas.microsoft.com/office/drawing/2014/main" id="{586E4873-8AD0-9E41-3FB2-56012155F08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79330"/>
    </mc:Choice>
    <mc:Fallback xmlns="">
      <p:transition spd="slow" advTm="79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BAC14C3-E94F-497B-4351-2747AA1EADF7}"/>
              </a:ext>
            </a:extLst>
          </p:cNvPr>
          <p:cNvSpPr>
            <a:spLocks noGrp="1"/>
          </p:cNvSpPr>
          <p:nvPr>
            <p:ph type="title"/>
          </p:nvPr>
        </p:nvSpPr>
        <p:spPr>
          <a:xfrm>
            <a:off x="457200" y="1"/>
            <a:ext cx="8229600" cy="548256"/>
          </a:xfrm>
        </p:spPr>
        <p:txBody>
          <a:bodyPr/>
          <a:lstStyle/>
          <a:p>
            <a:r>
              <a:rPr lang="en-GB" sz="3600" b="1" dirty="0">
                <a:latin typeface="Arial" panose="020B0604020202020204" pitchFamily="34" charset="0"/>
                <a:cs typeface="Arial" panose="020B0604020202020204" pitchFamily="34" charset="0"/>
              </a:rPr>
              <a:t>References</a:t>
            </a:r>
            <a:endParaRPr lang="pt-PT" sz="3600" b="1" dirty="0">
              <a:latin typeface="Arial" panose="020B0604020202020204" pitchFamily="34" charset="0"/>
              <a:cs typeface="Arial" panose="020B0604020202020204" pitchFamily="34" charset="0"/>
            </a:endParaRPr>
          </a:p>
        </p:txBody>
      </p:sp>
      <p:sp>
        <p:nvSpPr>
          <p:cNvPr id="3" name="Marcador de Posição de Conteúdo 2">
            <a:extLst>
              <a:ext uri="{FF2B5EF4-FFF2-40B4-BE49-F238E27FC236}">
                <a16:creationId xmlns:a16="http://schemas.microsoft.com/office/drawing/2014/main" id="{8CEED424-7418-0D50-E815-47CA1F8F4A78}"/>
              </a:ext>
            </a:extLst>
          </p:cNvPr>
          <p:cNvSpPr>
            <a:spLocks noGrp="1"/>
          </p:cNvSpPr>
          <p:nvPr>
            <p:ph idx="1"/>
          </p:nvPr>
        </p:nvSpPr>
        <p:spPr>
          <a:xfrm>
            <a:off x="457200" y="476672"/>
            <a:ext cx="8229600" cy="5688631"/>
          </a:xfrm>
        </p:spPr>
        <p:txBody>
          <a:body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US" sz="1600" b="0" i="0" u="none" strike="noStrike" kern="1200" cap="none" spc="0" normalizeH="0" baseline="0" noProof="0" dirty="0">
                <a:ln>
                  <a:noFill/>
                </a:ln>
                <a:solidFill>
                  <a:prstClr val="black"/>
                </a:solidFill>
                <a:effectLst/>
                <a:uLnTx/>
                <a:uFillTx/>
                <a:latin typeface="Myriad Pro"/>
                <a:ea typeface="+mn-ea"/>
                <a:cs typeface="+mn-cs"/>
              </a:rPr>
              <a:t>Ada’s, (5 September ,2024), Cardiovascular Disease Risk Factors. Available: </a:t>
            </a:r>
            <a:r>
              <a:rPr kumimoji="0" lang="en-US" sz="1600" b="0" i="0" u="none" strike="noStrike" kern="1200" cap="none" spc="0" normalizeH="0" baseline="0" noProof="0" dirty="0">
                <a:ln>
                  <a:noFill/>
                </a:ln>
                <a:solidFill>
                  <a:prstClr val="black"/>
                </a:solidFill>
                <a:effectLst/>
                <a:uLnTx/>
                <a:uFillTx/>
                <a:latin typeface="Myriad Pro"/>
                <a:ea typeface="+mn-ea"/>
                <a:cs typeface="+mn-cs"/>
                <a:hlinkClick r:id="rId4"/>
              </a:rPr>
              <a:t>https://ada.com/cardiovascular/cardiovascular-disease-risk-factors</a:t>
            </a:r>
            <a:r>
              <a:rPr kumimoji="0" lang="en-US" sz="1600" b="0" i="0" u="none" strike="noStrike" kern="1200" cap="none" spc="0" normalizeH="0" baseline="0" noProof="0" dirty="0">
                <a:ln>
                  <a:noFill/>
                </a:ln>
                <a:solidFill>
                  <a:prstClr val="black"/>
                </a:solidFill>
                <a:effectLst/>
                <a:uLnTx/>
                <a:uFillTx/>
                <a:latin typeface="Myriad Pro"/>
                <a:ea typeface="+mn-ea"/>
                <a:cs typeface="+mn-cs"/>
              </a:rPr>
              <a:t>.</a:t>
            </a:r>
          </a:p>
          <a:p>
            <a:pPr marL="0" indent="0">
              <a:buNone/>
              <a:defRPr/>
            </a:pPr>
            <a:r>
              <a:rPr lang="en-US" sz="1600" dirty="0"/>
              <a:t>Mayet ,J., and Hughes. A.(2025). Cardiac and vascular pathophysiology in hypertension. Available: </a:t>
            </a:r>
            <a:r>
              <a:rPr lang="en-US" sz="1600" dirty="0">
                <a:hlinkClick r:id="rId5"/>
              </a:rPr>
              <a:t>https://heart.bmj.com/content/89/9/1104.Journals</a:t>
            </a:r>
            <a:r>
              <a:rPr lang="en-US" sz="1600" dirty="0"/>
              <a:t>.</a:t>
            </a:r>
          </a:p>
          <a:p>
            <a:pPr marL="0" indent="0">
              <a:buNone/>
              <a:defRPr/>
            </a:pPr>
            <a:r>
              <a:rPr lang="en-US" sz="1600" dirty="0"/>
              <a:t>McKechnie , D., and Vicent.(2024). Living with high blood pressure. Available: </a:t>
            </a:r>
            <a:r>
              <a:rPr lang="en-US" sz="1600" dirty="0">
                <a:hlinkClick r:id="rId6"/>
              </a:rPr>
              <a:t>https://patient.info/heart-health/high-blood-pressure-hypertension/lifestyle</a:t>
            </a:r>
            <a:r>
              <a:rPr lang="en-US" sz="1600" dirty="0"/>
              <a:t>.</a:t>
            </a:r>
          </a:p>
          <a:p>
            <a:pPr marL="0" indent="0">
              <a:buNone/>
              <a:defRPr/>
            </a:pPr>
            <a:r>
              <a:rPr lang="en-US" sz="1600" dirty="0"/>
              <a:t>Nadar, Sunil K., and others, 'Pathophysiology of hypertension', in Sunil Nadar, and Gregory Lip (eds), Hypertension (Oxford Cardiology Library) 3E, , Oxford Cardiology Library (Oxford, 2022; online </a:t>
            </a:r>
            <a:r>
              <a:rPr lang="en-US" sz="1600" dirty="0" err="1"/>
              <a:t>edn</a:t>
            </a:r>
            <a:r>
              <a:rPr lang="en-US" sz="1600" dirty="0"/>
              <a:t>, Oxford Academic, 1 Oct. 2022).</a:t>
            </a:r>
          </a:p>
          <a:p>
            <a:pPr marL="0" indent="0">
              <a:buNone/>
              <a:defRPr/>
            </a:pPr>
            <a:r>
              <a:rPr lang="en-US" sz="1600" dirty="0"/>
              <a:t>NHS (2024), 2024 ESC Guidelines for the management of elevated blood pressure and hypertension. Available: </a:t>
            </a:r>
            <a:r>
              <a:rPr lang="en-US" sz="1600" dirty="0">
                <a:hlinkClick r:id="rId7"/>
              </a:rPr>
              <a:t>https://www.escardio.org/Guidelines/Clinical-Practice-Guidelines/Elevated-Blood-Pressure-and-Hypertension</a:t>
            </a:r>
            <a:r>
              <a:rPr lang="en-US" sz="1600" dirty="0"/>
              <a:t>.</a:t>
            </a:r>
          </a:p>
          <a:p>
            <a:pPr marL="0" indent="0">
              <a:buNone/>
              <a:defRPr/>
            </a:pPr>
            <a:r>
              <a:rPr lang="en-US" sz="1600" dirty="0"/>
              <a:t>Organization, H.,W .( 2025). Hypertension. Available: </a:t>
            </a:r>
            <a:r>
              <a:rPr lang="en-US" sz="1600" dirty="0">
                <a:hlinkClick r:id="rId8"/>
              </a:rPr>
              <a:t>https://www.who.int/news-room/fact-sheets/detail/hypertension</a:t>
            </a:r>
            <a:r>
              <a:rPr lang="en-US" sz="1600" dirty="0"/>
              <a:t>. </a:t>
            </a:r>
          </a:p>
          <a:p>
            <a:pPr marL="0" indent="0">
              <a:buNone/>
              <a:defRPr/>
            </a:pPr>
            <a:r>
              <a:rPr lang="en-US" sz="1600" dirty="0"/>
              <a:t>Triyanto, E. ., Awaludin, S. ., &amp; Felis, Z. (2024). Ethical Principles of Autonomy for Hypertension Patients : A concept analysis . Asia Pacific Journal of Health Management, 19(2).</a:t>
            </a:r>
          </a:p>
          <a:p>
            <a:pPr marL="0" indent="0">
              <a:buNone/>
              <a:defRPr/>
            </a:pPr>
            <a:r>
              <a:rPr lang="en-US" sz="1600" dirty="0"/>
              <a:t>Willians , U. (2022).NICE Clinical Knowledge Summaries. Definition of Hypertension. Available: </a:t>
            </a:r>
            <a:r>
              <a:rPr lang="en-US" sz="1600" dirty="0">
                <a:hlinkClick r:id="rId9"/>
              </a:rPr>
              <a:t>https://cks.nice.org.uk/topics/hypertension/background-information/definition</a:t>
            </a:r>
            <a:r>
              <a:rPr lang="en-US" sz="1600" dirty="0"/>
              <a:t>.</a:t>
            </a:r>
          </a:p>
          <a:p>
            <a:pPr marL="0" indent="0">
              <a:buNone/>
              <a:defRPr/>
            </a:pPr>
            <a:endParaRPr lang="en-US" sz="1600" dirty="0"/>
          </a:p>
          <a:p>
            <a:pPr marL="0" indent="0">
              <a:buNone/>
              <a:defRPr/>
            </a:pPr>
            <a:endParaRPr lang="en-US" sz="1600" dirty="0"/>
          </a:p>
          <a:p>
            <a:pPr marL="0" indent="0">
              <a:buNone/>
              <a:defRPr/>
            </a:pPr>
            <a:endParaRPr lang="en-US" sz="1600" dirty="0"/>
          </a:p>
          <a:p>
            <a:pPr marL="0" indent="0">
              <a:buNone/>
              <a:defRPr/>
            </a:pPr>
            <a:endParaRPr lang="en-US" sz="1600" dirty="0"/>
          </a:p>
          <a:p>
            <a:pPr marL="0" indent="0">
              <a:buNone/>
              <a:defRPr/>
            </a:pPr>
            <a:endParaRPr lang="en-US" sz="1600" dirty="0"/>
          </a:p>
          <a:p>
            <a:pPr marL="0" indent="0">
              <a:buNone/>
              <a:defRPr/>
            </a:pPr>
            <a:endParaRPr lang="en-US" sz="1600" dirty="0"/>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US" sz="1600" b="0" i="0" u="none" strike="noStrike" kern="1200" cap="none" spc="0" normalizeH="0" baseline="0" noProof="0" dirty="0">
              <a:ln>
                <a:noFill/>
              </a:ln>
              <a:solidFill>
                <a:prstClr val="black"/>
              </a:solidFill>
              <a:effectLst/>
              <a:uLnTx/>
              <a:uFillTx/>
              <a:latin typeface="Myriad Pro"/>
              <a:ea typeface="+mn-ea"/>
              <a:cs typeface="+mn-cs"/>
            </a:endParaRPr>
          </a:p>
          <a:p>
            <a:endParaRPr lang="pt-PT" dirty="0"/>
          </a:p>
        </p:txBody>
      </p:sp>
      <p:sp>
        <p:nvSpPr>
          <p:cNvPr id="4" name="Marcador de Posição da Data 3">
            <a:extLst>
              <a:ext uri="{FF2B5EF4-FFF2-40B4-BE49-F238E27FC236}">
                <a16:creationId xmlns:a16="http://schemas.microsoft.com/office/drawing/2014/main" id="{76110B49-BA51-0B3B-2569-651666F31EB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Marcador de Posição do Número do Diapositivo 4">
            <a:extLst>
              <a:ext uri="{FF2B5EF4-FFF2-40B4-BE49-F238E27FC236}">
                <a16:creationId xmlns:a16="http://schemas.microsoft.com/office/drawing/2014/main" id="{378F2E5B-381F-75DE-D6C4-EE76B84F07DA}"/>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3" name="Áudio 12">
            <a:hlinkClick r:id="" action="ppaction://media"/>
            <a:extLst>
              <a:ext uri="{FF2B5EF4-FFF2-40B4-BE49-F238E27FC236}">
                <a16:creationId xmlns:a16="http://schemas.microsoft.com/office/drawing/2014/main" id="{5EA50B7F-9715-AF43-B60A-EA49869B55D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0517037"/>
      </p:ext>
    </p:extLst>
  </p:cSld>
  <p:clrMapOvr>
    <a:masterClrMapping/>
  </p:clrMapOvr>
  <mc:AlternateContent xmlns:mc="http://schemas.openxmlformats.org/markup-compatibility/2006" xmlns:p14="http://schemas.microsoft.com/office/powerpoint/2010/main">
    <mc:Choice Requires="p14">
      <p:transition spd="slow" p14:dur="2000" advTm="14726"/>
    </mc:Choice>
    <mc:Fallback xmlns="">
      <p:transition spd="slow" advTm="14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2678</TotalTime>
  <Words>973</Words>
  <Application>Microsoft Office PowerPoint</Application>
  <PresentationFormat>Apresentação no Ecrã (4:3)</PresentationFormat>
  <Paragraphs>125</Paragraphs>
  <Slides>12</Slides>
  <Notes>2</Notes>
  <HiddenSlides>0</HiddenSlides>
  <MMClips>12</MMClips>
  <ScaleCrop>false</ScaleCrop>
  <HeadingPairs>
    <vt:vector size="6" baseType="variant">
      <vt:variant>
        <vt:lpstr>Tipos de letra usados</vt:lpstr>
      </vt:variant>
      <vt:variant>
        <vt:i4>4</vt:i4>
      </vt:variant>
      <vt:variant>
        <vt:lpstr>Tema</vt:lpstr>
      </vt:variant>
      <vt:variant>
        <vt:i4>1</vt:i4>
      </vt:variant>
      <vt:variant>
        <vt:lpstr>Títulos dos diapositivos</vt:lpstr>
      </vt:variant>
      <vt:variant>
        <vt:i4>12</vt:i4>
      </vt:variant>
    </vt:vector>
  </HeadingPairs>
  <TitlesOfParts>
    <vt:vector size="17" baseType="lpstr">
      <vt:lpstr>Arial</vt:lpstr>
      <vt:lpstr>Myriad Pro</vt:lpstr>
      <vt:lpstr>Verdana</vt:lpstr>
      <vt:lpstr>Wingdings</vt:lpstr>
      <vt:lpstr>20140311PresentationUWTSDTemplate</vt:lpstr>
      <vt:lpstr>Apresentação do PowerPoint</vt:lpstr>
      <vt:lpstr>Introduction</vt:lpstr>
      <vt:lpstr>Information about the Alvaro</vt:lpstr>
      <vt:lpstr>Anatomy and Physiology of  Hypertension Disease</vt:lpstr>
      <vt:lpstr>Lifestyle and Health Behaviour</vt:lpstr>
      <vt:lpstr>Everyday Routine</vt:lpstr>
      <vt:lpstr>Communication and Ethical  </vt:lpstr>
      <vt:lpstr>Ethical Considerations</vt:lpstr>
      <vt:lpstr>Risk factors</vt:lpstr>
      <vt:lpstr> Evidence- Based 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Ana Sousa</cp:lastModifiedBy>
  <cp:revision>269</cp:revision>
  <cp:lastPrinted>2018-07-09T15:27:01Z</cp:lastPrinted>
  <dcterms:created xsi:type="dcterms:W3CDTF">2002-10-07T19:43:58Z</dcterms:created>
  <dcterms:modified xsi:type="dcterms:W3CDTF">2025-12-19T08:29:22Z</dcterms:modified>
</cp:coreProperties>
</file>