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44" autoAdjust="0"/>
    <p:restoredTop sz="94660"/>
  </p:normalViewPr>
  <p:slideViewPr>
    <p:cSldViewPr snapToGrid="0">
      <p:cViewPr>
        <p:scale>
          <a:sx n="40" d="100"/>
          <a:sy n="40" d="100"/>
        </p:scale>
        <p:origin x="1896" y="7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3079D0-C5BE-4E3C-BECE-10F98BB1671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B5D7FCB-D45C-4012-823C-50ACC0ECEC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D88CBD-7496-4907-983F-89F5E86974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E45B90-DEF3-413B-AF9F-7761CF8ED8ED}" type="datetimeFigureOut">
              <a:rPr lang="en-GB" smtClean="0"/>
              <a:t>30/04/2020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59E3C9-3B2B-4BDB-A7A9-2A5D0B7C30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2C1CC7-9170-4AB2-AE20-2B5626AA56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9B0611-854B-47F2-97C2-D5467F72F1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79817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EA3285-E7F6-4125-91D7-ABFA74F680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BDCABC-9CA6-445F-B1F3-CDFBF5B405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50E5C2-6EDC-4A27-995C-5837A11B08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E45B90-DEF3-413B-AF9F-7761CF8ED8ED}" type="datetimeFigureOut">
              <a:rPr lang="en-GB" smtClean="0"/>
              <a:t>30/04/2020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9CACBD-A4F7-4438-BE62-A103C0FC47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7790EE-5A12-4CC9-A678-12B7C34811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9B0611-854B-47F2-97C2-D5467F72F1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89425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F11D4C-5CC9-4DDB-9915-56A4EB4D89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05AFCB-2594-4D01-87E5-E159A8265C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F07C7B-D8E0-4609-8FF7-6A49409FC9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E45B90-DEF3-413B-AF9F-7761CF8ED8ED}" type="datetimeFigureOut">
              <a:rPr lang="en-GB" smtClean="0"/>
              <a:t>30/04/2020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E6D081-8FE0-446F-A006-CD5060F0E5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6E49C9-89C8-4982-9DCD-6F6FABC65E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9B0611-854B-47F2-97C2-D5467F72F1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17753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D1CE56-7EED-4EDF-B377-79E8BF7A91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F5606D-A2D0-426B-B428-26E2290CC63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59EB36B-FCC3-407C-A46C-F15F0CC978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A7BE8CA-5982-44A6-968A-F6ED1D0FC5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E45B90-DEF3-413B-AF9F-7761CF8ED8ED}" type="datetimeFigureOut">
              <a:rPr lang="en-GB" smtClean="0"/>
              <a:t>30/04/2020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2E6E1ED-82DF-4825-B645-BB698B24A7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CEE5860-6DF9-41FC-ADE9-F904D18050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9B0611-854B-47F2-97C2-D5467F72F1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46242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55B9AF-DFF2-45C2-8AE4-3A9DA0BF8C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F4CE8F2-6028-49FD-B3AD-7574ADE72C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D3753C-5445-4E79-8848-0ED4881AD99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428EAF7-28B4-48D3-AE6D-CC51D4BA915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346B6D2-7159-49DF-9804-27CE62F221A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AC42F4F-B4BB-4AFF-B0F1-EFFBA18D97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E45B90-DEF3-413B-AF9F-7761CF8ED8ED}" type="datetimeFigureOut">
              <a:rPr lang="en-GB" smtClean="0"/>
              <a:t>30/04/2020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43F5E78-8E61-45D5-9A98-CE404E4F84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2391652-7018-4605-87FB-49D41186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9B0611-854B-47F2-97C2-D5467F72F1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3262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01E95B-1A45-4D39-BB99-A941D4DB2C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3670688-8F5D-457F-90D0-83BA6BCC03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E45B90-DEF3-413B-AF9F-7761CF8ED8ED}" type="datetimeFigureOut">
              <a:rPr lang="en-GB" smtClean="0"/>
              <a:t>30/04/2020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5EC7EC5-9A34-4942-998E-2D8DA915AC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5CF4B09-6D02-41AA-83EE-EB001F9ABF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9B0611-854B-47F2-97C2-D5467F72F1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59673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F583508-2D01-4E23-915D-AEC2FD31A9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E45B90-DEF3-413B-AF9F-7761CF8ED8ED}" type="datetimeFigureOut">
              <a:rPr lang="en-GB" smtClean="0"/>
              <a:t>30/04/2020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1192C1E-FA8E-48C0-B314-60E620DDEB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DCD2D0B-E5E4-41AE-BF1C-027483EBB3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9B0611-854B-47F2-97C2-D5467F72F1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43026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23BAE3-EED1-4ED8-9B10-47B3585F77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A05017-69A4-4526-8CF1-C220CEF1E2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C248747-30FA-43FF-BA5A-DAC98B3CD36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B97466-CCE0-4869-8501-8C18F79AB9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E45B90-DEF3-413B-AF9F-7761CF8ED8ED}" type="datetimeFigureOut">
              <a:rPr lang="en-GB" smtClean="0"/>
              <a:t>30/04/2020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774C5D3-19FA-40AA-95F0-4F8E0E5AD5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59F9792-FE65-4083-9D16-754E9927BF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9B0611-854B-47F2-97C2-D5467F72F1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22439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6116F4-DCEA-4D44-AF20-2E771BA5E9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AD2D136-5E0B-4BBA-9EE2-2AB2B49EBB9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C9935C2-AE0F-4041-8FC1-C10072A526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CE43E47-FB73-4920-B653-0F669D9212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E45B90-DEF3-413B-AF9F-7761CF8ED8ED}" type="datetimeFigureOut">
              <a:rPr lang="en-GB" smtClean="0"/>
              <a:t>30/04/2020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255B304-754E-452D-B216-922F5AF3CD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F4A3E01-420C-4AC0-8CFF-3160C288C5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9B0611-854B-47F2-97C2-D5467F72F1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58502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D3DA50-B703-4815-9F1B-D3CB3DD1D6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61E65CC-1567-48CF-9ED6-5921D2A4379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FD79AE-1693-491D-BF11-5AD80D86B3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E45B90-DEF3-413B-AF9F-7761CF8ED8ED}" type="datetimeFigureOut">
              <a:rPr lang="en-GB" smtClean="0"/>
              <a:t>30/04/2020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DBE194-7F5C-4F89-A2B6-F863FE2733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80E907-01ED-4903-AC8B-FB0739484A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9B0611-854B-47F2-97C2-D5467F72F1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3781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ED274B5-D091-4D49-8A25-522A4B12966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8AB62A0-884C-475A-A725-6F73C1E3583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923EB9-2314-4B8F-95AD-2579B903D7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E45B90-DEF3-413B-AF9F-7761CF8ED8ED}" type="datetimeFigureOut">
              <a:rPr lang="en-GB" smtClean="0"/>
              <a:t>30/04/2020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CABCC1-C604-4AF8-A141-17D20B891D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D620EC-400A-492B-81EF-9391F3D647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9B0611-854B-47F2-97C2-D5467F72F1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71383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6244B24-F027-4A62-A544-46E45C263D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8AEF493-378B-4F5C-B0B8-E9A31FBF1E8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9A5235-A76F-41F6-AB01-CB003A45EF0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E45B90-DEF3-413B-AF9F-7761CF8ED8ED}" type="datetimeFigureOut">
              <a:rPr lang="en-GB" smtClean="0"/>
              <a:t>30/04/2020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27576F-9781-455B-B609-34DF9C5C3D8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8B279A-BA3E-403E-97E1-0B65C67B8F0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9B0611-854B-47F2-97C2-D5467F72F1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10240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2.pn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2.pn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3962611-DFD5-4092-AAFD-559E3DFCE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5488" y="0"/>
            <a:ext cx="10910292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270F1FA-0425-408F-9861-80BF5AFB2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CA83106-53CD-44EE-9DAE-0BE95909DE0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045368" y="2043663"/>
            <a:ext cx="6105194" cy="2031055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Medial Collateral Ligament Sprain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74D001D-1BD5-435E-9E54-36CF31B1237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045368" y="4074718"/>
            <a:ext cx="6105194" cy="682079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Yusuf Aslam</a:t>
            </a:r>
          </a:p>
        </p:txBody>
      </p:sp>
      <p:pic>
        <p:nvPicPr>
          <p:cNvPr id="15" name="Audio 14">
            <a:hlinkClick r:id="" action="ppaction://media"/>
            <a:extLst>
              <a:ext uri="{FF2B5EF4-FFF2-40B4-BE49-F238E27FC236}">
                <a16:creationId xmlns:a16="http://schemas.microsoft.com/office/drawing/2014/main" id="{69EBB64A-9F6C-42AC-854D-56E88FCF28A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82106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0018"/>
    </mc:Choice>
    <mc:Fallback>
      <p:transition spd="slow" advTm="2001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F4C0B10B-D2C4-4A54-AFAD-3D27DF88B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3" name="Group 72">
            <a:extLst>
              <a:ext uri="{FF2B5EF4-FFF2-40B4-BE49-F238E27FC236}">
                <a16:creationId xmlns:a16="http://schemas.microsoft.com/office/drawing/2014/main" id="{B6BADB90-C74B-40D6-86DC-503F65FCE8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09710" y="635715"/>
            <a:ext cx="11142208" cy="2482136"/>
            <a:chOff x="409710" y="635715"/>
            <a:chExt cx="11142208" cy="2482136"/>
          </a:xfrm>
        </p:grpSpPr>
        <p:sp>
          <p:nvSpPr>
            <p:cNvPr id="74" name="Freeform 44">
              <a:extLst>
                <a:ext uri="{FF2B5EF4-FFF2-40B4-BE49-F238E27FC236}">
                  <a16:creationId xmlns:a16="http://schemas.microsoft.com/office/drawing/2014/main" id="{6559431D-1886-4AE0-9B87-9AD2ECAB84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23203" y="635716"/>
              <a:ext cx="328612" cy="1742360"/>
            </a:xfrm>
            <a:custGeom>
              <a:avLst/>
              <a:gdLst>
                <a:gd name="T0" fmla="*/ 207 w 207"/>
                <a:gd name="T1" fmla="*/ 987 h 1114"/>
                <a:gd name="T2" fmla="*/ 0 w 207"/>
                <a:gd name="T3" fmla="*/ 1114 h 1114"/>
                <a:gd name="T4" fmla="*/ 0 w 207"/>
                <a:gd name="T5" fmla="*/ 127 h 1114"/>
                <a:gd name="T6" fmla="*/ 207 w 207"/>
                <a:gd name="T7" fmla="*/ 0 h 1114"/>
                <a:gd name="T8" fmla="*/ 207 w 207"/>
                <a:gd name="T9" fmla="*/ 987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7" h="1114">
                  <a:moveTo>
                    <a:pt x="207" y="987"/>
                  </a:moveTo>
                  <a:lnTo>
                    <a:pt x="0" y="1114"/>
                  </a:lnTo>
                  <a:lnTo>
                    <a:pt x="0" y="127"/>
                  </a:lnTo>
                  <a:lnTo>
                    <a:pt x="207" y="0"/>
                  </a:lnTo>
                  <a:lnTo>
                    <a:pt x="207" y="987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5" name="Freeform 45">
              <a:extLst>
                <a:ext uri="{FF2B5EF4-FFF2-40B4-BE49-F238E27FC236}">
                  <a16:creationId xmlns:a16="http://schemas.microsoft.com/office/drawing/2014/main" id="{373850A5-B04A-4FCD-9E73-EE322167FB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1022350"/>
              <a:ext cx="709612" cy="2095501"/>
            </a:xfrm>
            <a:custGeom>
              <a:avLst/>
              <a:gdLst>
                <a:gd name="T0" fmla="*/ 447 w 447"/>
                <a:gd name="T1" fmla="*/ 1363 h 1363"/>
                <a:gd name="T2" fmla="*/ 0 w 447"/>
                <a:gd name="T3" fmla="*/ 987 h 1363"/>
                <a:gd name="T4" fmla="*/ 0 w 447"/>
                <a:gd name="T5" fmla="*/ 0 h 1363"/>
                <a:gd name="T6" fmla="*/ 447 w 447"/>
                <a:gd name="T7" fmla="*/ 376 h 1363"/>
                <a:gd name="T8" fmla="*/ 447 w 447"/>
                <a:gd name="T9" fmla="*/ 1363 h 13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47" h="1363">
                  <a:moveTo>
                    <a:pt x="447" y="1363"/>
                  </a:moveTo>
                  <a:lnTo>
                    <a:pt x="0" y="987"/>
                  </a:lnTo>
                  <a:lnTo>
                    <a:pt x="0" y="0"/>
                  </a:lnTo>
                  <a:lnTo>
                    <a:pt x="447" y="376"/>
                  </a:lnTo>
                  <a:lnTo>
                    <a:pt x="447" y="1363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6" name="Freeform 46">
              <a:extLst>
                <a:ext uri="{FF2B5EF4-FFF2-40B4-BE49-F238E27FC236}">
                  <a16:creationId xmlns:a16="http://schemas.microsoft.com/office/drawing/2014/main" id="{82C18C67-80FA-4738-AA53-0AF2419F98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837744"/>
              <a:ext cx="403225" cy="1705431"/>
            </a:xfrm>
            <a:custGeom>
              <a:avLst/>
              <a:gdLst>
                <a:gd name="T0" fmla="*/ 254 w 254"/>
                <a:gd name="T1" fmla="*/ 987 h 1109"/>
                <a:gd name="T2" fmla="*/ 0 w 254"/>
                <a:gd name="T3" fmla="*/ 1109 h 1109"/>
                <a:gd name="T4" fmla="*/ 0 w 254"/>
                <a:gd name="T5" fmla="*/ 119 h 1109"/>
                <a:gd name="T6" fmla="*/ 254 w 254"/>
                <a:gd name="T7" fmla="*/ 0 h 1109"/>
                <a:gd name="T8" fmla="*/ 254 w 254"/>
                <a:gd name="T9" fmla="*/ 987 h 1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4" h="1109">
                  <a:moveTo>
                    <a:pt x="254" y="987"/>
                  </a:moveTo>
                  <a:lnTo>
                    <a:pt x="0" y="1109"/>
                  </a:lnTo>
                  <a:lnTo>
                    <a:pt x="0" y="119"/>
                  </a:lnTo>
                  <a:lnTo>
                    <a:pt x="254" y="0"/>
                  </a:lnTo>
                  <a:lnTo>
                    <a:pt x="254" y="987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7" name="Freeform 47">
              <a:extLst>
                <a:ext uri="{FF2B5EF4-FFF2-40B4-BE49-F238E27FC236}">
                  <a16:creationId xmlns:a16="http://schemas.microsoft.com/office/drawing/2014/main" id="{48543B1A-8BF5-4C63-8404-41B2EA70B3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660" y="640894"/>
              <a:ext cx="168275" cy="1713195"/>
            </a:xfrm>
            <a:custGeom>
              <a:avLst/>
              <a:gdLst>
                <a:gd name="T0" fmla="*/ 106 w 106"/>
                <a:gd name="T1" fmla="*/ 1114 h 1114"/>
                <a:gd name="T2" fmla="*/ 0 w 106"/>
                <a:gd name="T3" fmla="*/ 1005 h 1114"/>
                <a:gd name="T4" fmla="*/ 0 w 106"/>
                <a:gd name="T5" fmla="*/ 0 h 1114"/>
                <a:gd name="T6" fmla="*/ 106 w 106"/>
                <a:gd name="T7" fmla="*/ 110 h 1114"/>
                <a:gd name="T8" fmla="*/ 106 w 106"/>
                <a:gd name="T9" fmla="*/ 1114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6" h="1114">
                  <a:moveTo>
                    <a:pt x="106" y="1114"/>
                  </a:moveTo>
                  <a:lnTo>
                    <a:pt x="0" y="1005"/>
                  </a:lnTo>
                  <a:lnTo>
                    <a:pt x="0" y="0"/>
                  </a:lnTo>
                  <a:lnTo>
                    <a:pt x="106" y="110"/>
                  </a:lnTo>
                  <a:lnTo>
                    <a:pt x="106" y="111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8" name="Rectangle 77">
              <a:extLst>
                <a:ext uri="{FF2B5EF4-FFF2-40B4-BE49-F238E27FC236}">
                  <a16:creationId xmlns:a16="http://schemas.microsoft.com/office/drawing/2014/main" id="{92DF5096-E051-498C-A3ED-CBA77A813A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055" y="635715"/>
              <a:ext cx="10907863" cy="154145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7EE495A-38B0-4855-BD97-864BCF2EC1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7280" y="759805"/>
            <a:ext cx="10306520" cy="1325563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What is a Medial collateral ligament sprain?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0B58FA-70C0-47A9-910D-CCFBC1CCA2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24904" y="2494450"/>
            <a:ext cx="4053545" cy="3563159"/>
          </a:xfrm>
        </p:spPr>
        <p:txBody>
          <a:bodyPr>
            <a:normAutofit/>
          </a:bodyPr>
          <a:lstStyle/>
          <a:p>
            <a:endParaRPr lang="en-GB" sz="1700"/>
          </a:p>
          <a:p>
            <a:r>
              <a:rPr lang="en-GB" sz="1700"/>
              <a:t>The medial collateral ligament (MCL) is located on the inner part of the knee. </a:t>
            </a:r>
          </a:p>
          <a:p>
            <a:r>
              <a:rPr lang="en-GB" sz="1700"/>
              <a:t>The function of a ligament is to hold bones together and make it stable and add strength to the joint. </a:t>
            </a:r>
          </a:p>
          <a:p>
            <a:r>
              <a:rPr lang="en-GB" sz="1700"/>
              <a:t>For the MCL this ligament is one of four main ones in the knee that connects the top of the tibia (shinbone), to the bottom of the femur (thighbone).</a:t>
            </a:r>
          </a:p>
        </p:txBody>
      </p:sp>
      <p:pic>
        <p:nvPicPr>
          <p:cNvPr id="1026" name="Picture 2" descr="Medial Knee Ligament (MCL Sprain) - Symptoms, Treatment &amp; Exercises">
            <a:extLst>
              <a:ext uri="{FF2B5EF4-FFF2-40B4-BE49-F238E27FC236}">
                <a16:creationId xmlns:a16="http://schemas.microsoft.com/office/drawing/2014/main" id="{D7D2C086-937A-46FC-B66E-DF4408A9E2F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235" r="-3" b="-3"/>
          <a:stretch/>
        </p:blipFill>
        <p:spPr bwMode="auto">
          <a:xfrm>
            <a:off x="6098892" y="2492376"/>
            <a:ext cx="4802404" cy="3563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0887CD4A-DAEC-4FA0-B744-14EB8B8465E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4364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5324"/>
    </mc:Choice>
    <mc:Fallback>
      <p:transition spd="slow" advTm="4532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F4C0B10B-D2C4-4A54-AFAD-3D27DF88B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B6BADB90-C74B-40D6-86DC-503F65FCE8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09710" y="635715"/>
            <a:ext cx="11142208" cy="2482136"/>
            <a:chOff x="409710" y="635715"/>
            <a:chExt cx="11142208" cy="2482136"/>
          </a:xfrm>
        </p:grpSpPr>
        <p:sp>
          <p:nvSpPr>
            <p:cNvPr id="26" name="Freeform 44">
              <a:extLst>
                <a:ext uri="{FF2B5EF4-FFF2-40B4-BE49-F238E27FC236}">
                  <a16:creationId xmlns:a16="http://schemas.microsoft.com/office/drawing/2014/main" id="{6559431D-1886-4AE0-9B87-9AD2ECAB84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23203" y="635716"/>
              <a:ext cx="328612" cy="1742360"/>
            </a:xfrm>
            <a:custGeom>
              <a:avLst/>
              <a:gdLst>
                <a:gd name="T0" fmla="*/ 207 w 207"/>
                <a:gd name="T1" fmla="*/ 987 h 1114"/>
                <a:gd name="T2" fmla="*/ 0 w 207"/>
                <a:gd name="T3" fmla="*/ 1114 h 1114"/>
                <a:gd name="T4" fmla="*/ 0 w 207"/>
                <a:gd name="T5" fmla="*/ 127 h 1114"/>
                <a:gd name="T6" fmla="*/ 207 w 207"/>
                <a:gd name="T7" fmla="*/ 0 h 1114"/>
                <a:gd name="T8" fmla="*/ 207 w 207"/>
                <a:gd name="T9" fmla="*/ 987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7" h="1114">
                  <a:moveTo>
                    <a:pt x="207" y="987"/>
                  </a:moveTo>
                  <a:lnTo>
                    <a:pt x="0" y="1114"/>
                  </a:lnTo>
                  <a:lnTo>
                    <a:pt x="0" y="127"/>
                  </a:lnTo>
                  <a:lnTo>
                    <a:pt x="207" y="0"/>
                  </a:lnTo>
                  <a:lnTo>
                    <a:pt x="207" y="987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45">
              <a:extLst>
                <a:ext uri="{FF2B5EF4-FFF2-40B4-BE49-F238E27FC236}">
                  <a16:creationId xmlns:a16="http://schemas.microsoft.com/office/drawing/2014/main" id="{373850A5-B04A-4FCD-9E73-EE322167FB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1022350"/>
              <a:ext cx="709612" cy="2095501"/>
            </a:xfrm>
            <a:custGeom>
              <a:avLst/>
              <a:gdLst>
                <a:gd name="T0" fmla="*/ 447 w 447"/>
                <a:gd name="T1" fmla="*/ 1363 h 1363"/>
                <a:gd name="T2" fmla="*/ 0 w 447"/>
                <a:gd name="T3" fmla="*/ 987 h 1363"/>
                <a:gd name="T4" fmla="*/ 0 w 447"/>
                <a:gd name="T5" fmla="*/ 0 h 1363"/>
                <a:gd name="T6" fmla="*/ 447 w 447"/>
                <a:gd name="T7" fmla="*/ 376 h 1363"/>
                <a:gd name="T8" fmla="*/ 447 w 447"/>
                <a:gd name="T9" fmla="*/ 1363 h 13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47" h="1363">
                  <a:moveTo>
                    <a:pt x="447" y="1363"/>
                  </a:moveTo>
                  <a:lnTo>
                    <a:pt x="0" y="987"/>
                  </a:lnTo>
                  <a:lnTo>
                    <a:pt x="0" y="0"/>
                  </a:lnTo>
                  <a:lnTo>
                    <a:pt x="447" y="376"/>
                  </a:lnTo>
                  <a:lnTo>
                    <a:pt x="447" y="1363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46">
              <a:extLst>
                <a:ext uri="{FF2B5EF4-FFF2-40B4-BE49-F238E27FC236}">
                  <a16:creationId xmlns:a16="http://schemas.microsoft.com/office/drawing/2014/main" id="{82C18C67-80FA-4738-AA53-0AF2419F98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837744"/>
              <a:ext cx="403225" cy="1705431"/>
            </a:xfrm>
            <a:custGeom>
              <a:avLst/>
              <a:gdLst>
                <a:gd name="T0" fmla="*/ 254 w 254"/>
                <a:gd name="T1" fmla="*/ 987 h 1109"/>
                <a:gd name="T2" fmla="*/ 0 w 254"/>
                <a:gd name="T3" fmla="*/ 1109 h 1109"/>
                <a:gd name="T4" fmla="*/ 0 w 254"/>
                <a:gd name="T5" fmla="*/ 119 h 1109"/>
                <a:gd name="T6" fmla="*/ 254 w 254"/>
                <a:gd name="T7" fmla="*/ 0 h 1109"/>
                <a:gd name="T8" fmla="*/ 254 w 254"/>
                <a:gd name="T9" fmla="*/ 987 h 1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4" h="1109">
                  <a:moveTo>
                    <a:pt x="254" y="987"/>
                  </a:moveTo>
                  <a:lnTo>
                    <a:pt x="0" y="1109"/>
                  </a:lnTo>
                  <a:lnTo>
                    <a:pt x="0" y="119"/>
                  </a:lnTo>
                  <a:lnTo>
                    <a:pt x="254" y="0"/>
                  </a:lnTo>
                  <a:lnTo>
                    <a:pt x="254" y="987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47">
              <a:extLst>
                <a:ext uri="{FF2B5EF4-FFF2-40B4-BE49-F238E27FC236}">
                  <a16:creationId xmlns:a16="http://schemas.microsoft.com/office/drawing/2014/main" id="{48543B1A-8BF5-4C63-8404-41B2EA70B3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660" y="640894"/>
              <a:ext cx="168275" cy="1713195"/>
            </a:xfrm>
            <a:custGeom>
              <a:avLst/>
              <a:gdLst>
                <a:gd name="T0" fmla="*/ 106 w 106"/>
                <a:gd name="T1" fmla="*/ 1114 h 1114"/>
                <a:gd name="T2" fmla="*/ 0 w 106"/>
                <a:gd name="T3" fmla="*/ 1005 h 1114"/>
                <a:gd name="T4" fmla="*/ 0 w 106"/>
                <a:gd name="T5" fmla="*/ 0 h 1114"/>
                <a:gd name="T6" fmla="*/ 106 w 106"/>
                <a:gd name="T7" fmla="*/ 110 h 1114"/>
                <a:gd name="T8" fmla="*/ 106 w 106"/>
                <a:gd name="T9" fmla="*/ 1114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6" h="1114">
                  <a:moveTo>
                    <a:pt x="106" y="1114"/>
                  </a:moveTo>
                  <a:lnTo>
                    <a:pt x="0" y="1005"/>
                  </a:lnTo>
                  <a:lnTo>
                    <a:pt x="0" y="0"/>
                  </a:lnTo>
                  <a:lnTo>
                    <a:pt x="106" y="110"/>
                  </a:lnTo>
                  <a:lnTo>
                    <a:pt x="106" y="111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92DF5096-E051-498C-A3ED-CBA77A813A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055" y="635715"/>
              <a:ext cx="10907863" cy="154145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EE28F61-7DAF-417F-BAE9-BBDA588A44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7280" y="759805"/>
            <a:ext cx="10306520" cy="1325563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Mechanism of injury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33A6F5-D80C-4F26-81C8-DFC45B6BF3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24904" y="2494450"/>
            <a:ext cx="4053545" cy="3563159"/>
          </a:xfrm>
        </p:spPr>
        <p:txBody>
          <a:bodyPr>
            <a:normAutofit lnSpcReduction="10000"/>
          </a:bodyPr>
          <a:lstStyle/>
          <a:p>
            <a:r>
              <a:rPr lang="en-GB" sz="2000" dirty="0"/>
              <a:t>MCL injuries commonly occur due to acute trauma during sport which is why it is the most common knee ligament injury. </a:t>
            </a:r>
          </a:p>
          <a:p>
            <a:r>
              <a:rPr lang="en-GB" sz="2000" dirty="0"/>
              <a:t>Minor trauma to the knee may cause tearing to the superficial portion of the MCL</a:t>
            </a:r>
          </a:p>
          <a:p>
            <a:r>
              <a:rPr lang="en-GB" sz="2000" dirty="0"/>
              <a:t>When it comes to MCL injuries there are 3 grades:</a:t>
            </a:r>
          </a:p>
          <a:p>
            <a:pPr lvl="1"/>
            <a:r>
              <a:rPr lang="en-GB" sz="2000" dirty="0"/>
              <a:t>Grade 1 MCL sprain</a:t>
            </a:r>
          </a:p>
          <a:p>
            <a:pPr lvl="1"/>
            <a:r>
              <a:rPr lang="en-GB" sz="2000" dirty="0"/>
              <a:t>Grade 2 MCL sprain </a:t>
            </a:r>
          </a:p>
          <a:p>
            <a:pPr lvl="1"/>
            <a:r>
              <a:rPr lang="en-GB" sz="2000" dirty="0"/>
              <a:t>Grade 3 MCL sprain</a:t>
            </a:r>
          </a:p>
          <a:p>
            <a:pPr lvl="1"/>
            <a:endParaRPr lang="en-GB" sz="1700" dirty="0"/>
          </a:p>
          <a:p>
            <a:pPr marL="457200" lvl="1" indent="0">
              <a:buNone/>
            </a:pPr>
            <a:endParaRPr lang="en-GB" sz="1700" dirty="0"/>
          </a:p>
        </p:txBody>
      </p:sp>
      <p:pic>
        <p:nvPicPr>
          <p:cNvPr id="11" name="Picture 2" descr="MCL tear: Symptoms, diagnosis, and treatment">
            <a:extLst>
              <a:ext uri="{FF2B5EF4-FFF2-40B4-BE49-F238E27FC236}">
                <a16:creationId xmlns:a16="http://schemas.microsoft.com/office/drawing/2014/main" id="{1EF1675D-592F-4158-8C58-D8ED3F532B5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287" b="-4"/>
          <a:stretch/>
        </p:blipFill>
        <p:spPr bwMode="auto">
          <a:xfrm>
            <a:off x="6098892" y="2492376"/>
            <a:ext cx="4802404" cy="3563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C98C0AF6-27FA-490F-83E5-4622441977C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97871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9195"/>
    </mc:Choice>
    <mc:Fallback>
      <p:transition spd="slow" advTm="8919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DD38EE57-B708-47C9-A4A4-E25F09FAB0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57A28182-58A5-4DBB-8F64-BD944BCA8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09710" y="635715"/>
            <a:ext cx="11142208" cy="2482136"/>
            <a:chOff x="409710" y="635715"/>
            <a:chExt cx="11142208" cy="2482136"/>
          </a:xfrm>
        </p:grpSpPr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E4A9080E-7BA6-45FC-8677-8B9D5F4DAF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23203" y="635716"/>
              <a:ext cx="328612" cy="1742360"/>
            </a:xfrm>
            <a:custGeom>
              <a:avLst/>
              <a:gdLst>
                <a:gd name="T0" fmla="*/ 207 w 207"/>
                <a:gd name="T1" fmla="*/ 987 h 1114"/>
                <a:gd name="T2" fmla="*/ 0 w 207"/>
                <a:gd name="T3" fmla="*/ 1114 h 1114"/>
                <a:gd name="T4" fmla="*/ 0 w 207"/>
                <a:gd name="T5" fmla="*/ 127 h 1114"/>
                <a:gd name="T6" fmla="*/ 207 w 207"/>
                <a:gd name="T7" fmla="*/ 0 h 1114"/>
                <a:gd name="T8" fmla="*/ 207 w 207"/>
                <a:gd name="T9" fmla="*/ 987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7" h="1114">
                  <a:moveTo>
                    <a:pt x="207" y="987"/>
                  </a:moveTo>
                  <a:lnTo>
                    <a:pt x="0" y="1114"/>
                  </a:lnTo>
                  <a:lnTo>
                    <a:pt x="0" y="127"/>
                  </a:lnTo>
                  <a:lnTo>
                    <a:pt x="207" y="0"/>
                  </a:lnTo>
                  <a:lnTo>
                    <a:pt x="207" y="987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2163D516-75D4-4DE0-AC27-63719125AE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1022350"/>
              <a:ext cx="709612" cy="2095501"/>
            </a:xfrm>
            <a:custGeom>
              <a:avLst/>
              <a:gdLst>
                <a:gd name="T0" fmla="*/ 447 w 447"/>
                <a:gd name="T1" fmla="*/ 1363 h 1363"/>
                <a:gd name="T2" fmla="*/ 0 w 447"/>
                <a:gd name="T3" fmla="*/ 987 h 1363"/>
                <a:gd name="T4" fmla="*/ 0 w 447"/>
                <a:gd name="T5" fmla="*/ 0 h 1363"/>
                <a:gd name="T6" fmla="*/ 447 w 447"/>
                <a:gd name="T7" fmla="*/ 376 h 1363"/>
                <a:gd name="T8" fmla="*/ 447 w 447"/>
                <a:gd name="T9" fmla="*/ 1363 h 13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47" h="1363">
                  <a:moveTo>
                    <a:pt x="447" y="1363"/>
                  </a:moveTo>
                  <a:lnTo>
                    <a:pt x="0" y="987"/>
                  </a:lnTo>
                  <a:lnTo>
                    <a:pt x="0" y="0"/>
                  </a:lnTo>
                  <a:lnTo>
                    <a:pt x="447" y="376"/>
                  </a:lnTo>
                  <a:lnTo>
                    <a:pt x="447" y="1363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46">
              <a:extLst>
                <a:ext uri="{FF2B5EF4-FFF2-40B4-BE49-F238E27FC236}">
                  <a16:creationId xmlns:a16="http://schemas.microsoft.com/office/drawing/2014/main" id="{E74A26A5-C23A-46D4-B0FF-155FB38346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837744"/>
              <a:ext cx="403225" cy="1705431"/>
            </a:xfrm>
            <a:custGeom>
              <a:avLst/>
              <a:gdLst>
                <a:gd name="T0" fmla="*/ 254 w 254"/>
                <a:gd name="T1" fmla="*/ 987 h 1109"/>
                <a:gd name="T2" fmla="*/ 0 w 254"/>
                <a:gd name="T3" fmla="*/ 1109 h 1109"/>
                <a:gd name="T4" fmla="*/ 0 w 254"/>
                <a:gd name="T5" fmla="*/ 119 h 1109"/>
                <a:gd name="T6" fmla="*/ 254 w 254"/>
                <a:gd name="T7" fmla="*/ 0 h 1109"/>
                <a:gd name="T8" fmla="*/ 254 w 254"/>
                <a:gd name="T9" fmla="*/ 987 h 1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4" h="1109">
                  <a:moveTo>
                    <a:pt x="254" y="987"/>
                  </a:moveTo>
                  <a:lnTo>
                    <a:pt x="0" y="1109"/>
                  </a:lnTo>
                  <a:lnTo>
                    <a:pt x="0" y="119"/>
                  </a:lnTo>
                  <a:lnTo>
                    <a:pt x="254" y="0"/>
                  </a:lnTo>
                  <a:lnTo>
                    <a:pt x="254" y="987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" name="Freeform 47">
              <a:extLst>
                <a:ext uri="{FF2B5EF4-FFF2-40B4-BE49-F238E27FC236}">
                  <a16:creationId xmlns:a16="http://schemas.microsoft.com/office/drawing/2014/main" id="{08E0243F-1062-43C6-AD04-130DFF6684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660" y="640894"/>
              <a:ext cx="168275" cy="1713195"/>
            </a:xfrm>
            <a:custGeom>
              <a:avLst/>
              <a:gdLst>
                <a:gd name="T0" fmla="*/ 106 w 106"/>
                <a:gd name="T1" fmla="*/ 1114 h 1114"/>
                <a:gd name="T2" fmla="*/ 0 w 106"/>
                <a:gd name="T3" fmla="*/ 1005 h 1114"/>
                <a:gd name="T4" fmla="*/ 0 w 106"/>
                <a:gd name="T5" fmla="*/ 0 h 1114"/>
                <a:gd name="T6" fmla="*/ 106 w 106"/>
                <a:gd name="T7" fmla="*/ 110 h 1114"/>
                <a:gd name="T8" fmla="*/ 106 w 106"/>
                <a:gd name="T9" fmla="*/ 1114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6" h="1114">
                  <a:moveTo>
                    <a:pt x="106" y="1114"/>
                  </a:moveTo>
                  <a:lnTo>
                    <a:pt x="0" y="1005"/>
                  </a:lnTo>
                  <a:lnTo>
                    <a:pt x="0" y="0"/>
                  </a:lnTo>
                  <a:lnTo>
                    <a:pt x="106" y="110"/>
                  </a:lnTo>
                  <a:lnTo>
                    <a:pt x="106" y="111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94C5517B-1B0F-47AA-93A5-3671899698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055" y="635715"/>
              <a:ext cx="10907863" cy="154145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74F804F-03F2-4087-8F0C-2069D01AF7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7280" y="759805"/>
            <a:ext cx="10306520" cy="1325563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Signs and symptoms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A398A7-BE2D-42FA-879D-D92DA01AE8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24904" y="2494450"/>
            <a:ext cx="8656356" cy="3563159"/>
          </a:xfrm>
        </p:spPr>
        <p:txBody>
          <a:bodyPr>
            <a:normAutofit/>
          </a:bodyPr>
          <a:lstStyle/>
          <a:p>
            <a:r>
              <a:rPr lang="en-GB" sz="2400" dirty="0"/>
              <a:t>Things such as an immediate swelling at the knee joint a couple of days after the injury will occur, which will also make that area painful to touch. </a:t>
            </a:r>
          </a:p>
          <a:p>
            <a:r>
              <a:rPr lang="en-GB" sz="2400" dirty="0"/>
              <a:t>The main sign would if there is pain when you bear weight onto your knee, so when you are walking or getting up from a seated position. </a:t>
            </a:r>
          </a:p>
          <a:p>
            <a:r>
              <a:rPr lang="en-GB" sz="2400" dirty="0"/>
              <a:t>if there is only tenderness around the knee joint but you are able to carry on with physical activity and running then it will only be a grade 1 and you will have a mild sprain. 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4EC2D0B9-0BCC-4605-BC0D-95DBE074CC0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45043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2381"/>
    </mc:Choice>
    <mc:Fallback>
      <p:transition spd="slow" advTm="6238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F4C0B10B-D2C4-4A54-AFAD-3D27DF88B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3" name="Group 72">
            <a:extLst>
              <a:ext uri="{FF2B5EF4-FFF2-40B4-BE49-F238E27FC236}">
                <a16:creationId xmlns:a16="http://schemas.microsoft.com/office/drawing/2014/main" id="{B6BADB90-C74B-40D6-86DC-503F65FCE8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09710" y="635715"/>
            <a:ext cx="11142208" cy="2482136"/>
            <a:chOff x="409710" y="635715"/>
            <a:chExt cx="11142208" cy="2482136"/>
          </a:xfrm>
        </p:grpSpPr>
        <p:sp>
          <p:nvSpPr>
            <p:cNvPr id="74" name="Freeform 44">
              <a:extLst>
                <a:ext uri="{FF2B5EF4-FFF2-40B4-BE49-F238E27FC236}">
                  <a16:creationId xmlns:a16="http://schemas.microsoft.com/office/drawing/2014/main" id="{6559431D-1886-4AE0-9B87-9AD2ECAB84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23203" y="635716"/>
              <a:ext cx="328612" cy="1742360"/>
            </a:xfrm>
            <a:custGeom>
              <a:avLst/>
              <a:gdLst>
                <a:gd name="T0" fmla="*/ 207 w 207"/>
                <a:gd name="T1" fmla="*/ 987 h 1114"/>
                <a:gd name="T2" fmla="*/ 0 w 207"/>
                <a:gd name="T3" fmla="*/ 1114 h 1114"/>
                <a:gd name="T4" fmla="*/ 0 w 207"/>
                <a:gd name="T5" fmla="*/ 127 h 1114"/>
                <a:gd name="T6" fmla="*/ 207 w 207"/>
                <a:gd name="T7" fmla="*/ 0 h 1114"/>
                <a:gd name="T8" fmla="*/ 207 w 207"/>
                <a:gd name="T9" fmla="*/ 987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7" h="1114">
                  <a:moveTo>
                    <a:pt x="207" y="987"/>
                  </a:moveTo>
                  <a:lnTo>
                    <a:pt x="0" y="1114"/>
                  </a:lnTo>
                  <a:lnTo>
                    <a:pt x="0" y="127"/>
                  </a:lnTo>
                  <a:lnTo>
                    <a:pt x="207" y="0"/>
                  </a:lnTo>
                  <a:lnTo>
                    <a:pt x="207" y="987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5" name="Freeform 45">
              <a:extLst>
                <a:ext uri="{FF2B5EF4-FFF2-40B4-BE49-F238E27FC236}">
                  <a16:creationId xmlns:a16="http://schemas.microsoft.com/office/drawing/2014/main" id="{373850A5-B04A-4FCD-9E73-EE322167FB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1022350"/>
              <a:ext cx="709612" cy="2095501"/>
            </a:xfrm>
            <a:custGeom>
              <a:avLst/>
              <a:gdLst>
                <a:gd name="T0" fmla="*/ 447 w 447"/>
                <a:gd name="T1" fmla="*/ 1363 h 1363"/>
                <a:gd name="T2" fmla="*/ 0 w 447"/>
                <a:gd name="T3" fmla="*/ 987 h 1363"/>
                <a:gd name="T4" fmla="*/ 0 w 447"/>
                <a:gd name="T5" fmla="*/ 0 h 1363"/>
                <a:gd name="T6" fmla="*/ 447 w 447"/>
                <a:gd name="T7" fmla="*/ 376 h 1363"/>
                <a:gd name="T8" fmla="*/ 447 w 447"/>
                <a:gd name="T9" fmla="*/ 1363 h 13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47" h="1363">
                  <a:moveTo>
                    <a:pt x="447" y="1363"/>
                  </a:moveTo>
                  <a:lnTo>
                    <a:pt x="0" y="987"/>
                  </a:lnTo>
                  <a:lnTo>
                    <a:pt x="0" y="0"/>
                  </a:lnTo>
                  <a:lnTo>
                    <a:pt x="447" y="376"/>
                  </a:lnTo>
                  <a:lnTo>
                    <a:pt x="447" y="1363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6" name="Freeform 46">
              <a:extLst>
                <a:ext uri="{FF2B5EF4-FFF2-40B4-BE49-F238E27FC236}">
                  <a16:creationId xmlns:a16="http://schemas.microsoft.com/office/drawing/2014/main" id="{82C18C67-80FA-4738-AA53-0AF2419F98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837744"/>
              <a:ext cx="403225" cy="1705431"/>
            </a:xfrm>
            <a:custGeom>
              <a:avLst/>
              <a:gdLst>
                <a:gd name="T0" fmla="*/ 254 w 254"/>
                <a:gd name="T1" fmla="*/ 987 h 1109"/>
                <a:gd name="T2" fmla="*/ 0 w 254"/>
                <a:gd name="T3" fmla="*/ 1109 h 1109"/>
                <a:gd name="T4" fmla="*/ 0 w 254"/>
                <a:gd name="T5" fmla="*/ 119 h 1109"/>
                <a:gd name="T6" fmla="*/ 254 w 254"/>
                <a:gd name="T7" fmla="*/ 0 h 1109"/>
                <a:gd name="T8" fmla="*/ 254 w 254"/>
                <a:gd name="T9" fmla="*/ 987 h 1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4" h="1109">
                  <a:moveTo>
                    <a:pt x="254" y="987"/>
                  </a:moveTo>
                  <a:lnTo>
                    <a:pt x="0" y="1109"/>
                  </a:lnTo>
                  <a:lnTo>
                    <a:pt x="0" y="119"/>
                  </a:lnTo>
                  <a:lnTo>
                    <a:pt x="254" y="0"/>
                  </a:lnTo>
                  <a:lnTo>
                    <a:pt x="254" y="987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7" name="Freeform 47">
              <a:extLst>
                <a:ext uri="{FF2B5EF4-FFF2-40B4-BE49-F238E27FC236}">
                  <a16:creationId xmlns:a16="http://schemas.microsoft.com/office/drawing/2014/main" id="{48543B1A-8BF5-4C63-8404-41B2EA70B3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660" y="640894"/>
              <a:ext cx="168275" cy="1713195"/>
            </a:xfrm>
            <a:custGeom>
              <a:avLst/>
              <a:gdLst>
                <a:gd name="T0" fmla="*/ 106 w 106"/>
                <a:gd name="T1" fmla="*/ 1114 h 1114"/>
                <a:gd name="T2" fmla="*/ 0 w 106"/>
                <a:gd name="T3" fmla="*/ 1005 h 1114"/>
                <a:gd name="T4" fmla="*/ 0 w 106"/>
                <a:gd name="T5" fmla="*/ 0 h 1114"/>
                <a:gd name="T6" fmla="*/ 106 w 106"/>
                <a:gd name="T7" fmla="*/ 110 h 1114"/>
                <a:gd name="T8" fmla="*/ 106 w 106"/>
                <a:gd name="T9" fmla="*/ 1114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6" h="1114">
                  <a:moveTo>
                    <a:pt x="106" y="1114"/>
                  </a:moveTo>
                  <a:lnTo>
                    <a:pt x="0" y="1005"/>
                  </a:lnTo>
                  <a:lnTo>
                    <a:pt x="0" y="0"/>
                  </a:lnTo>
                  <a:lnTo>
                    <a:pt x="106" y="110"/>
                  </a:lnTo>
                  <a:lnTo>
                    <a:pt x="106" y="111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8" name="Rectangle 77">
              <a:extLst>
                <a:ext uri="{FF2B5EF4-FFF2-40B4-BE49-F238E27FC236}">
                  <a16:creationId xmlns:a16="http://schemas.microsoft.com/office/drawing/2014/main" id="{92DF5096-E051-498C-A3ED-CBA77A813A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055" y="635715"/>
              <a:ext cx="10907863" cy="154145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9C56B61-9D1B-49F7-A8EE-5F05333AB6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7280" y="759805"/>
            <a:ext cx="10306520" cy="1325563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Healing process and Time frame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CD2594-D746-42F9-86B5-222646E395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24904" y="2494450"/>
            <a:ext cx="8922254" cy="3563159"/>
          </a:xfrm>
        </p:spPr>
        <p:txBody>
          <a:bodyPr>
            <a:normAutofit/>
          </a:bodyPr>
          <a:lstStyle/>
          <a:p>
            <a:r>
              <a:rPr lang="en-GB" sz="2400" dirty="0"/>
              <a:t>When it comes to healing this type of injury there are a few different methods that come with difference circumstances:</a:t>
            </a:r>
          </a:p>
          <a:p>
            <a:pPr lvl="1"/>
            <a:r>
              <a:rPr lang="en-GB" dirty="0"/>
              <a:t>Lightweight cast</a:t>
            </a:r>
          </a:p>
          <a:p>
            <a:pPr lvl="1"/>
            <a:r>
              <a:rPr lang="en-GB" dirty="0"/>
              <a:t>R.I.C.E</a:t>
            </a:r>
          </a:p>
          <a:p>
            <a:pPr lvl="1"/>
            <a:r>
              <a:rPr lang="en-GB" dirty="0"/>
              <a:t>Pain relievers, aspirin etc. </a:t>
            </a:r>
          </a:p>
          <a:p>
            <a:r>
              <a:rPr lang="en-GB" sz="2400" dirty="0"/>
              <a:t>Rehabilitation:</a:t>
            </a:r>
          </a:p>
          <a:p>
            <a:pPr lvl="1"/>
            <a:r>
              <a:rPr lang="en-GB" dirty="0"/>
              <a:t>Physical therapy</a:t>
            </a:r>
          </a:p>
          <a:p>
            <a:pPr lvl="1"/>
            <a:r>
              <a:rPr lang="en-GB" dirty="0"/>
              <a:t>Surgery (if needed)</a:t>
            </a:r>
          </a:p>
          <a:p>
            <a:pPr lvl="1"/>
            <a:r>
              <a:rPr lang="en-GB" dirty="0"/>
              <a:t>Recovery time</a:t>
            </a:r>
          </a:p>
          <a:p>
            <a:pPr marL="0" indent="0">
              <a:buNone/>
            </a:pPr>
            <a:endParaRPr lang="en-GB" sz="1900" dirty="0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FB065D66-0882-4CD0-8705-EF19DA5BC1D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43874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77165"/>
    </mc:Choice>
    <mc:Fallback>
      <p:transition spd="slow" advTm="1771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9DD2A8-DAE1-44C6-BDD7-4C344C2C6B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5E3BA8-CACD-4C70-96CD-9367796A27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3137" y="1460500"/>
            <a:ext cx="10920664" cy="5032375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1800" dirty="0"/>
              <a:t>Slide 1: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000000"/>
                </a:solidFill>
                <a:latin typeface="Open Sans"/>
              </a:rPr>
              <a:t>Martel, J., 2017. </a:t>
            </a:r>
            <a:r>
              <a:rPr lang="en-GB" sz="1800" i="1" dirty="0">
                <a:solidFill>
                  <a:srgbClr val="000000"/>
                </a:solidFill>
                <a:latin typeface="Open Sans"/>
              </a:rPr>
              <a:t>Medial Collateral Ligament Injury Of The Knee (MCL Tear)</a:t>
            </a:r>
            <a:r>
              <a:rPr lang="en-GB" sz="1800" dirty="0">
                <a:solidFill>
                  <a:srgbClr val="000000"/>
                </a:solidFill>
                <a:latin typeface="Open Sans"/>
              </a:rPr>
              <a:t>. [online] Healthline. Available at: &lt;https://www.healthline.com/health/medial-collateral-ligament-mcl-injury-of-the-knee&gt; [Accessed 30 April 2020].</a:t>
            </a:r>
          </a:p>
          <a:p>
            <a:pPr marL="0" indent="0">
              <a:buNone/>
            </a:pPr>
            <a:r>
              <a:rPr lang="en-GB" sz="1800" dirty="0" err="1">
                <a:solidFill>
                  <a:srgbClr val="000000"/>
                </a:solidFill>
                <a:latin typeface="Open Sans"/>
              </a:rPr>
              <a:t>Physiopedia</a:t>
            </a:r>
            <a:r>
              <a:rPr lang="en-GB" sz="1800" dirty="0">
                <a:solidFill>
                  <a:srgbClr val="000000"/>
                </a:solidFill>
                <a:latin typeface="Open Sans"/>
              </a:rPr>
              <a:t>. 2020. </a:t>
            </a:r>
            <a:r>
              <a:rPr lang="en-GB" sz="1800" i="1" dirty="0">
                <a:solidFill>
                  <a:srgbClr val="000000"/>
                </a:solidFill>
                <a:latin typeface="Open Sans"/>
              </a:rPr>
              <a:t>Medial Collateral Ligament Of The Knee</a:t>
            </a:r>
            <a:r>
              <a:rPr lang="en-GB" sz="1800" dirty="0">
                <a:solidFill>
                  <a:srgbClr val="000000"/>
                </a:solidFill>
                <a:latin typeface="Open Sans"/>
              </a:rPr>
              <a:t>. [online] Available at: &lt;https://www.physio-pedia.com/Medial_Collateral_Ligament_of_the_Knee&gt; [Accessed 30 April 2020].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000000"/>
                </a:solidFill>
                <a:latin typeface="Open Sans"/>
              </a:rPr>
              <a:t>Slide 2: 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000000"/>
                </a:solidFill>
                <a:latin typeface="Open Sans"/>
              </a:rPr>
              <a:t>Andrews, K., Lu, A., </a:t>
            </a:r>
            <a:r>
              <a:rPr lang="en-GB" sz="1800" dirty="0" err="1">
                <a:solidFill>
                  <a:srgbClr val="000000"/>
                </a:solidFill>
                <a:latin typeface="Open Sans"/>
              </a:rPr>
              <a:t>Mckean</a:t>
            </a:r>
            <a:r>
              <a:rPr lang="en-GB" sz="1800" dirty="0">
                <a:solidFill>
                  <a:srgbClr val="000000"/>
                </a:solidFill>
                <a:latin typeface="Open Sans"/>
              </a:rPr>
              <a:t>, L. and </a:t>
            </a:r>
            <a:r>
              <a:rPr lang="en-GB" sz="1800" dirty="0" err="1">
                <a:solidFill>
                  <a:srgbClr val="000000"/>
                </a:solidFill>
                <a:latin typeface="Open Sans"/>
              </a:rPr>
              <a:t>Ebraheim</a:t>
            </a:r>
            <a:r>
              <a:rPr lang="en-GB" sz="1800" dirty="0">
                <a:solidFill>
                  <a:srgbClr val="000000"/>
                </a:solidFill>
                <a:latin typeface="Open Sans"/>
              </a:rPr>
              <a:t>, N., 2017. Review: Medial collateral ligament injuries. </a:t>
            </a:r>
            <a:r>
              <a:rPr lang="en-GB" sz="1800" i="1" dirty="0">
                <a:solidFill>
                  <a:srgbClr val="000000"/>
                </a:solidFill>
                <a:latin typeface="Open Sans"/>
              </a:rPr>
              <a:t>Journal of Orthopaedics</a:t>
            </a:r>
            <a:r>
              <a:rPr lang="en-GB" sz="1800" dirty="0">
                <a:solidFill>
                  <a:srgbClr val="000000"/>
                </a:solidFill>
                <a:latin typeface="Open Sans"/>
              </a:rPr>
              <a:t>, 14(4), pp.550-554.</a:t>
            </a:r>
            <a:endParaRPr lang="en-GB" sz="1800" dirty="0"/>
          </a:p>
          <a:p>
            <a:pPr marL="0" lvl="0" indent="0">
              <a:buNone/>
            </a:pPr>
            <a:r>
              <a:rPr lang="en-GB" sz="1800" dirty="0">
                <a:solidFill>
                  <a:srgbClr val="000000"/>
                </a:solidFill>
                <a:latin typeface="Open Sans"/>
              </a:rPr>
              <a:t>Martel, J., 2017. </a:t>
            </a:r>
            <a:r>
              <a:rPr lang="en-GB" sz="1800" i="1" dirty="0">
                <a:solidFill>
                  <a:srgbClr val="000000"/>
                </a:solidFill>
                <a:latin typeface="Open Sans"/>
              </a:rPr>
              <a:t>Medial Collateral Ligament Injury Of The Knee (MCL Tear)</a:t>
            </a:r>
            <a:r>
              <a:rPr lang="en-GB" sz="1800" dirty="0">
                <a:solidFill>
                  <a:srgbClr val="000000"/>
                </a:solidFill>
                <a:latin typeface="Open Sans"/>
              </a:rPr>
              <a:t>. [online] Healthline. Available at: &lt;https://www.healthline.com/health/medial-collateral-ligament-mcl-injury-of-the-knee&gt; [Accessed 30 April 2020].</a:t>
            </a:r>
          </a:p>
          <a:p>
            <a:pPr marL="0" lvl="0" indent="0">
              <a:buNone/>
            </a:pPr>
            <a:r>
              <a:rPr lang="en-GB" sz="1800" dirty="0">
                <a:solidFill>
                  <a:srgbClr val="000000"/>
                </a:solidFill>
                <a:latin typeface="Open Sans"/>
              </a:rPr>
              <a:t>Miller, J. and Armfield, S., n.d. </a:t>
            </a:r>
            <a:r>
              <a:rPr lang="en-GB" sz="1800" i="1" dirty="0">
                <a:solidFill>
                  <a:srgbClr val="000000"/>
                </a:solidFill>
                <a:latin typeface="Open Sans"/>
              </a:rPr>
              <a:t>Medial Collateral Ligament Sprain</a:t>
            </a:r>
            <a:r>
              <a:rPr lang="en-GB" sz="1800" dirty="0">
                <a:solidFill>
                  <a:srgbClr val="000000"/>
                </a:solidFill>
                <a:latin typeface="Open Sans"/>
              </a:rPr>
              <a:t>. [online] Physioworks.com.au. Available at: &lt;https://physioworks.com.au/injuries-conditions-1/medial-collateral-ligament-sprain&gt; [Accessed 30 April 2020].</a:t>
            </a:r>
          </a:p>
          <a:p>
            <a:pPr marL="0" lvl="0" indent="0">
              <a:buNone/>
            </a:pPr>
            <a:r>
              <a:rPr lang="en-GB" sz="1800" dirty="0">
                <a:solidFill>
                  <a:srgbClr val="000000"/>
                </a:solidFill>
                <a:latin typeface="Open Sans"/>
              </a:rPr>
              <a:t>Slide 3 and 4:</a:t>
            </a:r>
          </a:p>
          <a:p>
            <a:pPr marL="0" lvl="0" indent="0">
              <a:buNone/>
            </a:pPr>
            <a:r>
              <a:rPr lang="en-GB" sz="1800" dirty="0">
                <a:solidFill>
                  <a:srgbClr val="000000"/>
                </a:solidFill>
                <a:latin typeface="Open Sans"/>
              </a:rPr>
              <a:t>ucsfhealth.org. 2020. </a:t>
            </a:r>
            <a:r>
              <a:rPr lang="en-GB" sz="1800" i="1" dirty="0">
                <a:solidFill>
                  <a:srgbClr val="000000"/>
                </a:solidFill>
                <a:latin typeface="Open Sans"/>
              </a:rPr>
              <a:t>MCL Tear Treatment</a:t>
            </a:r>
            <a:r>
              <a:rPr lang="en-GB" sz="1800" dirty="0">
                <a:solidFill>
                  <a:srgbClr val="000000"/>
                </a:solidFill>
                <a:latin typeface="Open Sans"/>
              </a:rPr>
              <a:t>. [online] Available at: &lt;https://www.ucsfhealth.org/conditions/mcl-tear/treatment&gt; [Accessed 30 April 2020].</a:t>
            </a:r>
          </a:p>
          <a:p>
            <a:pPr marL="0" lvl="0" indent="0">
              <a:buNone/>
            </a:pPr>
            <a:r>
              <a:rPr lang="en-GB" sz="1800" dirty="0">
                <a:solidFill>
                  <a:srgbClr val="000000"/>
                </a:solidFill>
                <a:latin typeface="Open Sans"/>
              </a:rPr>
              <a:t>Sinai, C., 2020. </a:t>
            </a:r>
            <a:r>
              <a:rPr lang="en-GB" sz="1800" i="1" dirty="0">
                <a:solidFill>
                  <a:srgbClr val="000000"/>
                </a:solidFill>
                <a:latin typeface="Open Sans"/>
              </a:rPr>
              <a:t>Medial Collateral Ligament Tears | Cedars-Sinai</a:t>
            </a:r>
            <a:r>
              <a:rPr lang="en-GB" sz="1800" dirty="0">
                <a:solidFill>
                  <a:srgbClr val="000000"/>
                </a:solidFill>
                <a:latin typeface="Open Sans"/>
              </a:rPr>
              <a:t>. [online] Cedars-sinai.org. Available at: &lt;https://www.cedars-sinai.org/health-library/diseases-and-conditions/m/medial-collateral-ligament-tears.html&gt; [Accessed 30 April 2020].</a:t>
            </a:r>
          </a:p>
          <a:p>
            <a:pPr marL="0" lvl="0" indent="0">
              <a:buNone/>
            </a:pPr>
            <a:endParaRPr lang="en-GB" sz="1800" dirty="0">
              <a:solidFill>
                <a:srgbClr val="000000"/>
              </a:solidFill>
              <a:latin typeface="Open Sans"/>
            </a:endParaRP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B01B744F-40A0-4155-BD77-ACADEC1BAED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07800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3123"/>
    </mc:Choice>
    <mc:Fallback>
      <p:transition spd="slow" advTm="1312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55</TotalTime>
  <Words>613</Words>
  <Application>Microsoft Office PowerPoint</Application>
  <PresentationFormat>Widescreen</PresentationFormat>
  <Paragraphs>38</Paragraphs>
  <Slides>6</Slides>
  <Notes>0</Notes>
  <HiddenSlides>0</HiddenSlides>
  <MMClips>6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Calibri</vt:lpstr>
      <vt:lpstr>Calibri Light</vt:lpstr>
      <vt:lpstr>Open Sans</vt:lpstr>
      <vt:lpstr>Office Theme</vt:lpstr>
      <vt:lpstr>Medial Collateral Ligament Sprain</vt:lpstr>
      <vt:lpstr>What is a Medial collateral ligament sprain?</vt:lpstr>
      <vt:lpstr>Mechanism of injury</vt:lpstr>
      <vt:lpstr>Signs and symptoms </vt:lpstr>
      <vt:lpstr>Healing process and Time frame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Medial Collateral Ligament Sprain</dc:title>
  <dc:creator>Yusuf Aslam (1901831)</dc:creator>
  <cp:lastModifiedBy>Yusuf Aslam (1901831)</cp:lastModifiedBy>
  <cp:revision>2</cp:revision>
  <dcterms:created xsi:type="dcterms:W3CDTF">2020-04-30T18:45:47Z</dcterms:created>
  <dcterms:modified xsi:type="dcterms:W3CDTF">2020-04-30T19:40:55Z</dcterms:modified>
</cp:coreProperties>
</file>