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07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5" r:id="rId17"/>
    <p:sldId id="277" r:id="rId18"/>
    <p:sldId id="276" r:id="rId19"/>
    <p:sldId id="263" r:id="rId20"/>
    <p:sldId id="274" r:id="rId21"/>
    <p:sldId id="264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84249" autoAdjust="0"/>
  </p:normalViewPr>
  <p:slideViewPr>
    <p:cSldViewPr snapToGrid="0">
      <p:cViewPr varScale="1">
        <p:scale>
          <a:sx n="62" d="100"/>
          <a:sy n="62" d="100"/>
        </p:scale>
        <p:origin x="10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935C47-6C00-4675-8248-6CE39EF88E41}" type="datetimeFigureOut">
              <a:rPr lang="en-IN" smtClean="0"/>
              <a:t>10-12-2025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8808BC-34EE-4290-83E8-AE876C315D6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04242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808BC-34EE-4290-83E8-AE876C315D6C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75789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808BC-34EE-4290-83E8-AE876C315D6C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126941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808BC-34EE-4290-83E8-AE876C315D6C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772480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808BC-34EE-4290-83E8-AE876C315D6C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531938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808BC-34EE-4290-83E8-AE876C315D6C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835285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808BC-34EE-4290-83E8-AE876C315D6C}" type="slidenum">
              <a:rPr lang="en-IN" smtClean="0"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798402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808BC-34EE-4290-83E8-AE876C315D6C}" type="slidenum">
              <a:rPr lang="en-IN" smtClean="0"/>
              <a:t>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848478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808BC-34EE-4290-83E8-AE876C315D6C}" type="slidenum">
              <a:rPr lang="en-IN" smtClean="0"/>
              <a:t>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206739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808BC-34EE-4290-83E8-AE876C315D6C}" type="slidenum">
              <a:rPr lang="en-IN" smtClean="0"/>
              <a:t>10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82859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808BC-34EE-4290-83E8-AE876C315D6C}" type="slidenum">
              <a:rPr lang="en-IN" smtClean="0"/>
              <a:t>11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257871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808BC-34EE-4290-83E8-AE876C315D6C}" type="slidenum">
              <a:rPr lang="en-IN" smtClean="0"/>
              <a:t>12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8616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808BC-34EE-4290-83E8-AE876C315D6C}" type="slidenum">
              <a:rPr lang="en-IN" smtClean="0"/>
              <a:t>13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83458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808BC-34EE-4290-83E8-AE876C315D6C}" type="slidenum">
              <a:rPr lang="en-IN" smtClean="0"/>
              <a:t>14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93411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808BC-34EE-4290-83E8-AE876C315D6C}" type="slidenum">
              <a:rPr lang="en-IN" smtClean="0"/>
              <a:t>15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397146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808BC-34EE-4290-83E8-AE876C315D6C}" type="slidenum">
              <a:rPr lang="en-IN" smtClean="0"/>
              <a:t>16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60172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 smtClean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808BC-34EE-4290-83E8-AE876C315D6C}" type="slidenum">
              <a:rPr lang="en-IN" smtClean="0"/>
              <a:t>17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355691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808BC-34EE-4290-83E8-AE876C315D6C}" type="slidenum">
              <a:rPr lang="en-IN" smtClean="0"/>
              <a:t>18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685502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808BC-34EE-4290-83E8-AE876C315D6C}" type="slidenum">
              <a:rPr lang="en-IN" smtClean="0"/>
              <a:t>20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5850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673FD-80F9-4907-A6C7-556BBE962B67}" type="datetimeFigureOut">
              <a:rPr lang="en-IN" smtClean="0"/>
              <a:t>10-12-2025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0971B12-726E-4D3B-822A-F7579F58EC8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40106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673FD-80F9-4907-A6C7-556BBE962B67}" type="datetimeFigureOut">
              <a:rPr lang="en-IN" smtClean="0"/>
              <a:t>10-12-2025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1B12-726E-4D3B-822A-F7579F58EC8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23293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673FD-80F9-4907-A6C7-556BBE962B67}" type="datetimeFigureOut">
              <a:rPr lang="en-IN" smtClean="0"/>
              <a:t>10-12-2025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0971B12-726E-4D3B-822A-F7579F58EC8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58536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673FD-80F9-4907-A6C7-556BBE962B67}" type="datetimeFigureOut">
              <a:rPr lang="en-IN" smtClean="0"/>
              <a:t>10-12-2025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0971B12-726E-4D3B-822A-F7579F58EC8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35302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673FD-80F9-4907-A6C7-556BBE962B67}" type="datetimeFigureOut">
              <a:rPr lang="en-IN" smtClean="0"/>
              <a:t>10-12-2025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0971B12-726E-4D3B-822A-F7579F58EC8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81759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673FD-80F9-4907-A6C7-556BBE962B67}" type="datetimeFigureOut">
              <a:rPr lang="en-IN" smtClean="0"/>
              <a:t>10-12-2025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1B12-726E-4D3B-822A-F7579F58EC8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96029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673FD-80F9-4907-A6C7-556BBE962B67}" type="datetimeFigureOut">
              <a:rPr lang="en-IN" smtClean="0"/>
              <a:t>10-12-2025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1B12-726E-4D3B-822A-F7579F58EC8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99327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673FD-80F9-4907-A6C7-556BBE962B67}" type="datetimeFigureOut">
              <a:rPr lang="en-IN" smtClean="0"/>
              <a:t>10-12-2025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1B12-726E-4D3B-822A-F7579F58EC8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67311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673FD-80F9-4907-A6C7-556BBE962B67}" type="datetimeFigureOut">
              <a:rPr lang="en-IN" smtClean="0"/>
              <a:t>10-12-2025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0971B12-726E-4D3B-822A-F7579F58EC8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39832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673FD-80F9-4907-A6C7-556BBE962B67}" type="datetimeFigureOut">
              <a:rPr lang="en-IN" smtClean="0"/>
              <a:t>10-12-2025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0971B12-726E-4D3B-822A-F7579F58EC8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82413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673FD-80F9-4907-A6C7-556BBE962B67}" type="datetimeFigureOut">
              <a:rPr lang="en-IN" smtClean="0"/>
              <a:t>10-12-2025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0971B12-726E-4D3B-822A-F7579F58EC8E}" type="slidenum">
              <a:rPr lang="en-IN" smtClean="0"/>
              <a:t>‹#›</a:t>
            </a:fld>
            <a:endParaRPr lang="en-IN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874212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673FD-80F9-4907-A6C7-556BBE962B67}" type="datetimeFigureOut">
              <a:rPr lang="en-IN" smtClean="0"/>
              <a:t>10-12-2025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0971B12-726E-4D3B-822A-F7579F58EC8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918186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673FD-80F9-4907-A6C7-556BBE962B67}" type="datetimeFigureOut">
              <a:rPr lang="en-IN" smtClean="0"/>
              <a:t>10-12-2025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0971B12-726E-4D3B-822A-F7579F58EC8E}" type="slidenum">
              <a:rPr lang="en-IN" smtClean="0"/>
              <a:t>‹#›</a:t>
            </a:fld>
            <a:endParaRPr lang="en-IN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899994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673FD-80F9-4907-A6C7-556BBE962B67}" type="datetimeFigureOut">
              <a:rPr lang="en-IN" smtClean="0"/>
              <a:t>10-12-2025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0971B12-726E-4D3B-822A-F7579F58EC8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173779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673FD-80F9-4907-A6C7-556BBE962B67}" type="datetimeFigureOut">
              <a:rPr lang="en-IN" smtClean="0"/>
              <a:t>10-12-2025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1B12-726E-4D3B-822A-F7579F58EC8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225978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673FD-80F9-4907-A6C7-556BBE962B67}" type="datetimeFigureOut">
              <a:rPr lang="en-IN" smtClean="0"/>
              <a:t>10-12-2025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1B12-726E-4D3B-822A-F7579F58EC8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44409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IN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IN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4673FD-80F9-4907-A6C7-556BBE962B67}" type="datetimeFigureOut">
              <a:rPr lang="en-IN" smtClean="0"/>
              <a:t>10-12-2025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0971B12-726E-4D3B-822A-F7579F58EC8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0940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degruyterbrill.com/document/doi/10.1515/rir-2025-0022/html" TargetMode="External"/><Relationship Id="rId13" Type="http://schemas.openxmlformats.org/officeDocument/2006/relationships/hyperlink" Target="https://www.healthdata.org/research-analysis/library/global-regional-and-national-burden-rheumatoid-arthritis-1990-2020-and" TargetMode="External"/><Relationship Id="rId18" Type="http://schemas.openxmlformats.org/officeDocument/2006/relationships/hyperlink" Target="https://orthoinfo.aaos.org/en/diseases--conditions/rheumatoid-arthritis/" TargetMode="External"/><Relationship Id="rId3" Type="http://schemas.openxmlformats.org/officeDocument/2006/relationships/hyperlink" Target="https://doi.org/10.3390/ijms23158140" TargetMode="External"/><Relationship Id="rId7" Type="http://schemas.openxmlformats.org/officeDocument/2006/relationships/hyperlink" Target="https://doi.org/10.7861/clinmedicine.16-6-500" TargetMode="External"/><Relationship Id="rId12" Type="http://schemas.openxmlformats.org/officeDocument/2006/relationships/hyperlink" Target="https://globalranetwork.org/ra-dashboard-uk-en/" TargetMode="External"/><Relationship Id="rId17" Type="http://schemas.openxmlformats.org/officeDocument/2006/relationships/hyperlink" Target="https://doi.org/10.1007/s00296-021-04907-2" TargetMode="External"/><Relationship Id="rId2" Type="http://schemas.openxmlformats.org/officeDocument/2006/relationships/hyperlink" Target="https://ampersandhealth.co.uk/myarthritis/resources/rheumatoid-arthritis-facts-statistics-in-the-uk-2022/" TargetMode="External"/><Relationship Id="rId16" Type="http://schemas.openxmlformats.org/officeDocument/2006/relationships/hyperlink" Target="https://doi.org/10.3390/cells904088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185/03007990903422307" TargetMode="External"/><Relationship Id="rId11" Type="http://schemas.openxmlformats.org/officeDocument/2006/relationships/hyperlink" Target="https://globalranetwork.org/project/ra-models-of-care/" TargetMode="External"/><Relationship Id="rId5" Type="http://schemas.openxmlformats.org/officeDocument/2006/relationships/hyperlink" Target="https://doi.org/10.1038/s41598-025-15928-3" TargetMode="External"/><Relationship Id="rId15" Type="http://schemas.openxmlformats.org/officeDocument/2006/relationships/hyperlink" Target="https://doi.org/10.3390/nu12010223" TargetMode="External"/><Relationship Id="rId10" Type="http://schemas.openxmlformats.org/officeDocument/2006/relationships/hyperlink" Target="https://www.visionpublisher.info/index.php/cicr/article/download/234/223" TargetMode="External"/><Relationship Id="rId19" Type="http://schemas.openxmlformats.org/officeDocument/2006/relationships/hyperlink" Target="https://myacare.com/blog/rheumatoid-arthritis-and-its-side-effects-on-the-body" TargetMode="External"/><Relationship Id="rId4" Type="http://schemas.openxmlformats.org/officeDocument/2006/relationships/hyperlink" Target="https://www.chrisbaileyorthopaedics.com/blog/brief-guide-to-rheumatoid-arthritis-and-knees/" TargetMode="External"/><Relationship Id="rId9" Type="http://schemas.openxmlformats.org/officeDocument/2006/relationships/hyperlink" Target="https://doi.org/10.1002/acr.24596" TargetMode="External"/><Relationship Id="rId14" Type="http://schemas.openxmlformats.org/officeDocument/2006/relationships/hyperlink" Target="https://doi.org/10.3390/ijerph21060662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3390/cells10112857" TargetMode="External"/><Relationship Id="rId13" Type="http://schemas.openxmlformats.org/officeDocument/2006/relationships/hyperlink" Target="https://snsrheumatology.com/how-to-prevent-arthritis/?utm_source=chatgpt.com" TargetMode="External"/><Relationship Id="rId18" Type="http://schemas.openxmlformats.org/officeDocument/2006/relationships/hyperlink" Target="https://www.who.int/news-room/fact-sheets/detail/rheumatoid-arthritis" TargetMode="External"/><Relationship Id="rId3" Type="http://schemas.openxmlformats.org/officeDocument/2006/relationships/hyperlink" Target="https://ampersandhealth.co.uk/myarthritis/resources/rheumatoid-arthritis-facts-statistics-in-the-uk-2022/" TargetMode="External"/><Relationship Id="rId7" Type="http://schemas.openxmlformats.org/officeDocument/2006/relationships/hyperlink" Target="https://doi.org/10.1007/s00281-022-00912-0" TargetMode="External"/><Relationship Id="rId12" Type="http://schemas.openxmlformats.org/officeDocument/2006/relationships/hyperlink" Target="https://doi.org/10.3390/jcm11237179" TargetMode="External"/><Relationship Id="rId17" Type="http://schemas.openxmlformats.org/officeDocument/2006/relationships/hyperlink" Target="https://pmc.ncbi.nlm.nih.gov/articles/PMC8557973/pdf/nihms-1749342.pdf" TargetMode="External"/><Relationship Id="rId2" Type="http://schemas.openxmlformats.org/officeDocument/2006/relationships/notesSlide" Target="../notesSlides/notesSlide18.xml"/><Relationship Id="rId16" Type="http://schemas.openxmlformats.org/officeDocument/2006/relationships/hyperlink" Target="https://doi.org/10.1177/0269215520905112" TargetMode="External"/><Relationship Id="rId20" Type="http://schemas.openxmlformats.org/officeDocument/2006/relationships/hyperlink" Target="https://pubmed.ncbi.nlm.nih.gov/31660534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093/rheumatology/keac115" TargetMode="External"/><Relationship Id="rId11" Type="http://schemas.openxmlformats.org/officeDocument/2006/relationships/hyperlink" Target="https://doi.org/10.2147/oarrr.s385423" TargetMode="External"/><Relationship Id="rId5" Type="http://schemas.openxmlformats.org/officeDocument/2006/relationships/hyperlink" Target="https://www.nice.org.uk/guidance/ng100/resources/rheumatoid-arthritis-in-adults-management-pdf-66141531233989" TargetMode="External"/><Relationship Id="rId15" Type="http://schemas.openxmlformats.org/officeDocument/2006/relationships/hyperlink" Target="https://doi.org/10.1080/1744666X.2022.2106970" TargetMode="External"/><Relationship Id="rId10" Type="http://schemas.openxmlformats.org/officeDocument/2006/relationships/hyperlink" Target="https://doi.org/10.1016/j.autrev.2024.103653" TargetMode="External"/><Relationship Id="rId19" Type="http://schemas.openxmlformats.org/officeDocument/2006/relationships/hyperlink" Target="https://www.academia.edu/download/98538865/pdf.pdf" TargetMode="External"/><Relationship Id="rId4" Type="http://schemas.openxmlformats.org/officeDocument/2006/relationships/hyperlink" Target="https://www.england.nhs.uk/personalisedcare/comprehensive-model/" TargetMode="External"/><Relationship Id="rId9" Type="http://schemas.openxmlformats.org/officeDocument/2006/relationships/hyperlink" Target="https://www.resurgens.com/general-orthopedics/conditions/rheumatoid-arthritis" TargetMode="External"/><Relationship Id="rId14" Type="http://schemas.openxmlformats.org/officeDocument/2006/relationships/hyperlink" Target="https://doi.org/10.3390/jcm10030509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377320-A3CF-B6C5-E0D3-35DC24633B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67546" y="1420336"/>
            <a:ext cx="9634247" cy="2262781"/>
          </a:xfrm>
        </p:spPr>
        <p:txBody>
          <a:bodyPr>
            <a:normAutofit/>
          </a:bodyPr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Rheumatoid Arthritis</a:t>
            </a:r>
            <a:endParaRPr lang="en-IN" sz="32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B8E53E-30A4-30B1-77C3-A7A0112DED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3" y="3978693"/>
            <a:ext cx="9328984" cy="2251626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IN" b="1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Student name</a:t>
            </a:r>
            <a:r>
              <a:rPr lang="en-IN" b="1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: Krishna S. </a:t>
            </a:r>
            <a:r>
              <a:rPr lang="en-IN" b="1" dirty="0" err="1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Goswami</a:t>
            </a:r>
            <a:endParaRPr lang="en-IN" dirty="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IN" b="1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Student number</a:t>
            </a:r>
            <a:r>
              <a:rPr lang="en-IN" b="1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: 2436890</a:t>
            </a:r>
            <a:endParaRPr lang="en-IN" dirty="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IN" b="1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IN" b="1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odule </a:t>
            </a:r>
            <a:r>
              <a:rPr lang="en-IN" b="1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code and title: LCHS7003 and Community Care and Management of Longer-term Conditions </a:t>
            </a:r>
            <a:endParaRPr lang="en-IN" dirty="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IN" b="1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Lecture’s name</a:t>
            </a:r>
            <a:r>
              <a:rPr lang="en-IN" b="1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: Dr Brian </a:t>
            </a:r>
            <a:r>
              <a:rPr lang="en-IN" b="1" dirty="0" err="1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Mashumba</a:t>
            </a:r>
            <a:endParaRPr lang="en-IN" b="1" dirty="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05912" y="247973"/>
            <a:ext cx="2123268" cy="10383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805912" y="200810"/>
            <a:ext cx="280987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1992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01F02-349C-8B2F-30F3-A4A8526A7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6496" y="663087"/>
            <a:ext cx="8911687" cy="678218"/>
          </a:xfrm>
        </p:spPr>
        <p:txBody>
          <a:bodyPr>
            <a:normAutofit/>
          </a:bodyPr>
          <a:lstStyle/>
          <a:p>
            <a:r>
              <a: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 to Rheumatoid Arthritis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334BF-0339-56F9-148D-EEE624AFB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7964" y="2078182"/>
            <a:ext cx="6184466" cy="3777622"/>
          </a:xfrm>
        </p:spPr>
        <p:txBody>
          <a:bodyPr>
            <a:normAutofit/>
          </a:bodyPr>
          <a:lstStyle/>
          <a:p>
            <a:pPr lvl="0" algn="just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Rheumatoid arthritis (RA) is a chronic, systemic, autoimmune disease that mainly affects synovial joints, causing chronic inflammation, pain, and cumulative damage to joints (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Padyukov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2022, p.48). 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RA is perpetuated by immune dysfunction and unlike osteoarthritis, it may extend to other organs as well as wear and tear (Weyand and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Goronzy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2021, p.11). 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illness usually starts slowly, yet can quickly escalate out of control unless treated. 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5.png">
            <a:extLst>
              <a:ext uri="{FF2B5EF4-FFF2-40B4-BE49-F238E27FC236}">
                <a16:creationId xmlns:a16="http://schemas.microsoft.com/office/drawing/2014/main" id="{3B898D93-E82F-B7AF-5C74-6F9F8A4A8D51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479570" y="1841182"/>
            <a:ext cx="4773295" cy="3175635"/>
          </a:xfrm>
          <a:prstGeom prst="rect">
            <a:avLst/>
          </a:prstGeom>
          <a:ln w="12700">
            <a:solidFill>
              <a:srgbClr val="000000"/>
            </a:solidFill>
            <a:prstDash val="solid"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445DC4-015A-97AA-7C56-B5BE3E5A8864}"/>
              </a:ext>
            </a:extLst>
          </p:cNvPr>
          <p:cNvSpPr txBox="1"/>
          <p:nvPr/>
        </p:nvSpPr>
        <p:spPr>
          <a:xfrm>
            <a:off x="1066800" y="5167745"/>
            <a:ext cx="39208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Figure 1: Rheumatoid Arthritis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(Source: Bailey, 2020)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051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B9E11-482E-D9A7-FAB3-EEC6B1A33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3383" y="624110"/>
            <a:ext cx="9731230" cy="705926"/>
          </a:xfrm>
        </p:spPr>
        <p:txBody>
          <a:bodyPr>
            <a:normAutofit/>
          </a:bodyPr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Symptoms of Rheumatoid Arthritis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B7C17-7E94-4957-F1D6-3D0C0ED71F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58690" y="2133600"/>
            <a:ext cx="6045921" cy="3777622"/>
          </a:xfrm>
        </p:spPr>
        <p:txBody>
          <a:bodyPr>
            <a:normAutofit/>
          </a:bodyPr>
          <a:lstStyle/>
          <a:p>
            <a:pPr lvl="0" algn="just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typical symptoms of rheumatoid arthritis consist of pain in the joints, swelling, and stiffening, primarily of the hands, wrists, and feet (Franjić, 2025, p.2). 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first characteristic is morning stiffness for over an hour (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Mengi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2024, p.3). 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Systemic inflammation may also cause fatigue, low-grade fever and general malaise in the patient. 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1.png">
            <a:extLst>
              <a:ext uri="{FF2B5EF4-FFF2-40B4-BE49-F238E27FC236}">
                <a16:creationId xmlns:a16="http://schemas.microsoft.com/office/drawing/2014/main" id="{A4326023-4279-A166-D090-D4F7E6E7DAB1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451861" y="1949854"/>
            <a:ext cx="4702029" cy="3231746"/>
          </a:xfrm>
          <a:prstGeom prst="rect">
            <a:avLst/>
          </a:prstGeom>
          <a:ln w="12700">
            <a:solidFill>
              <a:srgbClr val="000000"/>
            </a:solidFill>
            <a:prstDash val="solid"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7C4BC48-304F-271B-B67A-C1BD6D82FC7C}"/>
              </a:ext>
            </a:extLst>
          </p:cNvPr>
          <p:cNvSpPr txBox="1"/>
          <p:nvPr/>
        </p:nvSpPr>
        <p:spPr>
          <a:xfrm>
            <a:off x="734291" y="5320145"/>
            <a:ext cx="470202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Figure 2: Knee Joints with Normal Compared to Rheumatoid Arthritis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Mennon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2023)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615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5A651-C157-B490-97BE-4A5141D76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7070" y="586887"/>
            <a:ext cx="8911687" cy="719781"/>
          </a:xfrm>
        </p:spPr>
        <p:txBody>
          <a:bodyPr>
            <a:normAutofit/>
          </a:bodyPr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Aetiology of Rheumatoid Arthritis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671AD8-2375-43B9-F65F-83B08F0A36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1308" y="2133600"/>
            <a:ext cx="5533303" cy="3777622"/>
          </a:xfrm>
        </p:spPr>
        <p:txBody>
          <a:bodyPr>
            <a:normAutofit/>
          </a:bodyPr>
          <a:lstStyle/>
          <a:p>
            <a:pPr lvl="0" algn="just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cause of rheumatoid arthritis has not been completely identified, but it is assumed to be a complex combination of genetic, environmental, and immunologic factors. 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Some of the genes, especially the HLA-DR genes, predispose through their effects on the immune responses (Dong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et al.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2025, p.189). 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Autoimmune activation may be triggered by environmental triggers in the form of smoking, hormonal effects, infections and microbiome changes (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Arleevskaya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et al.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2022, p.2). 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4.png">
            <a:extLst>
              <a:ext uri="{FF2B5EF4-FFF2-40B4-BE49-F238E27FC236}">
                <a16:creationId xmlns:a16="http://schemas.microsoft.com/office/drawing/2014/main" id="{1855612D-DF57-D155-D51B-D98665B6F861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784371" y="1746423"/>
            <a:ext cx="4618902" cy="4026253"/>
          </a:xfrm>
          <a:prstGeom prst="rect">
            <a:avLst/>
          </a:prstGeom>
          <a:ln w="12700">
            <a:solidFill>
              <a:srgbClr val="000000"/>
            </a:solidFill>
            <a:prstDash val="solid"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FD591F9-A306-A9B6-0354-ED3EF1F1BCEC}"/>
              </a:ext>
            </a:extLst>
          </p:cNvPr>
          <p:cNvSpPr txBox="1"/>
          <p:nvPr/>
        </p:nvSpPr>
        <p:spPr>
          <a:xfrm>
            <a:off x="1260764" y="5911222"/>
            <a:ext cx="38792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Figure 3: Aetiology of Rheumatoid Arthritis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Venetsanopoulou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 et al.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2022)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674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B3FD3-91FA-6E67-EBB7-1F953F3B3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0561" y="624110"/>
            <a:ext cx="9744051" cy="1081860"/>
          </a:xfrm>
        </p:spPr>
        <p:txBody>
          <a:bodyPr>
            <a:normAutofit/>
          </a:bodyPr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Worldwide prevalence of Rheumatoid Arthritis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E626A0-92EA-D1E9-787C-41B1404F3C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9745" y="2133600"/>
            <a:ext cx="5574867" cy="3777622"/>
          </a:xfrm>
        </p:spPr>
        <p:txBody>
          <a:bodyPr>
            <a:normAutofit/>
          </a:bodyPr>
          <a:lstStyle/>
          <a:p>
            <a:pPr lvl="0" algn="just"/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Rheumatoid arthritis is a chronic autoimmune disease that mostly attacks joints, causing pain, swelling and disability. 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2019, RA was estimated to affect at least 18 million people worldwide, of whom 70% and 55% corresponded to females and older adults, respectively (World Health Organisation, 2023). 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were about 13 million moderate to severe cases which need rehabilitation (Healthdata.org, 2023). 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3.png">
            <a:extLst>
              <a:ext uri="{FF2B5EF4-FFF2-40B4-BE49-F238E27FC236}">
                <a16:creationId xmlns:a16="http://schemas.microsoft.com/office/drawing/2014/main" id="{5CD3666B-5AE0-46AF-1370-0CC5BCABBD67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545919" y="2008824"/>
            <a:ext cx="5100139" cy="3599543"/>
          </a:xfrm>
          <a:prstGeom prst="rect">
            <a:avLst/>
          </a:prstGeom>
          <a:ln w="12700">
            <a:solidFill>
              <a:srgbClr val="000000"/>
            </a:solidFill>
            <a:prstDash val="solid"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68444F1-75DD-D884-01D8-119D9D23FC3B}"/>
              </a:ext>
            </a:extLst>
          </p:cNvPr>
          <p:cNvSpPr txBox="1"/>
          <p:nvPr/>
        </p:nvSpPr>
        <p:spPr>
          <a:xfrm>
            <a:off x="1078173" y="5623756"/>
            <a:ext cx="432222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Figure 4: Rheumatoid Arthritis and Its Side Effects on the Body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(Source: Mya Care, 2024)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282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5B472-0CE4-6E74-8544-687C5D26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9593" y="665053"/>
            <a:ext cx="8911687" cy="808905"/>
          </a:xfrm>
        </p:spPr>
        <p:txBody>
          <a:bodyPr>
            <a:normAutofit/>
          </a:bodyPr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UK prevalence of Rheumatoid Arthritis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E43302-EBAF-22C5-3B80-FBE5E50A6C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5456" y="1997122"/>
            <a:ext cx="6072803" cy="3777622"/>
          </a:xfrm>
        </p:spPr>
        <p:txBody>
          <a:bodyPr>
            <a:normAutofit/>
          </a:bodyPr>
          <a:lstStyle/>
          <a:p>
            <a:pPr lvl="0" algn="just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Women are three times more prone to developing RA in comparison to the male gender. 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It is estimated that some 12,000 cases are diagnosed every year, most of which are found in persons between 40-70 years (Globalranetwork.org, 2021). 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disease is a major cause of disability, with approximately one-third of all patients being incapable of working within 10 years after diagnosis (Ampersand Health, 2022). 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2.png">
            <a:extLst>
              <a:ext uri="{FF2B5EF4-FFF2-40B4-BE49-F238E27FC236}">
                <a16:creationId xmlns:a16="http://schemas.microsoft.com/office/drawing/2014/main" id="{C9F7F906-5009-35BA-8B70-A0204EAD933C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845872" y="1746914"/>
            <a:ext cx="4244743" cy="3916908"/>
          </a:xfrm>
          <a:prstGeom prst="rect">
            <a:avLst/>
          </a:prstGeom>
          <a:ln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5DFAAF-C714-957E-63F5-0FA3F5A4E0B1}"/>
              </a:ext>
            </a:extLst>
          </p:cNvPr>
          <p:cNvSpPr txBox="1"/>
          <p:nvPr/>
        </p:nvSpPr>
        <p:spPr>
          <a:xfrm>
            <a:off x="1392072" y="5774744"/>
            <a:ext cx="34801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Figure 5: Rheumatoid Arthritis Effects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Resurgens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Orthopaedics, 2025)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18427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D82EF-1518-4CAB-6652-CB78F9FE4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9743" y="624110"/>
            <a:ext cx="9634869" cy="1068212"/>
          </a:xfrm>
        </p:spPr>
        <p:txBody>
          <a:bodyPr>
            <a:normAutofit/>
          </a:bodyPr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Burden and Social Burden of Rheumatoid Arthritis</a:t>
            </a:r>
            <a:r>
              <a:rPr lang="en-IN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IN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EEF4AE-31EC-0EB3-F86B-A838CDA419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0990" y="2133600"/>
            <a:ext cx="5963621" cy="3777622"/>
          </a:xfrm>
        </p:spPr>
        <p:txBody>
          <a:bodyPr>
            <a:normAutofit/>
          </a:bodyPr>
          <a:lstStyle/>
          <a:p>
            <a:pPr lvl="0" algn="just"/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Rheumatoid arthritis has tremendous economic and social implications on people, health services and the community (Radu and </a:t>
            </a:r>
            <a:r>
              <a:rPr lang="en-GB" sz="1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Bungau</a:t>
            </a: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2021, p.2857). 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2009 National Audit Office (NAO) report reported that one in every three patients with RA ceases work within 2 years of developing the condition and one in five within 10 years. 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report gave an estimation of approximately £560 million in direct healthcare costs in the NHS per annum, with another £1.8 billion in indirect costs to the UK economy (Bowman and Guest, 2020, p.500). 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6.png">
            <a:extLst>
              <a:ext uri="{FF2B5EF4-FFF2-40B4-BE49-F238E27FC236}">
                <a16:creationId xmlns:a16="http://schemas.microsoft.com/office/drawing/2014/main" id="{EB801472-6A51-138D-6D3D-BB8F19D2A39A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687388" y="1905000"/>
            <a:ext cx="4308475" cy="3791585"/>
          </a:xfrm>
          <a:prstGeom prst="rect">
            <a:avLst/>
          </a:prstGeom>
          <a:ln w="12700">
            <a:solidFill>
              <a:srgbClr val="000000"/>
            </a:solidFill>
            <a:prstDash val="solid"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4602A81-ECB0-2DF3-E1C8-FFF9C52CB31D}"/>
              </a:ext>
            </a:extLst>
          </p:cNvPr>
          <p:cNvSpPr txBox="1"/>
          <p:nvPr/>
        </p:nvSpPr>
        <p:spPr>
          <a:xfrm>
            <a:off x="996739" y="5698326"/>
            <a:ext cx="39305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Figure 6: Societal Cost Of Rheumatoid Arthritis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(Source: Birnbaum, 2020)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42938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A3D53-4856-6604-4710-D4C4A2A79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 of the Disease (UK Guidelines)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D9FCD-CE24-C3ED-1F6A-D45C5BEA48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4364" y="2133600"/>
            <a:ext cx="4300248" cy="3777622"/>
          </a:xfrm>
        </p:spPr>
        <p:txBody>
          <a:bodyPr>
            <a:normAutofit/>
          </a:bodyPr>
          <a:lstStyle/>
          <a:p>
            <a:pPr lvl="0"/>
            <a:r>
              <a:rPr lang="en-IN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Remission or low disease activity: Treat-to-target.</a:t>
            </a:r>
          </a:p>
          <a:p>
            <a:pPr lvl="0"/>
            <a:r>
              <a:rPr lang="en-IN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Early DMARDs, preferably methotrexate with short-term steroids.</a:t>
            </a:r>
          </a:p>
          <a:p>
            <a:pPr lvl="0"/>
            <a:r>
              <a:rPr lang="en-IN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Graduate to biologics in case of bad response.</a:t>
            </a:r>
          </a:p>
          <a:p>
            <a:r>
              <a:rPr lang="en-IN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Reassess after every 1-3 months (NICE, 2023; Oldroyd et al., 2022, p.1761).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5FF8A7-1743-2C7B-6CDE-19CEEB8ED3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751" y="2133600"/>
            <a:ext cx="5717017" cy="245392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9C2F5F-FFBB-262A-2015-A91B3766F53F}"/>
              </a:ext>
            </a:extLst>
          </p:cNvPr>
          <p:cNvSpPr txBox="1"/>
          <p:nvPr/>
        </p:nvSpPr>
        <p:spPr>
          <a:xfrm>
            <a:off x="1331751" y="4793673"/>
            <a:ext cx="571701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Figure 8: Overview over the currently available DMARDs</a:t>
            </a:r>
          </a:p>
          <a:p>
            <a:pPr algn="ctr"/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Lin </a:t>
            </a:r>
            <a:r>
              <a:rPr lang="en-IN" sz="1100" i="1" dirty="0">
                <a:latin typeface="Arial" panose="020B0604020202020204" pitchFamily="34" charset="0"/>
                <a:cs typeface="Arial" panose="020B0604020202020204" pitchFamily="34" charset="0"/>
              </a:rPr>
              <a:t>et al., </a:t>
            </a:r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0446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906E4-FBCD-2E82-A018-B75D6A759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Models and Frameworks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C3E916-5A7B-8FA6-5275-24E85A29DD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4144" y="2133600"/>
            <a:ext cx="4660467" cy="3777622"/>
          </a:xfrm>
        </p:spPr>
        <p:txBody>
          <a:bodyPr>
            <a:normAutofit/>
          </a:bodyPr>
          <a:lstStyle/>
          <a:p>
            <a:pPr lvl="0"/>
            <a:r>
              <a:rPr lang="en-IN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models of RA care are based on biopsychosocial, chronic care, and personalised care.</a:t>
            </a:r>
          </a:p>
          <a:p>
            <a:pPr lvl="0"/>
            <a:r>
              <a:rPr lang="en-IN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Focuses on self-management, coordinated MDT support, and continuity.</a:t>
            </a:r>
          </a:p>
          <a:p>
            <a:pPr lvl="0"/>
            <a:r>
              <a:rPr lang="en-IN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Integrated care models enhance better outcomes and less disability.</a:t>
            </a:r>
          </a:p>
          <a:p>
            <a:r>
              <a:rPr lang="en-IN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Facilitates the use of shared decision-making and proactive monitoring (Wade, 2020, p.75; Schaefer and </a:t>
            </a:r>
            <a:r>
              <a:rPr lang="en-IN" sz="11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Keyesser</a:t>
            </a:r>
            <a:r>
              <a:rPr lang="en-IN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2022, p.6).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E1AE3A-E8B7-F5A5-0D53-8D09509A76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2925" y="1905000"/>
            <a:ext cx="3703551" cy="37776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6AD9DA6-58E5-66BE-A489-B0A8EC7ED3FF}"/>
              </a:ext>
            </a:extLst>
          </p:cNvPr>
          <p:cNvSpPr txBox="1"/>
          <p:nvPr/>
        </p:nvSpPr>
        <p:spPr>
          <a:xfrm>
            <a:off x="2592925" y="5911222"/>
            <a:ext cx="370355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Figure 9: The rheumatoid arthritis multidisciplinary care model framework</a:t>
            </a:r>
          </a:p>
          <a:p>
            <a:pPr algn="ctr"/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(Source: Santos-Moreno </a:t>
            </a:r>
            <a:r>
              <a:rPr lang="en-IN" sz="1100" i="1" dirty="0">
                <a:latin typeface="Arial" panose="020B0604020202020204" pitchFamily="34" charset="0"/>
                <a:cs typeface="Arial" panose="020B0604020202020204" pitchFamily="34" charset="0"/>
              </a:rPr>
              <a:t>et al., </a:t>
            </a:r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2022)</a:t>
            </a:r>
          </a:p>
        </p:txBody>
      </p:sp>
    </p:spTree>
    <p:extLst>
      <p:ext uri="{BB962C8B-B14F-4D97-AF65-F5344CB8AC3E}">
        <p14:creationId xmlns:p14="http://schemas.microsoft.com/office/powerpoint/2010/main" val="4032645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16A92-CA93-C5F0-505B-EAFAE5E7B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House of Care Framework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8894A-0551-D308-D2DB-A4B3CD6DA6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00108" y="2133600"/>
            <a:ext cx="3704503" cy="3777622"/>
          </a:xfrm>
        </p:spPr>
        <p:txBody>
          <a:bodyPr>
            <a:normAutofit/>
          </a:bodyPr>
          <a:lstStyle/>
          <a:p>
            <a:pPr lvl="0"/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Framework facilitates shared personalised care planning.</a:t>
            </a:r>
          </a:p>
          <a:p>
            <a:pPr lvl="0"/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Four pillars: empowered patients, trained practitioners, organisational practices, and favourable commissioning.</a:t>
            </a:r>
          </a:p>
          <a:p>
            <a:pPr lvl="0"/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Applied in LTC care, such as RA.</a:t>
            </a:r>
          </a:p>
          <a:p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Results in enhancement of activation and self-efficacy (NHS ENGLAND, 2019).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8EA8BC-956A-CDE7-8479-8E2BC3FB4C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2925" y="1590137"/>
            <a:ext cx="4102454" cy="40848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B4717DA-320B-89A0-5CBA-772F9469B99C}"/>
              </a:ext>
            </a:extLst>
          </p:cNvPr>
          <p:cNvSpPr txBox="1"/>
          <p:nvPr/>
        </p:nvSpPr>
        <p:spPr>
          <a:xfrm>
            <a:off x="2592925" y="5911222"/>
            <a:ext cx="41024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Figure 10: The House of Care framework for RA</a:t>
            </a:r>
          </a:p>
          <a:p>
            <a:pPr algn="ctr"/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Globalranetwork.org, 2025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7559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A31A7-6946-4B48-0D9C-E04AE1E86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Treatment Option for Rheumatoid Arthritis in the UK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CEF9EE-79C7-91B0-1A43-5E55D89DFD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16982" y="2133600"/>
            <a:ext cx="3787630" cy="3777622"/>
          </a:xfrm>
        </p:spPr>
        <p:txBody>
          <a:bodyPr>
            <a:normAutofit/>
          </a:bodyPr>
          <a:lstStyle/>
          <a:p>
            <a:pPr lvl="0"/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The DMARD first-line treatment is methotrexate.</a:t>
            </a:r>
          </a:p>
          <a:p>
            <a:pPr lvl="0"/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Lowers the inflammation and avoids joint destruction.</a:t>
            </a:r>
          </a:p>
          <a:p>
            <a:pPr lvl="0"/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Orally administered or subcutaneously, folic acid.</a:t>
            </a:r>
          </a:p>
          <a:p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Has to check liver functionality and blood counts (NICE, 2023; Fraenkel et al., 2021, p.12-13).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20C594-7250-2DA1-C1E1-9A93545EEE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2925" y="2133067"/>
            <a:ext cx="4930959" cy="32723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54DA247-C14E-A4D8-EDEC-437AA2F9250F}"/>
              </a:ext>
            </a:extLst>
          </p:cNvPr>
          <p:cNvSpPr txBox="1"/>
          <p:nvPr/>
        </p:nvSpPr>
        <p:spPr>
          <a:xfrm>
            <a:off x="2592925" y="5680364"/>
            <a:ext cx="493095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Figure 11: </a:t>
            </a:r>
            <a:r>
              <a:rPr lang="en-IN" sz="1100" b="1" dirty="0">
                <a:latin typeface="Arial" panose="020B0604020202020204" pitchFamily="34" charset="0"/>
                <a:cs typeface="Arial" panose="020B0604020202020204" pitchFamily="34" charset="0"/>
              </a:rPr>
              <a:t>Treatment Option for Rheumatoid Arthritis</a:t>
            </a:r>
          </a:p>
          <a:p>
            <a:pPr algn="ctr"/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(Source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Lin </a:t>
            </a:r>
            <a:r>
              <a:rPr lang="en-IN" sz="1100" i="1" dirty="0">
                <a:latin typeface="Arial" panose="020B0604020202020204" pitchFamily="34" charset="0"/>
                <a:cs typeface="Arial" panose="020B0604020202020204" pitchFamily="34" charset="0"/>
              </a:rPr>
              <a:t>et al., </a:t>
            </a:r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2020)</a:t>
            </a:r>
            <a:r>
              <a:rPr lang="en-IN" sz="1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35116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C77B9C-1CE6-D50B-C148-595E92202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Comorbidities Associated with Rheumatoid Arthritis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802E4-7E52-0E7F-61AA-970587459D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7600" y="2133600"/>
            <a:ext cx="4037012" cy="3777622"/>
          </a:xfrm>
        </p:spPr>
        <p:txBody>
          <a:bodyPr>
            <a:normAutofit/>
          </a:bodyPr>
          <a:lstStyle/>
          <a:p>
            <a:pPr lvl="0"/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Other comorbidities: risk of infection, osteoporosis, cardiovascular disease, and lung disease.</a:t>
            </a:r>
          </a:p>
          <a:p>
            <a:pPr lvl="0"/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RA inflammation increases atherosclerosis.</a:t>
            </a:r>
          </a:p>
          <a:p>
            <a:pPr lvl="0"/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Increased Interstitial lung disease.</a:t>
            </a:r>
          </a:p>
          <a:p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Needs regular risk evaluation (Taylor et al., 2021, p.3-4).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899696-E329-3386-F613-EB8E0F293B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2925" y="2106546"/>
            <a:ext cx="4515936" cy="25076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7C326B3-C201-D8BD-7B45-AAC7D93B05DA}"/>
              </a:ext>
            </a:extLst>
          </p:cNvPr>
          <p:cNvSpPr txBox="1"/>
          <p:nvPr/>
        </p:nvSpPr>
        <p:spPr>
          <a:xfrm>
            <a:off x="2592925" y="4793673"/>
            <a:ext cx="4515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Figure 12: Comorbidities in rheumatoid arthritis (RA)</a:t>
            </a:r>
          </a:p>
          <a:p>
            <a:pPr algn="ctr"/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IN" sz="1100" dirty="0" err="1">
                <a:latin typeface="Arial" panose="020B0604020202020204" pitchFamily="34" charset="0"/>
                <a:cs typeface="Arial" panose="020B0604020202020204" pitchFamily="34" charset="0"/>
              </a:rPr>
              <a:t>Lanchais</a:t>
            </a:r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N" sz="1100" i="1" dirty="0">
                <a:latin typeface="Arial" panose="020B0604020202020204" pitchFamily="34" charset="0"/>
                <a:cs typeface="Arial" panose="020B0604020202020204" pitchFamily="34" charset="0"/>
              </a:rPr>
              <a:t>et al.,</a:t>
            </a:r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 2020)</a:t>
            </a:r>
          </a:p>
        </p:txBody>
      </p:sp>
    </p:spTree>
    <p:extLst>
      <p:ext uri="{BB962C8B-B14F-4D97-AF65-F5344CB8AC3E}">
        <p14:creationId xmlns:p14="http://schemas.microsoft.com/office/powerpoint/2010/main" val="19300275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26B83-E0B6-09E2-FB48-265A2A7B5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Prevention of the Disease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49AAA4-D4CA-FB32-58C2-8FCAF495FC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5818" y="2133600"/>
            <a:ext cx="4438794" cy="3777622"/>
          </a:xfrm>
        </p:spPr>
        <p:txBody>
          <a:bodyPr>
            <a:normAutofit/>
          </a:bodyPr>
          <a:lstStyle/>
          <a:p>
            <a:pPr lvl="0"/>
            <a:r>
              <a:rPr lang="en-IN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None, though there is a possibility of the reduction of risk.</a:t>
            </a:r>
          </a:p>
          <a:p>
            <a:pPr lvl="0"/>
            <a:r>
              <a:rPr lang="en-IN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or modify lifestyle: quit smoking, keep fit, and have good oral health.</a:t>
            </a:r>
          </a:p>
          <a:p>
            <a:pPr lvl="0"/>
            <a:r>
              <a:rPr lang="en-IN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At-risk people can be identified at an early stage in order to delay the onset.</a:t>
            </a:r>
          </a:p>
          <a:p>
            <a:r>
              <a:rPr lang="en-IN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is an emergence of education and screening programmes (Ruscitti et al., 2024, p.10).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F2E12B-EF85-53AC-B3DC-3946E92965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5891" y="2133600"/>
            <a:ext cx="5188783" cy="21890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54B112F-2DF8-0B6C-9CF3-FE616DF25021}"/>
              </a:ext>
            </a:extLst>
          </p:cNvPr>
          <p:cNvSpPr txBox="1"/>
          <p:nvPr/>
        </p:nvSpPr>
        <p:spPr>
          <a:xfrm>
            <a:off x="2299855" y="4530436"/>
            <a:ext cx="476596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Figure 13: Prevention </a:t>
            </a:r>
          </a:p>
          <a:p>
            <a:pPr algn="ctr"/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SNS Rheumatology, 2023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2384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9F7EC-F738-3334-489B-234F3267C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Behaviours, Skills, and Values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EE6980-6EF1-3802-360B-0E3328752E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2472" y="2133600"/>
            <a:ext cx="4882139" cy="3777622"/>
          </a:xfrm>
        </p:spPr>
        <p:txBody>
          <a:bodyPr>
            <a:normAutofit/>
          </a:bodyPr>
          <a:lstStyle/>
          <a:p>
            <a:pPr lvl="0"/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The development of the main skills: communication, shared decision-making, and motivational interviewing.</a:t>
            </a:r>
          </a:p>
          <a:p>
            <a:pPr lvl="0"/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Values: cultural competence, empathy, respect.</a:t>
            </a:r>
          </a:p>
          <a:p>
            <a:pPr lvl="0"/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Behaviours: joint care planning, comprehensive examinations, and advocacy.</a:t>
            </a:r>
          </a:p>
          <a:p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Empowers patients and helps them maintain treatment compliance (MacIver et al., 2021; NHS ENGLAND, 2019).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104124-EF77-BB15-8A1C-5B210D97BD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2925" y="2350943"/>
            <a:ext cx="3893581" cy="21379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20B3E69-DC16-A1FD-29F6-D6BC996BD9B0}"/>
              </a:ext>
            </a:extLst>
          </p:cNvPr>
          <p:cNvSpPr txBox="1"/>
          <p:nvPr/>
        </p:nvSpPr>
        <p:spPr>
          <a:xfrm>
            <a:off x="2592925" y="4835236"/>
            <a:ext cx="389358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Figure 14: Pathogenetic mechanisms of rheumatoid arthritis</a:t>
            </a:r>
          </a:p>
          <a:p>
            <a:pPr algn="ctr"/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IN" sz="1100" dirty="0" err="1">
                <a:latin typeface="Arial" panose="020B0604020202020204" pitchFamily="34" charset="0"/>
                <a:cs typeface="Arial" panose="020B0604020202020204" pitchFamily="34" charset="0"/>
              </a:rPr>
              <a:t>Inchingolo</a:t>
            </a:r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N" sz="1100" i="1" dirty="0">
                <a:latin typeface="Arial" panose="020B0604020202020204" pitchFamily="34" charset="0"/>
                <a:cs typeface="Arial" panose="020B0604020202020204" pitchFamily="34" charset="0"/>
              </a:rPr>
              <a:t>et al.,</a:t>
            </a:r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 2024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8312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E3110-DA15-E9A7-AEE4-F506FE1CED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Comprehensive Personalised Care Model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4DFD13-3405-23F0-31BD-C753C7D67E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45926" y="2133600"/>
            <a:ext cx="4258685" cy="3777622"/>
          </a:xfrm>
        </p:spPr>
        <p:txBody>
          <a:bodyPr>
            <a:normAutofit/>
          </a:bodyPr>
          <a:lstStyle/>
          <a:p>
            <a:pPr lvl="0"/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It has six elements: shared decisions, personalised care planning, self-management support, social prescribing, choice in care, and personal health budgets.</a:t>
            </a:r>
          </a:p>
          <a:p>
            <a:pPr lvl="0"/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Increases involvement and health outcomes in chronic disease.</a:t>
            </a:r>
          </a:p>
          <a:p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Recommended by UK guidance to RA (NHS ENGLAND, 2019).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ECC4CC-314C-BBA3-BA3F-E9B832CB02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2925" y="1980546"/>
            <a:ext cx="3161893" cy="3492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04BACC8-9262-8E56-3917-D0CBC8FB6300}"/>
              </a:ext>
            </a:extLst>
          </p:cNvPr>
          <p:cNvSpPr txBox="1"/>
          <p:nvPr/>
        </p:nvSpPr>
        <p:spPr>
          <a:xfrm>
            <a:off x="2592925" y="5749636"/>
            <a:ext cx="316189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Figure 15: Self Care Experiences</a:t>
            </a:r>
          </a:p>
          <a:p>
            <a:pPr algn="ctr"/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IN" sz="1100" dirty="0" err="1">
                <a:latin typeface="Arial" panose="020B0604020202020204" pitchFamily="34" charset="0"/>
                <a:cs typeface="Arial" panose="020B0604020202020204" pitchFamily="34" charset="0"/>
              </a:rPr>
              <a:t>Banafshi</a:t>
            </a:r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 et al., 2025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N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3852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7391A-E450-F155-025E-23DFB25D60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1" y="624110"/>
            <a:ext cx="9828212" cy="1280890"/>
          </a:xfrm>
        </p:spPr>
        <p:txBody>
          <a:bodyPr>
            <a:normAutofit/>
          </a:bodyPr>
          <a:lstStyle/>
          <a:p>
            <a:pPr algn="ctr"/>
            <a:r>
              <a:rPr lang="en-GB" sz="11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Self-management and personalised care in chronic obstructive pulmonary disease</a:t>
            </a:r>
            <a:r>
              <a:rPr lang="en-GB" sz="11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1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</a:b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184B80-879A-07EA-84D4-0B3C717847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15" y="2133600"/>
            <a:ext cx="5727266" cy="421178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11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Self-management allows patients to control the symptoms, prevent triggers and identify early signs of exacerbation</a:t>
            </a:r>
            <a:endParaRPr lang="en-GB" sz="1100" dirty="0">
              <a:solidFill>
                <a:schemeClr val="tx1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11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Personalised care builds treatments based on the severity of a disease, lifestyle, and preferences of a patient.</a:t>
            </a:r>
            <a:endParaRPr lang="en-GB" sz="1100" dirty="0">
              <a:solidFill>
                <a:schemeClr val="tx1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11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combined pulmonary care and self-management are better in reducing the exacerbation, improving the quality of life (</a:t>
            </a:r>
            <a:r>
              <a:rPr lang="en-GB" sz="11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Dębczyński</a:t>
            </a:r>
            <a:r>
              <a:rPr lang="en-GB" sz="11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1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</a:t>
            </a:r>
            <a:r>
              <a:rPr lang="en-GB" sz="11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2021).</a:t>
            </a:r>
            <a:endParaRPr lang="en-GB" sz="1100" dirty="0">
              <a:solidFill>
                <a:schemeClr val="tx1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11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Advanced tools and monitoring systems can improve treatment follow-up, track symptoms, and allow early intervention. </a:t>
            </a:r>
            <a:endParaRPr lang="en-GB" sz="1100" dirty="0">
              <a:solidFill>
                <a:schemeClr val="tx1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AB401-7B6C-5444-6090-5BC3E3DAED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506" y="2143989"/>
            <a:ext cx="5467785" cy="31207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902C621-6ABE-B916-90C4-6FBB52623D73}"/>
              </a:ext>
            </a:extLst>
          </p:cNvPr>
          <p:cNvSpPr txBox="1"/>
          <p:nvPr/>
        </p:nvSpPr>
        <p:spPr>
          <a:xfrm>
            <a:off x="694853" y="5680366"/>
            <a:ext cx="5727265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1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Figure 7: Integrated care for patients with advanced COPD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GB" sz="1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(Source: </a:t>
            </a:r>
            <a:r>
              <a:rPr lang="en-GB" sz="11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Dębczyński</a:t>
            </a:r>
            <a:r>
              <a:rPr lang="en-GB" sz="1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11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</a:t>
            </a:r>
            <a:r>
              <a:rPr lang="en-GB" sz="1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2021)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51395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81198-37B5-91EB-2DB4-5B448125F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11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Recommendations for disease management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486E49-B701-40AA-75AD-FC1EC7B9DE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Initiate DMARD therapy early such as Methotrexate to slow joint damage process. (A </a:t>
            </a:r>
            <a:r>
              <a:rPr lang="en-GB" sz="11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 </a:t>
            </a:r>
            <a:r>
              <a:rPr lang="en-GB" sz="1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2019)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Escalate to combine biologic DMARDs if disease activity spreads.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Include non-pharmacological strategies like physiotherapy, exercise, and patient education.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55466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6D81B3-33FD-5BE1-86A2-031370AEC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GB" sz="11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Conclusion</a:t>
            </a:r>
            <a:br>
              <a:rPr lang="en-GB" sz="11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</a:br>
            <a:endParaRPr lang="en-IN" sz="11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6D61A7-D62C-4C58-2D96-7D69B77419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0473" y="2133600"/>
            <a:ext cx="9454139" cy="3777622"/>
          </a:xfrm>
        </p:spPr>
        <p:txBody>
          <a:bodyPr/>
          <a:lstStyle/>
          <a:p>
            <a:pPr lvl="0">
              <a:lnSpc>
                <a:spcPct val="150000"/>
              </a:lnSpc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11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 project aims to keep RA under control and prevent joint damage.</a:t>
            </a:r>
            <a:br>
              <a:rPr lang="en-GB" sz="11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en-GB" sz="11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en-GB" sz="11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lvl="0">
              <a:lnSpc>
                <a:spcPct val="150000"/>
              </a:lnSpc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11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Early and proper treatment improves movement and quality of life.</a:t>
            </a:r>
            <a:br>
              <a:rPr lang="en-GB" sz="11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en-GB" sz="11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/>
            </a:r>
            <a:br>
              <a:rPr lang="en-GB" sz="11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lvl="0">
              <a:lnSpc>
                <a:spcPct val="150000"/>
              </a:lnSpc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11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Collaborate with doctors, therapists, and family for long-term care.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3301572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61127-7281-CB21-1267-84AB0284B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53454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 List 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518240-4143-D128-73E8-AE212334A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4106" y="693899"/>
            <a:ext cx="10549269" cy="4899546"/>
          </a:xfrm>
        </p:spPr>
        <p:txBody>
          <a:bodyPr>
            <a:noAutofit/>
          </a:bodyPr>
          <a:lstStyle/>
          <a:p>
            <a:pPr lvl="0"/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Ampersand Health. 2022. Rheumatoid Arthritis Facts &amp; Statistics in the UK 2022. [online] Available at: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https://ampersandhealth.co.uk/myarthritis/resources/rheumatoid-arthritis-facts-statistics-in-the-uk-2022/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Arleevskaya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M.,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Takha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E., Petrov, S., Kazarian, G.,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Renaudineau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Y., Brooks, W., Larionova, R.,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Korovina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M., Valeeva, A.,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Shuralev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E. and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Mukminov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M., 2022. Interplay of environmental, individual and genetic factors in rheumatoid arthritis provocation. International Journal of Molecular Sciences, 23(15), p.8140.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https://doi.org/10.3390/ijms23158140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Bailey, C. 2020. A brief guide to rheumatoid arthritis and knees. [online] Chris Bailey Orthopaedics. Available at: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https://www.chrisbaileyorthopaedics.com/blog/brief-guide-to-rheumatoid-arthritis-and-knees/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IN" sz="800" dirty="0" err="1">
                <a:latin typeface="Arial" panose="020B0604020202020204" pitchFamily="34" charset="0"/>
                <a:cs typeface="Arial" panose="020B0604020202020204" pitchFamily="34" charset="0"/>
              </a:rPr>
              <a:t>Banafshi</a:t>
            </a:r>
            <a:r>
              <a:rPr lang="en-IN" sz="800" dirty="0">
                <a:latin typeface="Arial" panose="020B0604020202020204" pitchFamily="34" charset="0"/>
                <a:cs typeface="Arial" panose="020B0604020202020204" pitchFamily="34" charset="0"/>
              </a:rPr>
              <a:t>, Z., Dehghan Nayeri, N., Moghimi, N. and </a:t>
            </a:r>
            <a:r>
              <a:rPr lang="en-IN" sz="800" dirty="0" err="1">
                <a:latin typeface="Arial" panose="020B0604020202020204" pitchFamily="34" charset="0"/>
                <a:cs typeface="Arial" panose="020B0604020202020204" pitchFamily="34" charset="0"/>
              </a:rPr>
              <a:t>Khatony</a:t>
            </a:r>
            <a:r>
              <a:rPr lang="en-IN" sz="800" dirty="0">
                <a:latin typeface="Arial" panose="020B0604020202020204" pitchFamily="34" charset="0"/>
                <a:cs typeface="Arial" panose="020B0604020202020204" pitchFamily="34" charset="0"/>
              </a:rPr>
              <a:t>, A., 2025. Exploring the self-care experiences of patients with rheumatoid arthritis through qualitative content analysis. Scientific Reports, [online] 15(1). </a:t>
            </a:r>
            <a:r>
              <a:rPr lang="en-IN" sz="8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https://doi.org/10.1038/s41598-025-15928-3</a:t>
            </a:r>
            <a:r>
              <a:rPr lang="en-IN" sz="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Birnbaum, H., Pike, C., Kaufman, R.,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Marynchenko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M.,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Kidolezi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Y. and Cifaldi, M. 2020. Societal cost of rheumatoid arthritis patients in the US. Current Medical Research and Opinion, 26(1), pp.77–90.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doi:</a:t>
            </a:r>
            <a:r>
              <a:rPr lang="en-GB" sz="800" u="sng" dirty="0" err="1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://doi.org/10.1185/03007990903422307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Bowman, S.J. and Guest, L. 2020. The national clinical audit for rheumatoid and early inflammatory arthritis. Clinical Medicine, [online] 16(6), pp.500–501.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doi:</a:t>
            </a:r>
            <a:r>
              <a:rPr lang="en-GB" sz="800" u="sng" dirty="0" err="1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://doi.org/10.7861/clinmedicine.16-6-500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Dong, J., Yang, Y., Mo, M., Liu, S., Bai, R., Li, S., Zhao, R., Xu, X., Cheng, Y. and Xu, J., 2025. Association of HLA-B and HLA-DR gene polymorphisms with rheumatoid arthritis: A cross-sectional study in Yunnan Chinese Han population. Rheumatology and Immunology Research, 6(3), pp.188-194.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https://www.degruyterbrill.com/document/doi/10.1515/rir-2025-0022/html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Fraenkel, L., Bathon, J.M., England, B.R.,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St.Clair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E.W.,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Arayssi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T., Carandang, K., Deane, K.D., Genovese, M., Huston, K.K., Kerr, G., Kremer, J., Nakamura, M.C., Russell, L.A., Singh, J.A., Smith, B.J., Sparks, J.A., Venkatachalam, S., Weinblatt, M.E., Al‐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Gibbawi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M., Baker, J.F., Barbour, K.E., Barton, J.L., Cappelli, L., Chamseddine, F., George, M., Johnson, S.R., Kahale, L., Karam, B.S., Khamis, A.M., Navarro-Millán, I., Mirza, R., Schwab, P., Singh, N.,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Turgunbaev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M., Turner, A.S.,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Yaacoub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S. and Akl, E.A., 2021. 2021 American College of Rheumatology Guideline for the Treatment of Rheumatoid Arthritis. Arthritis Care &amp;amp; Research, [online] 73(7), pp.924–939.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https://doi.org/10.1002/acr.24596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Franjić, S., 2025. Rheumatoid Arthritis Can Occur at Any Age. Clinical Images and Case Reports, 3(4), pp.1-6.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https://www.visionpublisher.info/index.php/cicr/article/download/234/223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IN" sz="800" dirty="0">
                <a:latin typeface="Arial" panose="020B0604020202020204" pitchFamily="34" charset="0"/>
                <a:cs typeface="Arial" panose="020B0604020202020204" pitchFamily="34" charset="0"/>
              </a:rPr>
              <a:t>Globalranetwork.org., 2025. </a:t>
            </a:r>
            <a:r>
              <a:rPr lang="en-IN" sz="800" i="1" dirty="0">
                <a:latin typeface="Arial" panose="020B0604020202020204" pitchFamily="34" charset="0"/>
                <a:cs typeface="Arial" panose="020B0604020202020204" pitchFamily="34" charset="0"/>
              </a:rPr>
              <a:t>Global RA Network» RA Models of Care</a:t>
            </a:r>
            <a:r>
              <a:rPr lang="en-IN" sz="800" dirty="0">
                <a:latin typeface="Arial" panose="020B0604020202020204" pitchFamily="34" charset="0"/>
                <a:cs typeface="Arial" panose="020B0604020202020204" pitchFamily="34" charset="0"/>
              </a:rPr>
              <a:t>. [online] Available at: </a:t>
            </a:r>
            <a:r>
              <a:rPr lang="en-IN" sz="800" u="sng" dirty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https://globalranetwork.org/project/ra-models-of-care/</a:t>
            </a:r>
            <a:r>
              <a:rPr lang="en-IN" sz="800" dirty="0">
                <a:latin typeface="Arial" panose="020B0604020202020204" pitchFamily="34" charset="0"/>
                <a:cs typeface="Arial" panose="020B0604020202020204" pitchFamily="34" charset="0"/>
              </a:rPr>
              <a:t> [Accessed 8 Dec. 2025].</a:t>
            </a:r>
          </a:p>
          <a:p>
            <a:pPr lvl="0"/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Globalranetwork.org. 2021. Global RA Network» Global RA Network Rheumatoid Arthritis Dashboard. [online] Available at: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https://globalranetwork.org/ra-dashboard-uk-en/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Healthdata.org. 2023. Global, regional, and national burden of rheumatoid arthritis, 1990–2020, and projections to 2050 | The Institute for Health Metrics and Evaluation. [online] Available at: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13"/>
              </a:rPr>
              <a:t>https://www.healthdata.org/research-analysis/library/global-regional-and-national-burden-rheumatoid-arthritis-1990-2020-and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IN" sz="800" dirty="0" err="1">
                <a:latin typeface="Arial" panose="020B0604020202020204" pitchFamily="34" charset="0"/>
                <a:cs typeface="Arial" panose="020B0604020202020204" pitchFamily="34" charset="0"/>
              </a:rPr>
              <a:t>Inchingolo</a:t>
            </a:r>
            <a:r>
              <a:rPr lang="en-IN" sz="800" dirty="0">
                <a:latin typeface="Arial" panose="020B0604020202020204" pitchFamily="34" charset="0"/>
                <a:cs typeface="Arial" panose="020B0604020202020204" pitchFamily="34" charset="0"/>
              </a:rPr>
              <a:t>, F., </a:t>
            </a:r>
            <a:r>
              <a:rPr lang="en-IN" sz="800" dirty="0" err="1">
                <a:latin typeface="Arial" panose="020B0604020202020204" pitchFamily="34" charset="0"/>
                <a:cs typeface="Arial" panose="020B0604020202020204" pitchFamily="34" charset="0"/>
              </a:rPr>
              <a:t>Inchingolo</a:t>
            </a:r>
            <a:r>
              <a:rPr lang="en-IN" sz="800" dirty="0">
                <a:latin typeface="Arial" panose="020B0604020202020204" pitchFamily="34" charset="0"/>
                <a:cs typeface="Arial" panose="020B0604020202020204" pitchFamily="34" charset="0"/>
              </a:rPr>
              <a:t>, A.M., Fatone, M.C., </a:t>
            </a:r>
            <a:r>
              <a:rPr lang="en-IN" sz="800" dirty="0" err="1">
                <a:latin typeface="Arial" panose="020B0604020202020204" pitchFamily="34" charset="0"/>
                <a:cs typeface="Arial" panose="020B0604020202020204" pitchFamily="34" charset="0"/>
              </a:rPr>
              <a:t>Avantario</a:t>
            </a:r>
            <a:r>
              <a:rPr lang="en-IN" sz="800" dirty="0">
                <a:latin typeface="Arial" panose="020B0604020202020204" pitchFamily="34" charset="0"/>
                <a:cs typeface="Arial" panose="020B0604020202020204" pitchFamily="34" charset="0"/>
              </a:rPr>
              <a:t>, P., Del Vecchio, G., Pezzolla, C., Mancini, A., Galante, F., Palermo, A., </a:t>
            </a:r>
            <a:r>
              <a:rPr lang="en-IN" sz="800" dirty="0" err="1">
                <a:latin typeface="Arial" panose="020B0604020202020204" pitchFamily="34" charset="0"/>
                <a:cs typeface="Arial" panose="020B0604020202020204" pitchFamily="34" charset="0"/>
              </a:rPr>
              <a:t>Inchingolo</a:t>
            </a:r>
            <a:r>
              <a:rPr lang="en-IN" sz="800" dirty="0">
                <a:latin typeface="Arial" panose="020B0604020202020204" pitchFamily="34" charset="0"/>
                <a:cs typeface="Arial" panose="020B0604020202020204" pitchFamily="34" charset="0"/>
              </a:rPr>
              <a:t>, A.D. and Dipalma, G., 2024. Management of Rheumatoid Arthritis in Primary Care: A Scoping Review. International Journal of Environmental Research and Public Health, [online] 21(6), p.662. </a:t>
            </a:r>
            <a:r>
              <a:rPr lang="en-IN" sz="800" u="sng" dirty="0">
                <a:latin typeface="Arial" panose="020B0604020202020204" pitchFamily="34" charset="0"/>
                <a:cs typeface="Arial" panose="020B0604020202020204" pitchFamily="34" charset="0"/>
                <a:hlinkClick r:id="rId14"/>
              </a:rPr>
              <a:t>https://doi.org/10.3390/ijerph21060662</a:t>
            </a:r>
            <a:r>
              <a:rPr lang="en-IN" sz="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lvl="0"/>
            <a:r>
              <a:rPr lang="en-IN" sz="800" dirty="0" err="1">
                <a:latin typeface="Arial" panose="020B0604020202020204" pitchFamily="34" charset="0"/>
                <a:cs typeface="Arial" panose="020B0604020202020204" pitchFamily="34" charset="0"/>
              </a:rPr>
              <a:t>Lanchais</a:t>
            </a:r>
            <a:r>
              <a:rPr lang="en-IN" sz="800" dirty="0">
                <a:latin typeface="Arial" panose="020B0604020202020204" pitchFamily="34" charset="0"/>
                <a:cs typeface="Arial" panose="020B0604020202020204" pitchFamily="34" charset="0"/>
              </a:rPr>
              <a:t>, K., Capel, F. and </a:t>
            </a:r>
            <a:r>
              <a:rPr lang="en-IN" sz="800" dirty="0" err="1">
                <a:latin typeface="Arial" panose="020B0604020202020204" pitchFamily="34" charset="0"/>
                <a:cs typeface="Arial" panose="020B0604020202020204" pitchFamily="34" charset="0"/>
              </a:rPr>
              <a:t>Tournadre</a:t>
            </a:r>
            <a:r>
              <a:rPr lang="en-IN" sz="800" dirty="0">
                <a:latin typeface="Arial" panose="020B0604020202020204" pitchFamily="34" charset="0"/>
                <a:cs typeface="Arial" panose="020B0604020202020204" pitchFamily="34" charset="0"/>
              </a:rPr>
              <a:t>, A., 2020. Could Omega 3 Fatty Acids Preserve Muscle Health in Rheumatoid Arthritis? Nutrients, [online] 12(1), p.223. </a:t>
            </a:r>
            <a:r>
              <a:rPr lang="en-IN" sz="800" u="sng" dirty="0">
                <a:latin typeface="Arial" panose="020B0604020202020204" pitchFamily="34" charset="0"/>
                <a:cs typeface="Arial" panose="020B0604020202020204" pitchFamily="34" charset="0"/>
                <a:hlinkClick r:id="rId15"/>
              </a:rPr>
              <a:t>https://doi.org/10.3390/nu12010223</a:t>
            </a:r>
            <a:r>
              <a:rPr lang="en-IN" sz="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lvl="0"/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Lin, Y.-J.,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Anzaghe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M. and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Schülke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S., 2020. Update on the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Pathomechanism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Diagnosis, and Treatment Options for Rheumatoid Arthritis. Cells, [online] 9(4), p.880.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16"/>
              </a:rPr>
              <a:t>https://doi.org/10.3390/cells9040880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MacIver, A., Hollinger, H. and Carolan, C., 2021. Tele-health interventions to support self-management in adults with rheumatoid arthritis: a systematic review. Rheumatology International, [online] 41(8), pp.1399–1418.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17"/>
              </a:rPr>
              <a:t>https://doi.org/10.1007/s00296-021-04907-2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endParaRPr lang="en-IN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Mengi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G., Aydoğmuş, H., Taşkıran, Ö.Ö.,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Göğüş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F. and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Beyazova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M., 2024. Is it possible to objectively determine morning stiffness in rheumatoid arthritis?. Turkish journal of physical medicine and rehabilitation, 70(2), p.180. DOI: 10.5606/tftrd.2024.12219</a:t>
            </a:r>
            <a:endParaRPr lang="en-IN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Mennon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Y. 2023. Rheumatoid Arthritis -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OrthoInfo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- AAOS. [online] www.orthoinfo.org. Available at: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18"/>
              </a:rPr>
              <a:t>https://orthoinfo.aaos.org/en/diseases--conditions/rheumatoid-arthritis/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Mya Care. 2024. RHEUMATOID ARTHRITIS AND ITS SIDE EFFECTS ON THE BODY | Mya Care. [online] Available at: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19"/>
              </a:rPr>
              <a:t>https://myacare.com/rheumatoid-arthritis-and-its-side-effects-on-the-body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IN" sz="1000" dirty="0"/>
          </a:p>
        </p:txBody>
      </p:sp>
    </p:spTree>
    <p:extLst>
      <p:ext uri="{BB962C8B-B14F-4D97-AF65-F5344CB8AC3E}">
        <p14:creationId xmlns:p14="http://schemas.microsoft.com/office/powerpoint/2010/main" val="32923037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CF0952-73A0-3289-302C-13AD3863D9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A19C3-5399-34C3-4AE1-36F180D42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5557" y="0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 List </a:t>
            </a:r>
            <a:endParaRPr lang="en-IN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52263D-F249-5A1A-E1B5-05451050FB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7358" y="640445"/>
            <a:ext cx="10549269" cy="4899546"/>
          </a:xfrm>
        </p:spPr>
        <p:txBody>
          <a:bodyPr>
            <a:noAutofit/>
          </a:bodyPr>
          <a:lstStyle/>
          <a:p>
            <a:pPr lvl="0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Ampersand Health., 2022. Rheumatoid Arthritis Facts &amp; Statistics in the UK 2022. [online] Available at: </a:t>
            </a:r>
            <a:r>
              <a:rPr lang="en-GB" sz="9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https://ampersandhealth.co.uk/myarthritis/resources/rheumatoid-arthritis-facts-statistics-in-the-uk-2022/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NHS ENGLAND., 2019. </a:t>
            </a:r>
            <a:r>
              <a:rPr lang="en-GB" sz="900" i="1" dirty="0">
                <a:latin typeface="Arial" panose="020B0604020202020204" pitchFamily="34" charset="0"/>
                <a:cs typeface="Arial" panose="020B0604020202020204" pitchFamily="34" charset="0"/>
              </a:rPr>
              <a:t>NHS England» Universal Personalised Care: Implementing the Comprehensive Model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 [online] www.england.nhs.uk. Available at: </a:t>
            </a:r>
            <a:r>
              <a:rPr lang="en-GB" sz="9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https://www.england.nhs.uk/personalisedcare/comprehensive-model/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NICE., 2018. </a:t>
            </a:r>
            <a:r>
              <a:rPr lang="en-GB" sz="900" i="1" dirty="0">
                <a:latin typeface="Arial" panose="020B0604020202020204" pitchFamily="34" charset="0"/>
                <a:cs typeface="Arial" panose="020B0604020202020204" pitchFamily="34" charset="0"/>
              </a:rPr>
              <a:t>Rheumatoid arthritis in adults: management NICE guideline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 [online] Available at: </a:t>
            </a:r>
            <a:r>
              <a:rPr lang="en-GB" sz="9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https://www.nice.org.uk/guidance/ng100/resources/rheumatoid-arthritis-in-adults-management-pdf-66141531233989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Oldroyd, A.G.S.,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Lilleker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J.B., Amin, T., Aragon, O., Bechman, K., Cuthbert, V., Galloway, J., Gordon, P., Gregory, W.J., Gunawardena, H., Hanna, M.G., Isenberg, D., Jackman, J., Kiely, P.D.W., Livermore, P., Machado, P.M., Maillard, S., McHugh, N., Murphy, R., Pilkington, C., Prabu, A., Rushe, P.,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Spinty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S., Swan, J., Tahir, H., Tansley, S.L., Truepenny, P., Truepenny, Y., Warrier, K., Yates, M., Papadopoulou, C., Martin, N., McCann, L. and Chinoy, H., 2022. British Society for Rheumatology guideline on management of paediatric, adolescent and adult patients with idiopathic inflammatory myopathy. Rheumatology, [online] 61(5), pp.1760–1768. </a:t>
            </a:r>
            <a:r>
              <a:rPr lang="en-GB" sz="9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https://doi.org/10.1093/rheumatology/keac115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Padyukov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L., 2022, January. Genetics of rheumatoid arthritis. In Seminars in immunopathology (Vol. 44, No. 1, pp. 47-62). </a:t>
            </a:r>
            <a:r>
              <a:rPr lang="de-DE" sz="900" dirty="0">
                <a:latin typeface="Arial" panose="020B0604020202020204" pitchFamily="34" charset="0"/>
                <a:cs typeface="Arial" panose="020B0604020202020204" pitchFamily="34" charset="0"/>
              </a:rPr>
              <a:t>Berlin/Heidelberg: Springer Berlin Heidelberg. </a:t>
            </a:r>
            <a:r>
              <a:rPr lang="de-DE" sz="90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https://doi.org/10.1007/s00281-022-00912-0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Radu, A.F. and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Bungau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S.G., 2021. Management of rheumatoid arthritis: an overview. Cells, 10(11), p.2857. </a:t>
            </a:r>
            <a:r>
              <a:rPr lang="en-GB" sz="900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https://doi.org/10.3390/cells10112857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Resurgens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Orthopaedics. 2025. Rheumatoid Arthritis: Types, Symptoms &amp; Treatment. [online] Available at: </a:t>
            </a:r>
            <a:r>
              <a:rPr lang="en-GB" sz="900" u="sng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https://www.resurgens.com/general-orthopedics/conditions/rheumatoid-arthritis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Ruscitti, P., Nunziato, M., Caso, F., Scarpa, R., Di Maggio, F., Giacomelli, R. and Salvatore, F., 2024. Prevention of rheumatoid arthritis using a familial predictive medicine approach. Autoimmunity Reviews, [online] 23(12), p.103653. </a:t>
            </a:r>
            <a:r>
              <a:rPr lang="en-GB" sz="900" u="sng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https://doi.org/10.1016/j.autrev.2024.103653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Santos-Moreno, P., Rodríguez-Vargas, G.-S., Martínez, S.,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Ibatá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L., Villarreal-Peralta, L., Aza-Cañon, A., Rivero, M., Snr, Rodriguez, P. and Rojas-Villarraga, A., 2022. Better Clinical Results in Rheumatoid Arthritis Patients Treated Under a Multidisciplinary Care Model When Compared with a National Rheumatoid Arthritis Registry. Open Access Rheumatology: Research and Reviews, [online] Volume 14, pp.269–280. </a:t>
            </a:r>
            <a:r>
              <a:rPr lang="en-GB" sz="900" u="sng" dirty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https://doi.org/10.2147/oarrr.s385423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Schäfer, C. and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Keyßer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G., 2022. Lifestyle Factors and Their Influence on Rheumatoid Arthritis: A Narrative Review. Journal of Clinical Medicine, [online] 11(23), p.7179. </a:t>
            </a:r>
            <a:r>
              <a:rPr lang="en-GB" sz="900" u="sng" dirty="0"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https://doi.org/10.3390/jcm11237179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IN" sz="900" dirty="0">
                <a:latin typeface="Arial" panose="020B0604020202020204" pitchFamily="34" charset="0"/>
                <a:cs typeface="Arial" panose="020B0604020202020204" pitchFamily="34" charset="0"/>
              </a:rPr>
              <a:t>SNS Rheumatology., 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r>
              <a:rPr lang="en-IN" sz="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N" sz="900" i="1" dirty="0">
                <a:latin typeface="Arial" panose="020B0604020202020204" pitchFamily="34" charset="0"/>
                <a:cs typeface="Arial" panose="020B0604020202020204" pitchFamily="34" charset="0"/>
              </a:rPr>
              <a:t>How to prevent arthritis: Top 11 prevention strategies</a:t>
            </a:r>
            <a:r>
              <a:rPr lang="en-IN" sz="900" dirty="0">
                <a:latin typeface="Arial" panose="020B0604020202020204" pitchFamily="34" charset="0"/>
                <a:cs typeface="Arial" panose="020B0604020202020204" pitchFamily="34" charset="0"/>
              </a:rPr>
              <a:t>. Retrieved December 8, 2025, from </a:t>
            </a:r>
            <a:r>
              <a:rPr lang="en-IN" sz="900" u="sng" dirty="0">
                <a:latin typeface="Arial" panose="020B0604020202020204" pitchFamily="34" charset="0"/>
                <a:cs typeface="Arial" panose="020B0604020202020204" pitchFamily="34" charset="0"/>
                <a:hlinkClick r:id="rId13"/>
              </a:rPr>
              <a:t>https://snsrheumatology.com/how-to-prevent-arthritis/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Taylor, P.C., Atzeni, F., Balsa, A.,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Gossec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L., Müller-Ladner, U. and Pope, J., 2021. The Key Comorbidities in Patients with Rheumatoid Arthritis: A Narrative Review. Journal of Clinical Medicine, [online] 10(3), p.509. </a:t>
            </a:r>
            <a:r>
              <a:rPr lang="en-GB" sz="900" u="sng" dirty="0">
                <a:latin typeface="Arial" panose="020B0604020202020204" pitchFamily="34" charset="0"/>
                <a:cs typeface="Arial" panose="020B0604020202020204" pitchFamily="34" charset="0"/>
                <a:hlinkClick r:id="rId14"/>
              </a:rPr>
              <a:t>https://doi.org/10.3390/jcm10030509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Venetsanopoulou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A.I.,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Alamanos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Y., Voulgari, P.V. and Drosos, A.A. 2022. Epidemiology of rheumatoid arthritis: genetic and environmental influences. Expert Review of Clinical Immunology, 18(9), pp.923–931.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doi:</a:t>
            </a:r>
            <a:r>
              <a:rPr lang="en-GB" sz="900" u="sng" dirty="0" err="1">
                <a:latin typeface="Arial" panose="020B0604020202020204" pitchFamily="34" charset="0"/>
                <a:cs typeface="Arial" panose="020B0604020202020204" pitchFamily="34" charset="0"/>
                <a:hlinkClick r:id="rId15"/>
              </a:rPr>
              <a:t>https</a:t>
            </a:r>
            <a:r>
              <a:rPr lang="en-GB" sz="900" u="sng" dirty="0">
                <a:latin typeface="Arial" panose="020B0604020202020204" pitchFamily="34" charset="0"/>
                <a:cs typeface="Arial" panose="020B0604020202020204" pitchFamily="34" charset="0"/>
                <a:hlinkClick r:id="rId15"/>
              </a:rPr>
              <a:t>://doi.org/10.1080/1744666X.2022.2106970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Wade, D.T., 2020. What is rehabilitation? An empirical investigation leading to an evidence-based description. Clinical Rehabilitation, [online] 34(5), pp.571–583. </a:t>
            </a:r>
            <a:r>
              <a:rPr lang="en-GB" sz="900" u="sng" dirty="0">
                <a:latin typeface="Arial" panose="020B0604020202020204" pitchFamily="34" charset="0"/>
                <a:cs typeface="Arial" panose="020B0604020202020204" pitchFamily="34" charset="0"/>
                <a:hlinkClick r:id="rId16"/>
              </a:rPr>
              <a:t>https://doi.org/10.1177/0269215520905112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IN" sz="900" dirty="0">
                <a:latin typeface="Arial" panose="020B0604020202020204" pitchFamily="34" charset="0"/>
                <a:cs typeface="Arial" panose="020B0604020202020204" pitchFamily="34" charset="0"/>
              </a:rPr>
              <a:t>Weyand, C.M. and </a:t>
            </a:r>
            <a:r>
              <a:rPr lang="en-IN" sz="900" dirty="0" err="1">
                <a:latin typeface="Arial" panose="020B0604020202020204" pitchFamily="34" charset="0"/>
                <a:cs typeface="Arial" panose="020B0604020202020204" pitchFamily="34" charset="0"/>
              </a:rPr>
              <a:t>Goronzy</a:t>
            </a:r>
            <a:r>
              <a:rPr lang="en-IN" sz="900" dirty="0">
                <a:latin typeface="Arial" panose="020B0604020202020204" pitchFamily="34" charset="0"/>
                <a:cs typeface="Arial" panose="020B0604020202020204" pitchFamily="34" charset="0"/>
              </a:rPr>
              <a:t>, J.J., 2021. 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The immunology of rheumatoid arthritis. Nature immunology, 22(1), pp.10-18. </a:t>
            </a:r>
            <a:r>
              <a:rPr lang="en-GB" sz="900" u="sng" dirty="0">
                <a:latin typeface="Arial" panose="020B0604020202020204" pitchFamily="34" charset="0"/>
                <a:cs typeface="Arial" panose="020B0604020202020204" pitchFamily="34" charset="0"/>
                <a:hlinkClick r:id="rId17"/>
              </a:rPr>
              <a:t>https://pmc.ncbi.nlm.nih.gov/articles/PMC8557973/pdf/nihms-1749342.pdf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World Health Organisation., 2023. Rheumatoid arthritis. [online] World Health Organization. Available at: </a:t>
            </a:r>
            <a:r>
              <a:rPr lang="en-GB" sz="900" u="sng" dirty="0">
                <a:latin typeface="Arial" panose="020B0604020202020204" pitchFamily="34" charset="0"/>
                <a:cs typeface="Arial" panose="020B0604020202020204" pitchFamily="34" charset="0"/>
                <a:hlinkClick r:id="rId18"/>
              </a:rPr>
              <a:t>https://www.who.int/news-room/fact-sheets/detail/rheumatoid-arthritis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Dębczyński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M.,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Guziejko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K. and Mróz, R.M., 2021. Self-management and integrated pulmonary care as an essential part of treatment of patients with chronic obstructive pulmonary disease. </a:t>
            </a:r>
            <a:r>
              <a:rPr lang="en-GB" sz="900" i="1" dirty="0">
                <a:latin typeface="Arial" panose="020B0604020202020204" pitchFamily="34" charset="0"/>
                <a:cs typeface="Arial" panose="020B0604020202020204" pitchFamily="34" charset="0"/>
              </a:rPr>
              <a:t>Advances in Respiratory Medicine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900" i="1" dirty="0">
                <a:latin typeface="Arial" panose="020B0604020202020204" pitchFamily="34" charset="0"/>
                <a:cs typeface="Arial" panose="020B0604020202020204" pitchFamily="34" charset="0"/>
              </a:rPr>
              <a:t>89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(3), pp.291-298.</a:t>
            </a:r>
            <a:r>
              <a:rPr lang="en-GB" sz="900" u="sng" dirty="0">
                <a:latin typeface="Arial" panose="020B0604020202020204" pitchFamily="34" charset="0"/>
                <a:cs typeface="Arial" panose="020B0604020202020204" pitchFamily="34" charset="0"/>
                <a:hlinkClick r:id="rId19"/>
              </a:rPr>
              <a:t>https://www.academia.edu/download/98538865/pdf.pdf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A, M., F, I. and Dl, S., 2019. </a:t>
            </a:r>
            <a:r>
              <a:rPr lang="en-GB" sz="900" i="1" dirty="0">
                <a:latin typeface="Arial" panose="020B0604020202020204" pitchFamily="34" charset="0"/>
                <a:cs typeface="Arial" panose="020B0604020202020204" pitchFamily="34" charset="0"/>
              </a:rPr>
              <a:t>A Systematic Review of Guidelines for Managing Rheumatoid Arthritis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 [online] BMC rheumatology. Available at: </a:t>
            </a:r>
            <a:r>
              <a:rPr lang="en-GB" sz="900" u="sng" dirty="0">
                <a:latin typeface="Arial" panose="020B0604020202020204" pitchFamily="34" charset="0"/>
                <a:cs typeface="Arial" panose="020B0604020202020204" pitchFamily="34" charset="0"/>
                <a:hlinkClick r:id="rId20"/>
              </a:rPr>
              <a:t>https://pubmed.ncbi.nlm.nih.gov/31660534/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IN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IN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8224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8D14AB1-3470-ED3E-AE69-B266FBB1D1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40" y="-1"/>
            <a:ext cx="1202766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306727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0</TotalTime>
  <Words>3139</Words>
  <Application>Microsoft Office PowerPoint</Application>
  <PresentationFormat>Widescreen</PresentationFormat>
  <Paragraphs>169</Paragraphs>
  <Slides>21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Arial</vt:lpstr>
      <vt:lpstr>Calibri</vt:lpstr>
      <vt:lpstr>Century Gothic</vt:lpstr>
      <vt:lpstr>Symbol</vt:lpstr>
      <vt:lpstr>Times New Roman</vt:lpstr>
      <vt:lpstr>Wingdings</vt:lpstr>
      <vt:lpstr>Wingdings 3</vt:lpstr>
      <vt:lpstr>Wisp</vt:lpstr>
      <vt:lpstr> Rheumatoid Arthritis</vt:lpstr>
      <vt:lpstr>Introduction to Rheumatoid Arthritis</vt:lpstr>
      <vt:lpstr>Symptoms of Rheumatoid Arthritis</vt:lpstr>
      <vt:lpstr>Aetiology of Rheumatoid Arthritis</vt:lpstr>
      <vt:lpstr>Worldwide prevalence of Rheumatoid Arthritis</vt:lpstr>
      <vt:lpstr>UK prevalence of Rheumatoid Arthritis</vt:lpstr>
      <vt:lpstr>Economic Burden and Social Burden of Rheumatoid Arthritis </vt:lpstr>
      <vt:lpstr>Management of the Disease (UK Guidelines)</vt:lpstr>
      <vt:lpstr>Models and Frameworks</vt:lpstr>
      <vt:lpstr>The House of Care Framework</vt:lpstr>
      <vt:lpstr>A Treatment Option for Rheumatoid Arthritis in the UK</vt:lpstr>
      <vt:lpstr>Comorbidities Associated with Rheumatoid Arthritis</vt:lpstr>
      <vt:lpstr>Prevention of the Disease</vt:lpstr>
      <vt:lpstr>Behaviours, Skills, and Values</vt:lpstr>
      <vt:lpstr>Comprehensive Personalised Care Model</vt:lpstr>
      <vt:lpstr>Self-management and personalised care in chronic obstructive pulmonary disease </vt:lpstr>
      <vt:lpstr>Recommendations for disease management</vt:lpstr>
      <vt:lpstr>Conclusion </vt:lpstr>
      <vt:lpstr>Reference List </vt:lpstr>
      <vt:lpstr>Reference List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2025-12-09T08:11:46Z</dcterms:created>
  <dcterms:modified xsi:type="dcterms:W3CDTF">2025-12-10T09:40:27Z</dcterms:modified>
</cp:coreProperties>
</file>