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2.jpg" ContentType="image/jpeg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  <p:sldMasterId id="2147483666" r:id="rId5"/>
  </p:sldMasterIdLst>
  <p:notesMasterIdLst>
    <p:notesMasterId r:id="rId17"/>
  </p:notesMasterIdLst>
  <p:sldIdLst>
    <p:sldId id="381" r:id="rId6"/>
    <p:sldId id="257" r:id="rId7"/>
    <p:sldId id="382" r:id="rId8"/>
    <p:sldId id="389" r:id="rId9"/>
    <p:sldId id="383" r:id="rId10"/>
    <p:sldId id="384" r:id="rId11"/>
    <p:sldId id="388" r:id="rId12"/>
    <p:sldId id="385" r:id="rId13"/>
    <p:sldId id="386" r:id="rId14"/>
    <p:sldId id="387" r:id="rId15"/>
    <p:sldId id="390" r:id="rId16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Arial Rounded MT Bold" panose="020F0704030504030204" pitchFamily="34" charset="0"/>
      <p:regular r:id="rId22"/>
    </p:embeddedFont>
    <p:embeddedFont>
      <p:font typeface="Corbel" panose="020B0503020204020204" pitchFamily="34" charset="0"/>
      <p:regular r:id="rId23"/>
      <p:bold r:id="rId24"/>
      <p:italic r:id="rId25"/>
      <p:bold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75373" autoAdjust="0"/>
  </p:normalViewPr>
  <p:slideViewPr>
    <p:cSldViewPr>
      <p:cViewPr>
        <p:scale>
          <a:sx n="70" d="100"/>
          <a:sy n="70" d="100"/>
        </p:scale>
        <p:origin x="1142" y="37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customXml" Target="../customXml/item3.xml"/><Relationship Id="rId21" Type="http://schemas.openxmlformats.org/officeDocument/2006/relationships/font" Target="fonts/font4.fntdata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font" Target="fonts/font3.fntdata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font" Target="fonts/font7.fntdata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font" Target="fonts/font6.fntdata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font" Target="fonts/font2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font" Target="fonts/font5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FBD32A-A5D8-44B0-B6D4-1941D43F62E2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50D55A-1DE8-468F-A865-2076E9985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71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6/5/2020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6/5/2020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6/5/2020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6/5/2020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6/5/2020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944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75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05/06/2020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06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05/06/2020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062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05/06/2020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743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05/06/2020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56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05/06/2020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0687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05/06/2020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419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05/06/2020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9730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05/06/2020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314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05/06/2020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1383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38606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90614" y="489712"/>
            <a:ext cx="2362771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54329" y="1125220"/>
            <a:ext cx="8435340" cy="4540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6/5/2020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05/06/2020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813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BMSW4003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Data analysis &amp; Business Intelligence</a:t>
            </a: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bg1"/>
                </a:solidFill>
              </a:rPr>
              <a:t/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457651" y="1173874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Skills for the Workplace Swansea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1687" y="489712"/>
            <a:ext cx="60210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Objectives </a:t>
            </a:r>
            <a:r>
              <a:rPr dirty="0"/>
              <a:t>of</a:t>
            </a:r>
            <a:r>
              <a:rPr spc="445" dirty="0"/>
              <a:t> </a:t>
            </a:r>
            <a:r>
              <a:rPr spc="-5" dirty="0"/>
              <a:t>session: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1"/>
            <a:ext cx="7653020" cy="299312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15" dirty="0" smtClean="0">
                <a:latin typeface="Calibri"/>
                <a:cs typeface="Calibri"/>
              </a:rPr>
              <a:t>Understand the different types of data analysis and their uses within a business context.</a:t>
            </a:r>
          </a:p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15" dirty="0" smtClean="0">
                <a:latin typeface="Calibri"/>
                <a:cs typeface="Calibri"/>
              </a:rPr>
              <a:t>Using basic features in Microsoft Excel</a:t>
            </a:r>
            <a:endParaRPr lang="en-GB" sz="3200" spc="-15" dirty="0" smtClean="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3200" spc="-15" dirty="0" smtClean="0">
                <a:latin typeface="Calibri"/>
                <a:cs typeface="Calibri"/>
              </a:rPr>
              <a:t>Interpret data for strategic, tactical and, operational decision-making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03602" y="6430517"/>
            <a:ext cx="1035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98989"/>
                </a:solidFill>
                <a:latin typeface="Corbel"/>
                <a:cs typeface="Corbel"/>
              </a:rPr>
              <a:t>2</a:t>
            </a:r>
            <a:endParaRPr sz="1200">
              <a:latin typeface="Corbel"/>
              <a:cs typeface="Corbe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300000"/>
              </a:lnSpc>
            </a:pPr>
            <a:r>
              <a:rPr lang="en-GB" dirty="0" smtClean="0"/>
              <a:t>Business Intelligence?</a:t>
            </a:r>
          </a:p>
          <a:p>
            <a:pPr>
              <a:lnSpc>
                <a:spcPct val="300000"/>
              </a:lnSpc>
            </a:pPr>
            <a:r>
              <a:rPr lang="en-GB" dirty="0" smtClean="0"/>
              <a:t>Data Analysis?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5" name="Left Arrow 4"/>
          <p:cNvSpPr/>
          <p:nvPr/>
        </p:nvSpPr>
        <p:spPr>
          <a:xfrm>
            <a:off x="5257800" y="2362200"/>
            <a:ext cx="1371600" cy="457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Left Arrow 5"/>
          <p:cNvSpPr/>
          <p:nvPr/>
        </p:nvSpPr>
        <p:spPr>
          <a:xfrm rot="10800000">
            <a:off x="5257800" y="3962400"/>
            <a:ext cx="1371600" cy="457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5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pic>
        <p:nvPicPr>
          <p:cNvPr id="2050" name="Picture 2" descr="CRISP-DM by Smart Vision Europ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381000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RISP-DM and why you should know about i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990600"/>
            <a:ext cx="4572000" cy="4483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28600" y="1059996"/>
            <a:ext cx="3810000" cy="4611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Business Understanding – what does the business want from the data?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Data understanding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Data preparation – Removal of unnecessary data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Modelling – Creation of graphs/ charts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Evaluation – analysis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Deployment – visualisations/ dashboards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24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types of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Descriptive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Diagnostic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Predictive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Prescriptive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15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54162"/>
          </a:xfrm>
        </p:spPr>
        <p:txBody>
          <a:bodyPr/>
          <a:lstStyle/>
          <a:p>
            <a:r>
              <a:rPr lang="en-GB" dirty="0" smtClean="0"/>
              <a:t>Descriptive…</a:t>
            </a:r>
            <a:br>
              <a:rPr lang="en-GB" dirty="0" smtClean="0"/>
            </a:br>
            <a:r>
              <a:rPr lang="en-GB" dirty="0" smtClean="0"/>
              <a:t>(what happened?)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1"/>
            <a:ext cx="8229600" cy="30788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The foundation &amp; simplest form. Also, the most common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Displays the “raw data”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86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1026" name="Picture 2" descr="22 Best KPI Dashboard Software &amp;amp; Tools (Reviewed) | Scor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882" y="-762000"/>
            <a:ext cx="9309082" cy="586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68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54162"/>
          </a:xfrm>
        </p:spPr>
        <p:txBody>
          <a:bodyPr/>
          <a:lstStyle/>
          <a:p>
            <a:r>
              <a:rPr lang="en-GB" dirty="0" smtClean="0"/>
              <a:t>Diagnostic…</a:t>
            </a:r>
            <a:br>
              <a:rPr lang="en-GB" dirty="0" smtClean="0"/>
            </a:br>
            <a:r>
              <a:rPr lang="en-GB" dirty="0" smtClean="0"/>
              <a:t>(why did it happen?)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43201"/>
            <a:ext cx="8229600" cy="2774032"/>
          </a:xfrm>
        </p:spPr>
        <p:txBody>
          <a:bodyPr/>
          <a:lstStyle/>
          <a:p>
            <a:r>
              <a:rPr lang="en-GB" dirty="0" smtClean="0"/>
              <a:t>Identifies patterns and behaviours in the data</a:t>
            </a:r>
          </a:p>
          <a:p>
            <a:pPr marL="0" indent="0">
              <a:buNone/>
            </a:pPr>
            <a:r>
              <a:rPr lang="en-GB" dirty="0" smtClean="0"/>
              <a:t>(context &amp; understanding)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171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54162"/>
          </a:xfrm>
        </p:spPr>
        <p:txBody>
          <a:bodyPr/>
          <a:lstStyle/>
          <a:p>
            <a:r>
              <a:rPr lang="en-GB" dirty="0" smtClean="0"/>
              <a:t>Predictive…</a:t>
            </a:r>
            <a:br>
              <a:rPr lang="en-GB" dirty="0" smtClean="0"/>
            </a:br>
            <a:r>
              <a:rPr lang="en-GB" dirty="0" smtClean="0"/>
              <a:t>(what is likely to happen?)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1"/>
            <a:ext cx="8229600" cy="2469232"/>
          </a:xfrm>
        </p:spPr>
        <p:txBody>
          <a:bodyPr/>
          <a:lstStyle/>
          <a:p>
            <a:r>
              <a:rPr lang="en-GB" dirty="0" smtClean="0"/>
              <a:t>Identifies patterns and behaviours in the data to forecast future projections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32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54162"/>
          </a:xfrm>
        </p:spPr>
        <p:txBody>
          <a:bodyPr/>
          <a:lstStyle/>
          <a:p>
            <a:r>
              <a:rPr lang="en-GB" dirty="0" smtClean="0"/>
              <a:t>Prescriptive…</a:t>
            </a:r>
            <a:br>
              <a:rPr lang="en-GB" dirty="0" smtClean="0"/>
            </a:br>
            <a:r>
              <a:rPr lang="en-GB" dirty="0" smtClean="0"/>
              <a:t>(decision-making)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48001"/>
            <a:ext cx="8229600" cy="2469232"/>
          </a:xfrm>
        </p:spPr>
        <p:txBody>
          <a:bodyPr/>
          <a:lstStyle/>
          <a:p>
            <a:r>
              <a:rPr lang="en-GB" dirty="0" smtClean="0"/>
              <a:t>The rarest and most expensive/ resource consuming.</a:t>
            </a:r>
          </a:p>
          <a:p>
            <a:r>
              <a:rPr lang="en-GB" dirty="0" smtClean="0"/>
              <a:t>Advanced AI using all other analysis types to model scenarios and decision-making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3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09800"/>
            <a:ext cx="8229600" cy="1143000"/>
          </a:xfrm>
        </p:spPr>
        <p:txBody>
          <a:bodyPr/>
          <a:lstStyle/>
          <a:p>
            <a:r>
              <a:rPr lang="en-GB" dirty="0" smtClean="0"/>
              <a:t>Let’s dive in to Excel…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9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wansea 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ansea BMSK" id="{48C01BFA-823C-4EEF-97EF-6B805FEDEC1C}" vid="{35300F4A-969B-4611-9588-F2908C03256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ABDE19A53F824BB1762AB663DBC65F" ma:contentTypeVersion="25" ma:contentTypeDescription="Create a new document." ma:contentTypeScope="" ma:versionID="c89a96417c7ea415e444c40947642400">
  <xsd:schema xmlns:xsd="http://www.w3.org/2001/XMLSchema" xmlns:xs="http://www.w3.org/2001/XMLSchema" xmlns:p="http://schemas.microsoft.com/office/2006/metadata/properties" xmlns:ns2="82cb61f4-8006-4055-9084-02a83bfe4b48" targetNamespace="http://schemas.microsoft.com/office/2006/metadata/properties" ma:root="true" ma:fieldsID="ec710cb098f34257a7128c84a968c62c" ns2:_="">
    <xsd:import namespace="82cb61f4-8006-4055-9084-02a83bfe4b48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cb61f4-8006-4055-9084-02a83bfe4b48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3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3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82cb61f4-8006-4055-9084-02a83bfe4b48" xsi:nil="true"/>
    <Is_Collaboration_Space_Locked xmlns="82cb61f4-8006-4055-9084-02a83bfe4b48" xsi:nil="true"/>
    <CultureName xmlns="82cb61f4-8006-4055-9084-02a83bfe4b48" xsi:nil="true"/>
    <DefaultSectionNames xmlns="82cb61f4-8006-4055-9084-02a83bfe4b48" xsi:nil="true"/>
    <Templates xmlns="82cb61f4-8006-4055-9084-02a83bfe4b48" xsi:nil="true"/>
    <TeamsChannelId xmlns="82cb61f4-8006-4055-9084-02a83bfe4b48" xsi:nil="true"/>
    <Owner xmlns="82cb61f4-8006-4055-9084-02a83bfe4b48">
      <UserInfo>
        <DisplayName/>
        <AccountId xsi:nil="true"/>
        <AccountType/>
      </UserInfo>
    </Owner>
    <IsNotebookLocked xmlns="82cb61f4-8006-4055-9084-02a83bfe4b48" xsi:nil="true"/>
    <NotebookType xmlns="82cb61f4-8006-4055-9084-02a83bfe4b48" xsi:nil="true"/>
    <FolderType xmlns="82cb61f4-8006-4055-9084-02a83bfe4b48" xsi:nil="true"/>
    <AppVersion xmlns="82cb61f4-8006-4055-9084-02a83bfe4b48" xsi:nil="true"/>
    <Invited_Leaders xmlns="82cb61f4-8006-4055-9084-02a83bfe4b48" xsi:nil="true"/>
    <Members xmlns="82cb61f4-8006-4055-9084-02a83bfe4b48">
      <UserInfo>
        <DisplayName/>
        <AccountId xsi:nil="true"/>
        <AccountType/>
      </UserInfo>
    </Members>
    <Member_Groups xmlns="82cb61f4-8006-4055-9084-02a83bfe4b48">
      <UserInfo>
        <DisplayName/>
        <AccountId xsi:nil="true"/>
        <AccountType/>
      </UserInfo>
    </Member_Groups>
    <Distribution_Groups xmlns="82cb61f4-8006-4055-9084-02a83bfe4b48" xsi:nil="true"/>
    <Math_Settings xmlns="82cb61f4-8006-4055-9084-02a83bfe4b48" xsi:nil="true"/>
    <Has_Leaders_Only_SectionGroup xmlns="82cb61f4-8006-4055-9084-02a83bfe4b48" xsi:nil="true"/>
    <LMS_Mappings xmlns="82cb61f4-8006-4055-9084-02a83bfe4b48" xsi:nil="true"/>
    <Leaders xmlns="82cb61f4-8006-4055-9084-02a83bfe4b48">
      <UserInfo>
        <DisplayName/>
        <AccountId xsi:nil="true"/>
        <AccountType/>
      </UserInfo>
    </Leaders>
    <Invited_Members xmlns="82cb61f4-8006-4055-9084-02a83bfe4b48" xsi:nil="true"/>
  </documentManagement>
</p:properties>
</file>

<file path=customXml/itemProps1.xml><?xml version="1.0" encoding="utf-8"?>
<ds:datastoreItem xmlns:ds="http://schemas.openxmlformats.org/officeDocument/2006/customXml" ds:itemID="{0095DE68-06F0-4CB5-94EE-1D31B1C5222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7F20006-297E-48D3-B777-C42670656DC2}"/>
</file>

<file path=customXml/itemProps3.xml><?xml version="1.0" encoding="utf-8"?>
<ds:datastoreItem xmlns:ds="http://schemas.openxmlformats.org/officeDocument/2006/customXml" ds:itemID="{66F4BEDB-92A6-41BB-8F96-48E3072F0281}">
  <ds:schemaRefs>
    <ds:schemaRef ds:uri="http://purl.org/dc/terms/"/>
    <ds:schemaRef ds:uri="29175ae9-5035-4541-baef-9062a3a44232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elements/1.1/"/>
    <ds:schemaRef ds:uri="http://purl.org/dc/dcmitype/"/>
    <ds:schemaRef ds:uri="http://schemas.microsoft.com/office/infopath/2007/PartnerControls"/>
    <ds:schemaRef ds:uri="af73078d-a5bc-48dc-b246-bc0132131284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5827</TotalTime>
  <Words>219</Words>
  <Application>Microsoft Office PowerPoint</Application>
  <PresentationFormat>On-screen Show (4:3)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Arial Rounded MT Bold</vt:lpstr>
      <vt:lpstr>Myriad Pro</vt:lpstr>
      <vt:lpstr>Corbel</vt:lpstr>
      <vt:lpstr>Office Theme</vt:lpstr>
      <vt:lpstr>Swansea BMSK</vt:lpstr>
      <vt:lpstr>BMSW4003  Digital Skills and Research Methods  Data analysis &amp; Business Intelligence  </vt:lpstr>
      <vt:lpstr>Objectives of session:</vt:lpstr>
      <vt:lpstr>What is…</vt:lpstr>
      <vt:lpstr>PowerPoint Presentation</vt:lpstr>
      <vt:lpstr>Four types of analysis</vt:lpstr>
      <vt:lpstr>Descriptive… (what happened?)</vt:lpstr>
      <vt:lpstr>PowerPoint Presentation</vt:lpstr>
      <vt:lpstr>Diagnostic… (why did it happen?)</vt:lpstr>
      <vt:lpstr>Predictive… (what is likely to happen?)</vt:lpstr>
      <vt:lpstr>Prescriptive… (decision-making)</vt:lpstr>
      <vt:lpstr>Let’s dive in to Excel…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</dc:title>
  <dc:creator>Anthony Burns</dc:creator>
  <cp:lastModifiedBy>Christian Felices</cp:lastModifiedBy>
  <cp:revision>11</cp:revision>
  <dcterms:created xsi:type="dcterms:W3CDTF">2018-09-11T10:41:13Z</dcterms:created>
  <dcterms:modified xsi:type="dcterms:W3CDTF">2020-06-08T08:29:57Z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0x0101003FABDE19A53F824BB1762AB663DBC65F</vt:lpwstr>
  </property>
  <property fmtid="{D5CDD505-2E9C-101B-9397-08002B2CF9AE}" pid="3" name="Self_Registration_Enabled">
    <vt:lpwstr/>
  </property>
  <property fmtid="{D5CDD505-2E9C-101B-9397-08002B2CF9AE}" pid="4" name="Teachers">
    <vt:lpwstr/>
  </property>
  <property fmtid="{D5CDD505-2E9C-101B-9397-08002B2CF9AE}" pid="5" name="Student_Groups">
    <vt:lpwstr/>
  </property>
  <property fmtid="{D5CDD505-2E9C-101B-9397-08002B2CF9AE}" pid="6" name="Is_Collaboration_Space_Locked">
    <vt:lpwstr/>
  </property>
  <property fmtid="{D5CDD505-2E9C-101B-9397-08002B2CF9AE}" pid="7" name="Has_Teacher_Only_SectionGroup">
    <vt:lpwstr/>
  </property>
  <property fmtid="{D5CDD505-2E9C-101B-9397-08002B2CF9AE}" pid="8" name="CultureName">
    <vt:lpwstr/>
  </property>
  <property fmtid="{D5CDD505-2E9C-101B-9397-08002B2CF9AE}" pid="9" name="Invited_Students">
    <vt:lpwstr/>
  </property>
  <property fmtid="{D5CDD505-2E9C-101B-9397-08002B2CF9AE}" pid="10" name="DefaultSectionNames">
    <vt:lpwstr/>
  </property>
  <property fmtid="{D5CDD505-2E9C-101B-9397-08002B2CF9AE}" pid="11" name="Templates">
    <vt:lpwstr/>
  </property>
  <property fmtid="{D5CDD505-2E9C-101B-9397-08002B2CF9AE}" pid="12" name="TeamsChannelId">
    <vt:lpwstr/>
  </property>
  <property fmtid="{D5CDD505-2E9C-101B-9397-08002B2CF9AE}" pid="13" name="Owner">
    <vt:lpwstr/>
  </property>
  <property fmtid="{D5CDD505-2E9C-101B-9397-08002B2CF9AE}" pid="14" name="Invited_Teachers">
    <vt:lpwstr/>
  </property>
  <property fmtid="{D5CDD505-2E9C-101B-9397-08002B2CF9AE}" pid="15" name="IsNotebookLocked">
    <vt:lpwstr/>
  </property>
  <property fmtid="{D5CDD505-2E9C-101B-9397-08002B2CF9AE}" pid="16" name="NotebookType">
    <vt:lpwstr/>
  </property>
  <property fmtid="{D5CDD505-2E9C-101B-9397-08002B2CF9AE}" pid="17" name="FolderType">
    <vt:lpwstr/>
  </property>
  <property fmtid="{D5CDD505-2E9C-101B-9397-08002B2CF9AE}" pid="18" name="Students">
    <vt:lpwstr/>
  </property>
  <property fmtid="{D5CDD505-2E9C-101B-9397-08002B2CF9AE}" pid="19" name="AppVersion">
    <vt:lpwstr/>
  </property>
</Properties>
</file>