
<file path=[Content_Types].xml><?xml version="1.0" encoding="utf-8"?>
<Types xmlns="http://schemas.openxmlformats.org/package/2006/content-types">
  <Default Extension="jpeg" ContentType="image/jpeg"/>
  <Default Extension="jpg" ContentType="image/jpeg"/>
  <Default Extension="m4v" ContentType="video/unknown"/>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6.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7.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3816" r:id="rId5"/>
    <p:sldMasterId id="2147484026" r:id="rId6"/>
    <p:sldMasterId id="2147484038" r:id="rId7"/>
    <p:sldMasterId id="2147484051" r:id="rId8"/>
  </p:sldMasterIdLst>
  <p:notesMasterIdLst>
    <p:notesMasterId r:id="rId53"/>
  </p:notesMasterIdLst>
  <p:handoutMasterIdLst>
    <p:handoutMasterId r:id="rId54"/>
  </p:handoutMasterIdLst>
  <p:sldIdLst>
    <p:sldId id="283" r:id="rId9"/>
    <p:sldId id="360" r:id="rId10"/>
    <p:sldId id="361" r:id="rId11"/>
    <p:sldId id="362" r:id="rId12"/>
    <p:sldId id="363" r:id="rId13"/>
    <p:sldId id="290" r:id="rId14"/>
    <p:sldId id="291" r:id="rId15"/>
    <p:sldId id="341" r:id="rId16"/>
    <p:sldId id="293" r:id="rId17"/>
    <p:sldId id="373" r:id="rId18"/>
    <p:sldId id="374" r:id="rId19"/>
    <p:sldId id="294" r:id="rId20"/>
    <p:sldId id="295" r:id="rId21"/>
    <p:sldId id="297" r:id="rId22"/>
    <p:sldId id="298" r:id="rId23"/>
    <p:sldId id="299" r:id="rId24"/>
    <p:sldId id="300" r:id="rId25"/>
    <p:sldId id="301" r:id="rId26"/>
    <p:sldId id="302" r:id="rId27"/>
    <p:sldId id="303" r:id="rId28"/>
    <p:sldId id="304" r:id="rId29"/>
    <p:sldId id="307" r:id="rId30"/>
    <p:sldId id="356" r:id="rId31"/>
    <p:sldId id="345" r:id="rId32"/>
    <p:sldId id="346" r:id="rId33"/>
    <p:sldId id="347" r:id="rId34"/>
    <p:sldId id="348" r:id="rId35"/>
    <p:sldId id="350" r:id="rId36"/>
    <p:sldId id="351" r:id="rId37"/>
    <p:sldId id="353" r:id="rId38"/>
    <p:sldId id="354" r:id="rId39"/>
    <p:sldId id="343" r:id="rId40"/>
    <p:sldId id="358" r:id="rId41"/>
    <p:sldId id="338" r:id="rId42"/>
    <p:sldId id="344" r:id="rId43"/>
    <p:sldId id="365" r:id="rId44"/>
    <p:sldId id="366" r:id="rId45"/>
    <p:sldId id="367" r:id="rId46"/>
    <p:sldId id="368" r:id="rId47"/>
    <p:sldId id="369" r:id="rId48"/>
    <p:sldId id="371" r:id="rId49"/>
    <p:sldId id="370" r:id="rId50"/>
    <p:sldId id="372" r:id="rId51"/>
    <p:sldId id="375" r:id="rId52"/>
  </p:sldIdLst>
  <p:sldSz cx="9144000" cy="6858000" type="screen4x3"/>
  <p:notesSz cx="6858000" cy="9144000"/>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eraint Forster" initials="GF" lastIdx="1" clrIdx="0">
    <p:extLst>
      <p:ext uri="{19B8F6BF-5375-455C-9EA6-DF929625EA0E}">
        <p15:presenceInfo xmlns:p15="http://schemas.microsoft.com/office/powerpoint/2012/main" userId="8c02c943-4b4b-4de2-a38e-320edf23517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5B82FF"/>
    <a:srgbClr val="FFD931"/>
    <a:srgbClr val="333399"/>
    <a:srgbClr val="FFEDB9"/>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247" autoAdjust="0"/>
    <p:restoredTop sz="88779" autoAdjust="0"/>
  </p:normalViewPr>
  <p:slideViewPr>
    <p:cSldViewPr snapToGrid="0">
      <p:cViewPr varScale="1">
        <p:scale>
          <a:sx n="142" d="100"/>
          <a:sy n="142" d="100"/>
        </p:scale>
        <p:origin x="2016" y="168"/>
      </p:cViewPr>
      <p:guideLst>
        <p:guide orient="horz" pos="2760"/>
        <p:guide pos="2880"/>
      </p:guideLst>
    </p:cSldViewPr>
  </p:slideViewPr>
  <p:outlineViewPr>
    <p:cViewPr>
      <p:scale>
        <a:sx n="33" d="100"/>
        <a:sy n="33" d="100"/>
      </p:scale>
      <p:origin x="0" y="-15198"/>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commentAuthors" Target="commentAuthor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Master" Target="slideMasters/slideMaster5.xml"/><Relationship Id="rId19" Type="http://schemas.openxmlformats.org/officeDocument/2006/relationships/slide" Target="slides/slide11.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43.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tableStyles" Target="tableStyles.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viewProps" Target="viewProps.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7-10-23T14:33:27.009" idx="1">
    <p:pos x="4543" y="617"/>
    <p:text/>
  </p:cm>
</p:cmLst>
</file>

<file path=ppt/diagrams/_rels/data1.xml.rels><?xml version="1.0" encoding="UTF-8" standalone="yes"?>
<Relationships xmlns="http://schemas.openxmlformats.org/package/2006/relationships"><Relationship Id="rId1" Type="http://schemas.openxmlformats.org/officeDocument/2006/relationships/image" Target="../media/image23.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23.jpe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6CB62E-B1B3-466F-978A-D4EBB15545A5}" type="doc">
      <dgm:prSet loTypeId="urn:microsoft.com/office/officeart/2005/8/layout/vList3#1" loCatId="list" qsTypeId="urn:microsoft.com/office/officeart/2005/8/quickstyle/simple1#2" qsCatId="simple" csTypeId="urn:microsoft.com/office/officeart/2005/8/colors/accent0_2" csCatId="mainScheme" phldr="1"/>
      <dgm:spPr/>
      <dgm:t>
        <a:bodyPr/>
        <a:lstStyle/>
        <a:p>
          <a:endParaRPr lang="en-GB"/>
        </a:p>
      </dgm:t>
    </dgm:pt>
    <dgm:pt modelId="{532119E6-7977-41B6-88E6-B8194D52C557}">
      <dgm:prSet custT="1"/>
      <dgm:spPr>
        <a:xfrm rot="10800000">
          <a:off x="1190585" y="457184"/>
          <a:ext cx="7093622" cy="3886230"/>
        </a:xfrm>
      </dgm:spPr>
      <dgm:t>
        <a:bodyPr/>
        <a:lstStyle/>
        <a:p>
          <a:pPr algn="just" rtl="0">
            <a:lnSpc>
              <a:spcPts val="2900"/>
            </a:lnSpc>
          </a:pPr>
          <a:r>
            <a:rPr lang="en-GB" sz="2000" dirty="0">
              <a:latin typeface="Arial"/>
              <a:ea typeface="+mn-ea"/>
              <a:cs typeface="+mn-cs"/>
            </a:rPr>
            <a:t>Parameters associated with cardiac risk &amp; cardiovascular adaptations to training:</a:t>
          </a:r>
        </a:p>
      </dgm:t>
    </dgm:pt>
    <dgm:pt modelId="{90E7CB16-4AB7-49FB-AFF1-A0AA77E13202}" type="parTrans" cxnId="{6B7AAB9B-551A-40FE-AC3A-E89A2E979347}">
      <dgm:prSet/>
      <dgm:spPr/>
      <dgm:t>
        <a:bodyPr/>
        <a:lstStyle/>
        <a:p>
          <a:endParaRPr lang="en-GB"/>
        </a:p>
      </dgm:t>
    </dgm:pt>
    <dgm:pt modelId="{49213DEA-BDBF-4D1E-A7B7-ED3E31D749EB}" type="sibTrans" cxnId="{6B7AAB9B-551A-40FE-AC3A-E89A2E979347}">
      <dgm:prSet/>
      <dgm:spPr/>
      <dgm:t>
        <a:bodyPr/>
        <a:lstStyle/>
        <a:p>
          <a:endParaRPr lang="en-GB"/>
        </a:p>
      </dgm:t>
    </dgm:pt>
    <dgm:pt modelId="{81DD85EC-91AB-4DEC-8F46-D4A47C1FD7DE}">
      <dgm:prSet/>
      <dgm:spPr>
        <a:xfrm rot="10800000">
          <a:off x="1190585" y="457184"/>
          <a:ext cx="7093622" cy="3886230"/>
        </a:xfrm>
      </dgm:spPr>
      <dgm:t>
        <a:bodyPr/>
        <a:lstStyle/>
        <a:p>
          <a:pPr algn="l" rtl="0">
            <a:lnSpc>
              <a:spcPts val="3000"/>
            </a:lnSpc>
          </a:pPr>
          <a:r>
            <a:rPr lang="en-GB" sz="2000" dirty="0">
              <a:latin typeface="Arial"/>
              <a:ea typeface="+mn-ea"/>
              <a:cs typeface="+mn-cs"/>
            </a:rPr>
            <a:t>Heart rate</a:t>
          </a:r>
        </a:p>
      </dgm:t>
    </dgm:pt>
    <dgm:pt modelId="{DE69FEAE-1E70-46FE-927A-8F62FA1BC64F}" type="parTrans" cxnId="{F23E5793-5796-43F2-BC63-6B7CC7A39B1C}">
      <dgm:prSet/>
      <dgm:spPr/>
      <dgm:t>
        <a:bodyPr/>
        <a:lstStyle/>
        <a:p>
          <a:endParaRPr lang="en-GB"/>
        </a:p>
      </dgm:t>
    </dgm:pt>
    <dgm:pt modelId="{C339CD6F-7A32-4225-BEEA-EFEDADDFB664}" type="sibTrans" cxnId="{F23E5793-5796-43F2-BC63-6B7CC7A39B1C}">
      <dgm:prSet/>
      <dgm:spPr/>
      <dgm:t>
        <a:bodyPr/>
        <a:lstStyle/>
        <a:p>
          <a:endParaRPr lang="en-GB"/>
        </a:p>
      </dgm:t>
    </dgm:pt>
    <dgm:pt modelId="{6AF15F7F-843A-4641-BED7-BB412F1ECD15}">
      <dgm:prSet/>
      <dgm:spPr>
        <a:xfrm rot="10800000">
          <a:off x="1190585" y="457184"/>
          <a:ext cx="7093622" cy="3886230"/>
        </a:xfrm>
      </dgm:spPr>
      <dgm:t>
        <a:bodyPr/>
        <a:lstStyle/>
        <a:p>
          <a:pPr algn="l" rtl="0">
            <a:lnSpc>
              <a:spcPts val="3000"/>
            </a:lnSpc>
          </a:pPr>
          <a:r>
            <a:rPr lang="en-GB" sz="2000" dirty="0">
              <a:latin typeface="Arial"/>
              <a:ea typeface="+mn-ea"/>
              <a:cs typeface="+mn-cs"/>
            </a:rPr>
            <a:t>Blood pressure</a:t>
          </a:r>
        </a:p>
      </dgm:t>
    </dgm:pt>
    <dgm:pt modelId="{42E7323F-DDAB-4998-9CEA-9360E75DF664}" type="parTrans" cxnId="{799504BA-C2CC-4CC8-8F22-4850CE05D140}">
      <dgm:prSet/>
      <dgm:spPr/>
      <dgm:t>
        <a:bodyPr/>
        <a:lstStyle/>
        <a:p>
          <a:endParaRPr lang="en-GB"/>
        </a:p>
      </dgm:t>
    </dgm:pt>
    <dgm:pt modelId="{D56AF4B5-EDAD-4006-B12A-4D8CD0FD4CE2}" type="sibTrans" cxnId="{799504BA-C2CC-4CC8-8F22-4850CE05D140}">
      <dgm:prSet/>
      <dgm:spPr/>
      <dgm:t>
        <a:bodyPr/>
        <a:lstStyle/>
        <a:p>
          <a:endParaRPr lang="en-GB"/>
        </a:p>
      </dgm:t>
    </dgm:pt>
    <dgm:pt modelId="{DB396199-F528-44E4-AA6F-88A775755692}">
      <dgm:prSet/>
      <dgm:spPr>
        <a:xfrm rot="10800000">
          <a:off x="1190585" y="457184"/>
          <a:ext cx="7093622" cy="3886230"/>
        </a:xfrm>
      </dgm:spPr>
      <dgm:t>
        <a:bodyPr/>
        <a:lstStyle/>
        <a:p>
          <a:pPr algn="l" rtl="0">
            <a:lnSpc>
              <a:spcPts val="3000"/>
            </a:lnSpc>
          </a:pPr>
          <a:r>
            <a:rPr lang="en-GB" sz="2000" dirty="0">
              <a:latin typeface="Arial"/>
              <a:ea typeface="+mn-ea"/>
              <a:cs typeface="+mn-cs"/>
            </a:rPr>
            <a:t>Systolic &amp; diastolic function</a:t>
          </a:r>
        </a:p>
      </dgm:t>
    </dgm:pt>
    <dgm:pt modelId="{0F070379-E63B-42A7-8424-314428184D73}" type="parTrans" cxnId="{98560DEE-3463-425F-AFF1-EDA775F42538}">
      <dgm:prSet/>
      <dgm:spPr/>
      <dgm:t>
        <a:bodyPr/>
        <a:lstStyle/>
        <a:p>
          <a:endParaRPr lang="en-GB"/>
        </a:p>
      </dgm:t>
    </dgm:pt>
    <dgm:pt modelId="{E8F85DB0-F641-41B3-8EC7-9B365953DD69}" type="sibTrans" cxnId="{98560DEE-3463-425F-AFF1-EDA775F42538}">
      <dgm:prSet/>
      <dgm:spPr/>
      <dgm:t>
        <a:bodyPr/>
        <a:lstStyle/>
        <a:p>
          <a:endParaRPr lang="en-GB"/>
        </a:p>
      </dgm:t>
    </dgm:pt>
    <dgm:pt modelId="{7C10021E-56A3-4856-8B67-A410B3C8B073}">
      <dgm:prSet/>
      <dgm:spPr>
        <a:xfrm rot="10800000">
          <a:off x="1190585" y="457184"/>
          <a:ext cx="7093622" cy="3886230"/>
        </a:xfrm>
      </dgm:spPr>
      <dgm:t>
        <a:bodyPr/>
        <a:lstStyle/>
        <a:p>
          <a:pPr algn="l" rtl="0">
            <a:lnSpc>
              <a:spcPts val="3000"/>
            </a:lnSpc>
          </a:pPr>
          <a:r>
            <a:rPr lang="en-GB" sz="2000" dirty="0">
              <a:latin typeface="Arial"/>
              <a:ea typeface="+mn-ea"/>
              <a:cs typeface="+mn-cs"/>
            </a:rPr>
            <a:t>Arterial stiffness</a:t>
          </a:r>
        </a:p>
      </dgm:t>
    </dgm:pt>
    <dgm:pt modelId="{1F88DFFE-38BF-4387-A155-95201ABDF5E6}" type="parTrans" cxnId="{FFCB453E-2B50-4B55-A03D-32D11FE7C097}">
      <dgm:prSet/>
      <dgm:spPr/>
      <dgm:t>
        <a:bodyPr/>
        <a:lstStyle/>
        <a:p>
          <a:endParaRPr lang="en-GB"/>
        </a:p>
      </dgm:t>
    </dgm:pt>
    <dgm:pt modelId="{B5535DE8-D3FF-4459-AE4B-5DF4B36F73E1}" type="sibTrans" cxnId="{FFCB453E-2B50-4B55-A03D-32D11FE7C097}">
      <dgm:prSet/>
      <dgm:spPr/>
      <dgm:t>
        <a:bodyPr/>
        <a:lstStyle/>
        <a:p>
          <a:endParaRPr lang="en-GB"/>
        </a:p>
      </dgm:t>
    </dgm:pt>
    <dgm:pt modelId="{34DFE207-EA29-437F-A21A-16451CE81DD7}">
      <dgm:prSet custT="1"/>
      <dgm:spPr>
        <a:xfrm rot="10800000">
          <a:off x="1190585" y="457184"/>
          <a:ext cx="7093622" cy="3886230"/>
        </a:xfrm>
      </dgm:spPr>
      <dgm:t>
        <a:bodyPr/>
        <a:lstStyle/>
        <a:p>
          <a:pPr algn="l" rtl="0">
            <a:lnSpc>
              <a:spcPts val="3000"/>
            </a:lnSpc>
          </a:pPr>
          <a:r>
            <a:rPr lang="en-GB" sz="2000" dirty="0">
              <a:latin typeface="Arial"/>
              <a:ea typeface="+mn-ea"/>
              <a:cs typeface="+mn-cs"/>
            </a:rPr>
            <a:t>Lipid profile</a:t>
          </a:r>
        </a:p>
      </dgm:t>
    </dgm:pt>
    <dgm:pt modelId="{88723814-74A3-4B3F-8DE0-160B0B5C46A9}" type="parTrans" cxnId="{37D6C0AE-683F-49CB-8230-F849628BD16C}">
      <dgm:prSet/>
      <dgm:spPr/>
      <dgm:t>
        <a:bodyPr/>
        <a:lstStyle/>
        <a:p>
          <a:endParaRPr lang="en-GB"/>
        </a:p>
      </dgm:t>
    </dgm:pt>
    <dgm:pt modelId="{FB80600A-45AC-43D0-A4CE-C93946B3FFB8}" type="sibTrans" cxnId="{37D6C0AE-683F-49CB-8230-F849628BD16C}">
      <dgm:prSet/>
      <dgm:spPr/>
      <dgm:t>
        <a:bodyPr/>
        <a:lstStyle/>
        <a:p>
          <a:endParaRPr lang="en-GB"/>
        </a:p>
      </dgm:t>
    </dgm:pt>
    <dgm:pt modelId="{C6166E79-CE21-4EF0-AB48-DA92D3500720}">
      <dgm:prSet custT="1"/>
      <dgm:spPr/>
      <dgm:t>
        <a:bodyPr/>
        <a:lstStyle/>
        <a:p>
          <a:pPr rtl="0">
            <a:lnSpc>
              <a:spcPts val="3000"/>
            </a:lnSpc>
          </a:pPr>
          <a:r>
            <a:rPr lang="en-GB" sz="2000" dirty="0">
              <a:latin typeface="Arial"/>
              <a:ea typeface="+mn-ea"/>
              <a:cs typeface="+mn-cs"/>
            </a:rPr>
            <a:t>Peak oxygen consumption</a:t>
          </a:r>
        </a:p>
      </dgm:t>
    </dgm:pt>
    <dgm:pt modelId="{6AAE72F2-5E73-4785-9480-FA00F9E77B5C}" type="parTrans" cxnId="{1C9F323A-800F-4069-912A-19DFAE6153D1}">
      <dgm:prSet/>
      <dgm:spPr/>
      <dgm:t>
        <a:bodyPr/>
        <a:lstStyle/>
        <a:p>
          <a:endParaRPr lang="en-GB"/>
        </a:p>
      </dgm:t>
    </dgm:pt>
    <dgm:pt modelId="{4CD9BC5A-458D-4290-9C5A-A2ACB37FC5E7}" type="sibTrans" cxnId="{1C9F323A-800F-4069-912A-19DFAE6153D1}">
      <dgm:prSet/>
      <dgm:spPr/>
      <dgm:t>
        <a:bodyPr/>
        <a:lstStyle/>
        <a:p>
          <a:endParaRPr lang="en-GB"/>
        </a:p>
      </dgm:t>
    </dgm:pt>
    <dgm:pt modelId="{BFCCA7FA-81A3-4B31-95F2-34064FE0D578}">
      <dgm:prSet custT="1"/>
      <dgm:spPr/>
      <dgm:t>
        <a:bodyPr/>
        <a:lstStyle/>
        <a:p>
          <a:pPr rtl="0">
            <a:lnSpc>
              <a:spcPts val="3000"/>
            </a:lnSpc>
          </a:pPr>
          <a:r>
            <a:rPr lang="en-GB" sz="2000" dirty="0">
              <a:latin typeface="Arial"/>
              <a:ea typeface="+mn-ea"/>
              <a:cs typeface="+mn-cs"/>
            </a:rPr>
            <a:t>Body composition</a:t>
          </a:r>
        </a:p>
      </dgm:t>
    </dgm:pt>
    <dgm:pt modelId="{127AB908-FCF9-4EC7-9413-55CFC1041EEA}" type="parTrans" cxnId="{54B9261D-1B50-4279-A6C2-40B6EE4FC425}">
      <dgm:prSet/>
      <dgm:spPr/>
      <dgm:t>
        <a:bodyPr/>
        <a:lstStyle/>
        <a:p>
          <a:endParaRPr lang="en-GB"/>
        </a:p>
      </dgm:t>
    </dgm:pt>
    <dgm:pt modelId="{D210F952-5C49-4C5C-9C9D-E063623C2BC7}" type="sibTrans" cxnId="{54B9261D-1B50-4279-A6C2-40B6EE4FC425}">
      <dgm:prSet/>
      <dgm:spPr/>
      <dgm:t>
        <a:bodyPr/>
        <a:lstStyle/>
        <a:p>
          <a:endParaRPr lang="en-GB"/>
        </a:p>
      </dgm:t>
    </dgm:pt>
    <dgm:pt modelId="{D8055B7D-905F-41E7-96F7-B9C3B518E567}" type="pres">
      <dgm:prSet presAssocID="{886CB62E-B1B3-466F-978A-D4EBB15545A5}" presName="linearFlow" presStyleCnt="0">
        <dgm:presLayoutVars>
          <dgm:dir/>
          <dgm:resizeHandles val="exact"/>
        </dgm:presLayoutVars>
      </dgm:prSet>
      <dgm:spPr/>
    </dgm:pt>
    <dgm:pt modelId="{4D6B59E7-A7CD-4D2E-A26F-34A963897920}" type="pres">
      <dgm:prSet presAssocID="{532119E6-7977-41B6-88E6-B8194D52C557}" presName="composite" presStyleCnt="0"/>
      <dgm:spPr/>
    </dgm:pt>
    <dgm:pt modelId="{29E1F457-2468-4FD0-A276-9C5804A7059E}" type="pres">
      <dgm:prSet presAssocID="{532119E6-7977-41B6-88E6-B8194D52C557}" presName="imgShp" presStyleLbl="fgImgPlace1" presStyleIdx="0" presStyleCnt="1"/>
      <dgm:spPr>
        <a:xfrm>
          <a:off x="0" y="842957"/>
          <a:ext cx="3063719" cy="3114684"/>
        </a:xfrm>
        <a:blipFill rotWithShape="0">
          <a:blip xmlns:r="http://schemas.openxmlformats.org/officeDocument/2006/relationships" r:embed="rId1"/>
          <a:stretch>
            <a:fillRect/>
          </a:stretch>
        </a:blipFill>
      </dgm:spPr>
    </dgm:pt>
    <dgm:pt modelId="{C4A5D4E7-BBBA-4D51-B371-B2A189DE370D}" type="pres">
      <dgm:prSet presAssocID="{532119E6-7977-41B6-88E6-B8194D52C557}" presName="txShp" presStyleLbl="node1" presStyleIdx="0" presStyleCnt="1" custScaleX="127262" custScaleY="138400" custLinFactNeighborX="2877" custLinFactNeighborY="0">
        <dgm:presLayoutVars>
          <dgm:bulletEnabled val="1"/>
        </dgm:presLayoutVars>
      </dgm:prSet>
      <dgm:spPr>
        <a:prstGeom prst="homePlate">
          <a:avLst/>
        </a:prstGeom>
      </dgm:spPr>
    </dgm:pt>
  </dgm:ptLst>
  <dgm:cxnLst>
    <dgm:cxn modelId="{54B9261D-1B50-4279-A6C2-40B6EE4FC425}" srcId="{532119E6-7977-41B6-88E6-B8194D52C557}" destId="{BFCCA7FA-81A3-4B31-95F2-34064FE0D578}" srcOrd="6" destOrd="0" parTransId="{127AB908-FCF9-4EC7-9413-55CFC1041EEA}" sibTransId="{D210F952-5C49-4C5C-9C9D-E063623C2BC7}"/>
    <dgm:cxn modelId="{3C2A8C2A-28D3-43A4-8AFE-CA4C60B5399B}" type="presOf" srcId="{7C10021E-56A3-4856-8B67-A410B3C8B073}" destId="{C4A5D4E7-BBBA-4D51-B371-B2A189DE370D}" srcOrd="0" destOrd="4" presId="urn:microsoft.com/office/officeart/2005/8/layout/vList3#1"/>
    <dgm:cxn modelId="{1C9F323A-800F-4069-912A-19DFAE6153D1}" srcId="{532119E6-7977-41B6-88E6-B8194D52C557}" destId="{C6166E79-CE21-4EF0-AB48-DA92D3500720}" srcOrd="5" destOrd="0" parTransId="{6AAE72F2-5E73-4785-9480-FA00F9E77B5C}" sibTransId="{4CD9BC5A-458D-4290-9C5A-A2ACB37FC5E7}"/>
    <dgm:cxn modelId="{FFCB453E-2B50-4B55-A03D-32D11FE7C097}" srcId="{532119E6-7977-41B6-88E6-B8194D52C557}" destId="{7C10021E-56A3-4856-8B67-A410B3C8B073}" srcOrd="3" destOrd="0" parTransId="{1F88DFFE-38BF-4387-A155-95201ABDF5E6}" sibTransId="{B5535DE8-D3FF-4459-AE4B-5DF4B36F73E1}"/>
    <dgm:cxn modelId="{96449A48-5D5B-41E5-9ACE-BA0DBCDE4E7D}" type="presOf" srcId="{BFCCA7FA-81A3-4B31-95F2-34064FE0D578}" destId="{C4A5D4E7-BBBA-4D51-B371-B2A189DE370D}" srcOrd="0" destOrd="7" presId="urn:microsoft.com/office/officeart/2005/8/layout/vList3#1"/>
    <dgm:cxn modelId="{509D6D57-209F-4EF1-B48A-EC8952CF995B}" type="presOf" srcId="{6AF15F7F-843A-4641-BED7-BB412F1ECD15}" destId="{C4A5D4E7-BBBA-4D51-B371-B2A189DE370D}" srcOrd="0" destOrd="2" presId="urn:microsoft.com/office/officeart/2005/8/layout/vList3#1"/>
    <dgm:cxn modelId="{9C137A66-E077-484D-A2DB-A1F1262666E2}" type="presOf" srcId="{34DFE207-EA29-437F-A21A-16451CE81DD7}" destId="{C4A5D4E7-BBBA-4D51-B371-B2A189DE370D}" srcOrd="0" destOrd="5" presId="urn:microsoft.com/office/officeart/2005/8/layout/vList3#1"/>
    <dgm:cxn modelId="{F8E6426E-1FA1-4238-A956-495069199C86}" type="presOf" srcId="{886CB62E-B1B3-466F-978A-D4EBB15545A5}" destId="{D8055B7D-905F-41E7-96F7-B9C3B518E567}" srcOrd="0" destOrd="0" presId="urn:microsoft.com/office/officeart/2005/8/layout/vList3#1"/>
    <dgm:cxn modelId="{6E77DC8F-38B8-4927-8C28-D7B0634822D2}" type="presOf" srcId="{81DD85EC-91AB-4DEC-8F46-D4A47C1FD7DE}" destId="{C4A5D4E7-BBBA-4D51-B371-B2A189DE370D}" srcOrd="0" destOrd="1" presId="urn:microsoft.com/office/officeart/2005/8/layout/vList3#1"/>
    <dgm:cxn modelId="{08431691-1E70-48C4-BA5A-AB1B70AA4B07}" type="presOf" srcId="{C6166E79-CE21-4EF0-AB48-DA92D3500720}" destId="{C4A5D4E7-BBBA-4D51-B371-B2A189DE370D}" srcOrd="0" destOrd="6" presId="urn:microsoft.com/office/officeart/2005/8/layout/vList3#1"/>
    <dgm:cxn modelId="{F23E5793-5796-43F2-BC63-6B7CC7A39B1C}" srcId="{532119E6-7977-41B6-88E6-B8194D52C557}" destId="{81DD85EC-91AB-4DEC-8F46-D4A47C1FD7DE}" srcOrd="0" destOrd="0" parTransId="{DE69FEAE-1E70-46FE-927A-8F62FA1BC64F}" sibTransId="{C339CD6F-7A32-4225-BEEA-EFEDADDFB664}"/>
    <dgm:cxn modelId="{6B7AAB9B-551A-40FE-AC3A-E89A2E979347}" srcId="{886CB62E-B1B3-466F-978A-D4EBB15545A5}" destId="{532119E6-7977-41B6-88E6-B8194D52C557}" srcOrd="0" destOrd="0" parTransId="{90E7CB16-4AB7-49FB-AFF1-A0AA77E13202}" sibTransId="{49213DEA-BDBF-4D1E-A7B7-ED3E31D749EB}"/>
    <dgm:cxn modelId="{37D6C0AE-683F-49CB-8230-F849628BD16C}" srcId="{532119E6-7977-41B6-88E6-B8194D52C557}" destId="{34DFE207-EA29-437F-A21A-16451CE81DD7}" srcOrd="4" destOrd="0" parTransId="{88723814-74A3-4B3F-8DE0-160B0B5C46A9}" sibTransId="{FB80600A-45AC-43D0-A4CE-C93946B3FFB8}"/>
    <dgm:cxn modelId="{799504BA-C2CC-4CC8-8F22-4850CE05D140}" srcId="{532119E6-7977-41B6-88E6-B8194D52C557}" destId="{6AF15F7F-843A-4641-BED7-BB412F1ECD15}" srcOrd="1" destOrd="0" parTransId="{42E7323F-DDAB-4998-9CEA-9360E75DF664}" sibTransId="{D56AF4B5-EDAD-4006-B12A-4D8CD0FD4CE2}"/>
    <dgm:cxn modelId="{8981B8D3-8215-4169-8E75-6BF9F9906F64}" type="presOf" srcId="{532119E6-7977-41B6-88E6-B8194D52C557}" destId="{C4A5D4E7-BBBA-4D51-B371-B2A189DE370D}" srcOrd="0" destOrd="0" presId="urn:microsoft.com/office/officeart/2005/8/layout/vList3#1"/>
    <dgm:cxn modelId="{01537BDD-4F0E-4BCB-AF94-68B679304EA0}" type="presOf" srcId="{DB396199-F528-44E4-AA6F-88A775755692}" destId="{C4A5D4E7-BBBA-4D51-B371-B2A189DE370D}" srcOrd="0" destOrd="3" presId="urn:microsoft.com/office/officeart/2005/8/layout/vList3#1"/>
    <dgm:cxn modelId="{98560DEE-3463-425F-AFF1-EDA775F42538}" srcId="{532119E6-7977-41B6-88E6-B8194D52C557}" destId="{DB396199-F528-44E4-AA6F-88A775755692}" srcOrd="2" destOrd="0" parTransId="{0F070379-E63B-42A7-8424-314428184D73}" sibTransId="{E8F85DB0-F641-41B3-8EC7-9B365953DD69}"/>
    <dgm:cxn modelId="{63925C5A-8D4C-4E43-A382-AB3D55A86184}" type="presParOf" srcId="{D8055B7D-905F-41E7-96F7-B9C3B518E567}" destId="{4D6B59E7-A7CD-4D2E-A26F-34A963897920}" srcOrd="0" destOrd="0" presId="urn:microsoft.com/office/officeart/2005/8/layout/vList3#1"/>
    <dgm:cxn modelId="{5F668596-0AA5-42F2-8ECF-D39AB2DAECF9}" type="presParOf" srcId="{4D6B59E7-A7CD-4D2E-A26F-34A963897920}" destId="{29E1F457-2468-4FD0-A276-9C5804A7059E}" srcOrd="0" destOrd="0" presId="urn:microsoft.com/office/officeart/2005/8/layout/vList3#1"/>
    <dgm:cxn modelId="{11DDBE39-8D17-4770-AE65-5EEE9636E9DB}" type="presParOf" srcId="{4D6B59E7-A7CD-4D2E-A26F-34A963897920}" destId="{C4A5D4E7-BBBA-4D51-B371-B2A189DE370D}"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5D4E7-BBBA-4D51-B371-B2A189DE370D}">
      <dsp:nvSpPr>
        <dsp:cNvPr id="0" name=""/>
        <dsp:cNvSpPr/>
      </dsp:nvSpPr>
      <dsp:spPr>
        <a:xfrm rot="10800000">
          <a:off x="1125962" y="459082"/>
          <a:ext cx="7093622" cy="3882435"/>
        </a:xfrm>
        <a:prstGeom prst="homePlat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7028" tIns="76200" rIns="142240" bIns="76200" numCol="1" spcCol="1270" anchor="t" anchorCtr="0">
          <a:noAutofit/>
        </a:bodyPr>
        <a:lstStyle/>
        <a:p>
          <a:pPr marL="0" lvl="0" indent="0" algn="just" defTabSz="889000" rtl="0">
            <a:lnSpc>
              <a:spcPts val="2900"/>
            </a:lnSpc>
            <a:spcBef>
              <a:spcPct val="0"/>
            </a:spcBef>
            <a:spcAft>
              <a:spcPct val="35000"/>
            </a:spcAft>
            <a:buNone/>
          </a:pPr>
          <a:r>
            <a:rPr lang="en-GB" sz="2000" kern="1200" dirty="0">
              <a:latin typeface="Arial"/>
              <a:ea typeface="+mn-ea"/>
              <a:cs typeface="+mn-cs"/>
            </a:rPr>
            <a:t>Parameters associated with cardiac risk &amp; cardiovascular adaptations to training:</a:t>
          </a:r>
        </a:p>
        <a:p>
          <a:pPr marL="228600" lvl="1" indent="-228600" algn="l" defTabSz="889000" rtl="0">
            <a:lnSpc>
              <a:spcPts val="3000"/>
            </a:lnSpc>
            <a:spcBef>
              <a:spcPct val="0"/>
            </a:spcBef>
            <a:spcAft>
              <a:spcPct val="15000"/>
            </a:spcAft>
            <a:buChar char="•"/>
          </a:pPr>
          <a:r>
            <a:rPr lang="en-GB" sz="2000" kern="1200" dirty="0">
              <a:latin typeface="Arial"/>
              <a:ea typeface="+mn-ea"/>
              <a:cs typeface="+mn-cs"/>
            </a:rPr>
            <a:t>Heart rate</a:t>
          </a:r>
        </a:p>
        <a:p>
          <a:pPr marL="228600" lvl="1" indent="-228600" algn="l" defTabSz="889000" rtl="0">
            <a:lnSpc>
              <a:spcPts val="3000"/>
            </a:lnSpc>
            <a:spcBef>
              <a:spcPct val="0"/>
            </a:spcBef>
            <a:spcAft>
              <a:spcPct val="15000"/>
            </a:spcAft>
            <a:buChar char="•"/>
          </a:pPr>
          <a:r>
            <a:rPr lang="en-GB" sz="2000" kern="1200" dirty="0">
              <a:latin typeface="Arial"/>
              <a:ea typeface="+mn-ea"/>
              <a:cs typeface="+mn-cs"/>
            </a:rPr>
            <a:t>Blood pressure</a:t>
          </a:r>
        </a:p>
        <a:p>
          <a:pPr marL="228600" lvl="1" indent="-228600" algn="l" defTabSz="889000" rtl="0">
            <a:lnSpc>
              <a:spcPts val="3000"/>
            </a:lnSpc>
            <a:spcBef>
              <a:spcPct val="0"/>
            </a:spcBef>
            <a:spcAft>
              <a:spcPct val="15000"/>
            </a:spcAft>
            <a:buChar char="•"/>
          </a:pPr>
          <a:r>
            <a:rPr lang="en-GB" sz="2000" kern="1200" dirty="0">
              <a:latin typeface="Arial"/>
              <a:ea typeface="+mn-ea"/>
              <a:cs typeface="+mn-cs"/>
            </a:rPr>
            <a:t>Systolic &amp; diastolic function</a:t>
          </a:r>
        </a:p>
        <a:p>
          <a:pPr marL="228600" lvl="1" indent="-228600" algn="l" defTabSz="889000" rtl="0">
            <a:lnSpc>
              <a:spcPts val="3000"/>
            </a:lnSpc>
            <a:spcBef>
              <a:spcPct val="0"/>
            </a:spcBef>
            <a:spcAft>
              <a:spcPct val="15000"/>
            </a:spcAft>
            <a:buChar char="•"/>
          </a:pPr>
          <a:r>
            <a:rPr lang="en-GB" sz="2000" kern="1200" dirty="0">
              <a:latin typeface="Arial"/>
              <a:ea typeface="+mn-ea"/>
              <a:cs typeface="+mn-cs"/>
            </a:rPr>
            <a:t>Arterial stiffness</a:t>
          </a:r>
        </a:p>
        <a:p>
          <a:pPr marL="228600" lvl="1" indent="-228600" algn="l" defTabSz="889000" rtl="0">
            <a:lnSpc>
              <a:spcPts val="3000"/>
            </a:lnSpc>
            <a:spcBef>
              <a:spcPct val="0"/>
            </a:spcBef>
            <a:spcAft>
              <a:spcPct val="15000"/>
            </a:spcAft>
            <a:buChar char="•"/>
          </a:pPr>
          <a:r>
            <a:rPr lang="en-GB" sz="2000" kern="1200" dirty="0">
              <a:latin typeface="Arial"/>
              <a:ea typeface="+mn-ea"/>
              <a:cs typeface="+mn-cs"/>
            </a:rPr>
            <a:t>Lipid profile</a:t>
          </a:r>
        </a:p>
        <a:p>
          <a:pPr marL="228600" lvl="1" indent="-228600" algn="l" defTabSz="889000" rtl="0">
            <a:lnSpc>
              <a:spcPts val="3000"/>
            </a:lnSpc>
            <a:spcBef>
              <a:spcPct val="0"/>
            </a:spcBef>
            <a:spcAft>
              <a:spcPct val="15000"/>
            </a:spcAft>
            <a:buChar char="•"/>
          </a:pPr>
          <a:r>
            <a:rPr lang="en-GB" sz="2000" kern="1200" dirty="0">
              <a:latin typeface="Arial"/>
              <a:ea typeface="+mn-ea"/>
              <a:cs typeface="+mn-cs"/>
            </a:rPr>
            <a:t>Peak oxygen consumption</a:t>
          </a:r>
        </a:p>
        <a:p>
          <a:pPr marL="228600" lvl="1" indent="-228600" algn="l" defTabSz="889000" rtl="0">
            <a:lnSpc>
              <a:spcPts val="3000"/>
            </a:lnSpc>
            <a:spcBef>
              <a:spcPct val="0"/>
            </a:spcBef>
            <a:spcAft>
              <a:spcPct val="15000"/>
            </a:spcAft>
            <a:buChar char="•"/>
          </a:pPr>
          <a:r>
            <a:rPr lang="en-GB" sz="2000" kern="1200" dirty="0">
              <a:latin typeface="Arial"/>
              <a:ea typeface="+mn-ea"/>
              <a:cs typeface="+mn-cs"/>
            </a:rPr>
            <a:t>Body composition</a:t>
          </a:r>
        </a:p>
      </dsp:txBody>
      <dsp:txXfrm rot="10800000">
        <a:off x="2096571" y="459082"/>
        <a:ext cx="6123013" cy="3882435"/>
      </dsp:txXfrm>
    </dsp:sp>
    <dsp:sp modelId="{29E1F457-2468-4FD0-A276-9C5804A7059E}">
      <dsp:nvSpPr>
        <dsp:cNvPr id="0" name=""/>
        <dsp:cNvSpPr/>
      </dsp:nvSpPr>
      <dsp:spPr>
        <a:xfrm>
          <a:off x="322780" y="997686"/>
          <a:ext cx="2805227" cy="2805227"/>
        </a:xfrm>
        <a:prstGeom prst="ellipse">
          <a:avLst/>
        </a:prstGeom>
        <a:blipFill rotWithShape="0">
          <a:blip xmlns:r="http://schemas.openxmlformats.org/officeDocument/2006/relationships" r:embed="rId1"/>
          <a:stretch>
            <a:fillRect/>
          </a:stretch>
        </a:blip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5"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6"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7"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43298CC6-6A6D-471F-8FAD-A18A04ED8799}" type="slidenum">
              <a:rPr lang="en-US" altLang="en-US"/>
              <a:pPr>
                <a:defRPr/>
              </a:pPr>
              <a:t>‹#›</a:t>
            </a:fld>
            <a:endParaRPr lang="en-US" altLang="en-US"/>
          </a:p>
        </p:txBody>
      </p:sp>
    </p:spTree>
    <p:extLst>
      <p:ext uri="{BB962C8B-B14F-4D97-AF65-F5344CB8AC3E}">
        <p14:creationId xmlns:p14="http://schemas.microsoft.com/office/powerpoint/2010/main" val="42372868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922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5BA905E4-50B1-44E9-9F2C-CF30175E90CC}" type="slidenum">
              <a:rPr lang="en-US" altLang="en-US"/>
              <a:pPr>
                <a:defRPr/>
              </a:pPr>
              <a:t>‹#›</a:t>
            </a:fld>
            <a:endParaRPr lang="en-US" altLang="en-US"/>
          </a:p>
        </p:txBody>
      </p:sp>
    </p:spTree>
    <p:extLst>
      <p:ext uri="{BB962C8B-B14F-4D97-AF65-F5344CB8AC3E}">
        <p14:creationId xmlns:p14="http://schemas.microsoft.com/office/powerpoint/2010/main" val="14852433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3D19FB35-B355-460E-93C4-306037165CE3}" type="slidenum">
              <a:rPr lang="en-US" altLang="en-US" smtClean="0"/>
              <a:pPr>
                <a:spcBef>
                  <a:spcPct val="0"/>
                </a:spcBef>
              </a:pPr>
              <a:t>1</a:t>
            </a:fld>
            <a:endParaRPr lang="en-US" altLang="en-US"/>
          </a:p>
        </p:txBody>
      </p:sp>
    </p:spTree>
    <p:extLst>
      <p:ext uri="{BB962C8B-B14F-4D97-AF65-F5344CB8AC3E}">
        <p14:creationId xmlns:p14="http://schemas.microsoft.com/office/powerpoint/2010/main" val="367227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438990F8-DB98-4B19-A61A-32E240E07FA7}" type="slidenum">
              <a:rPr lang="en-US" altLang="en-US" sz="1200" b="0" smtClean="0">
                <a:solidFill>
                  <a:schemeClr val="tx1"/>
                </a:solidFill>
                <a:latin typeface="Times New Roman" panose="02020603050405020304" pitchFamily="18" charset="0"/>
              </a:rPr>
              <a:pPr/>
              <a:t>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4499545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3B68117E-4C47-487A-81AE-A9F8C8CE8C10}" type="slidenum">
              <a:rPr lang="en-US" altLang="en-US" sz="1200" b="0" smtClean="0">
                <a:solidFill>
                  <a:schemeClr val="tx1"/>
                </a:solidFill>
                <a:latin typeface="Times New Roman" panose="02020603050405020304" pitchFamily="18" charset="0"/>
              </a:rPr>
              <a:pPr/>
              <a:t>4</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2430828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12071CAD-AC4C-4553-A163-CCC4069D04AC}" type="slidenum">
              <a:rPr lang="en-US" altLang="en-US" sz="1200" baseline="0" smtClean="0"/>
              <a:pPr/>
              <a:t>10</a:t>
            </a:fld>
            <a:endParaRPr lang="en-US" altLang="en-US" sz="1200" baseline="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4286150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72A00E4B-2F96-43AD-92C9-7EFA68090709}" type="slidenum">
              <a:rPr lang="en-US" altLang="en-US" sz="1200" baseline="0" smtClean="0"/>
              <a:pPr/>
              <a:t>11</a:t>
            </a:fld>
            <a:endParaRPr lang="en-US" altLang="en-US" sz="1200" baseline="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7062465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46278608-27F1-45B1-956D-0E1C81052D7B}" type="slidenum">
              <a:rPr lang="en-US" altLang="en-US" smtClean="0"/>
              <a:pPr>
                <a:spcBef>
                  <a:spcPct val="0"/>
                </a:spcBef>
              </a:pPr>
              <a:t>18</a:t>
            </a:fld>
            <a:endParaRPr lang="en-US" altLang="en-US"/>
          </a:p>
        </p:txBody>
      </p:sp>
    </p:spTree>
    <p:extLst>
      <p:ext uri="{BB962C8B-B14F-4D97-AF65-F5344CB8AC3E}">
        <p14:creationId xmlns:p14="http://schemas.microsoft.com/office/powerpoint/2010/main" val="24811547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72F8C887-EF10-42D6-BB14-57D592509CBA}" type="slidenum">
              <a:rPr lang="en-US" altLang="en-US" smtClean="0"/>
              <a:pPr>
                <a:spcBef>
                  <a:spcPct val="0"/>
                </a:spcBef>
              </a:pPr>
              <a:t>21</a:t>
            </a:fld>
            <a:endParaRPr lang="en-US" altLang="en-US"/>
          </a:p>
        </p:txBody>
      </p:sp>
    </p:spTree>
    <p:extLst>
      <p:ext uri="{BB962C8B-B14F-4D97-AF65-F5344CB8AC3E}">
        <p14:creationId xmlns:p14="http://schemas.microsoft.com/office/powerpoint/2010/main" val="39763456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82B8D0CB-51B3-47B8-B116-79BD8CFD59EF}" type="slidenum">
              <a:rPr lang="en-US" altLang="en-US" sz="1200" b="0" smtClean="0">
                <a:solidFill>
                  <a:schemeClr val="tx1"/>
                </a:solidFill>
                <a:latin typeface="Times New Roman" panose="02020603050405020304" pitchFamily="18" charset="0"/>
              </a:rPr>
              <a:pPr/>
              <a:t>23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310311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MS PGothic" panose="020B0600070205080204" pitchFamily="34" charset="-128"/>
              </a:defRPr>
            </a:lvl1pPr>
            <a:lvl2pPr marL="742950" indent="-285750">
              <a:spcBef>
                <a:spcPct val="30000"/>
              </a:spcBef>
              <a:defRPr sz="1200">
                <a:solidFill>
                  <a:schemeClr val="tx1"/>
                </a:solidFill>
                <a:latin typeface="Times New Roman" panose="02020603050405020304" pitchFamily="18" charset="0"/>
                <a:ea typeface="MS PGothic"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MS PGothic"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MS PGothic"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MS PGothic" panose="020B0600070205080204" pitchFamily="34" charset="-128"/>
              </a:defRPr>
            </a:lvl9pPr>
          </a:lstStyle>
          <a:p>
            <a:pPr>
              <a:spcBef>
                <a:spcPct val="0"/>
              </a:spcBef>
            </a:pPr>
            <a:fld id="{86EAA269-E602-49F4-9B2D-730350344BBB}" type="slidenum">
              <a:rPr lang="en-US" altLang="en-US" smtClean="0">
                <a:solidFill>
                  <a:srgbClr val="000000"/>
                </a:solidFill>
              </a:rPr>
              <a:pPr>
                <a:spcBef>
                  <a:spcPct val="0"/>
                </a:spcBef>
              </a:pPr>
              <a:t>31</a:t>
            </a:fld>
            <a:endParaRPr lang="en-US" altLang="en-US">
              <a:solidFill>
                <a:srgbClr val="000000"/>
              </a:solidFill>
            </a:endParaRPr>
          </a:p>
        </p:txBody>
      </p:sp>
    </p:spTree>
    <p:extLst>
      <p:ext uri="{BB962C8B-B14F-4D97-AF65-F5344CB8AC3E}">
        <p14:creationId xmlns:p14="http://schemas.microsoft.com/office/powerpoint/2010/main" val="3668697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a:p>
            <a:endParaRPr lang="en-US" altLang="en-US"/>
          </a:p>
          <a:p>
            <a:r>
              <a:rPr lang="en-US" altLang="en-US"/>
              <a:t>In this video, Luc Von Loon explains the role of protein in adaptations to resistance training.</a:t>
            </a: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4C4AD744-B50A-4172-A265-54E203E432EE}" type="slidenum">
              <a:rPr lang="en-US" altLang="en-US" sz="1200" b="0" smtClean="0">
                <a:solidFill>
                  <a:schemeClr val="tx1"/>
                </a:solidFill>
                <a:latin typeface="Times New Roman" panose="02020603050405020304" pitchFamily="18" charset="0"/>
              </a:rPr>
              <a:pPr/>
              <a:t>33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84241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Slide Image Placeholder 1"/>
          <p:cNvSpPr>
            <a:spLocks noGrp="1" noRot="1" noChangeAspect="1" noTextEdit="1"/>
          </p:cNvSpPr>
          <p:nvPr>
            <p:ph type="sldImg"/>
          </p:nvPr>
        </p:nvSpPr>
        <p:spPr>
          <a:ln/>
        </p:spPr>
      </p:sp>
      <p:sp>
        <p:nvSpPr>
          <p:cNvPr id="1075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075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54063" indent="-288925">
              <a:spcBef>
                <a:spcPct val="30000"/>
              </a:spcBef>
              <a:defRPr sz="1200">
                <a:solidFill>
                  <a:schemeClr val="tx1"/>
                </a:solidFill>
                <a:latin typeface="Times New Roman" panose="02020603050405020304" pitchFamily="18" charset="0"/>
              </a:defRPr>
            </a:lvl2pPr>
            <a:lvl3pPr marL="1158875" indent="-231775">
              <a:spcBef>
                <a:spcPct val="30000"/>
              </a:spcBef>
              <a:defRPr sz="1200">
                <a:solidFill>
                  <a:schemeClr val="tx1"/>
                </a:solidFill>
                <a:latin typeface="Times New Roman" panose="02020603050405020304" pitchFamily="18" charset="0"/>
              </a:defRPr>
            </a:lvl3pPr>
            <a:lvl4pPr marL="1624013" indent="-231775">
              <a:spcBef>
                <a:spcPct val="30000"/>
              </a:spcBef>
              <a:defRPr sz="1200">
                <a:solidFill>
                  <a:schemeClr val="tx1"/>
                </a:solidFill>
                <a:latin typeface="Times New Roman" panose="02020603050405020304" pitchFamily="18" charset="0"/>
              </a:defRPr>
            </a:lvl4pPr>
            <a:lvl5pPr marL="2087563" indent="-231775">
              <a:spcBef>
                <a:spcPct val="30000"/>
              </a:spcBef>
              <a:defRPr sz="1200">
                <a:solidFill>
                  <a:schemeClr val="tx1"/>
                </a:solidFill>
                <a:latin typeface="Times New Roman" panose="02020603050405020304" pitchFamily="18" charset="0"/>
              </a:defRPr>
            </a:lvl5pPr>
            <a:lvl6pPr marL="2544763" indent="-231775" eaLnBrk="0" fontAlgn="base" hangingPunct="0">
              <a:spcBef>
                <a:spcPct val="30000"/>
              </a:spcBef>
              <a:spcAft>
                <a:spcPct val="0"/>
              </a:spcAft>
              <a:defRPr sz="1200">
                <a:solidFill>
                  <a:schemeClr val="tx1"/>
                </a:solidFill>
                <a:latin typeface="Times New Roman" panose="02020603050405020304" pitchFamily="18" charset="0"/>
              </a:defRPr>
            </a:lvl6pPr>
            <a:lvl7pPr marL="3001963" indent="-231775" eaLnBrk="0" fontAlgn="base" hangingPunct="0">
              <a:spcBef>
                <a:spcPct val="30000"/>
              </a:spcBef>
              <a:spcAft>
                <a:spcPct val="0"/>
              </a:spcAft>
              <a:defRPr sz="1200">
                <a:solidFill>
                  <a:schemeClr val="tx1"/>
                </a:solidFill>
                <a:latin typeface="Times New Roman" panose="02020603050405020304" pitchFamily="18" charset="0"/>
              </a:defRPr>
            </a:lvl7pPr>
            <a:lvl8pPr marL="3459163" indent="-231775" eaLnBrk="0" fontAlgn="base" hangingPunct="0">
              <a:spcBef>
                <a:spcPct val="30000"/>
              </a:spcBef>
              <a:spcAft>
                <a:spcPct val="0"/>
              </a:spcAft>
              <a:defRPr sz="1200">
                <a:solidFill>
                  <a:schemeClr val="tx1"/>
                </a:solidFill>
                <a:latin typeface="Times New Roman" panose="02020603050405020304" pitchFamily="18" charset="0"/>
              </a:defRPr>
            </a:lvl8pPr>
            <a:lvl9pPr marL="3916363" indent="-231775"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876F109-8323-45F8-852E-3D1E9C4A765B}" type="slidenum">
              <a:rPr lang="en-US" altLang="en-US" smtClean="0"/>
              <a:pPr>
                <a:spcBef>
                  <a:spcPct val="0"/>
                </a:spcBef>
              </a:pPr>
              <a:t>38</a:t>
            </a:fld>
            <a:endParaRPr lang="en-US" altLang="en-US"/>
          </a:p>
        </p:txBody>
      </p:sp>
    </p:spTree>
    <p:extLst>
      <p:ext uri="{BB962C8B-B14F-4D97-AF65-F5344CB8AC3E}">
        <p14:creationId xmlns:p14="http://schemas.microsoft.com/office/powerpoint/2010/main" val="28602331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Typically</a:t>
            </a:r>
            <a:r>
              <a:rPr lang="en-GB" baseline="0" dirty="0"/>
              <a:t> peak power occurs at a relatively low force with relatively high speed (peak power at a force of 30-50% of maximum force)</a:t>
            </a:r>
            <a:endParaRPr lang="en-GB" dirty="0"/>
          </a:p>
        </p:txBody>
      </p:sp>
      <p:sp>
        <p:nvSpPr>
          <p:cNvPr id="4" name="Slide Number Placeholder 3"/>
          <p:cNvSpPr>
            <a:spLocks noGrp="1"/>
          </p:cNvSpPr>
          <p:nvPr>
            <p:ph type="sldNum" sz="quarter" idx="10"/>
          </p:nvPr>
        </p:nvSpPr>
        <p:spPr/>
        <p:txBody>
          <a:bodyPr/>
          <a:lstStyle/>
          <a:p>
            <a:fld id="{7F6936AD-4698-3841-B448-FD6768AA75C3}" type="slidenum">
              <a:rPr lang="en-US" smtClean="0"/>
              <a:t>39</a:t>
            </a:fld>
            <a:endParaRPr lang="en-US"/>
          </a:p>
        </p:txBody>
      </p:sp>
    </p:spTree>
    <p:extLst>
      <p:ext uri="{BB962C8B-B14F-4D97-AF65-F5344CB8AC3E}">
        <p14:creationId xmlns:p14="http://schemas.microsoft.com/office/powerpoint/2010/main" val="13342178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a:t>
            </a:r>
            <a:r>
              <a:rPr lang="en-GB" baseline="0" dirty="0"/>
              <a:t> strength is related power and power is related to speed.  Strength, power and speed are all related – not surprising as power is the product of strength and speed</a:t>
            </a:r>
            <a:endParaRPr lang="en-GB" dirty="0"/>
          </a:p>
        </p:txBody>
      </p:sp>
      <p:sp>
        <p:nvSpPr>
          <p:cNvPr id="4" name="Slide Number Placeholder 3"/>
          <p:cNvSpPr>
            <a:spLocks noGrp="1"/>
          </p:cNvSpPr>
          <p:nvPr>
            <p:ph type="sldNum" sz="quarter" idx="10"/>
          </p:nvPr>
        </p:nvSpPr>
        <p:spPr/>
        <p:txBody>
          <a:bodyPr/>
          <a:lstStyle/>
          <a:p>
            <a:fld id="{7F6936AD-4698-3841-B448-FD6768AA75C3}" type="slidenum">
              <a:rPr lang="en-US" smtClean="0"/>
              <a:t>42</a:t>
            </a:fld>
            <a:endParaRPr lang="en-US"/>
          </a:p>
        </p:txBody>
      </p:sp>
    </p:spTree>
    <p:extLst>
      <p:ext uri="{BB962C8B-B14F-4D97-AF65-F5344CB8AC3E}">
        <p14:creationId xmlns:p14="http://schemas.microsoft.com/office/powerpoint/2010/main" val="37365764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4"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a:t>These are some of the positive benefits of strength training upon parameters that are associated with CV health. Although the acute and chronic effects of aerobic exercise have been extensively examined, and despite the popularity of strength training as a training modality, there is lack of research examining the acute and chronic CV responses to strength training.</a:t>
            </a:r>
          </a:p>
        </p:txBody>
      </p:sp>
    </p:spTree>
    <p:extLst>
      <p:ext uri="{BB962C8B-B14F-4D97-AF65-F5344CB8AC3E}">
        <p14:creationId xmlns:p14="http://schemas.microsoft.com/office/powerpoint/2010/main" val="1921230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8.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23006458"/>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48679967"/>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6475014"/>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2250854143"/>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534657552"/>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96090911"/>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71451044"/>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738047"/>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2143324329"/>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3472394013"/>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73911139"/>
      </p:ext>
    </p:extLst>
  </p:cSld>
  <p:clrMapOvr>
    <a:masterClrMapping/>
  </p:clrMapOvr>
  <p:transition>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8001000" cy="9144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914400" y="990600"/>
            <a:ext cx="8001000" cy="26289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914400" y="3771900"/>
            <a:ext cx="8001000" cy="26289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0" y="6553200"/>
            <a:ext cx="1905000" cy="304800"/>
          </a:xfrm>
          <a:prstGeom prst="rect">
            <a:avLst/>
          </a:prstGeom>
        </p:spPr>
        <p:txBody>
          <a:bodyPr/>
          <a:lstStyle>
            <a:lvl1pPr>
              <a:defRPr/>
            </a:lvl1pPr>
          </a:lstStyle>
          <a:p>
            <a:endParaRPr lang="en-GB"/>
          </a:p>
        </p:txBody>
      </p:sp>
      <p:sp>
        <p:nvSpPr>
          <p:cNvPr id="6" name="Footer Placeholder 5"/>
          <p:cNvSpPr>
            <a:spLocks noGrp="1"/>
          </p:cNvSpPr>
          <p:nvPr>
            <p:ph type="ftr" sz="quarter" idx="11"/>
          </p:nvPr>
        </p:nvSpPr>
        <p:spPr>
          <a:xfrm>
            <a:off x="3124200" y="6553200"/>
            <a:ext cx="2895600" cy="3048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7239000" y="6553200"/>
            <a:ext cx="1905000" cy="304800"/>
          </a:xfrm>
          <a:prstGeom prst="rect">
            <a:avLst/>
          </a:prstGeom>
        </p:spPr>
        <p:txBody>
          <a:bodyPr/>
          <a:lstStyle>
            <a:lvl1pPr>
              <a:defRPr smtClean="0"/>
            </a:lvl1pPr>
          </a:lstStyle>
          <a:p>
            <a:fld id="{6385A881-B2CB-5A4E-91B0-7259588BF014}" type="slidenum">
              <a:rPr lang="en-GB"/>
              <a:pPr/>
              <a:t>‹#›</a:t>
            </a:fld>
            <a:endParaRPr lang="en-GB"/>
          </a:p>
        </p:txBody>
      </p:sp>
    </p:spTree>
    <p:extLst>
      <p:ext uri="{BB962C8B-B14F-4D97-AF65-F5344CB8AC3E}">
        <p14:creationId xmlns:p14="http://schemas.microsoft.com/office/powerpoint/2010/main" val="4045031267"/>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8001000" cy="914400"/>
          </a:xfrm>
        </p:spPr>
        <p:txBody>
          <a:bodyPr/>
          <a:lstStyle/>
          <a:p>
            <a:r>
              <a:rPr lang="en-GB"/>
              <a:t>Click to edit Master title style</a:t>
            </a:r>
            <a:endParaRPr lang="en-US"/>
          </a:p>
        </p:txBody>
      </p:sp>
      <p:sp>
        <p:nvSpPr>
          <p:cNvPr id="3" name="Table Placeholder 2"/>
          <p:cNvSpPr>
            <a:spLocks noGrp="1"/>
          </p:cNvSpPr>
          <p:nvPr>
            <p:ph type="tbl" idx="1"/>
          </p:nvPr>
        </p:nvSpPr>
        <p:spPr>
          <a:xfrm>
            <a:off x="914400" y="990600"/>
            <a:ext cx="8001000" cy="5410200"/>
          </a:xfrm>
        </p:spPr>
        <p:txBody>
          <a:bodyPr/>
          <a:lstStyle/>
          <a:p>
            <a:endParaRPr lang="en-US"/>
          </a:p>
        </p:txBody>
      </p:sp>
      <p:sp>
        <p:nvSpPr>
          <p:cNvPr id="4" name="Date Placeholder 3"/>
          <p:cNvSpPr>
            <a:spLocks noGrp="1"/>
          </p:cNvSpPr>
          <p:nvPr>
            <p:ph type="dt" sz="half" idx="10"/>
          </p:nvPr>
        </p:nvSpPr>
        <p:spPr>
          <a:xfrm>
            <a:off x="0" y="6553200"/>
            <a:ext cx="1905000" cy="304800"/>
          </a:xfrm>
          <a:prstGeom prst="rect">
            <a:avLst/>
          </a:prstGeom>
        </p:spPr>
        <p:txBody>
          <a:bodyPr/>
          <a:lstStyle>
            <a:lvl1pPr>
              <a:defRPr/>
            </a:lvl1pPr>
          </a:lstStyle>
          <a:p>
            <a:endParaRPr lang="en-GB"/>
          </a:p>
        </p:txBody>
      </p:sp>
      <p:sp>
        <p:nvSpPr>
          <p:cNvPr id="5" name="Footer Placeholder 4"/>
          <p:cNvSpPr>
            <a:spLocks noGrp="1"/>
          </p:cNvSpPr>
          <p:nvPr>
            <p:ph type="ftr" sz="quarter" idx="11"/>
          </p:nvPr>
        </p:nvSpPr>
        <p:spPr>
          <a:xfrm>
            <a:off x="3124200" y="6553200"/>
            <a:ext cx="2895600" cy="304800"/>
          </a:xfrm>
          <a:prstGeom prst="rect">
            <a:avLst/>
          </a:prstGeom>
        </p:spPr>
        <p:txBody>
          <a:bodyPr/>
          <a:lstStyle>
            <a:lvl1pPr>
              <a:defRPr/>
            </a:lvl1pPr>
          </a:lstStyle>
          <a:p>
            <a:endParaRPr lang="en-GB"/>
          </a:p>
        </p:txBody>
      </p:sp>
      <p:sp>
        <p:nvSpPr>
          <p:cNvPr id="6" name="Slide Number Placeholder 5"/>
          <p:cNvSpPr>
            <a:spLocks noGrp="1"/>
          </p:cNvSpPr>
          <p:nvPr>
            <p:ph type="sldNum" sz="quarter" idx="12"/>
          </p:nvPr>
        </p:nvSpPr>
        <p:spPr>
          <a:xfrm>
            <a:off x="7239000" y="6553200"/>
            <a:ext cx="1905000" cy="304800"/>
          </a:xfrm>
          <a:prstGeom prst="rect">
            <a:avLst/>
          </a:prstGeom>
        </p:spPr>
        <p:txBody>
          <a:bodyPr/>
          <a:lstStyle>
            <a:lvl1pPr>
              <a:defRPr smtClean="0"/>
            </a:lvl1pPr>
          </a:lstStyle>
          <a:p>
            <a:fld id="{9CB7E75A-8A50-BD4D-819C-49BEA173E458}" type="slidenum">
              <a:rPr lang="en-GB"/>
              <a:pPr/>
              <a:t>‹#›</a:t>
            </a:fld>
            <a:endParaRPr lang="en-GB"/>
          </a:p>
        </p:txBody>
      </p:sp>
    </p:spTree>
    <p:extLst>
      <p:ext uri="{BB962C8B-B14F-4D97-AF65-F5344CB8AC3E}">
        <p14:creationId xmlns:p14="http://schemas.microsoft.com/office/powerpoint/2010/main" val="3194563030"/>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3/5/21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07481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89117CF6-AD31-4F16-9C77-FC34976DA342}" type="datetimeFigureOut">
              <a:rPr lang="en-US" altLang="en-US"/>
              <a:pPr>
                <a:defRPr/>
              </a:pPr>
              <a:t>3/5/21</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578F0A6-D5FE-477E-9961-7A177435CA5A}" type="slidenum">
              <a:rPr lang="en-US" altLang="en-US"/>
              <a:pPr>
                <a:defRPr/>
              </a:pPr>
              <a:t>‹#›</a:t>
            </a:fld>
            <a:endParaRPr lang="en-US" altLang="en-US"/>
          </a:p>
        </p:txBody>
      </p:sp>
    </p:spTree>
    <p:extLst>
      <p:ext uri="{BB962C8B-B14F-4D97-AF65-F5344CB8AC3E}">
        <p14:creationId xmlns:p14="http://schemas.microsoft.com/office/powerpoint/2010/main" val="3633069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7FBFD246-AA9A-4219-B2C4-E6CE154E1D38}" type="datetimeFigureOut">
              <a:rPr lang="en-US" altLang="en-US"/>
              <a:pPr>
                <a:defRPr/>
              </a:pPr>
              <a:t>3/5/21</a:t>
            </a:fld>
            <a:endParaRPr lang="en-US" alt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9F1B7275-17C6-4F0D-8AFA-5BBEE581B8FA}" type="slidenum">
              <a:rPr lang="en-US" altLang="en-US"/>
              <a:pPr>
                <a:defRPr/>
              </a:pPr>
              <a:t>‹#›</a:t>
            </a:fld>
            <a:endParaRPr lang="en-US" altLang="en-US"/>
          </a:p>
        </p:txBody>
      </p:sp>
    </p:spTree>
    <p:extLst>
      <p:ext uri="{BB962C8B-B14F-4D97-AF65-F5344CB8AC3E}">
        <p14:creationId xmlns:p14="http://schemas.microsoft.com/office/powerpoint/2010/main" val="11484598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011A3C05-EB0E-4167-A133-94CC1642F062}" type="datetimeFigureOut">
              <a:rPr lang="en-US" altLang="en-US"/>
              <a:pPr>
                <a:defRPr/>
              </a:pPr>
              <a:t>3/5/21</a:t>
            </a:fld>
            <a:endParaRPr lang="en-US" alt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1ED0596F-1283-4419-A19D-3F3AB1809D22}" type="slidenum">
              <a:rPr lang="en-US" altLang="en-US"/>
              <a:pPr>
                <a:defRPr/>
              </a:pPr>
              <a:t>‹#›</a:t>
            </a:fld>
            <a:endParaRPr lang="en-US" altLang="en-US"/>
          </a:p>
        </p:txBody>
      </p:sp>
    </p:spTree>
    <p:extLst>
      <p:ext uri="{BB962C8B-B14F-4D97-AF65-F5344CB8AC3E}">
        <p14:creationId xmlns:p14="http://schemas.microsoft.com/office/powerpoint/2010/main" val="1289318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00173023"/>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p:cNvSpPr>
            <a:spLocks noGrp="1"/>
          </p:cNvSpPr>
          <p:nvPr>
            <p:ph type="dt" sz="half" idx="10"/>
          </p:nvPr>
        </p:nvSpPr>
        <p:spPr/>
        <p:txBody>
          <a:bodyPr/>
          <a:lstStyle>
            <a:lvl1pPr>
              <a:defRPr/>
            </a:lvl1pPr>
          </a:lstStyle>
          <a:p>
            <a:pPr>
              <a:defRPr/>
            </a:pPr>
            <a:fld id="{E9E2173C-C283-4370-A848-FCD971EF27A2}" type="datetimeFigureOut">
              <a:rPr lang="en-US" altLang="en-US"/>
              <a:pPr>
                <a:defRPr/>
              </a:pPr>
              <a:t>3/5/21</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936EA56-2A34-444A-A0A0-19B0C91A8489}" type="slidenum">
              <a:rPr lang="en-US" altLang="en-US"/>
              <a:pPr>
                <a:defRPr/>
              </a:pPr>
              <a:t>‹#›</a:t>
            </a:fld>
            <a:endParaRPr lang="en-US" altLang="en-US"/>
          </a:p>
        </p:txBody>
      </p:sp>
    </p:spTree>
    <p:extLst>
      <p:ext uri="{BB962C8B-B14F-4D97-AF65-F5344CB8AC3E}">
        <p14:creationId xmlns:p14="http://schemas.microsoft.com/office/powerpoint/2010/main" val="34497744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9904857"/>
      </p:ext>
    </p:extLst>
  </p:cSld>
  <p:clrMapOvr>
    <a:masterClrMapping/>
  </p:clrMapOvr>
  <p:transition>
    <p:split orient="vert" dir="in"/>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94602132"/>
      </p:ext>
    </p:extLst>
  </p:cSld>
  <p:clrMapOvr>
    <a:masterClrMapping/>
  </p:clrMapOvr>
  <p:transition>
    <p:split orient="vert" dir="in"/>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5718095"/>
      </p:ext>
    </p:extLst>
  </p:cSld>
  <p:clrMapOvr>
    <a:masterClrMapping/>
  </p:clrMapOvr>
  <p:transition>
    <p:split orient="vert" dir="in"/>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1513702128"/>
      </p:ext>
    </p:extLst>
  </p:cSld>
  <p:clrMapOvr>
    <a:masterClrMapping/>
  </p:clrMapOvr>
  <p:transition>
    <p:split orient="vert" dir="in"/>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1617610599"/>
      </p:ext>
    </p:extLst>
  </p:cSld>
  <p:clrMapOvr>
    <a:masterClrMapping/>
  </p:clrMapOvr>
  <p:transition>
    <p:split orient="vert" dir="in"/>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34440694"/>
      </p:ext>
    </p:extLst>
  </p:cSld>
  <p:clrMapOvr>
    <a:masterClrMapping/>
  </p:clrMapOvr>
  <p:transition>
    <p:wipe dir="d"/>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4734836C-9787-4A58-94B0-44C3A286925B}" type="datetimeFigureOut">
              <a:rPr lang="en-US" altLang="en-US" smtClean="0"/>
              <a:pPr>
                <a:defRPr/>
              </a:pPr>
              <a:t>3/5/21</a:t>
            </a:fld>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AA6D034-DB92-4F94-BFD5-7E27A65784E6}" type="slidenum">
              <a:rPr lang="en-US" altLang="en-US" smtClean="0"/>
              <a:pPr>
                <a:defRPr/>
              </a:pPr>
              <a:t>‹#›</a:t>
            </a:fld>
            <a:endParaRPr lang="en-US" altLang="en-US"/>
          </a:p>
        </p:txBody>
      </p:sp>
    </p:spTree>
    <p:extLst>
      <p:ext uri="{BB962C8B-B14F-4D97-AF65-F5344CB8AC3E}">
        <p14:creationId xmlns:p14="http://schemas.microsoft.com/office/powerpoint/2010/main" val="11400350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E9E2173C-C283-4370-A848-FCD971EF27A2}" type="datetimeFigureOut">
              <a:rPr lang="en-US" altLang="en-US" smtClean="0"/>
              <a:pPr>
                <a:defRPr/>
              </a:pPr>
              <a:t>3/5/21</a:t>
            </a:fld>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936EA56-2A34-444A-A0A0-19B0C91A8489}" type="slidenum">
              <a:rPr lang="en-US" altLang="en-US" smtClean="0"/>
              <a:pPr>
                <a:defRPr/>
              </a:pPr>
              <a:t>‹#›</a:t>
            </a:fld>
            <a:endParaRPr lang="en-US" altLang="en-US"/>
          </a:p>
        </p:txBody>
      </p:sp>
    </p:spTree>
    <p:extLst>
      <p:ext uri="{BB962C8B-B14F-4D97-AF65-F5344CB8AC3E}">
        <p14:creationId xmlns:p14="http://schemas.microsoft.com/office/powerpoint/2010/main" val="18348008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4734836C-9787-4A58-94B0-44C3A286925B}" type="datetimeFigureOut">
              <a:rPr lang="en-US" altLang="en-US" smtClean="0"/>
              <a:pPr>
                <a:defRPr/>
              </a:pPr>
              <a:t>3/5/21</a:t>
            </a:fld>
            <a:endParaRPr lang="en-US" altLang="en-US"/>
          </a:p>
        </p:txBody>
      </p:sp>
      <p:sp>
        <p:nvSpPr>
          <p:cNvPr id="6" name="Slide Number Placeholder 5"/>
          <p:cNvSpPr>
            <a:spLocks noGrp="1"/>
          </p:cNvSpPr>
          <p:nvPr>
            <p:ph type="sldNum" sz="quarter" idx="12"/>
          </p:nvPr>
        </p:nvSpPr>
        <p:spPr/>
        <p:txBody>
          <a:bodyPr/>
          <a:lstStyle/>
          <a:p>
            <a:pPr>
              <a:defRPr/>
            </a:pPr>
            <a:fld id="{0AA6D034-DB92-4F94-BFD5-7E27A65784E6}" type="slidenum">
              <a:rPr lang="en-US" altLang="en-US" smtClean="0"/>
              <a:pPr>
                <a:defRPr/>
              </a:pPr>
              <a:t>‹#›</a:t>
            </a:fld>
            <a:endParaRPr lang="en-US" altLang="en-US"/>
          </a:p>
        </p:txBody>
      </p:sp>
    </p:spTree>
    <p:extLst>
      <p:ext uri="{BB962C8B-B14F-4D97-AF65-F5344CB8AC3E}">
        <p14:creationId xmlns:p14="http://schemas.microsoft.com/office/powerpoint/2010/main" val="14138909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4734836C-9787-4A58-94B0-44C3A286925B}" type="datetimeFigureOut">
              <a:rPr lang="en-US" altLang="en-US" smtClean="0"/>
              <a:pPr>
                <a:defRPr/>
              </a:pPr>
              <a:t>3/5/21</a:t>
            </a:fld>
            <a:endParaRPr lang="en-US" altLang="en-US"/>
          </a:p>
        </p:txBody>
      </p:sp>
      <p:sp>
        <p:nvSpPr>
          <p:cNvPr id="7" name="Slide Number Placeholder 6"/>
          <p:cNvSpPr>
            <a:spLocks noGrp="1"/>
          </p:cNvSpPr>
          <p:nvPr>
            <p:ph type="sldNum" sz="quarter" idx="12"/>
          </p:nvPr>
        </p:nvSpPr>
        <p:spPr/>
        <p:txBody>
          <a:bodyPr/>
          <a:lstStyle/>
          <a:p>
            <a:pPr>
              <a:defRPr/>
            </a:pPr>
            <a:fld id="{0AA6D034-DB92-4F94-BFD5-7E27A65784E6}" type="slidenum">
              <a:rPr lang="en-US" altLang="en-US" smtClean="0"/>
              <a:pPr>
                <a:defRPr/>
              </a:pPr>
              <a:t>‹#›</a:t>
            </a:fld>
            <a:endParaRPr lang="en-US" altLang="en-US"/>
          </a:p>
        </p:txBody>
      </p:sp>
    </p:spTree>
    <p:extLst>
      <p:ext uri="{BB962C8B-B14F-4D97-AF65-F5344CB8AC3E}">
        <p14:creationId xmlns:p14="http://schemas.microsoft.com/office/powerpoint/2010/main" val="16725870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4734836C-9787-4A58-94B0-44C3A286925B}" type="datetimeFigureOut">
              <a:rPr lang="en-US" altLang="en-US" smtClean="0"/>
              <a:pPr>
                <a:defRPr/>
              </a:pPr>
              <a:t>3/5/21</a:t>
            </a:fld>
            <a:endParaRPr lang="en-US" altLang="en-US"/>
          </a:p>
        </p:txBody>
      </p:sp>
      <p:sp>
        <p:nvSpPr>
          <p:cNvPr id="9" name="Slide Number Placeholder 8"/>
          <p:cNvSpPr>
            <a:spLocks noGrp="1"/>
          </p:cNvSpPr>
          <p:nvPr>
            <p:ph type="sldNum" sz="quarter" idx="12"/>
          </p:nvPr>
        </p:nvSpPr>
        <p:spPr/>
        <p:txBody>
          <a:bodyPr/>
          <a:lstStyle/>
          <a:p>
            <a:pPr>
              <a:defRPr/>
            </a:pPr>
            <a:fld id="{0AA6D034-DB92-4F94-BFD5-7E27A65784E6}" type="slidenum">
              <a:rPr lang="en-US" altLang="en-US" smtClean="0"/>
              <a:pPr>
                <a:defRPr/>
              </a:pPr>
              <a:t>‹#›</a:t>
            </a:fld>
            <a:endParaRPr lang="en-US" altLang="en-US"/>
          </a:p>
        </p:txBody>
      </p:sp>
    </p:spTree>
    <p:extLst>
      <p:ext uri="{BB962C8B-B14F-4D97-AF65-F5344CB8AC3E}">
        <p14:creationId xmlns:p14="http://schemas.microsoft.com/office/powerpoint/2010/main" val="246279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4734836C-9787-4A58-94B0-44C3A286925B}" type="datetimeFigureOut">
              <a:rPr lang="en-US" altLang="en-US" smtClean="0"/>
              <a:pPr>
                <a:defRPr/>
              </a:pPr>
              <a:t>3/5/21</a:t>
            </a:fld>
            <a:endParaRPr lang="en-US" altLang="en-US"/>
          </a:p>
        </p:txBody>
      </p:sp>
      <p:sp>
        <p:nvSpPr>
          <p:cNvPr id="5" name="Slide Number Placeholder 4"/>
          <p:cNvSpPr>
            <a:spLocks noGrp="1"/>
          </p:cNvSpPr>
          <p:nvPr>
            <p:ph type="sldNum" sz="quarter" idx="12"/>
          </p:nvPr>
        </p:nvSpPr>
        <p:spPr/>
        <p:txBody>
          <a:bodyPr/>
          <a:lstStyle/>
          <a:p>
            <a:pPr>
              <a:defRPr/>
            </a:pPr>
            <a:fld id="{0AA6D034-DB92-4F94-BFD5-7E27A65784E6}" type="slidenum">
              <a:rPr lang="en-US" altLang="en-US" smtClean="0"/>
              <a:pPr>
                <a:defRPr/>
              </a:pPr>
              <a:t>‹#›</a:t>
            </a:fld>
            <a:endParaRPr lang="en-US" altLang="en-US"/>
          </a:p>
        </p:txBody>
      </p:sp>
    </p:spTree>
    <p:extLst>
      <p:ext uri="{BB962C8B-B14F-4D97-AF65-F5344CB8AC3E}">
        <p14:creationId xmlns:p14="http://schemas.microsoft.com/office/powerpoint/2010/main" val="8357336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34836C-9787-4A58-94B0-44C3A286925B}" type="datetimeFigureOut">
              <a:rPr lang="en-US" altLang="en-US" smtClean="0"/>
              <a:pPr>
                <a:defRPr/>
              </a:pPr>
              <a:t>3/5/21</a:t>
            </a:fld>
            <a:endParaRPr lang="en-US" altLang="en-US"/>
          </a:p>
        </p:txBody>
      </p:sp>
      <p:sp>
        <p:nvSpPr>
          <p:cNvPr id="4" name="Slide Number Placeholder 3"/>
          <p:cNvSpPr>
            <a:spLocks noGrp="1"/>
          </p:cNvSpPr>
          <p:nvPr>
            <p:ph type="sldNum" sz="quarter" idx="12"/>
          </p:nvPr>
        </p:nvSpPr>
        <p:spPr/>
        <p:txBody>
          <a:bodyPr/>
          <a:lstStyle/>
          <a:p>
            <a:pPr>
              <a:defRPr/>
            </a:pPr>
            <a:fld id="{0AA6D034-DB92-4F94-BFD5-7E27A65784E6}" type="slidenum">
              <a:rPr lang="en-US" altLang="en-US" smtClean="0"/>
              <a:pPr>
                <a:defRPr/>
              </a:pPr>
              <a:t>‹#›</a:t>
            </a:fld>
            <a:endParaRPr lang="en-US" altLang="en-US"/>
          </a:p>
        </p:txBody>
      </p:sp>
    </p:spTree>
    <p:extLst>
      <p:ext uri="{BB962C8B-B14F-4D97-AF65-F5344CB8AC3E}">
        <p14:creationId xmlns:p14="http://schemas.microsoft.com/office/powerpoint/2010/main" val="25765505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734836C-9787-4A58-94B0-44C3A286925B}" type="datetimeFigureOut">
              <a:rPr lang="en-US" altLang="en-US" smtClean="0"/>
              <a:pPr>
                <a:defRPr/>
              </a:pPr>
              <a:t>3/5/21</a:t>
            </a:fld>
            <a:endParaRPr lang="en-US" altLang="en-US"/>
          </a:p>
        </p:txBody>
      </p:sp>
      <p:sp>
        <p:nvSpPr>
          <p:cNvPr id="7" name="Slide Number Placeholder 6"/>
          <p:cNvSpPr>
            <a:spLocks noGrp="1"/>
          </p:cNvSpPr>
          <p:nvPr>
            <p:ph type="sldNum" sz="quarter" idx="12"/>
          </p:nvPr>
        </p:nvSpPr>
        <p:spPr/>
        <p:txBody>
          <a:bodyPr/>
          <a:lstStyle/>
          <a:p>
            <a:pPr>
              <a:defRPr/>
            </a:pPr>
            <a:fld id="{0AA6D034-DB92-4F94-BFD5-7E27A65784E6}" type="slidenum">
              <a:rPr lang="en-US" altLang="en-US" smtClean="0"/>
              <a:pPr>
                <a:defRPr/>
              </a:pPr>
              <a:t>‹#›</a:t>
            </a:fld>
            <a:endParaRPr lang="en-US" altLang="en-US"/>
          </a:p>
        </p:txBody>
      </p:sp>
    </p:spTree>
    <p:extLst>
      <p:ext uri="{BB962C8B-B14F-4D97-AF65-F5344CB8AC3E}">
        <p14:creationId xmlns:p14="http://schemas.microsoft.com/office/powerpoint/2010/main" val="36872198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734836C-9787-4A58-94B0-44C3A286925B}" type="datetimeFigureOut">
              <a:rPr lang="en-US" altLang="en-US" smtClean="0"/>
              <a:pPr>
                <a:defRPr/>
              </a:pPr>
              <a:t>3/5/21</a:t>
            </a:fld>
            <a:endParaRPr lang="en-US" altLang="en-US"/>
          </a:p>
        </p:txBody>
      </p:sp>
      <p:sp>
        <p:nvSpPr>
          <p:cNvPr id="7" name="Slide Number Placeholder 6"/>
          <p:cNvSpPr>
            <a:spLocks noGrp="1"/>
          </p:cNvSpPr>
          <p:nvPr>
            <p:ph type="sldNum" sz="quarter" idx="12"/>
          </p:nvPr>
        </p:nvSpPr>
        <p:spPr/>
        <p:txBody>
          <a:bodyPr/>
          <a:lstStyle/>
          <a:p>
            <a:pPr>
              <a:defRPr/>
            </a:pPr>
            <a:fld id="{0AA6D034-DB92-4F94-BFD5-7E27A65784E6}" type="slidenum">
              <a:rPr lang="en-US" altLang="en-US" smtClean="0"/>
              <a:pPr>
                <a:defRPr/>
              </a:pPr>
              <a:t>‹#›</a:t>
            </a:fld>
            <a:endParaRPr lang="en-US" altLang="en-US"/>
          </a:p>
        </p:txBody>
      </p:sp>
    </p:spTree>
    <p:extLst>
      <p:ext uri="{BB962C8B-B14F-4D97-AF65-F5344CB8AC3E}">
        <p14:creationId xmlns:p14="http://schemas.microsoft.com/office/powerpoint/2010/main" val="26622288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4734836C-9787-4A58-94B0-44C3A286925B}" type="datetimeFigureOut">
              <a:rPr lang="en-US" altLang="en-US" smtClean="0"/>
              <a:pPr>
                <a:defRPr/>
              </a:pPr>
              <a:t>3/5/21</a:t>
            </a:fld>
            <a:endParaRPr lang="en-US" altLang="en-US"/>
          </a:p>
        </p:txBody>
      </p:sp>
      <p:sp>
        <p:nvSpPr>
          <p:cNvPr id="6" name="Slide Number Placeholder 5"/>
          <p:cNvSpPr>
            <a:spLocks noGrp="1"/>
          </p:cNvSpPr>
          <p:nvPr>
            <p:ph type="sldNum" sz="quarter" idx="12"/>
          </p:nvPr>
        </p:nvSpPr>
        <p:spPr/>
        <p:txBody>
          <a:bodyPr/>
          <a:lstStyle/>
          <a:p>
            <a:pPr>
              <a:defRPr/>
            </a:pPr>
            <a:fld id="{0AA6D034-DB92-4F94-BFD5-7E27A65784E6}" type="slidenum">
              <a:rPr lang="en-US" altLang="en-US" smtClean="0"/>
              <a:pPr>
                <a:defRPr/>
              </a:pPr>
              <a:t>‹#›</a:t>
            </a:fld>
            <a:endParaRPr lang="en-US" altLang="en-US"/>
          </a:p>
        </p:txBody>
      </p:sp>
    </p:spTree>
    <p:extLst>
      <p:ext uri="{BB962C8B-B14F-4D97-AF65-F5344CB8AC3E}">
        <p14:creationId xmlns:p14="http://schemas.microsoft.com/office/powerpoint/2010/main" val="24306062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4734836C-9787-4A58-94B0-44C3A286925B}" type="datetimeFigureOut">
              <a:rPr lang="en-US" altLang="en-US" smtClean="0"/>
              <a:pPr>
                <a:defRPr/>
              </a:pPr>
              <a:t>3/5/21</a:t>
            </a:fld>
            <a:endParaRPr lang="en-US" altLang="en-US"/>
          </a:p>
        </p:txBody>
      </p:sp>
      <p:sp>
        <p:nvSpPr>
          <p:cNvPr id="6" name="Slide Number Placeholder 5"/>
          <p:cNvSpPr>
            <a:spLocks noGrp="1"/>
          </p:cNvSpPr>
          <p:nvPr>
            <p:ph type="sldNum" sz="quarter" idx="12"/>
          </p:nvPr>
        </p:nvSpPr>
        <p:spPr/>
        <p:txBody>
          <a:bodyPr/>
          <a:lstStyle/>
          <a:p>
            <a:pPr>
              <a:defRPr/>
            </a:pPr>
            <a:fld id="{0AA6D034-DB92-4F94-BFD5-7E27A65784E6}" type="slidenum">
              <a:rPr lang="en-US" altLang="en-US" smtClean="0"/>
              <a:pPr>
                <a:defRPr/>
              </a:pPr>
              <a:t>‹#›</a:t>
            </a:fld>
            <a:endParaRPr lang="en-US" altLang="en-US"/>
          </a:p>
        </p:txBody>
      </p:sp>
    </p:spTree>
    <p:extLst>
      <p:ext uri="{BB962C8B-B14F-4D97-AF65-F5344CB8AC3E}">
        <p14:creationId xmlns:p14="http://schemas.microsoft.com/office/powerpoint/2010/main" val="178631634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971490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74508263"/>
      </p:ext>
    </p:extLst>
  </p:cSld>
  <p:clrMapOvr>
    <a:masterClrMapping/>
  </p:clrMapOvr>
  <p:transition>
    <p:wipe dir="d"/>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36062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198535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86807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A87A34-81AB-432B-8DAE-1953F412C126}" type="datetimeFigureOut">
              <a:rPr lang="en-US" smtClean="0"/>
              <a:t>3/5/21</a:t>
            </a:fld>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3869116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33217650"/>
      </p:ext>
    </p:extLst>
  </p:cSld>
  <p:clrMapOvr>
    <a:masterClrMapping/>
  </p:clrMapOvr>
  <p:transition>
    <p:split orient="vert" dir="in"/>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7570955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316934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61265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08256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8001000" cy="914400"/>
          </a:xfrm>
        </p:spPr>
        <p:txBody>
          <a:bodyPr/>
          <a:lstStyle/>
          <a:p>
            <a:r>
              <a:rPr lang="en-GB"/>
              <a:t>Click to edit Master title style</a:t>
            </a:r>
            <a:endParaRPr lang="en-US"/>
          </a:p>
        </p:txBody>
      </p:sp>
      <p:sp>
        <p:nvSpPr>
          <p:cNvPr id="3" name="Table Placeholder 2"/>
          <p:cNvSpPr>
            <a:spLocks noGrp="1"/>
          </p:cNvSpPr>
          <p:nvPr>
            <p:ph type="tbl" idx="1"/>
          </p:nvPr>
        </p:nvSpPr>
        <p:spPr>
          <a:xfrm>
            <a:off x="914400" y="990600"/>
            <a:ext cx="8001000" cy="5410200"/>
          </a:xfrm>
        </p:spPr>
        <p:txBody>
          <a:bodyPr/>
          <a:lstStyle/>
          <a:p>
            <a:endParaRPr lang="en-US"/>
          </a:p>
        </p:txBody>
      </p:sp>
      <p:sp>
        <p:nvSpPr>
          <p:cNvPr id="4" name="Date Placeholder 3"/>
          <p:cNvSpPr>
            <a:spLocks noGrp="1"/>
          </p:cNvSpPr>
          <p:nvPr>
            <p:ph type="dt" sz="half" idx="10"/>
          </p:nvPr>
        </p:nvSpPr>
        <p:spPr>
          <a:xfrm>
            <a:off x="0" y="6553200"/>
            <a:ext cx="1905000" cy="304800"/>
          </a:xfrm>
          <a:prstGeom prst="rect">
            <a:avLst/>
          </a:prstGeom>
        </p:spPr>
        <p:txBody>
          <a:bodyPr/>
          <a:lstStyle>
            <a:lvl1pPr>
              <a:defRPr/>
            </a:lvl1pPr>
          </a:lstStyle>
          <a:p>
            <a:endParaRPr lang="en-GB"/>
          </a:p>
        </p:txBody>
      </p:sp>
      <p:sp>
        <p:nvSpPr>
          <p:cNvPr id="5" name="Footer Placeholder 4"/>
          <p:cNvSpPr>
            <a:spLocks noGrp="1"/>
          </p:cNvSpPr>
          <p:nvPr>
            <p:ph type="ftr" sz="quarter" idx="11"/>
          </p:nvPr>
        </p:nvSpPr>
        <p:spPr>
          <a:xfrm>
            <a:off x="3124200" y="6553200"/>
            <a:ext cx="2895600" cy="304800"/>
          </a:xfrm>
          <a:prstGeom prst="rect">
            <a:avLst/>
          </a:prstGeom>
        </p:spPr>
        <p:txBody>
          <a:bodyPr/>
          <a:lstStyle>
            <a:lvl1pPr>
              <a:defRPr/>
            </a:lvl1pPr>
          </a:lstStyle>
          <a:p>
            <a:endParaRPr lang="en-GB"/>
          </a:p>
        </p:txBody>
      </p:sp>
      <p:sp>
        <p:nvSpPr>
          <p:cNvPr id="6" name="Slide Number Placeholder 5"/>
          <p:cNvSpPr>
            <a:spLocks noGrp="1"/>
          </p:cNvSpPr>
          <p:nvPr>
            <p:ph type="sldNum" sz="quarter" idx="12"/>
          </p:nvPr>
        </p:nvSpPr>
        <p:spPr>
          <a:xfrm>
            <a:off x="7239000" y="6553200"/>
            <a:ext cx="1905000" cy="304800"/>
          </a:xfrm>
          <a:prstGeom prst="rect">
            <a:avLst/>
          </a:prstGeom>
        </p:spPr>
        <p:txBody>
          <a:bodyPr/>
          <a:lstStyle>
            <a:lvl1pPr>
              <a:defRPr smtClean="0"/>
            </a:lvl1pPr>
          </a:lstStyle>
          <a:p>
            <a:fld id="{9CB7E75A-8A50-BD4D-819C-49BEA173E458}" type="slidenum">
              <a:rPr lang="en-GB"/>
              <a:pPr/>
              <a:t>‹#›</a:t>
            </a:fld>
            <a:endParaRPr lang="en-GB"/>
          </a:p>
        </p:txBody>
      </p:sp>
    </p:spTree>
    <p:extLst>
      <p:ext uri="{BB962C8B-B14F-4D97-AF65-F5344CB8AC3E}">
        <p14:creationId xmlns:p14="http://schemas.microsoft.com/office/powerpoint/2010/main" val="2289325900"/>
      </p:ext>
    </p:extLst>
  </p:cSld>
  <p:clrMapOvr>
    <a:masterClrMapping/>
  </p:clrMapOv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2293610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65178249"/>
      </p:ext>
    </p:extLst>
  </p:cSld>
  <p:clrMapOvr>
    <a:masterClrMapping/>
  </p:clrMapOvr>
  <p:transition>
    <p:wipe dir="d"/>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9538701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248532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723409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361166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74500938"/>
      </p:ext>
    </p:extLst>
  </p:cSld>
  <p:clrMapOvr>
    <a:masterClrMapping/>
  </p:clrMapOvr>
  <p:transition>
    <p:split orient="vert" dir="in"/>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7626274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773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92518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1029390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image" Target="../media/image1.jpeg"/><Relationship Id="rId5" Type="http://schemas.openxmlformats.org/officeDocument/2006/relationships/slideLayout" Target="../slideLayouts/slideLayout10.xml"/><Relationship Id="rId10" Type="http://schemas.openxmlformats.org/officeDocument/2006/relationships/theme" Target="../theme/theme2.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slideLayout" Target="../slideLayouts/slideLayout22.xml"/><Relationship Id="rId7" Type="http://schemas.openxmlformats.org/officeDocument/2006/relationships/theme" Target="../theme/theme5.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4.jp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6.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theme" Target="../theme/theme7.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image" Target="../media/image4.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image" Target="../media/image4.jpg"/><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theme" Target="../theme/theme8.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1">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ＭＳ Ｐゴシック"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ＭＳ Ｐゴシック"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ＭＳ Ｐゴシック"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ＭＳ Ｐゴシック"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ＭＳ Ｐゴシック"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1"/>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1">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4006" r:id="rId1"/>
    <p:sldLayoutId id="2147484007" r:id="rId2"/>
    <p:sldLayoutId id="2147484008" r:id="rId3"/>
    <p:sldLayoutId id="2147484009" r:id="rId4"/>
    <p:sldLayoutId id="2147484010" r:id="rId5"/>
    <p:sldLayoutId id="2147484020" r:id="rId6"/>
    <p:sldLayoutId id="2147484023" r:id="rId7"/>
    <p:sldLayoutId id="2147484024" r:id="rId8"/>
    <p:sldLayoutId id="2147484025" r:id="rId9"/>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ＭＳ Ｐゴシック"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ＭＳ Ｐゴシック"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ＭＳ Ｐゴシック"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ＭＳ Ｐゴシック"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ＭＳ Ｐゴシック"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auto">
          <a:xfrm>
            <a:off x="317500" y="-20638"/>
            <a:ext cx="8499475" cy="1143001"/>
          </a:xfrm>
          <a:prstGeom prst="rect">
            <a:avLst/>
          </a:prstGeom>
          <a:noFill/>
          <a:ln>
            <a:noFill/>
          </a:ln>
          <a:effectLst>
            <a:outerShdw blurRad="63500" dist="38100" dir="2700000" rotWithShape="0">
              <a:srgbClr val="000000">
                <a:alpha val="74998"/>
              </a:srgbClr>
            </a:outerShdw>
          </a:effectLst>
          <a:extLst>
            <a:ext uri="{909E8E84-426E-40dd-AFC4-6F175D3DCCD1}"/>
            <a:ext uri="{91240B29-F687-4f45-9708-019B960494DF}"/>
            <a:ext uri="{FAA26D3D-D897-4be2-8F04-BA451C77F1D7}"/>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3623AEAF-59DF-4BC3-9AC3-0899DA397E03}" type="datetimeFigureOut">
              <a:rPr lang="en-US" altLang="en-US"/>
              <a:pPr>
                <a:defRPr/>
              </a:pPr>
              <a:t>3/5/21</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BDCE6906-A63E-46B4-87FE-F1E9C4450C62}" type="slidenum">
              <a:rPr lang="en-US" altLang="en-US"/>
              <a:pPr>
                <a:defRPr/>
              </a:pPr>
              <a:t>‹#›</a:t>
            </a:fld>
            <a:endParaRPr lang="en-US" altLang="en-US"/>
          </a:p>
        </p:txBody>
      </p:sp>
      <p:sp>
        <p:nvSpPr>
          <p:cNvPr id="7" name="Rectangle 132"/>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Tree>
  </p:cSld>
  <p:clrMap bg1="dk1" tx1="lt1" bg2="dk2" tx2="lt2" accent1="accent1" accent2="accent2" accent3="accent3" accent4="accent4" accent5="accent5" accent6="accent6" hlink="hlink" folHlink="folHlink"/>
  <p:sldLayoutIdLst>
    <p:sldLayoutId id="2147484011" r:id="rId1"/>
    <p:sldLayoutId id="2147484012" r:id="rId2"/>
    <p:sldLayoutId id="2147484013" r:id="rId3"/>
    <p:sldLayoutId id="2147484021"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4734836C-9787-4A58-94B0-44C3A286925B}" type="datetimeFigureOut">
              <a:rPr lang="en-US" altLang="en-US"/>
              <a:pPr>
                <a:defRPr/>
              </a:pPr>
              <a:t>3/5/21</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0AA6D034-DB92-4F94-BFD5-7E27A65784E6}" type="slidenum">
              <a:rPr lang="en-US" altLang="en-US"/>
              <a:pPr>
                <a:defRPr/>
              </a:pPr>
              <a:t>‹#›</a:t>
            </a:fld>
            <a:endParaRPr lang="en-US" altLang="en-US"/>
          </a:p>
        </p:txBody>
      </p:sp>
      <p:sp>
        <p:nvSpPr>
          <p:cNvPr id="7" name="Title Placeholder 6"/>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9" name="Rectangle 132"/>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4104" name="Text Placeholder 9"/>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4014"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pPr algn="ctr" eaLnBrk="1" hangingPunct="1">
              <a:lnSpc>
                <a:spcPct val="85000"/>
              </a:lnSpc>
              <a:defRPr/>
            </a:pPr>
            <a:endParaRPr lang="en-US">
              <a:solidFill>
                <a:srgbClr val="000000"/>
              </a:solidFill>
            </a:endParaRPr>
          </a:p>
        </p:txBody>
      </p:sp>
      <p:sp>
        <p:nvSpPr>
          <p:cNvPr id="2" name="Rectangle 2"/>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5124" name="Rectangle 3"/>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4015" r:id="rId1"/>
    <p:sldLayoutId id="2147484016" r:id="rId2"/>
    <p:sldLayoutId id="2147484017" r:id="rId3"/>
    <p:sldLayoutId id="2147484018" r:id="rId4"/>
    <p:sldLayoutId id="2147484019" r:id="rId5"/>
    <p:sldLayoutId id="2147484022"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j-ea"/>
          <a:cs typeface="+mj-cs"/>
        </a:defRPr>
      </a:lvl1pPr>
      <a:lvl2pPr algn="ctr" rtl="0" eaLnBrk="0" fontAlgn="base" hangingPunct="0">
        <a:lnSpc>
          <a:spcPct val="85000"/>
        </a:lnSpc>
        <a:spcBef>
          <a:spcPct val="0"/>
        </a:spcBef>
        <a:spcAft>
          <a:spcPct val="0"/>
        </a:spcAft>
        <a:defRPr sz="3600" b="1">
          <a:solidFill>
            <a:srgbClr val="000000"/>
          </a:solidFill>
          <a:latin typeface="Arial" charset="0"/>
        </a:defRPr>
      </a:lvl2pPr>
      <a:lvl3pPr algn="ctr" rtl="0" eaLnBrk="0" fontAlgn="base" hangingPunct="0">
        <a:lnSpc>
          <a:spcPct val="85000"/>
        </a:lnSpc>
        <a:spcBef>
          <a:spcPct val="0"/>
        </a:spcBef>
        <a:spcAft>
          <a:spcPct val="0"/>
        </a:spcAft>
        <a:defRPr sz="3600" b="1">
          <a:solidFill>
            <a:srgbClr val="000000"/>
          </a:solidFill>
          <a:latin typeface="Arial" charset="0"/>
        </a:defRPr>
      </a:lvl3pPr>
      <a:lvl4pPr algn="ctr" rtl="0" eaLnBrk="0" fontAlgn="base" hangingPunct="0">
        <a:lnSpc>
          <a:spcPct val="85000"/>
        </a:lnSpc>
        <a:spcBef>
          <a:spcPct val="0"/>
        </a:spcBef>
        <a:spcAft>
          <a:spcPct val="0"/>
        </a:spcAft>
        <a:defRPr sz="3600" b="1">
          <a:solidFill>
            <a:srgbClr val="000000"/>
          </a:solidFill>
          <a:latin typeface="Arial" charset="0"/>
        </a:defRPr>
      </a:lvl4pPr>
      <a:lvl5pPr algn="ctr" rtl="0" eaLnBrk="0" fontAlgn="base" hangingPunct="0">
        <a:lnSpc>
          <a:spcPct val="85000"/>
        </a:lnSpc>
        <a:spcBef>
          <a:spcPct val="0"/>
        </a:spcBef>
        <a:spcAft>
          <a:spcPct val="0"/>
        </a:spcAft>
        <a:defRPr sz="3600" b="1">
          <a:solidFill>
            <a:srgbClr val="000000"/>
          </a:solidFill>
          <a:latin typeface="Arial"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n-ea"/>
          <a:cs typeface="+mn-cs"/>
        </a:defRPr>
      </a:lvl1pPr>
      <a:lvl2pPr marL="742950" indent="-285750" algn="l" rtl="0" eaLnBrk="0" fontAlgn="base" hangingPunct="0">
        <a:spcBef>
          <a:spcPct val="20000"/>
        </a:spcBef>
        <a:spcAft>
          <a:spcPct val="0"/>
        </a:spcAft>
        <a:buChar char="–"/>
        <a:defRPr sz="2400">
          <a:solidFill>
            <a:srgbClr val="000000"/>
          </a:solidFill>
          <a:latin typeface="+mn-lt"/>
        </a:defRPr>
      </a:lvl2pPr>
      <a:lvl3pPr marL="1143000" indent="-228600" algn="l" rtl="0" eaLnBrk="0" fontAlgn="base" hangingPunct="0">
        <a:spcBef>
          <a:spcPct val="20000"/>
        </a:spcBef>
        <a:spcAft>
          <a:spcPct val="0"/>
        </a:spcAft>
        <a:buChar char="•"/>
        <a:defRPr sz="2000">
          <a:solidFill>
            <a:srgbClr val="000000"/>
          </a:solidFill>
          <a:latin typeface="+mn-lt"/>
        </a:defRPr>
      </a:lvl3pPr>
      <a:lvl4pPr marL="1600200" indent="-228600" algn="l" rtl="0" eaLnBrk="0" fontAlgn="base" hangingPunct="0">
        <a:spcBef>
          <a:spcPct val="20000"/>
        </a:spcBef>
        <a:spcAft>
          <a:spcPct val="0"/>
        </a:spcAft>
        <a:buChar char="–"/>
        <a:defRPr>
          <a:solidFill>
            <a:srgbClr val="000000"/>
          </a:solidFill>
          <a:latin typeface="+mn-lt"/>
        </a:defRPr>
      </a:lvl4pPr>
      <a:lvl5pPr marL="2057400" indent="-228600" algn="l" rtl="0" eaLnBrk="0" fontAlgn="base" hangingPunct="0">
        <a:spcBef>
          <a:spcPct val="20000"/>
        </a:spcBef>
        <a:spcAft>
          <a:spcPct val="0"/>
        </a:spcAft>
        <a:buChar char="»"/>
        <a:defRPr sz="1600">
          <a:solidFill>
            <a:srgbClr val="000000"/>
          </a:solidFill>
          <a:latin typeface="+mn-lt"/>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27293804"/>
      </p:ext>
    </p:extLst>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074239815"/>
      </p:ext>
    </p:extLst>
  </p:cSld>
  <p:clrMap bg1="lt1" tx1="dk1" bg2="lt2" tx2="dk2" accent1="accent1" accent2="accent2" accent3="accent3" accent4="accent4" accent5="accent5" accent6="accent6" hlink="hlink" folHlink="folHlink"/>
  <p:sldLayoutIdLst>
    <p:sldLayoutId id="2147484039" r:id="rId1"/>
    <p:sldLayoutId id="2147484040" r:id="rId2"/>
    <p:sldLayoutId id="2147484041" r:id="rId3"/>
    <p:sldLayoutId id="2147484042" r:id="rId4"/>
    <p:sldLayoutId id="2147484043" r:id="rId5"/>
    <p:sldLayoutId id="2147484044" r:id="rId6"/>
    <p:sldLayoutId id="2147484045" r:id="rId7"/>
    <p:sldLayoutId id="2147484046" r:id="rId8"/>
    <p:sldLayoutId id="2147484047" r:id="rId9"/>
    <p:sldLayoutId id="2147484048" r:id="rId10"/>
    <p:sldLayoutId id="2147484049" r:id="rId11"/>
    <p:sldLayoutId id="2147484050" r:id="rId12"/>
  </p:sldLayoutIdLst>
  <p:transition>
    <p:split orient="vert" dir="in"/>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33109967"/>
      </p:ext>
    </p:extLst>
  </p:cSld>
  <p:clrMap bg1="lt1" tx1="dk1" bg2="lt2" tx2="dk2" accent1="accent1" accent2="accent2" accent3="accent3" accent4="accent4" accent5="accent5" accent6="accent6" hlink="hlink" folHlink="folHlink"/>
  <p:sldLayoutIdLst>
    <p:sldLayoutId id="2147484052" r:id="rId1"/>
    <p:sldLayoutId id="2147484053" r:id="rId2"/>
    <p:sldLayoutId id="2147484054" r:id="rId3"/>
    <p:sldLayoutId id="2147484055" r:id="rId4"/>
    <p:sldLayoutId id="2147484056" r:id="rId5"/>
    <p:sldLayoutId id="2147484057" r:id="rId6"/>
    <p:sldLayoutId id="2147484058" r:id="rId7"/>
    <p:sldLayoutId id="2147484059" r:id="rId8"/>
    <p:sldLayoutId id="2147484060" r:id="rId9"/>
    <p:sldLayoutId id="2147484061" r:id="rId10"/>
    <p:sldLayoutId id="2147484062" r:id="rId11"/>
  </p:sldLayoutIdLst>
  <p:transition>
    <p:split orient="vert" dir="in"/>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8.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38.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3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3.xml.rels><?xml version="1.0" encoding="UTF-8" standalone="yes"?>
<Relationships xmlns="http://schemas.openxmlformats.org/package/2006/relationships"><Relationship Id="rId3" Type="http://schemas.openxmlformats.org/officeDocument/2006/relationships/hyperlink" Target="http://videos.humankinetics.com/services/player/bcpid4142756616001?bckey=AQ~~,AAAA0gHQG-E~,UzAFL1pLzn5Y5PB8rhXBizK9o1RyIj30" TargetMode="External"/><Relationship Id="rId2" Type="http://schemas.openxmlformats.org/officeDocument/2006/relationships/notesSlide" Target="../notesSlides/notesSlide8.xml"/><Relationship Id="rId1" Type="http://schemas.openxmlformats.org/officeDocument/2006/relationships/slideLayout" Target="../slideLayouts/slideLayout38.xm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0.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3.xml.rels><?xml version="1.0" encoding="UTF-8" standalone="yes"?>
<Relationships xmlns="http://schemas.openxmlformats.org/package/2006/relationships"><Relationship Id="rId3" Type="http://schemas.openxmlformats.org/officeDocument/2006/relationships/hyperlink" Target="http://bcove.me/6mf14tjd" TargetMode="External"/><Relationship Id="rId2" Type="http://schemas.openxmlformats.org/officeDocument/2006/relationships/notesSlide" Target="../notesSlides/notesSlide10.xml"/><Relationship Id="rId1" Type="http://schemas.openxmlformats.org/officeDocument/2006/relationships/slideLayout" Target="../slideLayouts/slideLayout38.xml"/><Relationship Id="rId4" Type="http://schemas.openxmlformats.org/officeDocument/2006/relationships/image" Target="../media/image15.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8.xml"/></Relationships>
</file>

<file path=ppt/slides/_rels/slide3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38.xml"/><Relationship Id="rId4" Type="http://schemas.openxmlformats.org/officeDocument/2006/relationships/comments" Target="../comments/commen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8.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48.xml"/><Relationship Id="rId2" Type="http://schemas.openxmlformats.org/officeDocument/2006/relationships/video" Target="../media/media1.m4v"/><Relationship Id="rId1" Type="http://schemas.microsoft.com/office/2007/relationships/media" Target="../media/media1.m4v"/><Relationship Id="rId4" Type="http://schemas.openxmlformats.org/officeDocument/2006/relationships/image" Target="../media/image18.png"/></Relationships>
</file>

<file path=ppt/slides/_rels/slide4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38.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38.xml"/><Relationship Id="rId4" Type="http://schemas.openxmlformats.org/officeDocument/2006/relationships/image" Target="../media/image22.png"/></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4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ctrTitle"/>
          </p:nvPr>
        </p:nvSpPr>
        <p:spPr/>
        <p:txBody>
          <a:bodyPr/>
          <a:lstStyle/>
          <a:p>
            <a:r>
              <a:rPr lang="en-US" altLang="en-US" dirty="0"/>
              <a:t>Adaptations to Resistance Training</a:t>
            </a:r>
          </a:p>
        </p:txBody>
      </p:sp>
      <p:sp>
        <p:nvSpPr>
          <p:cNvPr id="11266" name="Content Placeholder 1"/>
          <p:cNvSpPr>
            <a:spLocks noGrp="1"/>
          </p:cNvSpPr>
          <p:nvPr>
            <p:ph type="subTitle" idx="1"/>
          </p:nvPr>
        </p:nvSpPr>
        <p:spPr/>
        <p:txBody>
          <a:bodyPr>
            <a:normAutofit/>
          </a:bodyPr>
          <a:lstStyle/>
          <a:p>
            <a:pPr eaLnBrk="1" hangingPunct="1"/>
            <a:r>
              <a:rPr lang="en-US" altLang="en-US" dirty="0"/>
              <a:t>	</a:t>
            </a:r>
            <a:endParaRPr lang="en-US" altLang="en-US" sz="2400"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2"/>
          <p:cNvSpPr>
            <a:spLocks noGrp="1"/>
          </p:cNvSpPr>
          <p:nvPr>
            <p:ph type="title"/>
          </p:nvPr>
        </p:nvSpPr>
        <p:spPr/>
        <p:txBody>
          <a:bodyPr>
            <a:normAutofit fontScale="90000"/>
          </a:bodyPr>
          <a:lstStyle/>
          <a:p>
            <a:pPr eaLnBrk="1" hangingPunct="1"/>
            <a:r>
              <a:rPr lang="en-US" altLang="en-US">
                <a:effectLst/>
              </a:rPr>
              <a:t>Terminology:</a:t>
            </a:r>
            <a:br>
              <a:rPr lang="en-US" altLang="en-US">
                <a:effectLst/>
              </a:rPr>
            </a:br>
            <a:r>
              <a:rPr lang="en-US" altLang="en-US">
                <a:effectLst/>
              </a:rPr>
              <a:t>Muscular Strength</a:t>
            </a:r>
          </a:p>
        </p:txBody>
      </p:sp>
      <p:sp>
        <p:nvSpPr>
          <p:cNvPr id="11267" name="Content Placeholder 13"/>
          <p:cNvSpPr>
            <a:spLocks noGrp="1"/>
          </p:cNvSpPr>
          <p:nvPr>
            <p:ph idx="1"/>
          </p:nvPr>
        </p:nvSpPr>
        <p:spPr>
          <a:xfrm>
            <a:off x="571500" y="1874838"/>
            <a:ext cx="8051800" cy="3944071"/>
          </a:xfrm>
        </p:spPr>
        <p:txBody>
          <a:bodyPr>
            <a:normAutofit fontScale="85000" lnSpcReduction="10000"/>
          </a:bodyPr>
          <a:lstStyle/>
          <a:p>
            <a:pPr eaLnBrk="1" hangingPunct="1"/>
            <a:r>
              <a:rPr lang="en-US" altLang="en-US" dirty="0"/>
              <a:t>Strength: maximal force that a muscle or muscle group can generate</a:t>
            </a:r>
          </a:p>
          <a:p>
            <a:pPr lvl="1" eaLnBrk="1" hangingPunct="1"/>
            <a:r>
              <a:rPr lang="en-US" altLang="en-US" dirty="0"/>
              <a:t>Static strength</a:t>
            </a:r>
          </a:p>
          <a:p>
            <a:pPr lvl="1" eaLnBrk="1" hangingPunct="1"/>
            <a:r>
              <a:rPr lang="en-US" altLang="en-US" dirty="0"/>
              <a:t>Dynamic strength (varies by speed and joint angle)</a:t>
            </a:r>
          </a:p>
          <a:p>
            <a:pPr lvl="1" eaLnBrk="1" hangingPunct="1"/>
            <a:endParaRPr lang="en-US" altLang="en-US" sz="800" dirty="0"/>
          </a:p>
          <a:p>
            <a:pPr eaLnBrk="1" hangingPunct="1"/>
            <a:r>
              <a:rPr lang="en-US" altLang="en-US" dirty="0"/>
              <a:t>1 repetition maximum (1RM): maximal weight that can be lifted with a single effort</a:t>
            </a:r>
          </a:p>
          <a:p>
            <a:pPr lvl="1" eaLnBrk="1" hangingPunct="1"/>
            <a:r>
              <a:rPr lang="en-US" altLang="en-US" dirty="0"/>
              <a:t>Start with proper warm-up</a:t>
            </a:r>
          </a:p>
          <a:p>
            <a:pPr lvl="1" eaLnBrk="1" hangingPunct="1"/>
            <a:r>
              <a:rPr lang="en-US" altLang="en-US" dirty="0"/>
              <a:t>Add weight until only 1 repetition can be performed</a:t>
            </a:r>
          </a:p>
        </p:txBody>
      </p:sp>
    </p:spTree>
    <p:extLst>
      <p:ext uri="{BB962C8B-B14F-4D97-AF65-F5344CB8AC3E}">
        <p14:creationId xmlns:p14="http://schemas.microsoft.com/office/powerpoint/2010/main" val="2736393521"/>
      </p:ext>
    </p:extLst>
  </p:cSld>
  <p:clrMapOvr>
    <a:masterClrMapping/>
  </p:clrMapOvr>
  <p:transition>
    <p:wipe di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2"/>
          <p:cNvSpPr>
            <a:spLocks noGrp="1"/>
          </p:cNvSpPr>
          <p:nvPr>
            <p:ph type="title"/>
          </p:nvPr>
        </p:nvSpPr>
        <p:spPr/>
        <p:txBody>
          <a:bodyPr>
            <a:normAutofit fontScale="90000"/>
          </a:bodyPr>
          <a:lstStyle/>
          <a:p>
            <a:pPr eaLnBrk="1" hangingPunct="1"/>
            <a:r>
              <a:rPr lang="en-US" altLang="en-US">
                <a:effectLst/>
              </a:rPr>
              <a:t>Terminology:</a:t>
            </a:r>
            <a:br>
              <a:rPr lang="en-US" altLang="en-US">
                <a:effectLst/>
              </a:rPr>
            </a:br>
            <a:r>
              <a:rPr lang="en-US" altLang="en-US">
                <a:effectLst/>
              </a:rPr>
              <a:t>Muscular Power</a:t>
            </a:r>
          </a:p>
        </p:txBody>
      </p:sp>
      <p:sp>
        <p:nvSpPr>
          <p:cNvPr id="13315" name="Content Placeholder 13"/>
          <p:cNvSpPr>
            <a:spLocks noGrp="1"/>
          </p:cNvSpPr>
          <p:nvPr>
            <p:ph idx="1"/>
          </p:nvPr>
        </p:nvSpPr>
        <p:spPr>
          <a:xfrm>
            <a:off x="571500" y="1874838"/>
            <a:ext cx="8051800" cy="3985635"/>
          </a:xfrm>
        </p:spPr>
        <p:txBody>
          <a:bodyPr>
            <a:normAutofit fontScale="92500" lnSpcReduction="10000"/>
          </a:bodyPr>
          <a:lstStyle/>
          <a:p>
            <a:pPr eaLnBrk="1" hangingPunct="1"/>
            <a:r>
              <a:rPr lang="en-US" altLang="en-US" dirty="0"/>
              <a:t>Muscular power: rate of performing work</a:t>
            </a:r>
          </a:p>
          <a:p>
            <a:pPr lvl="1" eaLnBrk="1" hangingPunct="1"/>
            <a:r>
              <a:rPr lang="en-US" altLang="en-US" dirty="0"/>
              <a:t>Explosive aspect of strength</a:t>
            </a:r>
          </a:p>
          <a:p>
            <a:pPr lvl="1" eaLnBrk="1" hangingPunct="1"/>
            <a:r>
              <a:rPr lang="en-US" altLang="en-US" dirty="0"/>
              <a:t>Power = force x (distance/time)</a:t>
            </a:r>
          </a:p>
          <a:p>
            <a:pPr lvl="1" eaLnBrk="1" hangingPunct="1"/>
            <a:endParaRPr lang="en-US" altLang="en-US" sz="800" dirty="0"/>
          </a:p>
          <a:p>
            <a:pPr eaLnBrk="1" hangingPunct="1"/>
            <a:r>
              <a:rPr lang="en-US" altLang="en-US" dirty="0"/>
              <a:t>Power more important than strength for many activities</a:t>
            </a:r>
          </a:p>
          <a:p>
            <a:pPr eaLnBrk="1" hangingPunct="1"/>
            <a:endParaRPr lang="en-US" altLang="en-US" sz="800" dirty="0"/>
          </a:p>
          <a:p>
            <a:pPr eaLnBrk="1" hangingPunct="1"/>
            <a:r>
              <a:rPr lang="en-US" altLang="en-US" dirty="0"/>
              <a:t>Field tests not very specific to power</a:t>
            </a:r>
          </a:p>
          <a:p>
            <a:pPr eaLnBrk="1" hangingPunct="1"/>
            <a:endParaRPr lang="en-US" altLang="en-US" sz="800" dirty="0"/>
          </a:p>
          <a:p>
            <a:pPr eaLnBrk="1" hangingPunct="1"/>
            <a:r>
              <a:rPr lang="en-US" altLang="en-US" dirty="0"/>
              <a:t>Typically measured with electronic devices</a:t>
            </a:r>
          </a:p>
          <a:p>
            <a:pPr eaLnBrk="1" hangingPunct="1"/>
            <a:endParaRPr lang="en-US" altLang="en-US" dirty="0"/>
          </a:p>
        </p:txBody>
      </p:sp>
    </p:spTree>
    <p:extLst>
      <p:ext uri="{BB962C8B-B14F-4D97-AF65-F5344CB8AC3E}">
        <p14:creationId xmlns:p14="http://schemas.microsoft.com/office/powerpoint/2010/main" val="1586642307"/>
      </p:ext>
    </p:extLst>
  </p:cSld>
  <p:clrMapOvr>
    <a:masterClrMapping/>
  </p:clrMapOvr>
  <p:transition>
    <p:wipe di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2"/>
          <p:cNvSpPr>
            <a:spLocks noGrp="1"/>
          </p:cNvSpPr>
          <p:nvPr>
            <p:ph type="title"/>
          </p:nvPr>
        </p:nvSpPr>
        <p:spPr/>
        <p:txBody>
          <a:bodyPr>
            <a:normAutofit fontScale="90000"/>
          </a:bodyPr>
          <a:lstStyle/>
          <a:p>
            <a:pPr eaLnBrk="1" hangingPunct="1"/>
            <a:r>
              <a:rPr lang="en-US" altLang="en-US">
                <a:effectLst/>
              </a:rPr>
              <a:t>Terminology:</a:t>
            </a:r>
            <a:br>
              <a:rPr lang="en-US" altLang="en-US">
                <a:effectLst/>
              </a:rPr>
            </a:br>
            <a:r>
              <a:rPr lang="en-US" altLang="en-US">
                <a:effectLst/>
              </a:rPr>
              <a:t>Muscular Endurance</a:t>
            </a:r>
          </a:p>
        </p:txBody>
      </p:sp>
      <p:sp>
        <p:nvSpPr>
          <p:cNvPr id="15363" name="Content Placeholder 13"/>
          <p:cNvSpPr>
            <a:spLocks noGrp="1"/>
          </p:cNvSpPr>
          <p:nvPr>
            <p:ph idx="1"/>
          </p:nvPr>
        </p:nvSpPr>
        <p:spPr>
          <a:xfrm>
            <a:off x="571500" y="1874838"/>
            <a:ext cx="8051800" cy="3964853"/>
          </a:xfrm>
        </p:spPr>
        <p:txBody>
          <a:bodyPr>
            <a:normAutofit fontScale="92500" lnSpcReduction="10000"/>
          </a:bodyPr>
          <a:lstStyle/>
          <a:p>
            <a:pPr eaLnBrk="1" hangingPunct="1"/>
            <a:r>
              <a:rPr lang="en-US" altLang="en-US" dirty="0"/>
              <a:t>Endurance: capacity to perform repeated muscle contractions (or sustain a single contraction over time)</a:t>
            </a:r>
          </a:p>
          <a:p>
            <a:pPr eaLnBrk="1" hangingPunct="1"/>
            <a:endParaRPr lang="en-US" altLang="en-US" sz="800" dirty="0"/>
          </a:p>
          <a:p>
            <a:pPr eaLnBrk="1" hangingPunct="1"/>
            <a:r>
              <a:rPr lang="en-US" altLang="en-US" dirty="0"/>
              <a:t>Number of repetitions at given % 1RM</a:t>
            </a:r>
          </a:p>
          <a:p>
            <a:pPr eaLnBrk="1" hangingPunct="1"/>
            <a:endParaRPr lang="en-US" altLang="en-US" sz="800" dirty="0"/>
          </a:p>
          <a:p>
            <a:pPr eaLnBrk="1" hangingPunct="1"/>
            <a:r>
              <a:rPr lang="en-US" altLang="en-US" dirty="0"/>
              <a:t>Increased through</a:t>
            </a:r>
          </a:p>
          <a:p>
            <a:pPr lvl="1" eaLnBrk="1" hangingPunct="1"/>
            <a:r>
              <a:rPr lang="en-US" altLang="en-US" dirty="0"/>
              <a:t>Gains in muscle strength</a:t>
            </a:r>
          </a:p>
          <a:p>
            <a:pPr lvl="1" eaLnBrk="1" hangingPunct="1"/>
            <a:r>
              <a:rPr lang="en-US" altLang="en-US" dirty="0"/>
              <a:t>Changes in local metabolic, cardiovascular function</a:t>
            </a:r>
          </a:p>
        </p:txBody>
      </p:sp>
    </p:spTree>
    <p:extLst>
      <p:ext uri="{BB962C8B-B14F-4D97-AF65-F5344CB8AC3E}">
        <p14:creationId xmlns:p14="http://schemas.microsoft.com/office/powerpoint/2010/main" val="886675409"/>
      </p:ext>
    </p:extLst>
  </p:cSld>
  <p:clrMapOvr>
    <a:masterClrMapping/>
  </p:clrMapOvr>
  <p:transition>
    <p:wipe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2"/>
          <p:cNvSpPr>
            <a:spLocks noGrp="1"/>
          </p:cNvSpPr>
          <p:nvPr>
            <p:ph type="title"/>
          </p:nvPr>
        </p:nvSpPr>
        <p:spPr/>
        <p:txBody>
          <a:bodyPr/>
          <a:lstStyle/>
          <a:p>
            <a:pPr eaLnBrk="1" hangingPunct="1"/>
            <a:endParaRPr lang="en-US" altLang="en-US" dirty="0">
              <a:effectLst/>
            </a:endParaRPr>
          </a:p>
        </p:txBody>
      </p:sp>
      <p:pic>
        <p:nvPicPr>
          <p:cNvPr id="1741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42310" y="846137"/>
            <a:ext cx="8794006" cy="3143971"/>
          </a:xfrm>
        </p:spPr>
      </p:pic>
    </p:spTree>
    <p:extLst>
      <p:ext uri="{BB962C8B-B14F-4D97-AF65-F5344CB8AC3E}">
        <p14:creationId xmlns:p14="http://schemas.microsoft.com/office/powerpoint/2010/main" val="4235186984"/>
      </p:ext>
    </p:extLst>
  </p:cSld>
  <p:clrMapOvr>
    <a:masterClrMapping/>
  </p:clrMapOvr>
  <p:transition>
    <p:wipe di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2"/>
          <p:cNvSpPr>
            <a:spLocks noGrp="1"/>
          </p:cNvSpPr>
          <p:nvPr>
            <p:ph type="title"/>
          </p:nvPr>
        </p:nvSpPr>
        <p:spPr/>
        <p:txBody>
          <a:bodyPr>
            <a:normAutofit fontScale="90000"/>
          </a:bodyPr>
          <a:lstStyle/>
          <a:p>
            <a:pPr eaLnBrk="1" hangingPunct="1"/>
            <a:r>
              <a:rPr lang="en-US" altLang="en-US">
                <a:effectLst/>
              </a:rPr>
              <a:t>Resistance Training: </a:t>
            </a:r>
            <a:br>
              <a:rPr lang="en-US" altLang="en-US">
                <a:effectLst/>
              </a:rPr>
            </a:br>
            <a:r>
              <a:rPr lang="en-US" altLang="en-US">
                <a:effectLst/>
              </a:rPr>
              <a:t>Gains in Muscular Fitness</a:t>
            </a:r>
          </a:p>
        </p:txBody>
      </p:sp>
      <p:sp>
        <p:nvSpPr>
          <p:cNvPr id="15363" name="Content Placeholder 13"/>
          <p:cNvSpPr>
            <a:spLocks noGrp="1"/>
          </p:cNvSpPr>
          <p:nvPr>
            <p:ph idx="1"/>
          </p:nvPr>
        </p:nvSpPr>
        <p:spPr>
          <a:xfrm>
            <a:off x="571500" y="1874838"/>
            <a:ext cx="8051800" cy="3746644"/>
          </a:xfrm>
        </p:spPr>
        <p:txBody>
          <a:bodyPr>
            <a:normAutofit fontScale="92500" lnSpcReduction="20000"/>
          </a:bodyPr>
          <a:lstStyle/>
          <a:p>
            <a:pPr eaLnBrk="1" hangingPunct="1"/>
            <a:r>
              <a:rPr lang="en-US" altLang="en-US" dirty="0"/>
              <a:t>After 3 to 6 months of resistance training </a:t>
            </a:r>
          </a:p>
          <a:p>
            <a:pPr lvl="1" eaLnBrk="1" hangingPunct="1"/>
            <a:r>
              <a:rPr lang="en-US" altLang="en-US" dirty="0"/>
              <a:t>25 to 100% strength gain</a:t>
            </a:r>
          </a:p>
          <a:p>
            <a:pPr lvl="1" eaLnBrk="1" hangingPunct="1"/>
            <a:r>
              <a:rPr lang="en-US" altLang="en-US" dirty="0"/>
              <a:t>Learn to more effectively produce force</a:t>
            </a:r>
          </a:p>
          <a:p>
            <a:pPr lvl="1" eaLnBrk="1" hangingPunct="1"/>
            <a:r>
              <a:rPr lang="en-US" altLang="en-US" dirty="0"/>
              <a:t>Learn to produce true maximal movement</a:t>
            </a:r>
          </a:p>
          <a:p>
            <a:pPr eaLnBrk="1" hangingPunct="1"/>
            <a:endParaRPr lang="en-US" altLang="en-US" sz="800" dirty="0"/>
          </a:p>
          <a:p>
            <a:pPr eaLnBrk="1" hangingPunct="1"/>
            <a:r>
              <a:rPr lang="en-US" altLang="en-US" dirty="0"/>
              <a:t>Strength gains similar as a percent of initial strength</a:t>
            </a:r>
          </a:p>
          <a:p>
            <a:pPr lvl="1" eaLnBrk="1" hangingPunct="1"/>
            <a:r>
              <a:rPr lang="en-US" altLang="en-US" dirty="0"/>
              <a:t>Young men experience greatest absolute gains versus young women, older men, children</a:t>
            </a:r>
          </a:p>
          <a:p>
            <a:pPr lvl="1" eaLnBrk="1" hangingPunct="1"/>
            <a:r>
              <a:rPr lang="en-US" altLang="en-US" dirty="0"/>
              <a:t>Due to incredible muscle plasticity</a:t>
            </a:r>
          </a:p>
        </p:txBody>
      </p:sp>
    </p:spTree>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2"/>
          <p:cNvSpPr>
            <a:spLocks noGrp="1"/>
          </p:cNvSpPr>
          <p:nvPr>
            <p:ph type="title"/>
          </p:nvPr>
        </p:nvSpPr>
        <p:spPr/>
        <p:txBody>
          <a:bodyPr>
            <a:normAutofit fontScale="90000"/>
          </a:bodyPr>
          <a:lstStyle/>
          <a:p>
            <a:pPr eaLnBrk="1" hangingPunct="1"/>
            <a:r>
              <a:rPr lang="en-US" altLang="en-US">
                <a:effectLst/>
              </a:rPr>
              <a:t>Mechanisms of Muscle Strength Gain </a:t>
            </a:r>
          </a:p>
        </p:txBody>
      </p:sp>
      <p:sp>
        <p:nvSpPr>
          <p:cNvPr id="16387" name="Content Placeholder 13"/>
          <p:cNvSpPr>
            <a:spLocks noGrp="1"/>
          </p:cNvSpPr>
          <p:nvPr>
            <p:ph idx="1"/>
          </p:nvPr>
        </p:nvSpPr>
        <p:spPr>
          <a:xfrm>
            <a:off x="571500" y="1874838"/>
            <a:ext cx="8051800" cy="4273550"/>
          </a:xfrm>
        </p:spPr>
        <p:txBody>
          <a:bodyPr/>
          <a:lstStyle/>
          <a:p>
            <a:pPr eaLnBrk="1" hangingPunct="1">
              <a:defRPr/>
            </a:pPr>
            <a:r>
              <a:rPr lang="en-US" altLang="en-US" dirty="0"/>
              <a:t>Hypertrophy versus atrophy </a:t>
            </a:r>
          </a:p>
          <a:p>
            <a:pPr lvl="1" eaLnBrk="1" hangingPunct="1">
              <a:buFontTx/>
              <a:buNone/>
              <a:defRPr/>
            </a:pPr>
            <a:r>
              <a:rPr lang="en-US" altLang="en-US" dirty="0"/>
              <a:t>– </a:t>
            </a:r>
            <a:r>
              <a:rPr lang="en-US" altLang="en-US" normalizeH="1" dirty="0">
                <a:sym typeface="Wingdings" panose="05000000000000000000" pitchFamily="2" charset="2"/>
              </a:rPr>
              <a:t></a:t>
            </a:r>
            <a:r>
              <a:rPr lang="en-US" altLang="en-US" dirty="0"/>
              <a:t> Muscle size </a:t>
            </a:r>
            <a:r>
              <a:rPr lang="en-US" altLang="en-US" dirty="0">
                <a:sym typeface="Wingdings" panose="05000000000000000000" pitchFamily="2" charset="2"/>
              </a:rPr>
              <a:t> </a:t>
            </a:r>
            <a:r>
              <a:rPr lang="en-US" altLang="en-US" normalizeH="1" dirty="0">
                <a:sym typeface="Wingdings" panose="05000000000000000000" pitchFamily="2" charset="2"/>
              </a:rPr>
              <a:t></a:t>
            </a:r>
            <a:r>
              <a:rPr lang="en-US" altLang="en-US" dirty="0">
                <a:sym typeface="Wingdings" panose="05000000000000000000" pitchFamily="2" charset="2"/>
              </a:rPr>
              <a:t> muscle strength</a:t>
            </a:r>
          </a:p>
          <a:p>
            <a:pPr lvl="1" eaLnBrk="1" hangingPunct="1">
              <a:buFontTx/>
              <a:buNone/>
              <a:defRPr/>
            </a:pPr>
            <a:r>
              <a:rPr lang="en-US" altLang="en-US" dirty="0"/>
              <a:t>– </a:t>
            </a:r>
            <a:r>
              <a:rPr lang="en-US" altLang="en-US" normalizeH="1" dirty="0">
                <a:sym typeface="Wingdings" panose="05000000000000000000" pitchFamily="2" charset="2"/>
              </a:rPr>
              <a:t></a:t>
            </a:r>
            <a:r>
              <a:rPr lang="en-US" altLang="en-US" dirty="0">
                <a:sym typeface="Wingdings" panose="05000000000000000000" pitchFamily="2" charset="2"/>
              </a:rPr>
              <a:t> Muscle size  </a:t>
            </a:r>
            <a:r>
              <a:rPr lang="en-US" altLang="en-US" normalizeH="1" dirty="0">
                <a:sym typeface="Wingdings" panose="05000000000000000000" pitchFamily="2" charset="2"/>
              </a:rPr>
              <a:t></a:t>
            </a:r>
            <a:r>
              <a:rPr lang="en-US" altLang="en-US" dirty="0">
                <a:sym typeface="Wingdings" panose="05000000000000000000" pitchFamily="2" charset="2"/>
              </a:rPr>
              <a:t> muscle strength</a:t>
            </a:r>
          </a:p>
          <a:p>
            <a:pPr lvl="1" eaLnBrk="1" hangingPunct="1">
              <a:defRPr/>
            </a:pPr>
            <a:r>
              <a:rPr lang="en-US" altLang="en-US" dirty="0">
                <a:sym typeface="Wingdings" panose="05000000000000000000" pitchFamily="2" charset="2"/>
              </a:rPr>
              <a:t>But association more complex than that</a:t>
            </a:r>
          </a:p>
          <a:p>
            <a:pPr eaLnBrk="1" hangingPunct="1">
              <a:defRPr/>
            </a:pPr>
            <a:endParaRPr lang="en-US" altLang="en-US" sz="800" dirty="0">
              <a:sym typeface="Wingdings" panose="05000000000000000000" pitchFamily="2" charset="2"/>
            </a:endParaRPr>
          </a:p>
          <a:p>
            <a:pPr eaLnBrk="1" hangingPunct="1">
              <a:defRPr/>
            </a:pPr>
            <a:r>
              <a:rPr lang="en-US" altLang="en-US" dirty="0">
                <a:sym typeface="Wingdings" panose="05000000000000000000" pitchFamily="2" charset="2"/>
              </a:rPr>
              <a:t>Strength gains result from</a:t>
            </a:r>
          </a:p>
          <a:p>
            <a:pPr lvl="1" eaLnBrk="1" hangingPunct="1">
              <a:buFontTx/>
              <a:buNone/>
              <a:defRPr/>
            </a:pPr>
            <a:r>
              <a:rPr lang="en-US" altLang="en-US" dirty="0"/>
              <a:t>– </a:t>
            </a:r>
            <a:r>
              <a:rPr lang="en-US" altLang="en-US" normalizeH="1" dirty="0">
                <a:sym typeface="Wingdings" panose="05000000000000000000" pitchFamily="2" charset="2"/>
              </a:rPr>
              <a:t></a:t>
            </a:r>
            <a:r>
              <a:rPr lang="en-US" altLang="en-US" dirty="0">
                <a:sym typeface="Wingdings" panose="05000000000000000000" pitchFamily="2" charset="2"/>
              </a:rPr>
              <a:t> Muscle size</a:t>
            </a:r>
          </a:p>
          <a:p>
            <a:pPr lvl="1" eaLnBrk="1" hangingPunct="1">
              <a:defRPr/>
            </a:pPr>
            <a:r>
              <a:rPr lang="en-US" altLang="en-US" dirty="0">
                <a:sym typeface="Wingdings" panose="05000000000000000000" pitchFamily="2" charset="2"/>
              </a:rPr>
              <a:t>Altered neural control</a:t>
            </a:r>
            <a:endParaRPr lang="en-US" altLang="en-US" dirty="0"/>
          </a:p>
        </p:txBody>
      </p:sp>
    </p:spTree>
  </p:cSld>
  <p:clrMapOvr>
    <a:masterClrMapping/>
  </p:clrMapOvr>
  <p:transition>
    <p:wipe di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2"/>
          <p:cNvSpPr>
            <a:spLocks noGrp="1"/>
          </p:cNvSpPr>
          <p:nvPr>
            <p:ph type="title"/>
          </p:nvPr>
        </p:nvSpPr>
        <p:spPr/>
        <p:txBody>
          <a:bodyPr/>
          <a:lstStyle/>
          <a:p>
            <a:pPr eaLnBrk="1" hangingPunct="1">
              <a:defRPr/>
            </a:pPr>
            <a:endParaRPr lang="en-US" dirty="0">
              <a:effectLst/>
              <a:ea typeface="+mj-ea"/>
              <a:cs typeface="+mj-cs"/>
            </a:endParaRPr>
          </a:p>
        </p:txBody>
      </p:sp>
      <p:pic>
        <p:nvPicPr>
          <p:cNvPr id="19459"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943245" y="274638"/>
            <a:ext cx="4972050" cy="5116512"/>
          </a:xfrm>
        </p:spPr>
      </p:pic>
    </p:spTree>
  </p:cSld>
  <p:clrMapOvr>
    <a:masterClrMapping/>
  </p:clrMapOvr>
  <p:transition>
    <p:wipe di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2"/>
          <p:cNvSpPr>
            <a:spLocks noGrp="1"/>
          </p:cNvSpPr>
          <p:nvPr>
            <p:ph type="title"/>
          </p:nvPr>
        </p:nvSpPr>
        <p:spPr/>
        <p:txBody>
          <a:bodyPr>
            <a:normAutofit fontScale="90000"/>
          </a:bodyPr>
          <a:lstStyle/>
          <a:p>
            <a:pPr eaLnBrk="1" hangingPunct="1"/>
            <a:r>
              <a:rPr lang="en-US" altLang="en-US">
                <a:effectLst/>
              </a:rPr>
              <a:t>Mechanisms of Muscle Strength Gain:</a:t>
            </a:r>
            <a:br>
              <a:rPr lang="en-US" altLang="en-US">
                <a:effectLst/>
              </a:rPr>
            </a:br>
            <a:r>
              <a:rPr lang="en-US" altLang="en-US">
                <a:effectLst/>
              </a:rPr>
              <a:t>Neural Control</a:t>
            </a:r>
          </a:p>
        </p:txBody>
      </p:sp>
      <p:sp>
        <p:nvSpPr>
          <p:cNvPr id="20483" name="Content Placeholder 13"/>
          <p:cNvSpPr>
            <a:spLocks noGrp="1"/>
          </p:cNvSpPr>
          <p:nvPr>
            <p:ph idx="1"/>
          </p:nvPr>
        </p:nvSpPr>
        <p:spPr>
          <a:xfrm>
            <a:off x="571500" y="1874838"/>
            <a:ext cx="8051800" cy="4273550"/>
          </a:xfrm>
        </p:spPr>
        <p:txBody>
          <a:bodyPr/>
          <a:lstStyle/>
          <a:p>
            <a:pPr eaLnBrk="1" hangingPunct="1"/>
            <a:r>
              <a:rPr lang="en-US" altLang="en-US"/>
              <a:t>Strength gain cannot occur without neural adaptations via plasticity</a:t>
            </a:r>
          </a:p>
          <a:p>
            <a:pPr lvl="1" eaLnBrk="1" hangingPunct="1"/>
            <a:r>
              <a:rPr lang="en-US" altLang="en-US"/>
              <a:t>Strength gain </a:t>
            </a:r>
            <a:r>
              <a:rPr lang="en-US" altLang="en-US" i="1"/>
              <a:t>can</a:t>
            </a:r>
            <a:r>
              <a:rPr lang="en-US" altLang="en-US"/>
              <a:t> occur without hypertrophy</a:t>
            </a:r>
          </a:p>
          <a:p>
            <a:pPr lvl="1" eaLnBrk="1" hangingPunct="1"/>
            <a:r>
              <a:rPr lang="en-US" altLang="en-US"/>
              <a:t>Property of motor system, not just muscle</a:t>
            </a:r>
          </a:p>
          <a:p>
            <a:pPr eaLnBrk="1" hangingPunct="1"/>
            <a:endParaRPr lang="en-US" altLang="en-US" sz="800"/>
          </a:p>
          <a:p>
            <a:pPr eaLnBrk="1" hangingPunct="1"/>
            <a:r>
              <a:rPr lang="en-US" altLang="en-US"/>
              <a:t>Motor unit recruitment, stimulation frequency, other neural factors essential</a:t>
            </a:r>
          </a:p>
        </p:txBody>
      </p:sp>
    </p:spTree>
  </p:cSld>
  <p:clrMapOvr>
    <a:masterClrMapping/>
  </p:clrMapOvr>
  <p:transition>
    <p:wipe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5"/>
          <p:cNvSpPr>
            <a:spLocks noGrp="1" noChangeArrowheads="1"/>
          </p:cNvSpPr>
          <p:nvPr>
            <p:ph type="title"/>
          </p:nvPr>
        </p:nvSpPr>
        <p:spPr/>
        <p:txBody>
          <a:bodyPr/>
          <a:lstStyle/>
          <a:p>
            <a:endParaRPr lang="en-US" altLang="en-US" dirty="0">
              <a:ea typeface="ＭＳ Ｐゴシック" panose="020B0600070205080204" pitchFamily="34" charset="-128"/>
            </a:endParaRPr>
          </a:p>
        </p:txBody>
      </p:sp>
      <p:pic>
        <p:nvPicPr>
          <p:cNvPr id="17411" name="Picture 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89602" y="274638"/>
            <a:ext cx="2216150" cy="4938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22118936"/>
      </p:ext>
    </p:extLst>
  </p:cSld>
  <p:clrMapOvr>
    <a:masterClrMapping/>
  </p:clrMapOvr>
  <p:transition>
    <p:wipe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5"/>
          <p:cNvSpPr>
            <a:spLocks noGrp="1" noChangeArrowheads="1"/>
          </p:cNvSpPr>
          <p:nvPr>
            <p:ph type="title"/>
          </p:nvPr>
        </p:nvSpPr>
        <p:spPr/>
        <p:txBody>
          <a:bodyPr/>
          <a:lstStyle/>
          <a:p>
            <a:endParaRPr lang="en-US" altLang="en-US" dirty="0">
              <a:ea typeface="ＭＳ Ｐゴシック" panose="020B0600070205080204" pitchFamily="34" charset="-128"/>
            </a:endParaRPr>
          </a:p>
        </p:txBody>
      </p:sp>
      <p:pic>
        <p:nvPicPr>
          <p:cNvPr id="24579" name="Picture 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04096" y="426965"/>
            <a:ext cx="6159500" cy="493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00467035"/>
      </p:ext>
    </p:extLst>
  </p:cSld>
  <p:clrMapOvr>
    <a:masterClrMapping/>
  </p:clrMapOvr>
  <p:transition>
    <p:wipe di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p:cNvSpPr>
            <a:spLocks noGrp="1"/>
          </p:cNvSpPr>
          <p:nvPr>
            <p:ph type="title"/>
          </p:nvPr>
        </p:nvSpPr>
        <p:spPr/>
        <p:txBody>
          <a:bodyPr>
            <a:normAutofit fontScale="90000"/>
          </a:bodyPr>
          <a:lstStyle/>
          <a:p>
            <a:pPr eaLnBrk="1" hangingPunct="1"/>
            <a:r>
              <a:rPr lang="en-US" altLang="en-US">
                <a:effectLst/>
              </a:rPr>
              <a:t>Mechanisms of Muscle Strength Gain:</a:t>
            </a:r>
            <a:br>
              <a:rPr lang="en-US" altLang="en-US">
                <a:effectLst/>
              </a:rPr>
            </a:br>
            <a:r>
              <a:rPr lang="en-US" altLang="en-US">
                <a:effectLst/>
              </a:rPr>
              <a:t>Motor Unit Recruitment </a:t>
            </a:r>
          </a:p>
        </p:txBody>
      </p:sp>
      <p:sp>
        <p:nvSpPr>
          <p:cNvPr id="21507" name="Content Placeholder 13"/>
          <p:cNvSpPr>
            <a:spLocks noGrp="1"/>
          </p:cNvSpPr>
          <p:nvPr>
            <p:ph idx="1"/>
          </p:nvPr>
        </p:nvSpPr>
        <p:spPr>
          <a:xfrm>
            <a:off x="571500" y="1622425"/>
            <a:ext cx="8051800" cy="4134139"/>
          </a:xfrm>
        </p:spPr>
        <p:txBody>
          <a:bodyPr>
            <a:normAutofit fontScale="92500" lnSpcReduction="20000"/>
          </a:bodyPr>
          <a:lstStyle/>
          <a:p>
            <a:pPr eaLnBrk="1" hangingPunct="1">
              <a:defRPr/>
            </a:pPr>
            <a:r>
              <a:rPr lang="en-US" altLang="en-US" dirty="0"/>
              <a:t>Normally motor units recruited asynchronously</a:t>
            </a:r>
          </a:p>
          <a:p>
            <a:pPr eaLnBrk="1" hangingPunct="1">
              <a:defRPr/>
            </a:pPr>
            <a:endParaRPr lang="en-US" altLang="en-US" sz="800" dirty="0"/>
          </a:p>
          <a:p>
            <a:pPr eaLnBrk="1" hangingPunct="1">
              <a:defRPr/>
            </a:pPr>
            <a:r>
              <a:rPr lang="en-US" altLang="en-US" dirty="0"/>
              <a:t>Synchronous recruitment </a:t>
            </a:r>
            <a:r>
              <a:rPr lang="en-US" altLang="en-US" dirty="0">
                <a:sym typeface="Wingdings" panose="05000000000000000000" pitchFamily="2" charset="2"/>
              </a:rPr>
              <a:t> strength gains</a:t>
            </a:r>
          </a:p>
          <a:p>
            <a:pPr lvl="1" eaLnBrk="1" hangingPunct="1">
              <a:defRPr/>
            </a:pPr>
            <a:r>
              <a:rPr lang="en-US" altLang="en-US" dirty="0">
                <a:sym typeface="Wingdings" panose="05000000000000000000" pitchFamily="2" charset="2"/>
              </a:rPr>
              <a:t>Facilitates contraction</a:t>
            </a:r>
          </a:p>
          <a:p>
            <a:pPr lvl="1" eaLnBrk="1" hangingPunct="1">
              <a:defRPr/>
            </a:pPr>
            <a:r>
              <a:rPr lang="en-US" altLang="en-US" dirty="0">
                <a:sym typeface="Wingdings" panose="05000000000000000000" pitchFamily="2" charset="2"/>
              </a:rPr>
              <a:t>May produce more forceful contraction</a:t>
            </a:r>
          </a:p>
          <a:p>
            <a:pPr lvl="1" eaLnBrk="1" hangingPunct="1">
              <a:defRPr/>
            </a:pPr>
            <a:r>
              <a:rPr lang="en-US" altLang="en-US" dirty="0">
                <a:sym typeface="Wingdings" panose="05000000000000000000" pitchFamily="2" charset="2"/>
              </a:rPr>
              <a:t>Improves rate of force development</a:t>
            </a:r>
          </a:p>
          <a:p>
            <a:pPr lvl="1" eaLnBrk="1" hangingPunct="1">
              <a:buFontTx/>
              <a:buNone/>
              <a:defRPr/>
            </a:pPr>
            <a:r>
              <a:rPr lang="en-US" altLang="en-US" dirty="0">
                <a:sym typeface="Wingdings" panose="05000000000000000000" pitchFamily="2" charset="2"/>
              </a:rPr>
              <a:t>– </a:t>
            </a:r>
            <a:r>
              <a:rPr lang="en-US" altLang="en-US" normalizeH="1" dirty="0">
                <a:sym typeface="Wingdings" panose="05000000000000000000" pitchFamily="2" charset="2"/>
              </a:rPr>
              <a:t></a:t>
            </a:r>
            <a:r>
              <a:rPr lang="en-US" altLang="en-US" dirty="0">
                <a:sym typeface="Wingdings" panose="05000000000000000000" pitchFamily="2" charset="2"/>
              </a:rPr>
              <a:t> Capability to exert steady forces</a:t>
            </a:r>
          </a:p>
          <a:p>
            <a:pPr lvl="1" eaLnBrk="1" hangingPunct="1">
              <a:buFontTx/>
              <a:buNone/>
              <a:defRPr/>
            </a:pPr>
            <a:endParaRPr lang="en-US" altLang="en-US" sz="800" dirty="0">
              <a:sym typeface="Wingdings" panose="05000000000000000000" pitchFamily="2" charset="2"/>
            </a:endParaRPr>
          </a:p>
          <a:p>
            <a:pPr eaLnBrk="1" hangingPunct="1">
              <a:defRPr/>
            </a:pPr>
            <a:r>
              <a:rPr lang="en-US" altLang="en-US" dirty="0">
                <a:sym typeface="Wingdings" panose="05000000000000000000" pitchFamily="2" charset="2"/>
              </a:rPr>
              <a:t>Resistance training  synchronous recruitment</a:t>
            </a:r>
          </a:p>
          <a:p>
            <a:pPr marL="0" indent="0" algn="r" eaLnBrk="1" hangingPunct="1">
              <a:buFontTx/>
              <a:buNone/>
              <a:defRPr/>
            </a:pPr>
            <a:r>
              <a:rPr lang="en-US" altLang="en-US" sz="1400" b="0" i="1" dirty="0">
                <a:sym typeface="Wingdings" panose="05000000000000000000" pitchFamily="2" charset="2"/>
              </a:rPr>
              <a:t>(continued)</a:t>
            </a:r>
            <a:endParaRPr lang="en-US" altLang="en-US" sz="1400" b="0" i="1" dirty="0"/>
          </a:p>
        </p:txBody>
      </p:sp>
    </p:spTree>
  </p:cSld>
  <p:clrMapOvr>
    <a:masterClrMapping/>
  </p:clrMapOvr>
  <p:transition>
    <p:wipe di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2"/>
          <p:cNvSpPr>
            <a:spLocks noGrp="1"/>
          </p:cNvSpPr>
          <p:nvPr>
            <p:ph type="title"/>
          </p:nvPr>
        </p:nvSpPr>
        <p:spPr/>
        <p:txBody>
          <a:bodyPr>
            <a:normAutofit fontScale="90000"/>
          </a:bodyPr>
          <a:lstStyle/>
          <a:p>
            <a:pPr eaLnBrk="1" hangingPunct="1"/>
            <a:r>
              <a:rPr lang="en-US" altLang="en-US">
                <a:effectLst/>
              </a:rPr>
              <a:t>Mechanisms of Muscle Strength Gain:</a:t>
            </a:r>
            <a:br>
              <a:rPr lang="en-US" altLang="en-US">
                <a:effectLst/>
              </a:rPr>
            </a:br>
            <a:r>
              <a:rPr lang="en-US" altLang="en-US">
                <a:effectLst/>
              </a:rPr>
              <a:t>Motor Unit Recruitment</a:t>
            </a:r>
            <a:r>
              <a:rPr lang="en-US" altLang="en-US" sz="2400" i="1">
                <a:effectLst/>
              </a:rPr>
              <a:t> (continued)</a:t>
            </a:r>
          </a:p>
        </p:txBody>
      </p:sp>
      <p:sp>
        <p:nvSpPr>
          <p:cNvPr id="22531" name="Content Placeholder 13"/>
          <p:cNvSpPr>
            <a:spLocks noGrp="1"/>
          </p:cNvSpPr>
          <p:nvPr>
            <p:ph idx="1"/>
          </p:nvPr>
        </p:nvSpPr>
        <p:spPr>
          <a:xfrm>
            <a:off x="571500" y="1874838"/>
            <a:ext cx="8051800" cy="4006417"/>
          </a:xfrm>
        </p:spPr>
        <p:txBody>
          <a:bodyPr>
            <a:normAutofit fontScale="92500" lnSpcReduction="10000"/>
          </a:bodyPr>
          <a:lstStyle/>
          <a:p>
            <a:pPr eaLnBrk="1" hangingPunct="1">
              <a:defRPr/>
            </a:pPr>
            <a:r>
              <a:rPr lang="en-US" altLang="en-US" dirty="0">
                <a:cs typeface="Times New Roman" panose="02020603050405020304" pitchFamily="18" charset="0"/>
              </a:rPr>
              <a:t>Strength gains may also result from greater </a:t>
            </a:r>
            <a:r>
              <a:rPr lang="en-US" altLang="en-US" dirty="0"/>
              <a:t>motor unit recruitment</a:t>
            </a:r>
          </a:p>
          <a:p>
            <a:pPr lvl="1" eaLnBrk="1" hangingPunct="1">
              <a:buFontTx/>
              <a:buNone/>
              <a:defRPr/>
            </a:pPr>
            <a:r>
              <a:rPr lang="en-US" altLang="en-US" dirty="0">
                <a:sym typeface="Wingdings" panose="05000000000000000000" pitchFamily="2" charset="2"/>
              </a:rPr>
              <a:t>– </a:t>
            </a:r>
            <a:r>
              <a:rPr lang="en-US" altLang="en-US" normalizeH="1" dirty="0">
                <a:sym typeface="Wingdings" panose="05000000000000000000" pitchFamily="2" charset="2"/>
              </a:rPr>
              <a:t></a:t>
            </a:r>
            <a:r>
              <a:rPr lang="en-US" altLang="en-US" dirty="0"/>
              <a:t> Neural drive during maximal contraction</a:t>
            </a:r>
          </a:p>
          <a:p>
            <a:pPr lvl="1" eaLnBrk="1" hangingPunct="1">
              <a:buFontTx/>
              <a:buNone/>
              <a:defRPr/>
            </a:pPr>
            <a:r>
              <a:rPr lang="en-US" altLang="en-US" dirty="0">
                <a:sym typeface="Wingdings" panose="05000000000000000000" pitchFamily="2" charset="2"/>
              </a:rPr>
              <a:t>– </a:t>
            </a:r>
            <a:r>
              <a:rPr lang="en-US" altLang="en-US" normalizeH="1" dirty="0">
                <a:sym typeface="Wingdings" panose="05000000000000000000" pitchFamily="2" charset="2"/>
              </a:rPr>
              <a:t></a:t>
            </a:r>
            <a:r>
              <a:rPr lang="en-US" altLang="en-US" dirty="0"/>
              <a:t> Frequency of neural discharge (rate coding)</a:t>
            </a:r>
          </a:p>
          <a:p>
            <a:pPr lvl="1" eaLnBrk="1" hangingPunct="1">
              <a:buFontTx/>
              <a:buNone/>
              <a:defRPr/>
            </a:pPr>
            <a:r>
              <a:rPr lang="en-US" altLang="en-US" dirty="0">
                <a:sym typeface="Wingdings" panose="05000000000000000000" pitchFamily="2" charset="2"/>
              </a:rPr>
              <a:t>– </a:t>
            </a:r>
            <a:r>
              <a:rPr lang="en-US" altLang="en-US" normalizeH="1" dirty="0">
                <a:sym typeface="Wingdings" panose="05000000000000000000" pitchFamily="2" charset="2"/>
              </a:rPr>
              <a:t></a:t>
            </a:r>
            <a:r>
              <a:rPr lang="en-US" altLang="en-US" dirty="0"/>
              <a:t> Inhibitory impulses</a:t>
            </a:r>
          </a:p>
          <a:p>
            <a:pPr eaLnBrk="1" hangingPunct="1">
              <a:defRPr/>
            </a:pPr>
            <a:endParaRPr lang="en-US" altLang="en-US" sz="800" dirty="0"/>
          </a:p>
          <a:p>
            <a:pPr eaLnBrk="1" hangingPunct="1">
              <a:defRPr/>
            </a:pPr>
            <a:r>
              <a:rPr lang="en-US" altLang="en-US" dirty="0"/>
              <a:t>Likely that some combination of improved motor unit synchronization </a:t>
            </a:r>
            <a:r>
              <a:rPr lang="en-US" altLang="en-US" i="1" dirty="0"/>
              <a:t>and</a:t>
            </a:r>
            <a:r>
              <a:rPr lang="en-US" altLang="en-US" dirty="0"/>
              <a:t> motor unit recruitment </a:t>
            </a:r>
            <a:r>
              <a:rPr lang="en-US" altLang="en-US" dirty="0">
                <a:sym typeface="Wingdings" panose="05000000000000000000" pitchFamily="2" charset="2"/>
              </a:rPr>
              <a:t> strength gains</a:t>
            </a:r>
            <a:endParaRPr lang="en-US" altLang="en-US" dirty="0"/>
          </a:p>
        </p:txBody>
      </p:sp>
    </p:spTree>
  </p:cSld>
  <p:clrMapOvr>
    <a:masterClrMapping/>
  </p:clrMapOvr>
  <p:transition>
    <p:wipe di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2"/>
          <p:cNvSpPr>
            <a:spLocks noGrp="1"/>
          </p:cNvSpPr>
          <p:nvPr>
            <p:ph type="title"/>
          </p:nvPr>
        </p:nvSpPr>
        <p:spPr/>
        <p:txBody>
          <a:bodyPr>
            <a:normAutofit fontScale="90000"/>
          </a:bodyPr>
          <a:lstStyle/>
          <a:p>
            <a:pPr eaLnBrk="1" hangingPunct="1"/>
            <a:r>
              <a:rPr lang="en-US" altLang="en-US">
                <a:effectLst/>
              </a:rPr>
              <a:t>Mechanisms of Muscle Strength Gain:</a:t>
            </a:r>
            <a:br>
              <a:rPr lang="en-US" altLang="en-US">
                <a:effectLst/>
              </a:rPr>
            </a:br>
            <a:r>
              <a:rPr lang="en-US" altLang="en-US">
                <a:effectLst/>
              </a:rPr>
              <a:t>Autogenic Inhibition</a:t>
            </a:r>
          </a:p>
        </p:txBody>
      </p:sp>
      <p:sp>
        <p:nvSpPr>
          <p:cNvPr id="24579" name="Content Placeholder 13"/>
          <p:cNvSpPr>
            <a:spLocks noGrp="1"/>
          </p:cNvSpPr>
          <p:nvPr>
            <p:ph idx="1"/>
          </p:nvPr>
        </p:nvSpPr>
        <p:spPr>
          <a:xfrm>
            <a:off x="571500" y="1874838"/>
            <a:ext cx="8051800" cy="3889468"/>
          </a:xfrm>
        </p:spPr>
        <p:txBody>
          <a:bodyPr>
            <a:normAutofit fontScale="92500" lnSpcReduction="10000"/>
          </a:bodyPr>
          <a:lstStyle/>
          <a:p>
            <a:pPr eaLnBrk="1" hangingPunct="1">
              <a:defRPr/>
            </a:pPr>
            <a:r>
              <a:rPr lang="en-US" altLang="en-US" dirty="0"/>
              <a:t>Normal intrinsic inhibitory mechanisms</a:t>
            </a:r>
          </a:p>
          <a:p>
            <a:pPr lvl="1" eaLnBrk="1" hangingPunct="1">
              <a:defRPr/>
            </a:pPr>
            <a:r>
              <a:rPr lang="en-US" altLang="en-US" dirty="0"/>
              <a:t>Golgi tendon organs</a:t>
            </a:r>
          </a:p>
          <a:p>
            <a:pPr lvl="1" eaLnBrk="1" hangingPunct="1">
              <a:defRPr/>
            </a:pPr>
            <a:r>
              <a:rPr lang="en-US" altLang="en-US" dirty="0"/>
              <a:t>Inhibit muscle contraction if tendon tension too high</a:t>
            </a:r>
          </a:p>
          <a:p>
            <a:pPr lvl="1" eaLnBrk="1" hangingPunct="1">
              <a:defRPr/>
            </a:pPr>
            <a:r>
              <a:rPr lang="en-US" altLang="en-US" dirty="0"/>
              <a:t>Prevent damage to bones and tendons</a:t>
            </a:r>
          </a:p>
          <a:p>
            <a:pPr eaLnBrk="1" hangingPunct="1">
              <a:defRPr/>
            </a:pPr>
            <a:endParaRPr lang="en-US" altLang="en-US" sz="800" dirty="0"/>
          </a:p>
          <a:p>
            <a:pPr eaLnBrk="1" hangingPunct="1">
              <a:defRPr/>
            </a:pPr>
            <a:r>
              <a:rPr lang="en-US" altLang="en-US" dirty="0"/>
              <a:t>Training can </a:t>
            </a:r>
            <a:r>
              <a:rPr lang="en-US" altLang="en-US" normalizeH="1" dirty="0">
                <a:sym typeface="Wingdings" panose="05000000000000000000" pitchFamily="2" charset="2"/>
              </a:rPr>
              <a:t></a:t>
            </a:r>
            <a:r>
              <a:rPr lang="en-US" altLang="en-US" dirty="0"/>
              <a:t> inhibitory impulses</a:t>
            </a:r>
          </a:p>
          <a:p>
            <a:pPr lvl="1" eaLnBrk="1" hangingPunct="1">
              <a:defRPr/>
            </a:pPr>
            <a:r>
              <a:rPr lang="en-US" altLang="en-US" dirty="0"/>
              <a:t>Muscle can generate more force</a:t>
            </a:r>
          </a:p>
          <a:p>
            <a:pPr lvl="1" eaLnBrk="1" hangingPunct="1">
              <a:defRPr/>
            </a:pPr>
            <a:r>
              <a:rPr lang="en-US" altLang="en-US" dirty="0"/>
              <a:t>May also explain superhuman feats of strength</a:t>
            </a:r>
          </a:p>
        </p:txBody>
      </p:sp>
    </p:spTree>
  </p:cSld>
  <p:clrMapOvr>
    <a:masterClrMapping/>
  </p:clrMapOvr>
  <p:transition>
    <p:wipe di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2"/>
          <p:cNvSpPr>
            <a:spLocks noGrp="1"/>
          </p:cNvSpPr>
          <p:nvPr>
            <p:ph type="title"/>
          </p:nvPr>
        </p:nvSpPr>
        <p:spPr/>
        <p:txBody>
          <a:bodyPr>
            <a:normAutofit fontScale="90000"/>
          </a:bodyPr>
          <a:lstStyle/>
          <a:p>
            <a:pPr eaLnBrk="1" hangingPunct="1"/>
            <a:r>
              <a:rPr lang="en-US" altLang="en-US">
                <a:effectLst/>
              </a:rPr>
              <a:t>Mechanisms of Muscle Strength Gain:</a:t>
            </a:r>
            <a:br>
              <a:rPr lang="en-US" altLang="en-US">
                <a:effectLst/>
              </a:rPr>
            </a:br>
            <a:r>
              <a:rPr lang="en-US" altLang="en-US">
                <a:effectLst/>
              </a:rPr>
              <a:t>Other Neural Factors</a:t>
            </a:r>
          </a:p>
        </p:txBody>
      </p:sp>
      <p:sp>
        <p:nvSpPr>
          <p:cNvPr id="25603" name="Content Placeholder 13"/>
          <p:cNvSpPr>
            <a:spLocks noGrp="1"/>
          </p:cNvSpPr>
          <p:nvPr>
            <p:ph idx="1"/>
          </p:nvPr>
        </p:nvSpPr>
        <p:spPr>
          <a:xfrm>
            <a:off x="571500" y="1874838"/>
            <a:ext cx="8051800" cy="4273550"/>
          </a:xfrm>
        </p:spPr>
        <p:txBody>
          <a:bodyPr/>
          <a:lstStyle/>
          <a:p>
            <a:pPr eaLnBrk="1" hangingPunct="1"/>
            <a:r>
              <a:rPr lang="en-US" altLang="en-US"/>
              <a:t>Coactivation of agonists, antagonists</a:t>
            </a:r>
          </a:p>
          <a:p>
            <a:pPr lvl="1" eaLnBrk="1" hangingPunct="1"/>
            <a:r>
              <a:rPr lang="en-US" altLang="en-US"/>
              <a:t>Normally antagonists oppose agonist force</a:t>
            </a:r>
          </a:p>
          <a:p>
            <a:pPr lvl="1" eaLnBrk="1" hangingPunct="1"/>
            <a:r>
              <a:rPr lang="en-US" altLang="en-US"/>
              <a:t>Reduced coactivation </a:t>
            </a:r>
            <a:r>
              <a:rPr lang="en-US" altLang="en-US" i="1"/>
              <a:t>may</a:t>
            </a:r>
            <a:r>
              <a:rPr lang="en-US" altLang="en-US"/>
              <a:t> </a:t>
            </a:r>
            <a:r>
              <a:rPr lang="en-US" altLang="en-US">
                <a:sym typeface="Wingdings" panose="05000000000000000000" pitchFamily="2" charset="2"/>
              </a:rPr>
              <a:t> strength gain</a:t>
            </a:r>
          </a:p>
          <a:p>
            <a:pPr eaLnBrk="1" hangingPunct="1"/>
            <a:endParaRPr lang="en-US" altLang="en-US" sz="800">
              <a:sym typeface="Wingdings" panose="05000000000000000000" pitchFamily="2" charset="2"/>
            </a:endParaRPr>
          </a:p>
          <a:p>
            <a:pPr eaLnBrk="1" hangingPunct="1"/>
            <a:r>
              <a:rPr lang="en-US" altLang="en-US">
                <a:sym typeface="Wingdings" panose="05000000000000000000" pitchFamily="2" charset="2"/>
              </a:rPr>
              <a:t>Morphology of neuromuscular junction</a:t>
            </a:r>
            <a:endParaRPr lang="en-US" altLang="en-US"/>
          </a:p>
        </p:txBody>
      </p:sp>
    </p:spTree>
  </p:cSld>
  <p:clrMapOvr>
    <a:masterClrMapping/>
  </p:clrMapOvr>
  <p:transition>
    <p:wipe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2"/>
          <p:cNvSpPr>
            <a:spLocks noGrp="1"/>
          </p:cNvSpPr>
          <p:nvPr>
            <p:ph type="title"/>
          </p:nvPr>
        </p:nvSpPr>
        <p:spPr/>
        <p:txBody>
          <a:bodyPr>
            <a:normAutofit fontScale="90000"/>
          </a:bodyPr>
          <a:lstStyle/>
          <a:p>
            <a:pPr eaLnBrk="1" hangingPunct="1"/>
            <a:r>
              <a:rPr lang="en-US" altLang="en-US">
                <a:effectLst/>
              </a:rPr>
              <a:t>Mechanisms of Muscle Strength Gain:</a:t>
            </a:r>
            <a:br>
              <a:rPr lang="en-US" altLang="en-US">
                <a:effectLst/>
              </a:rPr>
            </a:br>
            <a:r>
              <a:rPr lang="en-US" altLang="en-US">
                <a:effectLst/>
              </a:rPr>
              <a:t>Muscle Hypertrophy</a:t>
            </a:r>
          </a:p>
        </p:txBody>
      </p:sp>
      <p:sp>
        <p:nvSpPr>
          <p:cNvPr id="26627" name="Content Placeholder 13"/>
          <p:cNvSpPr>
            <a:spLocks noGrp="1"/>
          </p:cNvSpPr>
          <p:nvPr>
            <p:ph idx="1"/>
          </p:nvPr>
        </p:nvSpPr>
        <p:spPr>
          <a:xfrm>
            <a:off x="571500" y="1874838"/>
            <a:ext cx="8051800" cy="3788207"/>
          </a:xfrm>
        </p:spPr>
        <p:txBody>
          <a:bodyPr>
            <a:normAutofit fontScale="92500" lnSpcReduction="10000"/>
          </a:bodyPr>
          <a:lstStyle/>
          <a:p>
            <a:pPr eaLnBrk="1" hangingPunct="1"/>
            <a:r>
              <a:rPr lang="en-US" altLang="en-US" dirty="0"/>
              <a:t>Hypertrophy: increase in muscle size</a:t>
            </a:r>
          </a:p>
          <a:p>
            <a:pPr eaLnBrk="1" hangingPunct="1"/>
            <a:endParaRPr lang="en-US" altLang="en-US" sz="800" dirty="0"/>
          </a:p>
          <a:p>
            <a:pPr eaLnBrk="1" hangingPunct="1"/>
            <a:r>
              <a:rPr lang="en-US" altLang="en-US" dirty="0"/>
              <a:t>Transient hypertrophy (after exercise bout)</a:t>
            </a:r>
          </a:p>
          <a:p>
            <a:pPr lvl="1" eaLnBrk="1" hangingPunct="1"/>
            <a:r>
              <a:rPr lang="en-US" altLang="en-US" dirty="0"/>
              <a:t>Due to edema formation from plasma fluid</a:t>
            </a:r>
          </a:p>
          <a:p>
            <a:pPr lvl="1" eaLnBrk="1" hangingPunct="1"/>
            <a:r>
              <a:rPr lang="en-US" altLang="en-US" dirty="0"/>
              <a:t>Disappears within hours</a:t>
            </a:r>
          </a:p>
          <a:p>
            <a:pPr eaLnBrk="1" hangingPunct="1"/>
            <a:endParaRPr lang="en-US" altLang="en-US" sz="800" dirty="0"/>
          </a:p>
          <a:p>
            <a:pPr eaLnBrk="1" hangingPunct="1"/>
            <a:r>
              <a:rPr lang="en-US" altLang="en-US" dirty="0"/>
              <a:t>Chronic hypertrophy (long term)</a:t>
            </a:r>
          </a:p>
          <a:p>
            <a:pPr lvl="1" eaLnBrk="1" hangingPunct="1"/>
            <a:r>
              <a:rPr lang="en-US" altLang="en-US" dirty="0"/>
              <a:t>Reflects actual structural change in muscle</a:t>
            </a:r>
          </a:p>
          <a:p>
            <a:pPr lvl="1" eaLnBrk="1" hangingPunct="1"/>
            <a:r>
              <a:rPr lang="en-US" altLang="en-US" dirty="0"/>
              <a:t>Fiber hypertrophy, fiber hyperplasia, or both</a:t>
            </a:r>
          </a:p>
        </p:txBody>
      </p:sp>
    </p:spTree>
  </p:cSld>
  <p:clrMapOvr>
    <a:masterClrMapping/>
  </p:clrMapOvr>
  <p:transition>
    <p:wipe di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2"/>
          <p:cNvSpPr>
            <a:spLocks noGrp="1"/>
          </p:cNvSpPr>
          <p:nvPr>
            <p:ph type="title"/>
          </p:nvPr>
        </p:nvSpPr>
        <p:spPr/>
        <p:txBody>
          <a:bodyPr/>
          <a:lstStyle/>
          <a:p>
            <a:pPr eaLnBrk="1" hangingPunct="1">
              <a:defRPr/>
            </a:pPr>
            <a:endParaRPr lang="en-US" dirty="0">
              <a:effectLst/>
              <a:ea typeface="+mj-ea"/>
              <a:cs typeface="+mj-cs"/>
            </a:endParaRPr>
          </a:p>
        </p:txBody>
      </p:sp>
      <p:pic>
        <p:nvPicPr>
          <p:cNvPr id="2765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91887" y="1618529"/>
            <a:ext cx="3524250" cy="2371725"/>
          </a:xfrm>
        </p:spPr>
      </p:pic>
      <p:pic>
        <p:nvPicPr>
          <p:cNvPr id="27652"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618529"/>
            <a:ext cx="3524250" cy="239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Title 12"/>
          <p:cNvSpPr>
            <a:spLocks noGrp="1"/>
          </p:cNvSpPr>
          <p:nvPr>
            <p:ph type="title"/>
          </p:nvPr>
        </p:nvSpPr>
        <p:spPr/>
        <p:txBody>
          <a:bodyPr>
            <a:normAutofit fontScale="90000"/>
          </a:bodyPr>
          <a:lstStyle/>
          <a:p>
            <a:pPr eaLnBrk="1" hangingPunct="1"/>
            <a:r>
              <a:rPr lang="en-US" altLang="en-US">
                <a:effectLst/>
              </a:rPr>
              <a:t>Mechanisms of Muscle Strength Gain:</a:t>
            </a:r>
            <a:br>
              <a:rPr lang="en-US" altLang="en-US">
                <a:effectLst/>
              </a:rPr>
            </a:br>
            <a:r>
              <a:rPr lang="en-US" altLang="en-US">
                <a:effectLst/>
              </a:rPr>
              <a:t>Chronic Muscle Hypertrophy</a:t>
            </a:r>
          </a:p>
        </p:txBody>
      </p:sp>
      <p:sp>
        <p:nvSpPr>
          <p:cNvPr id="28675" name="Content Placeholder 13"/>
          <p:cNvSpPr>
            <a:spLocks noGrp="1"/>
          </p:cNvSpPr>
          <p:nvPr>
            <p:ph idx="1"/>
          </p:nvPr>
        </p:nvSpPr>
        <p:spPr>
          <a:xfrm>
            <a:off x="571500" y="1874838"/>
            <a:ext cx="8051800" cy="4273550"/>
          </a:xfrm>
        </p:spPr>
        <p:txBody>
          <a:bodyPr/>
          <a:lstStyle/>
          <a:p>
            <a:pPr eaLnBrk="1" hangingPunct="1"/>
            <a:r>
              <a:rPr lang="en-US" altLang="en-US"/>
              <a:t>Maximized by</a:t>
            </a:r>
          </a:p>
          <a:p>
            <a:pPr lvl="1" eaLnBrk="1" hangingPunct="1"/>
            <a:r>
              <a:rPr lang="en-US" altLang="en-US"/>
              <a:t>High-velocity eccentric training</a:t>
            </a:r>
          </a:p>
          <a:p>
            <a:pPr lvl="1" eaLnBrk="1" hangingPunct="1"/>
            <a:r>
              <a:rPr lang="en-US" altLang="en-US"/>
              <a:t>Disrupts sarcomere Z-lines (protein remodeling)</a:t>
            </a:r>
          </a:p>
          <a:p>
            <a:pPr eaLnBrk="1" hangingPunct="1"/>
            <a:endParaRPr lang="en-US" altLang="en-US" sz="800"/>
          </a:p>
          <a:p>
            <a:pPr eaLnBrk="1" hangingPunct="1"/>
            <a:r>
              <a:rPr lang="en-US" altLang="en-US"/>
              <a:t>Concentric training may limit muscle hypertrophy, strength gains</a:t>
            </a:r>
          </a:p>
        </p:txBody>
      </p:sp>
    </p:spTree>
  </p:cSld>
  <p:clrMapOvr>
    <a:masterClrMapping/>
  </p:clrMapOvr>
  <p:transition>
    <p:wipe di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2"/>
          <p:cNvSpPr>
            <a:spLocks noGrp="1"/>
          </p:cNvSpPr>
          <p:nvPr>
            <p:ph type="title"/>
          </p:nvPr>
        </p:nvSpPr>
        <p:spPr/>
        <p:txBody>
          <a:bodyPr>
            <a:normAutofit fontScale="90000"/>
          </a:bodyPr>
          <a:lstStyle/>
          <a:p>
            <a:pPr eaLnBrk="1" hangingPunct="1"/>
            <a:r>
              <a:rPr lang="en-US" altLang="en-US" dirty="0">
                <a:effectLst/>
              </a:rPr>
              <a:t>Mechanisms of Muscle Strength Gain:</a:t>
            </a:r>
            <a:br>
              <a:rPr lang="en-US" altLang="en-US" dirty="0">
                <a:effectLst/>
              </a:rPr>
            </a:br>
            <a:r>
              <a:rPr lang="en-US" altLang="en-US" dirty="0" err="1">
                <a:effectLst/>
              </a:rPr>
              <a:t>Fibre</a:t>
            </a:r>
            <a:r>
              <a:rPr lang="en-US" altLang="en-US" dirty="0">
                <a:effectLst/>
              </a:rPr>
              <a:t> Hypertrophy</a:t>
            </a:r>
          </a:p>
        </p:txBody>
      </p:sp>
      <p:sp>
        <p:nvSpPr>
          <p:cNvPr id="31747" name="Content Placeholder 13"/>
          <p:cNvSpPr>
            <a:spLocks noGrp="1"/>
          </p:cNvSpPr>
          <p:nvPr>
            <p:ph idx="1"/>
          </p:nvPr>
        </p:nvSpPr>
        <p:spPr>
          <a:xfrm>
            <a:off x="571500" y="1874838"/>
            <a:ext cx="8051800" cy="2770187"/>
          </a:xfrm>
        </p:spPr>
        <p:txBody>
          <a:bodyPr>
            <a:normAutofit lnSpcReduction="10000"/>
          </a:bodyPr>
          <a:lstStyle/>
          <a:p>
            <a:pPr eaLnBrk="1" hangingPunct="1">
              <a:defRPr/>
            </a:pPr>
            <a:r>
              <a:rPr lang="en-US" altLang="en-US" dirty="0"/>
              <a:t>More myofibrils</a:t>
            </a:r>
          </a:p>
          <a:p>
            <a:pPr eaLnBrk="1" hangingPunct="1">
              <a:defRPr/>
            </a:pPr>
            <a:endParaRPr lang="en-US" altLang="en-US" sz="700" dirty="0"/>
          </a:p>
          <a:p>
            <a:pPr eaLnBrk="1" hangingPunct="1">
              <a:defRPr/>
            </a:pPr>
            <a:r>
              <a:rPr lang="en-US" altLang="en-US" dirty="0"/>
              <a:t>More actin, myosin filaments</a:t>
            </a:r>
          </a:p>
          <a:p>
            <a:pPr eaLnBrk="1" hangingPunct="1">
              <a:defRPr/>
            </a:pPr>
            <a:endParaRPr lang="en-US" altLang="en-US" sz="700" dirty="0"/>
          </a:p>
          <a:p>
            <a:pPr eaLnBrk="1" hangingPunct="1">
              <a:defRPr/>
            </a:pPr>
            <a:r>
              <a:rPr lang="en-US" altLang="en-US" dirty="0"/>
              <a:t>More sarcoplasm</a:t>
            </a:r>
          </a:p>
          <a:p>
            <a:pPr eaLnBrk="1" hangingPunct="1">
              <a:defRPr/>
            </a:pPr>
            <a:endParaRPr lang="en-US" altLang="en-US" sz="700" dirty="0"/>
          </a:p>
          <a:p>
            <a:pPr eaLnBrk="1" hangingPunct="1">
              <a:defRPr/>
            </a:pPr>
            <a:r>
              <a:rPr lang="en-US" altLang="en-US" dirty="0"/>
              <a:t>More connective tissue</a:t>
            </a:r>
          </a:p>
          <a:p>
            <a:pPr marL="0" indent="0" algn="r" eaLnBrk="1" hangingPunct="1">
              <a:buFontTx/>
              <a:buNone/>
              <a:defRPr/>
            </a:pPr>
            <a:r>
              <a:rPr lang="en-US" altLang="en-US" sz="1400" b="0" i="1" dirty="0"/>
              <a:t>(continued)</a:t>
            </a:r>
          </a:p>
        </p:txBody>
      </p:sp>
    </p:spTree>
  </p:cSld>
  <p:clrMapOvr>
    <a:masterClrMapping/>
  </p:clrMapOvr>
  <p:transition>
    <p:wipe di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2"/>
          <p:cNvSpPr>
            <a:spLocks noGrp="1"/>
          </p:cNvSpPr>
          <p:nvPr>
            <p:ph type="title"/>
          </p:nvPr>
        </p:nvSpPr>
        <p:spPr/>
        <p:txBody>
          <a:bodyPr>
            <a:normAutofit fontScale="90000"/>
          </a:bodyPr>
          <a:lstStyle/>
          <a:p>
            <a:pPr eaLnBrk="1" hangingPunct="1"/>
            <a:r>
              <a:rPr lang="en-US" altLang="en-US" dirty="0">
                <a:effectLst/>
              </a:rPr>
              <a:t>Mechanisms of Muscle Strength Gain:</a:t>
            </a:r>
            <a:br>
              <a:rPr lang="en-US" altLang="en-US" dirty="0">
                <a:effectLst/>
              </a:rPr>
            </a:br>
            <a:r>
              <a:rPr lang="en-US" altLang="en-US" dirty="0" err="1">
                <a:effectLst/>
              </a:rPr>
              <a:t>Fibre</a:t>
            </a:r>
            <a:r>
              <a:rPr lang="en-US" altLang="en-US" dirty="0">
                <a:effectLst/>
              </a:rPr>
              <a:t> Hypertrophy</a:t>
            </a:r>
            <a:r>
              <a:rPr lang="en-US" altLang="en-US" sz="2400" i="1" dirty="0">
                <a:effectLst/>
              </a:rPr>
              <a:t> (continued)</a:t>
            </a:r>
          </a:p>
        </p:txBody>
      </p:sp>
      <p:sp>
        <p:nvSpPr>
          <p:cNvPr id="31747" name="Content Placeholder 13"/>
          <p:cNvSpPr>
            <a:spLocks noGrp="1"/>
          </p:cNvSpPr>
          <p:nvPr>
            <p:ph idx="1"/>
          </p:nvPr>
        </p:nvSpPr>
        <p:spPr>
          <a:xfrm>
            <a:off x="571500" y="1874838"/>
            <a:ext cx="8051800" cy="3912898"/>
          </a:xfrm>
        </p:spPr>
        <p:txBody>
          <a:bodyPr>
            <a:normAutofit fontScale="92500" lnSpcReduction="10000"/>
          </a:bodyPr>
          <a:lstStyle/>
          <a:p>
            <a:pPr eaLnBrk="1" hangingPunct="1">
              <a:defRPr/>
            </a:pPr>
            <a:r>
              <a:rPr lang="en-US" altLang="en-US" dirty="0"/>
              <a:t>Resistance training </a:t>
            </a:r>
            <a:r>
              <a:rPr lang="en-US" altLang="en-US" dirty="0">
                <a:sym typeface="Wingdings" panose="05000000000000000000" pitchFamily="2" charset="2"/>
              </a:rPr>
              <a:t> </a:t>
            </a:r>
            <a:r>
              <a:rPr lang="en-US" altLang="en-US" normalizeH="1" dirty="0">
                <a:sym typeface="Wingdings" panose="05000000000000000000" pitchFamily="2" charset="2"/>
              </a:rPr>
              <a:t></a:t>
            </a:r>
            <a:r>
              <a:rPr lang="en-US" altLang="en-US" dirty="0">
                <a:sym typeface="Wingdings" panose="05000000000000000000" pitchFamily="2" charset="2"/>
              </a:rPr>
              <a:t> protein synthesis</a:t>
            </a:r>
          </a:p>
          <a:p>
            <a:pPr lvl="1" eaLnBrk="1" hangingPunct="1">
              <a:defRPr/>
            </a:pPr>
            <a:r>
              <a:rPr lang="en-US" altLang="en-US" dirty="0">
                <a:sym typeface="Wingdings" panose="05000000000000000000" pitchFamily="2" charset="2"/>
              </a:rPr>
              <a:t>Muscle protein content always changing</a:t>
            </a:r>
          </a:p>
          <a:p>
            <a:pPr lvl="1" eaLnBrk="1" hangingPunct="1">
              <a:defRPr/>
            </a:pPr>
            <a:r>
              <a:rPr lang="en-US" altLang="en-US" dirty="0">
                <a:sym typeface="Wingdings" panose="05000000000000000000" pitchFamily="2" charset="2"/>
              </a:rPr>
              <a:t>During exercise: synthesis </a:t>
            </a:r>
            <a:r>
              <a:rPr lang="en-US" altLang="en-US" normalizeH="1" dirty="0">
                <a:sym typeface="Wingdings" panose="05000000000000000000" pitchFamily="2" charset="2"/>
              </a:rPr>
              <a:t></a:t>
            </a:r>
            <a:r>
              <a:rPr lang="en-US" altLang="en-US" dirty="0">
                <a:sym typeface="Wingdings" panose="05000000000000000000" pitchFamily="2" charset="2"/>
              </a:rPr>
              <a:t>, degradation </a:t>
            </a:r>
            <a:r>
              <a:rPr lang="en-US" altLang="en-US" normalizeH="1" dirty="0">
                <a:sym typeface="Wingdings" panose="05000000000000000000" pitchFamily="2" charset="2"/>
              </a:rPr>
              <a:t></a:t>
            </a:r>
            <a:endParaRPr lang="en-US" altLang="en-US" dirty="0">
              <a:sym typeface="Wingdings" panose="05000000000000000000" pitchFamily="2" charset="2"/>
            </a:endParaRPr>
          </a:p>
          <a:p>
            <a:pPr lvl="1" eaLnBrk="1" hangingPunct="1">
              <a:defRPr/>
            </a:pPr>
            <a:r>
              <a:rPr lang="en-US" altLang="en-US" dirty="0">
                <a:sym typeface="Wingdings" panose="05000000000000000000" pitchFamily="2" charset="2"/>
              </a:rPr>
              <a:t>After exercise: synthesis </a:t>
            </a:r>
            <a:r>
              <a:rPr lang="en-US" altLang="en-US" normalizeH="1" dirty="0">
                <a:sym typeface="Wingdings" panose="05000000000000000000" pitchFamily="2" charset="2"/>
              </a:rPr>
              <a:t></a:t>
            </a:r>
            <a:r>
              <a:rPr lang="en-US" altLang="en-US" dirty="0">
                <a:sym typeface="Wingdings" panose="05000000000000000000" pitchFamily="2" charset="2"/>
              </a:rPr>
              <a:t>, degradation </a:t>
            </a:r>
            <a:r>
              <a:rPr lang="en-US" altLang="en-US" normalizeH="1" dirty="0">
                <a:sym typeface="Wingdings" panose="05000000000000000000" pitchFamily="2" charset="2"/>
              </a:rPr>
              <a:t></a:t>
            </a:r>
            <a:endParaRPr lang="en-US" altLang="en-US" dirty="0">
              <a:sym typeface="Wingdings" panose="05000000000000000000" pitchFamily="2" charset="2"/>
            </a:endParaRPr>
          </a:p>
          <a:p>
            <a:pPr eaLnBrk="1" hangingPunct="1">
              <a:defRPr/>
            </a:pPr>
            <a:endParaRPr lang="en-US" altLang="en-US" sz="800" dirty="0">
              <a:sym typeface="Wingdings" panose="05000000000000000000" pitchFamily="2" charset="2"/>
            </a:endParaRPr>
          </a:p>
          <a:p>
            <a:pPr eaLnBrk="1" hangingPunct="1">
              <a:defRPr/>
            </a:pPr>
            <a:r>
              <a:rPr lang="en-US" altLang="en-US" dirty="0">
                <a:sym typeface="Wingdings" panose="05000000000000000000" pitchFamily="2" charset="2"/>
              </a:rPr>
              <a:t>Testosterone facilitates fiber hypertrophy</a:t>
            </a:r>
          </a:p>
          <a:p>
            <a:pPr lvl="1" eaLnBrk="1" hangingPunct="1">
              <a:defRPr/>
            </a:pPr>
            <a:r>
              <a:rPr lang="en-US" altLang="en-US" dirty="0">
                <a:sym typeface="Wingdings" panose="05000000000000000000" pitchFamily="2" charset="2"/>
              </a:rPr>
              <a:t>Natural anabolic steroid hormone</a:t>
            </a:r>
          </a:p>
          <a:p>
            <a:pPr lvl="1" eaLnBrk="1" hangingPunct="1">
              <a:defRPr/>
            </a:pPr>
            <a:r>
              <a:rPr lang="en-US" altLang="en-US" dirty="0">
                <a:sym typeface="Wingdings" panose="05000000000000000000" pitchFamily="2" charset="2"/>
              </a:rPr>
              <a:t>Synthetic anabolic steroids  large increases in muscle mass</a:t>
            </a:r>
            <a:endParaRPr lang="en-US" altLang="en-US" dirty="0"/>
          </a:p>
        </p:txBody>
      </p:sp>
    </p:spTree>
  </p:cSld>
  <p:clrMapOvr>
    <a:masterClrMapping/>
  </p:clrMapOvr>
  <p:transition>
    <p:wipe di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2"/>
          <p:cNvSpPr>
            <a:spLocks noGrp="1"/>
          </p:cNvSpPr>
          <p:nvPr>
            <p:ph type="title"/>
          </p:nvPr>
        </p:nvSpPr>
        <p:spPr/>
        <p:txBody>
          <a:bodyPr>
            <a:normAutofit fontScale="90000"/>
          </a:bodyPr>
          <a:lstStyle/>
          <a:p>
            <a:pPr eaLnBrk="1" hangingPunct="1"/>
            <a:r>
              <a:rPr lang="en-US" altLang="en-US" dirty="0">
                <a:effectLst/>
              </a:rPr>
              <a:t>Mechanisms of Muscle Strength Gain:</a:t>
            </a:r>
            <a:br>
              <a:rPr lang="en-US" altLang="en-US" dirty="0">
                <a:effectLst/>
              </a:rPr>
            </a:br>
            <a:r>
              <a:rPr lang="en-US" altLang="en-US" dirty="0" err="1">
                <a:effectLst/>
              </a:rPr>
              <a:t>Fibre</a:t>
            </a:r>
            <a:r>
              <a:rPr lang="en-US" altLang="en-US" dirty="0">
                <a:effectLst/>
              </a:rPr>
              <a:t> Hyperplasia</a:t>
            </a:r>
          </a:p>
        </p:txBody>
      </p:sp>
      <p:sp>
        <p:nvSpPr>
          <p:cNvPr id="33795" name="Content Placeholder 13"/>
          <p:cNvSpPr>
            <a:spLocks noGrp="1"/>
          </p:cNvSpPr>
          <p:nvPr>
            <p:ph idx="1"/>
          </p:nvPr>
        </p:nvSpPr>
        <p:spPr>
          <a:xfrm>
            <a:off x="571500" y="1874838"/>
            <a:ext cx="8051800" cy="3382962"/>
          </a:xfrm>
        </p:spPr>
        <p:txBody>
          <a:bodyPr>
            <a:normAutofit fontScale="92500" lnSpcReduction="20000"/>
          </a:bodyPr>
          <a:lstStyle/>
          <a:p>
            <a:pPr eaLnBrk="1" hangingPunct="1">
              <a:defRPr/>
            </a:pPr>
            <a:r>
              <a:rPr lang="en-US" altLang="en-US" dirty="0"/>
              <a:t>Cats</a:t>
            </a:r>
          </a:p>
          <a:p>
            <a:pPr lvl="1" eaLnBrk="1" hangingPunct="1">
              <a:defRPr/>
            </a:pPr>
            <a:r>
              <a:rPr lang="en-US" altLang="en-US" dirty="0"/>
              <a:t>Intense strength training </a:t>
            </a:r>
            <a:r>
              <a:rPr lang="en-US" altLang="en-US" dirty="0">
                <a:sym typeface="Wingdings" panose="05000000000000000000" pitchFamily="2" charset="2"/>
              </a:rPr>
              <a:t> fiber splitting</a:t>
            </a:r>
            <a:endParaRPr lang="en-US" altLang="en-US" sz="800" dirty="0">
              <a:sym typeface="Wingdings" panose="05000000000000000000" pitchFamily="2" charset="2"/>
            </a:endParaRPr>
          </a:p>
          <a:p>
            <a:pPr lvl="1" eaLnBrk="1" hangingPunct="1">
              <a:defRPr/>
            </a:pPr>
            <a:r>
              <a:rPr lang="en-US" altLang="en-US" dirty="0">
                <a:sym typeface="Wingdings" panose="05000000000000000000" pitchFamily="2" charset="2"/>
              </a:rPr>
              <a:t>Each half grows to size of parent fiber</a:t>
            </a:r>
          </a:p>
          <a:p>
            <a:pPr eaLnBrk="1" hangingPunct="1">
              <a:defRPr/>
            </a:pPr>
            <a:endParaRPr lang="en-US" altLang="en-US" sz="800" dirty="0">
              <a:sym typeface="Wingdings" panose="05000000000000000000" pitchFamily="2" charset="2"/>
            </a:endParaRPr>
          </a:p>
          <a:p>
            <a:pPr eaLnBrk="1" hangingPunct="1">
              <a:defRPr/>
            </a:pPr>
            <a:r>
              <a:rPr lang="en-US" altLang="en-US" dirty="0">
                <a:sym typeface="Wingdings" panose="05000000000000000000" pitchFamily="2" charset="2"/>
              </a:rPr>
              <a:t>Chickens, mice, rats</a:t>
            </a:r>
          </a:p>
          <a:p>
            <a:pPr lvl="1" eaLnBrk="1" hangingPunct="1">
              <a:defRPr/>
            </a:pPr>
            <a:r>
              <a:rPr lang="en-US" altLang="en-US" dirty="0">
                <a:sym typeface="Wingdings" panose="05000000000000000000" pitchFamily="2" charset="2"/>
              </a:rPr>
              <a:t>Intense strength training  only fiber hypertrophy</a:t>
            </a:r>
          </a:p>
          <a:p>
            <a:pPr lvl="1" eaLnBrk="1" hangingPunct="1">
              <a:defRPr/>
            </a:pPr>
            <a:r>
              <a:rPr lang="en-US" altLang="en-US" dirty="0">
                <a:sym typeface="Wingdings" panose="05000000000000000000" pitchFamily="2" charset="2"/>
              </a:rPr>
              <a:t>But difference may be due to training regimen</a:t>
            </a:r>
          </a:p>
          <a:p>
            <a:pPr lvl="1" eaLnBrk="1" hangingPunct="1">
              <a:defRPr/>
            </a:pPr>
            <a:endParaRPr lang="en-US" altLang="en-US" sz="800" dirty="0">
              <a:sym typeface="Wingdings" panose="05000000000000000000" pitchFamily="2" charset="2"/>
            </a:endParaRPr>
          </a:p>
          <a:p>
            <a:pPr marL="457200" lvl="1" indent="0" algn="r" eaLnBrk="1" hangingPunct="1">
              <a:buFontTx/>
              <a:buNone/>
              <a:defRPr/>
            </a:pPr>
            <a:r>
              <a:rPr lang="en-US" altLang="en-US" sz="1400" i="1" dirty="0">
                <a:sym typeface="Wingdings" panose="05000000000000000000" pitchFamily="2" charset="2"/>
              </a:rPr>
              <a:t>(continued)</a:t>
            </a:r>
            <a:endParaRPr lang="en-US" altLang="en-US" sz="1400" i="1" dirty="0"/>
          </a:p>
          <a:p>
            <a:pPr eaLnBrk="1" hangingPunct="1">
              <a:defRPr/>
            </a:pPr>
            <a:endParaRPr lang="en-US" altLang="en-US" sz="800" dirty="0">
              <a:sym typeface="Wingdings" panose="05000000000000000000" pitchFamily="2" charset="2"/>
            </a:endParaRPr>
          </a:p>
        </p:txBody>
      </p:sp>
    </p:spTree>
  </p:cSld>
  <p:clrMapOvr>
    <a:masterClrMapping/>
  </p:clrMapOvr>
  <p:transition>
    <p:wipe di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2"/>
          <p:cNvSpPr>
            <a:spLocks noGrp="1"/>
          </p:cNvSpPr>
          <p:nvPr>
            <p:ph type="title"/>
          </p:nvPr>
        </p:nvSpPr>
        <p:spPr/>
        <p:txBody>
          <a:bodyPr>
            <a:normAutofit fontScale="90000"/>
          </a:bodyPr>
          <a:lstStyle/>
          <a:p>
            <a:pPr eaLnBrk="1" hangingPunct="1"/>
            <a:r>
              <a:rPr lang="en-US" altLang="en-US" dirty="0">
                <a:effectLst/>
              </a:rPr>
              <a:t>Mechanisms of Muscle Strength Gain:</a:t>
            </a:r>
            <a:br>
              <a:rPr lang="en-US" altLang="en-US" dirty="0">
                <a:effectLst/>
              </a:rPr>
            </a:br>
            <a:r>
              <a:rPr lang="en-US" altLang="en-US" dirty="0" err="1">
                <a:effectLst/>
              </a:rPr>
              <a:t>Fibre</a:t>
            </a:r>
            <a:r>
              <a:rPr lang="en-US" altLang="en-US" dirty="0">
                <a:effectLst/>
              </a:rPr>
              <a:t> Hyperplasia</a:t>
            </a:r>
            <a:r>
              <a:rPr lang="en-US" altLang="en-US" sz="2400" i="1" dirty="0">
                <a:effectLst/>
              </a:rPr>
              <a:t> (continued)</a:t>
            </a:r>
          </a:p>
        </p:txBody>
      </p:sp>
      <p:sp>
        <p:nvSpPr>
          <p:cNvPr id="36867" name="Content Placeholder 13"/>
          <p:cNvSpPr>
            <a:spLocks noGrp="1"/>
          </p:cNvSpPr>
          <p:nvPr>
            <p:ph idx="1"/>
          </p:nvPr>
        </p:nvSpPr>
        <p:spPr>
          <a:xfrm>
            <a:off x="571500" y="1874838"/>
            <a:ext cx="8051800" cy="4100512"/>
          </a:xfrm>
        </p:spPr>
        <p:txBody>
          <a:bodyPr>
            <a:normAutofit fontScale="92500" lnSpcReduction="10000"/>
          </a:bodyPr>
          <a:lstStyle/>
          <a:p>
            <a:pPr eaLnBrk="1" hangingPunct="1">
              <a:defRPr/>
            </a:pPr>
            <a:r>
              <a:rPr lang="en-US" altLang="en-US" dirty="0">
                <a:sym typeface="Wingdings" panose="05000000000000000000" pitchFamily="2" charset="2"/>
              </a:rPr>
              <a:t>Humans</a:t>
            </a:r>
          </a:p>
          <a:p>
            <a:pPr lvl="1" eaLnBrk="1" hangingPunct="1">
              <a:defRPr/>
            </a:pPr>
            <a:r>
              <a:rPr lang="en-US" altLang="en-US" dirty="0">
                <a:sym typeface="Wingdings" panose="05000000000000000000" pitchFamily="2" charset="2"/>
              </a:rPr>
              <a:t>Most hypertrophy due to </a:t>
            </a:r>
            <a:r>
              <a:rPr lang="en-US" altLang="en-US" dirty="0" err="1">
                <a:sym typeface="Wingdings" panose="05000000000000000000" pitchFamily="2" charset="2"/>
              </a:rPr>
              <a:t>fibre</a:t>
            </a:r>
            <a:r>
              <a:rPr lang="en-US" altLang="en-US" dirty="0">
                <a:sym typeface="Wingdings" panose="05000000000000000000" pitchFamily="2" charset="2"/>
              </a:rPr>
              <a:t> hypertrophy</a:t>
            </a:r>
          </a:p>
          <a:p>
            <a:pPr lvl="1" eaLnBrk="1" hangingPunct="1">
              <a:defRPr/>
            </a:pPr>
            <a:r>
              <a:rPr lang="en-US" altLang="en-US" dirty="0" err="1">
                <a:sym typeface="Wingdings" panose="05000000000000000000" pitchFamily="2" charset="2"/>
              </a:rPr>
              <a:t>Fibre</a:t>
            </a:r>
            <a:r>
              <a:rPr lang="en-US" altLang="en-US" dirty="0">
                <a:sym typeface="Wingdings" panose="05000000000000000000" pitchFamily="2" charset="2"/>
              </a:rPr>
              <a:t> hyperplasia also contributes </a:t>
            </a:r>
          </a:p>
          <a:p>
            <a:pPr lvl="1" eaLnBrk="1" hangingPunct="1">
              <a:defRPr/>
            </a:pPr>
            <a:r>
              <a:rPr lang="en-US" altLang="en-US" dirty="0" err="1">
                <a:sym typeface="Wingdings" panose="05000000000000000000" pitchFamily="2" charset="2"/>
              </a:rPr>
              <a:t>Fibre</a:t>
            </a:r>
            <a:r>
              <a:rPr lang="en-US" altLang="en-US" dirty="0">
                <a:sym typeface="Wingdings" panose="05000000000000000000" pitchFamily="2" charset="2"/>
              </a:rPr>
              <a:t> hypertrophy versus </a:t>
            </a:r>
            <a:r>
              <a:rPr lang="en-US" altLang="en-US" dirty="0" err="1">
                <a:sym typeface="Wingdings" panose="05000000000000000000" pitchFamily="2" charset="2"/>
              </a:rPr>
              <a:t>fibre</a:t>
            </a:r>
            <a:r>
              <a:rPr lang="en-US" altLang="en-US" dirty="0">
                <a:sym typeface="Wingdings" panose="05000000000000000000" pitchFamily="2" charset="2"/>
              </a:rPr>
              <a:t> hyperplasia may depend on resistance training intensity/load</a:t>
            </a:r>
          </a:p>
          <a:p>
            <a:pPr lvl="1" eaLnBrk="1" hangingPunct="1">
              <a:defRPr/>
            </a:pPr>
            <a:r>
              <a:rPr lang="en-US" altLang="en-US" dirty="0">
                <a:sym typeface="Wingdings" panose="05000000000000000000" pitchFamily="2" charset="2"/>
              </a:rPr>
              <a:t>Higher intensity  (type II) </a:t>
            </a:r>
            <a:r>
              <a:rPr lang="en-US" altLang="en-US" dirty="0" err="1">
                <a:sym typeface="Wingdings" panose="05000000000000000000" pitchFamily="2" charset="2"/>
              </a:rPr>
              <a:t>fibre</a:t>
            </a:r>
            <a:r>
              <a:rPr lang="en-US" altLang="en-US" dirty="0">
                <a:sym typeface="Wingdings" panose="05000000000000000000" pitchFamily="2" charset="2"/>
              </a:rPr>
              <a:t> hypertrophy</a:t>
            </a:r>
            <a:endParaRPr lang="en-US" altLang="en-US" dirty="0"/>
          </a:p>
          <a:p>
            <a:pPr eaLnBrk="1" hangingPunct="1">
              <a:defRPr/>
            </a:pPr>
            <a:endParaRPr lang="en-US" altLang="en-US" sz="800" dirty="0"/>
          </a:p>
          <a:p>
            <a:pPr eaLnBrk="1" hangingPunct="1">
              <a:defRPr/>
            </a:pPr>
            <a:r>
              <a:rPr lang="en-US" altLang="en-US" dirty="0" err="1"/>
              <a:t>Fibre</a:t>
            </a:r>
            <a:r>
              <a:rPr lang="en-US" altLang="en-US" dirty="0"/>
              <a:t> hyperplasia may only occur in certain individuals under certain conditions</a:t>
            </a:r>
          </a:p>
          <a:p>
            <a:pPr eaLnBrk="1" hangingPunct="1">
              <a:defRPr/>
            </a:pPr>
            <a:endParaRPr lang="en-US" altLang="en-US" sz="600" dirty="0"/>
          </a:p>
          <a:p>
            <a:pPr marL="0" indent="0" algn="r" eaLnBrk="1" hangingPunct="1">
              <a:buFontTx/>
              <a:buNone/>
              <a:defRPr/>
            </a:pPr>
            <a:r>
              <a:rPr lang="en-US" altLang="en-US" sz="1400" b="0" i="1" dirty="0"/>
              <a:t>(continued)</a:t>
            </a:r>
          </a:p>
        </p:txBody>
      </p:sp>
    </p:spTree>
  </p:cSld>
  <p:clrMapOvr>
    <a:masterClrMapping/>
  </p:clrMapOvr>
  <p:transition>
    <p:wipe dir="d"/>
  </p:transition>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8914" name="Title 12"/>
          <p:cNvSpPr>
            <a:spLocks noGrp="1"/>
          </p:cNvSpPr>
          <p:nvPr>
            <p:ph type="title"/>
          </p:nvPr>
        </p:nvSpPr>
        <p:spPr/>
        <p:txBody>
          <a:bodyPr/>
          <a:lstStyle/>
          <a:p>
            <a:pPr eaLnBrk="1" hangingPunct="1"/>
            <a:r>
              <a:rPr lang="en-US" altLang="en-US">
                <a:effectLst/>
              </a:rPr>
              <a:t>Animation 10.4</a:t>
            </a:r>
          </a:p>
        </p:txBody>
      </p:sp>
      <p:pic>
        <p:nvPicPr>
          <p:cNvPr id="38915" name="Content Placeholder 2">
            <a:hlinkClick r:id="rId3" invalidUrl="http://videos.humankinetics.com/services/player/bcpid4142756616001?bckey=AQ~~,AAAA0gHQG-E~,UzAFL1pLzn5Y5PB8rhXBizK9o1RyIj30"/>
          </p:cNvPr>
          <p:cNvPicPr>
            <a:picLocks noGrp="1" noChangeAspect="1"/>
          </p:cNvPicPr>
          <p:nvPr>
            <p:ph idx="1"/>
          </p:nvPr>
        </p:nvPicPr>
        <p:blipFill>
          <a:blip r:embed="rId4" cstate="print">
            <a:extLst>
              <a:ext uri="{28A0092B-C50C-407E-A947-70E740481C1C}">
                <a14:useLocalDpi xmlns:a14="http://schemas.microsoft.com/office/drawing/2010/main" val="0"/>
              </a:ext>
            </a:extLst>
          </a:blip>
          <a:srcRect/>
          <a:stretch>
            <a:fillRect/>
          </a:stretch>
        </p:blipFill>
        <p:spPr>
          <a:xfrm>
            <a:off x="911225" y="1443038"/>
            <a:ext cx="7324725" cy="5116512"/>
          </a:xfrm>
        </p:spPr>
      </p:pic>
    </p:spTree>
  </p:cSld>
  <p:clrMapOvr>
    <a:masterClrMapping/>
  </p:clrMapOvr>
  <p:transition>
    <p:wipe di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2"/>
          <p:cNvSpPr>
            <a:spLocks noGrp="1"/>
          </p:cNvSpPr>
          <p:nvPr>
            <p:ph type="title"/>
          </p:nvPr>
        </p:nvSpPr>
        <p:spPr/>
        <p:txBody>
          <a:bodyPr>
            <a:normAutofit fontScale="90000"/>
          </a:bodyPr>
          <a:lstStyle/>
          <a:p>
            <a:pPr eaLnBrk="1" hangingPunct="1"/>
            <a:r>
              <a:rPr lang="en-US" altLang="en-US">
                <a:effectLst/>
              </a:rPr>
              <a:t>Mechanisms of Muscle Strength Gain:</a:t>
            </a:r>
            <a:br>
              <a:rPr lang="en-US" altLang="en-US">
                <a:effectLst/>
              </a:rPr>
            </a:br>
            <a:r>
              <a:rPr lang="en-US" altLang="en-US">
                <a:effectLst/>
              </a:rPr>
              <a:t>Neural Activation and Hypertrophy</a:t>
            </a:r>
          </a:p>
        </p:txBody>
      </p:sp>
      <p:sp>
        <p:nvSpPr>
          <p:cNvPr id="40963" name="Content Placeholder 13"/>
          <p:cNvSpPr>
            <a:spLocks noGrp="1"/>
          </p:cNvSpPr>
          <p:nvPr>
            <p:ph idx="1"/>
          </p:nvPr>
        </p:nvSpPr>
        <p:spPr>
          <a:xfrm>
            <a:off x="571500" y="1874838"/>
            <a:ext cx="8051800" cy="3985635"/>
          </a:xfrm>
        </p:spPr>
        <p:txBody>
          <a:bodyPr>
            <a:normAutofit fontScale="92500" lnSpcReduction="10000"/>
          </a:bodyPr>
          <a:lstStyle/>
          <a:p>
            <a:pPr eaLnBrk="1" hangingPunct="1">
              <a:defRPr/>
            </a:pPr>
            <a:r>
              <a:rPr lang="en-US" altLang="en-US" dirty="0"/>
              <a:t>Short-term </a:t>
            </a:r>
            <a:r>
              <a:rPr lang="en-US" altLang="en-US" normalizeH="1" dirty="0">
                <a:sym typeface="Wingdings" panose="05000000000000000000" pitchFamily="2" charset="2"/>
              </a:rPr>
              <a:t></a:t>
            </a:r>
            <a:r>
              <a:rPr lang="en-US" altLang="en-US" dirty="0"/>
              <a:t> in muscle strength</a:t>
            </a:r>
          </a:p>
          <a:p>
            <a:pPr lvl="1" eaLnBrk="1" hangingPunct="1">
              <a:defRPr/>
            </a:pPr>
            <a:r>
              <a:rPr lang="en-US" altLang="en-US" dirty="0"/>
              <a:t>Substantial </a:t>
            </a:r>
            <a:r>
              <a:rPr lang="en-US" altLang="en-US" normalizeH="1" dirty="0">
                <a:sym typeface="Wingdings" panose="05000000000000000000" pitchFamily="2" charset="2"/>
              </a:rPr>
              <a:t></a:t>
            </a:r>
            <a:r>
              <a:rPr lang="en-US" altLang="en-US" dirty="0"/>
              <a:t> in 1RM</a:t>
            </a:r>
          </a:p>
          <a:p>
            <a:pPr lvl="1" eaLnBrk="1" hangingPunct="1">
              <a:defRPr/>
            </a:pPr>
            <a:r>
              <a:rPr lang="en-US" altLang="en-US" dirty="0"/>
              <a:t>Due to </a:t>
            </a:r>
            <a:r>
              <a:rPr lang="en-US" altLang="en-US" normalizeH="1" dirty="0">
                <a:sym typeface="Wingdings" panose="05000000000000000000" pitchFamily="2" charset="2"/>
              </a:rPr>
              <a:t></a:t>
            </a:r>
            <a:r>
              <a:rPr lang="en-US" altLang="en-US" dirty="0"/>
              <a:t> voluntary neural activation</a:t>
            </a:r>
          </a:p>
          <a:p>
            <a:pPr lvl="1" eaLnBrk="1" hangingPunct="1">
              <a:defRPr/>
            </a:pPr>
            <a:r>
              <a:rPr lang="en-US" altLang="en-US" dirty="0"/>
              <a:t>Neural factors critical in first  8 to 10 weeks</a:t>
            </a:r>
          </a:p>
          <a:p>
            <a:pPr eaLnBrk="1" hangingPunct="1">
              <a:defRPr/>
            </a:pPr>
            <a:endParaRPr lang="en-US" altLang="en-US" sz="800" dirty="0"/>
          </a:p>
          <a:p>
            <a:pPr eaLnBrk="1" hangingPunct="1">
              <a:defRPr/>
            </a:pPr>
            <a:r>
              <a:rPr lang="en-US" altLang="en-US" dirty="0"/>
              <a:t>Long-term </a:t>
            </a:r>
            <a:r>
              <a:rPr lang="en-US" altLang="en-US" normalizeH="1" dirty="0">
                <a:sym typeface="Wingdings" panose="05000000000000000000" pitchFamily="2" charset="2"/>
              </a:rPr>
              <a:t></a:t>
            </a:r>
            <a:r>
              <a:rPr lang="en-US" altLang="en-US" dirty="0"/>
              <a:t> in muscle strength</a:t>
            </a:r>
          </a:p>
          <a:p>
            <a:pPr lvl="1" eaLnBrk="1" hangingPunct="1">
              <a:defRPr/>
            </a:pPr>
            <a:r>
              <a:rPr lang="en-US" altLang="en-US" dirty="0"/>
              <a:t>Associated with significant </a:t>
            </a:r>
            <a:r>
              <a:rPr lang="en-US" altLang="en-US" dirty="0" err="1"/>
              <a:t>fibre</a:t>
            </a:r>
            <a:r>
              <a:rPr lang="en-US" altLang="en-US" dirty="0"/>
              <a:t> hypertrophy</a:t>
            </a:r>
          </a:p>
          <a:p>
            <a:pPr lvl="1" eaLnBrk="1" hangingPunct="1">
              <a:defRPr/>
            </a:pPr>
            <a:r>
              <a:rPr lang="en-US" altLang="en-US" dirty="0"/>
              <a:t>Net </a:t>
            </a:r>
            <a:r>
              <a:rPr lang="en-US" altLang="en-US" normalizeH="1" dirty="0">
                <a:sym typeface="Wingdings" panose="05000000000000000000" pitchFamily="2" charset="2"/>
              </a:rPr>
              <a:t></a:t>
            </a:r>
            <a:r>
              <a:rPr lang="en-US" altLang="en-US" dirty="0"/>
              <a:t> protein synthesis takes time to occur</a:t>
            </a:r>
          </a:p>
          <a:p>
            <a:pPr lvl="1" eaLnBrk="1" hangingPunct="1">
              <a:defRPr/>
            </a:pPr>
            <a:r>
              <a:rPr lang="en-US" altLang="en-US" dirty="0"/>
              <a:t>Hypertrophy major factor after first 10 weeks</a:t>
            </a:r>
          </a:p>
        </p:txBody>
      </p:sp>
    </p:spTree>
  </p:cSld>
  <p:clrMapOvr>
    <a:masterClrMapping/>
  </p:clrMapOvr>
  <p:transition>
    <p:wipe di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p:cNvSpPr>
            <a:spLocks noGrp="1"/>
          </p:cNvSpPr>
          <p:nvPr>
            <p:ph type="title"/>
          </p:nvPr>
        </p:nvSpPr>
        <p:spPr/>
        <p:txBody>
          <a:bodyPr>
            <a:normAutofit fontScale="90000"/>
          </a:bodyPr>
          <a:lstStyle/>
          <a:p>
            <a:pPr eaLnBrk="1" hangingPunct="1"/>
            <a:r>
              <a:rPr lang="en-US" altLang="en-US">
                <a:effectLst/>
              </a:rPr>
              <a:t>Mechanisms of Muscle Strength Gain:</a:t>
            </a:r>
            <a:br>
              <a:rPr lang="en-US" altLang="en-US">
                <a:effectLst/>
              </a:rPr>
            </a:br>
            <a:r>
              <a:rPr lang="en-US" altLang="en-US">
                <a:effectLst/>
              </a:rPr>
              <a:t>Atrophy and Inactivity</a:t>
            </a:r>
          </a:p>
        </p:txBody>
      </p:sp>
      <p:sp>
        <p:nvSpPr>
          <p:cNvPr id="41987" name="Content Placeholder 13"/>
          <p:cNvSpPr>
            <a:spLocks noGrp="1"/>
          </p:cNvSpPr>
          <p:nvPr>
            <p:ph idx="1"/>
          </p:nvPr>
        </p:nvSpPr>
        <p:spPr>
          <a:xfrm>
            <a:off x="571500" y="1874838"/>
            <a:ext cx="8051800" cy="4273550"/>
          </a:xfrm>
        </p:spPr>
        <p:txBody>
          <a:bodyPr/>
          <a:lstStyle/>
          <a:p>
            <a:pPr eaLnBrk="1" hangingPunct="1"/>
            <a:r>
              <a:rPr lang="en-US" altLang="en-US"/>
              <a:t>Reduction or cessation of activity </a:t>
            </a:r>
            <a:r>
              <a:rPr lang="en-US" altLang="en-US">
                <a:sym typeface="Wingdings" panose="05000000000000000000" pitchFamily="2" charset="2"/>
              </a:rPr>
              <a:t> major change in muscle structure and function</a:t>
            </a:r>
          </a:p>
          <a:p>
            <a:pPr eaLnBrk="1" hangingPunct="1"/>
            <a:endParaRPr lang="en-US" altLang="en-US" sz="800">
              <a:sym typeface="Wingdings" panose="05000000000000000000" pitchFamily="2" charset="2"/>
            </a:endParaRPr>
          </a:p>
          <a:p>
            <a:pPr eaLnBrk="1" hangingPunct="1"/>
            <a:r>
              <a:rPr lang="en-US" altLang="en-US">
                <a:sym typeface="Wingdings" panose="05000000000000000000" pitchFamily="2" charset="2"/>
              </a:rPr>
              <a:t>Limb immobilization studies</a:t>
            </a:r>
          </a:p>
          <a:p>
            <a:pPr eaLnBrk="1" hangingPunct="1"/>
            <a:endParaRPr lang="en-US" altLang="en-US" sz="800">
              <a:sym typeface="Wingdings" panose="05000000000000000000" pitchFamily="2" charset="2"/>
            </a:endParaRPr>
          </a:p>
          <a:p>
            <a:pPr eaLnBrk="1" hangingPunct="1"/>
            <a:r>
              <a:rPr lang="en-US" altLang="en-US">
                <a:sym typeface="Wingdings" panose="05000000000000000000" pitchFamily="2" charset="2"/>
              </a:rPr>
              <a:t>Detraining studies</a:t>
            </a:r>
            <a:endParaRPr lang="en-US" altLang="en-US"/>
          </a:p>
        </p:txBody>
      </p:sp>
    </p:spTree>
  </p:cSld>
  <p:clrMapOvr>
    <a:masterClrMapping/>
  </p:clrMapOvr>
  <p:transition>
    <p:wipe di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2"/>
          <p:cNvSpPr>
            <a:spLocks noGrp="1"/>
          </p:cNvSpPr>
          <p:nvPr>
            <p:ph type="title"/>
          </p:nvPr>
        </p:nvSpPr>
        <p:spPr>
          <a:xfrm>
            <a:off x="457200" y="274638"/>
            <a:ext cx="8229600" cy="1285876"/>
          </a:xfrm>
        </p:spPr>
        <p:txBody>
          <a:bodyPr>
            <a:normAutofit/>
          </a:bodyPr>
          <a:lstStyle/>
          <a:p>
            <a:pPr eaLnBrk="1" hangingPunct="1"/>
            <a:r>
              <a:rPr lang="en-US" altLang="en-US" sz="3600" dirty="0">
                <a:effectLst/>
              </a:rPr>
              <a:t>Mechanisms of Muscle Strength Gain:</a:t>
            </a:r>
            <a:br>
              <a:rPr lang="en-US" altLang="en-US" sz="3600" dirty="0">
                <a:effectLst/>
              </a:rPr>
            </a:br>
            <a:r>
              <a:rPr lang="en-US" altLang="en-US" sz="3600" dirty="0">
                <a:effectLst/>
              </a:rPr>
              <a:t>Immobilization</a:t>
            </a:r>
          </a:p>
        </p:txBody>
      </p:sp>
      <p:sp>
        <p:nvSpPr>
          <p:cNvPr id="43011" name="Content Placeholder 13"/>
          <p:cNvSpPr>
            <a:spLocks noGrp="1"/>
          </p:cNvSpPr>
          <p:nvPr>
            <p:ph idx="1"/>
          </p:nvPr>
        </p:nvSpPr>
        <p:spPr>
          <a:xfrm>
            <a:off x="549275" y="1560514"/>
            <a:ext cx="8051800" cy="4092142"/>
          </a:xfrm>
        </p:spPr>
        <p:txBody>
          <a:bodyPr>
            <a:normAutofit fontScale="85000" lnSpcReduction="20000"/>
          </a:bodyPr>
          <a:lstStyle/>
          <a:p>
            <a:pPr eaLnBrk="1" hangingPunct="1">
              <a:defRPr/>
            </a:pPr>
            <a:r>
              <a:rPr lang="en-US" altLang="en-US" dirty="0"/>
              <a:t>Major changes after 6 h</a:t>
            </a:r>
          </a:p>
          <a:p>
            <a:pPr lvl="1" eaLnBrk="1" hangingPunct="1">
              <a:defRPr/>
            </a:pPr>
            <a:r>
              <a:rPr lang="en-US" altLang="en-US" dirty="0"/>
              <a:t>Lack of muscle use </a:t>
            </a:r>
            <a:r>
              <a:rPr lang="en-US" altLang="en-US" dirty="0">
                <a:sym typeface="Wingdings" panose="05000000000000000000" pitchFamily="2" charset="2"/>
              </a:rPr>
              <a:t> reduced </a:t>
            </a:r>
            <a:r>
              <a:rPr lang="en-US" altLang="en-US" dirty="0"/>
              <a:t>rate of protein synthesis</a:t>
            </a:r>
          </a:p>
          <a:p>
            <a:pPr lvl="1" eaLnBrk="1" hangingPunct="1">
              <a:defRPr/>
            </a:pPr>
            <a:r>
              <a:rPr lang="en-US" altLang="en-US" dirty="0"/>
              <a:t>Initiates process of muscle atrophy</a:t>
            </a:r>
          </a:p>
          <a:p>
            <a:pPr lvl="1" eaLnBrk="1" hangingPunct="1">
              <a:defRPr/>
            </a:pPr>
            <a:endParaRPr lang="en-US" altLang="en-US" sz="800" dirty="0"/>
          </a:p>
          <a:p>
            <a:pPr eaLnBrk="1" hangingPunct="1">
              <a:defRPr/>
            </a:pPr>
            <a:r>
              <a:rPr lang="en-US" altLang="en-US" dirty="0"/>
              <a:t>First week: strength loss of 3 to 4% per day</a:t>
            </a:r>
          </a:p>
          <a:p>
            <a:pPr lvl="1" eaLnBrk="1" hangingPunct="1">
              <a:buFontTx/>
              <a:buNone/>
              <a:defRPr/>
            </a:pPr>
            <a:r>
              <a:rPr lang="en-US" altLang="en-US" dirty="0"/>
              <a:t>– </a:t>
            </a:r>
            <a:r>
              <a:rPr lang="en-US" altLang="en-US" normalizeH="1" dirty="0">
                <a:sym typeface="Wingdings" panose="05000000000000000000" pitchFamily="2" charset="2"/>
              </a:rPr>
              <a:t></a:t>
            </a:r>
            <a:r>
              <a:rPr lang="en-US" altLang="en-US" dirty="0"/>
              <a:t> Size/atrophy</a:t>
            </a:r>
          </a:p>
          <a:p>
            <a:pPr lvl="1" eaLnBrk="1" hangingPunct="1">
              <a:buFontTx/>
              <a:buNone/>
              <a:defRPr/>
            </a:pPr>
            <a:r>
              <a:rPr lang="en-US" altLang="en-US" dirty="0"/>
              <a:t>– </a:t>
            </a:r>
            <a:r>
              <a:rPr lang="en-US" altLang="en-US" normalizeH="1" dirty="0">
                <a:sym typeface="Wingdings" panose="05000000000000000000" pitchFamily="2" charset="2"/>
              </a:rPr>
              <a:t></a:t>
            </a:r>
            <a:r>
              <a:rPr lang="en-US" altLang="en-US" dirty="0"/>
              <a:t> Neuromuscular activity</a:t>
            </a:r>
          </a:p>
          <a:p>
            <a:pPr lvl="1" eaLnBrk="1" hangingPunct="1">
              <a:buFontTx/>
              <a:buNone/>
              <a:defRPr/>
            </a:pPr>
            <a:endParaRPr lang="en-US" altLang="en-US" sz="800" dirty="0"/>
          </a:p>
          <a:p>
            <a:pPr eaLnBrk="1" hangingPunct="1">
              <a:defRPr/>
            </a:pPr>
            <a:r>
              <a:rPr lang="en-US" altLang="en-US" dirty="0"/>
              <a:t>(Reversible) effects on types I and II fibers</a:t>
            </a:r>
          </a:p>
          <a:p>
            <a:pPr lvl="1" eaLnBrk="1" hangingPunct="1">
              <a:defRPr/>
            </a:pPr>
            <a:r>
              <a:rPr lang="en-US" altLang="en-US" dirty="0"/>
              <a:t>Cross-sectional area </a:t>
            </a:r>
            <a:r>
              <a:rPr lang="en-US" altLang="en-US" normalizeH="1" dirty="0">
                <a:sym typeface="Wingdings" panose="05000000000000000000" pitchFamily="2" charset="2"/>
              </a:rPr>
              <a:t></a:t>
            </a:r>
            <a:r>
              <a:rPr lang="en-US" altLang="en-US" dirty="0"/>
              <a:t> cell contents degenerate</a:t>
            </a:r>
          </a:p>
          <a:p>
            <a:pPr lvl="1" eaLnBrk="1" hangingPunct="1">
              <a:defRPr/>
            </a:pPr>
            <a:r>
              <a:rPr lang="en-US" altLang="en-US" dirty="0"/>
              <a:t>Type I affected more than type II</a:t>
            </a:r>
          </a:p>
        </p:txBody>
      </p:sp>
    </p:spTree>
  </p:cSld>
  <p:clrMapOvr>
    <a:masterClrMapping/>
  </p:clrMapOvr>
  <p:transition>
    <p:wipe di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2"/>
          <p:cNvSpPr>
            <a:spLocks noGrp="1"/>
          </p:cNvSpPr>
          <p:nvPr>
            <p:ph type="title"/>
          </p:nvPr>
        </p:nvSpPr>
        <p:spPr/>
        <p:txBody>
          <a:bodyPr>
            <a:noAutofit/>
          </a:bodyPr>
          <a:lstStyle/>
          <a:p>
            <a:pPr eaLnBrk="1" hangingPunct="1"/>
            <a:r>
              <a:rPr lang="en-US" altLang="en-US" sz="3600" dirty="0">
                <a:effectLst/>
              </a:rPr>
              <a:t>Mechanisms of Muscle Strength Gain:</a:t>
            </a:r>
            <a:br>
              <a:rPr lang="en-US" altLang="en-US" sz="3600" dirty="0">
                <a:effectLst/>
              </a:rPr>
            </a:br>
            <a:r>
              <a:rPr lang="en-US" altLang="en-US" sz="3600" dirty="0">
                <a:effectLst/>
              </a:rPr>
              <a:t>Detraining</a:t>
            </a:r>
          </a:p>
        </p:txBody>
      </p:sp>
      <p:sp>
        <p:nvSpPr>
          <p:cNvPr id="44035" name="Content Placeholder 13"/>
          <p:cNvSpPr>
            <a:spLocks noGrp="1"/>
          </p:cNvSpPr>
          <p:nvPr>
            <p:ph idx="1"/>
          </p:nvPr>
        </p:nvSpPr>
        <p:spPr>
          <a:xfrm>
            <a:off x="571500" y="1874838"/>
            <a:ext cx="8051800" cy="4273550"/>
          </a:xfrm>
        </p:spPr>
        <p:txBody>
          <a:bodyPr/>
          <a:lstStyle/>
          <a:p>
            <a:pPr eaLnBrk="1" hangingPunct="1">
              <a:defRPr/>
            </a:pPr>
            <a:r>
              <a:rPr lang="en-US" altLang="en-US" dirty="0"/>
              <a:t>Leads to </a:t>
            </a:r>
            <a:r>
              <a:rPr lang="en-US" altLang="en-US" normalizeH="1" dirty="0">
                <a:sym typeface="Wingdings" panose="05000000000000000000" pitchFamily="2" charset="2"/>
              </a:rPr>
              <a:t></a:t>
            </a:r>
            <a:r>
              <a:rPr lang="en-US" altLang="en-US" dirty="0"/>
              <a:t> in 1RM</a:t>
            </a:r>
          </a:p>
          <a:p>
            <a:pPr lvl="1" eaLnBrk="1" hangingPunct="1">
              <a:defRPr/>
            </a:pPr>
            <a:r>
              <a:rPr lang="en-US" altLang="en-US" dirty="0"/>
              <a:t>Strength losses can be regained (~6 weeks)</a:t>
            </a:r>
          </a:p>
          <a:p>
            <a:pPr lvl="1" eaLnBrk="1" hangingPunct="1">
              <a:defRPr/>
            </a:pPr>
            <a:r>
              <a:rPr lang="en-US" altLang="en-US" dirty="0"/>
              <a:t>New 1RM matches or exceeds old 1RM</a:t>
            </a:r>
          </a:p>
          <a:p>
            <a:pPr eaLnBrk="1" hangingPunct="1">
              <a:defRPr/>
            </a:pPr>
            <a:endParaRPr lang="en-US" altLang="en-US" sz="800" dirty="0"/>
          </a:p>
          <a:p>
            <a:pPr eaLnBrk="1" hangingPunct="1">
              <a:defRPr/>
            </a:pPr>
            <a:r>
              <a:rPr lang="en-US" altLang="en-US" dirty="0"/>
              <a:t>Once training goal met, maintenance resistance program prevents detraining</a:t>
            </a:r>
          </a:p>
          <a:p>
            <a:pPr lvl="1" eaLnBrk="1" hangingPunct="1">
              <a:defRPr/>
            </a:pPr>
            <a:r>
              <a:rPr lang="en-US" altLang="en-US" dirty="0">
                <a:sym typeface="Wingdings" panose="05000000000000000000" pitchFamily="2" charset="2"/>
              </a:rPr>
              <a:t>Maintain strength and 1RM </a:t>
            </a:r>
          </a:p>
          <a:p>
            <a:pPr lvl="1" eaLnBrk="1" hangingPunct="1">
              <a:defRPr/>
            </a:pPr>
            <a:r>
              <a:rPr lang="en-US" altLang="en-US" dirty="0">
                <a:sym typeface="Wingdings" panose="05000000000000000000" pitchFamily="2" charset="2"/>
              </a:rPr>
              <a:t>Reduce training frequency</a:t>
            </a:r>
            <a:endParaRPr lang="en-US" altLang="en-US" dirty="0"/>
          </a:p>
        </p:txBody>
      </p:sp>
    </p:spTree>
  </p:cSld>
  <p:clrMapOvr>
    <a:masterClrMapping/>
  </p:clrMapOvr>
  <p:transition>
    <p:wipe di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2"/>
          <p:cNvSpPr>
            <a:spLocks noGrp="1"/>
          </p:cNvSpPr>
          <p:nvPr>
            <p:ph type="title"/>
          </p:nvPr>
        </p:nvSpPr>
        <p:spPr/>
        <p:txBody>
          <a:bodyPr/>
          <a:lstStyle/>
          <a:p>
            <a:pPr eaLnBrk="1" hangingPunct="1"/>
            <a:endParaRPr lang="en-US" altLang="en-US" dirty="0">
              <a:effectLst/>
            </a:endParaRPr>
          </a:p>
        </p:txBody>
      </p:sp>
      <p:pic>
        <p:nvPicPr>
          <p:cNvPr id="46083"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555750" y="274638"/>
            <a:ext cx="6032500" cy="5116512"/>
          </a:xfrm>
        </p:spPr>
      </p:pic>
    </p:spTree>
  </p:cSld>
  <p:clrMapOvr>
    <a:masterClrMapping/>
  </p:clrMapOvr>
  <p:transition>
    <p:wipe di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2"/>
          <p:cNvSpPr>
            <a:spLocks noGrp="1"/>
          </p:cNvSpPr>
          <p:nvPr>
            <p:ph type="title"/>
          </p:nvPr>
        </p:nvSpPr>
        <p:spPr/>
        <p:txBody>
          <a:bodyPr/>
          <a:lstStyle/>
          <a:p>
            <a:pPr eaLnBrk="1" hangingPunct="1"/>
            <a:endParaRPr lang="en-US" altLang="en-US" dirty="0">
              <a:effectLst/>
            </a:endParaRPr>
          </a:p>
        </p:txBody>
      </p:sp>
      <p:pic>
        <p:nvPicPr>
          <p:cNvPr id="47107"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814512" y="274638"/>
            <a:ext cx="5514975" cy="5116512"/>
          </a:xfrm>
        </p:spPr>
      </p:pic>
    </p:spTree>
  </p:cSld>
  <p:clrMapOvr>
    <a:masterClrMapping/>
  </p:clrMapOvr>
  <p:transition>
    <p:wipe di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2"/>
          <p:cNvSpPr>
            <a:spLocks noGrp="1"/>
          </p:cNvSpPr>
          <p:nvPr>
            <p:ph type="title"/>
          </p:nvPr>
        </p:nvSpPr>
        <p:spPr/>
        <p:txBody>
          <a:bodyPr>
            <a:noAutofit/>
          </a:bodyPr>
          <a:lstStyle/>
          <a:p>
            <a:pPr eaLnBrk="1" hangingPunct="1"/>
            <a:r>
              <a:rPr lang="en-US" altLang="en-US" sz="3600" dirty="0">
                <a:effectLst/>
              </a:rPr>
              <a:t>Mechanisms of Muscle Strength Gain:</a:t>
            </a:r>
            <a:br>
              <a:rPr lang="en-US" altLang="en-US" sz="3600" dirty="0">
                <a:effectLst/>
              </a:rPr>
            </a:br>
            <a:r>
              <a:rPr lang="en-US" altLang="en-US" sz="3600" dirty="0">
                <a:effectLst/>
              </a:rPr>
              <a:t>Fiber Type Alterations</a:t>
            </a:r>
          </a:p>
        </p:txBody>
      </p:sp>
      <p:sp>
        <p:nvSpPr>
          <p:cNvPr id="48131" name="Content Placeholder 13"/>
          <p:cNvSpPr>
            <a:spLocks noGrp="1"/>
          </p:cNvSpPr>
          <p:nvPr>
            <p:ph idx="1"/>
          </p:nvPr>
        </p:nvSpPr>
        <p:spPr>
          <a:xfrm>
            <a:off x="571500" y="1409700"/>
            <a:ext cx="8051800" cy="4440382"/>
          </a:xfrm>
        </p:spPr>
        <p:txBody>
          <a:bodyPr>
            <a:normAutofit fontScale="85000" lnSpcReduction="20000"/>
          </a:bodyPr>
          <a:lstStyle/>
          <a:p>
            <a:pPr eaLnBrk="1" hangingPunct="1">
              <a:defRPr/>
            </a:pPr>
            <a:r>
              <a:rPr lang="en-US" altLang="en-US" dirty="0"/>
              <a:t>Training regimen may not outright change </a:t>
            </a:r>
            <a:r>
              <a:rPr lang="en-US" altLang="en-US" dirty="0" err="1"/>
              <a:t>fibre</a:t>
            </a:r>
            <a:r>
              <a:rPr lang="en-US" altLang="en-US" dirty="0"/>
              <a:t> type, but</a:t>
            </a:r>
          </a:p>
          <a:p>
            <a:pPr lvl="1" eaLnBrk="1" hangingPunct="1">
              <a:defRPr/>
            </a:pPr>
            <a:r>
              <a:rPr lang="en-US" altLang="en-US" dirty="0"/>
              <a:t>Type II </a:t>
            </a:r>
            <a:r>
              <a:rPr lang="en-US" altLang="en-US" dirty="0" err="1"/>
              <a:t>fibres</a:t>
            </a:r>
            <a:r>
              <a:rPr lang="en-US" altLang="en-US" dirty="0"/>
              <a:t> become</a:t>
            </a:r>
            <a:r>
              <a:rPr lang="en-US" altLang="en-US" dirty="0">
                <a:sym typeface="Wingdings" panose="05000000000000000000" pitchFamily="2" charset="2"/>
              </a:rPr>
              <a:t> more oxidative with aerobic training</a:t>
            </a:r>
          </a:p>
          <a:p>
            <a:pPr lvl="1" eaLnBrk="1" hangingPunct="1">
              <a:defRPr/>
            </a:pPr>
            <a:r>
              <a:rPr lang="en-US" altLang="en-US" dirty="0">
                <a:sym typeface="Wingdings" panose="05000000000000000000" pitchFamily="2" charset="2"/>
              </a:rPr>
              <a:t>Type I </a:t>
            </a:r>
            <a:r>
              <a:rPr lang="en-US" altLang="en-US" dirty="0" err="1">
                <a:sym typeface="Wingdings" panose="05000000000000000000" pitchFamily="2" charset="2"/>
              </a:rPr>
              <a:t>fibres</a:t>
            </a:r>
            <a:r>
              <a:rPr lang="en-US" altLang="en-US" dirty="0">
                <a:sym typeface="Wingdings" panose="05000000000000000000" pitchFamily="2" charset="2"/>
              </a:rPr>
              <a:t> become more anaerobic with  anaerobic training</a:t>
            </a:r>
          </a:p>
          <a:p>
            <a:pPr lvl="1" eaLnBrk="1" hangingPunct="1">
              <a:defRPr/>
            </a:pPr>
            <a:endParaRPr lang="en-US" altLang="en-US" sz="800" dirty="0"/>
          </a:p>
          <a:p>
            <a:pPr eaLnBrk="1" hangingPunct="1">
              <a:defRPr/>
            </a:pPr>
            <a:r>
              <a:rPr lang="en-US" altLang="en-US" dirty="0" err="1"/>
              <a:t>Fibre</a:t>
            </a:r>
            <a:r>
              <a:rPr lang="en-US" altLang="en-US" dirty="0"/>
              <a:t> type conversion possible under certain conditions</a:t>
            </a:r>
          </a:p>
          <a:p>
            <a:pPr lvl="1" eaLnBrk="1" hangingPunct="1">
              <a:defRPr/>
            </a:pPr>
            <a:r>
              <a:rPr lang="en-US" altLang="en-US" dirty="0"/>
              <a:t>Cross-inne</a:t>
            </a:r>
            <a:r>
              <a:rPr lang="en-US" altLang="en-US" spc="100" dirty="0"/>
              <a:t>r</a:t>
            </a:r>
            <a:r>
              <a:rPr lang="en-US" altLang="en-US" dirty="0"/>
              <a:t>vation</a:t>
            </a:r>
          </a:p>
          <a:p>
            <a:pPr lvl="1" eaLnBrk="1" hangingPunct="1">
              <a:defRPr/>
            </a:pPr>
            <a:r>
              <a:rPr lang="en-US" altLang="en-US" dirty="0"/>
              <a:t>Chronic low-frequency stimulation</a:t>
            </a:r>
          </a:p>
          <a:p>
            <a:pPr lvl="1" eaLnBrk="1" hangingPunct="1">
              <a:defRPr/>
            </a:pPr>
            <a:r>
              <a:rPr lang="en-US" altLang="en-US" dirty="0"/>
              <a:t>High-intensity treadmill or resistance training</a:t>
            </a:r>
          </a:p>
          <a:p>
            <a:pPr marL="457200" lvl="1" indent="0" algn="r" eaLnBrk="1" hangingPunct="1">
              <a:buFontTx/>
              <a:buNone/>
              <a:defRPr/>
            </a:pPr>
            <a:r>
              <a:rPr lang="en-US" altLang="en-US" sz="1400" i="1" dirty="0"/>
              <a:t>(continued)</a:t>
            </a:r>
          </a:p>
          <a:p>
            <a:pPr lvl="1" eaLnBrk="1" hangingPunct="1">
              <a:defRPr/>
            </a:pPr>
            <a:endParaRPr lang="en-US" altLang="en-US" dirty="0"/>
          </a:p>
        </p:txBody>
      </p:sp>
    </p:spTree>
  </p:cSld>
  <p:clrMapOvr>
    <a:masterClrMapping/>
  </p:clrMapOvr>
  <p:transition>
    <p:wipe di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2"/>
          <p:cNvSpPr>
            <a:spLocks noGrp="1"/>
          </p:cNvSpPr>
          <p:nvPr>
            <p:ph type="title"/>
          </p:nvPr>
        </p:nvSpPr>
        <p:spPr/>
        <p:txBody>
          <a:bodyPr>
            <a:normAutofit fontScale="90000"/>
          </a:bodyPr>
          <a:lstStyle/>
          <a:p>
            <a:pPr eaLnBrk="1" hangingPunct="1"/>
            <a:r>
              <a:rPr lang="en-US" altLang="en-US">
                <a:effectLst/>
              </a:rPr>
              <a:t>Mechanisms of Muscle Strength Gain:</a:t>
            </a:r>
            <a:br>
              <a:rPr lang="en-US" altLang="en-US">
                <a:effectLst/>
              </a:rPr>
            </a:br>
            <a:r>
              <a:rPr lang="en-US" altLang="en-US">
                <a:effectLst/>
              </a:rPr>
              <a:t>Fiber Type Alterations</a:t>
            </a:r>
            <a:r>
              <a:rPr lang="en-US" altLang="en-US" sz="2400" i="1">
                <a:effectLst/>
              </a:rPr>
              <a:t> (continued)</a:t>
            </a:r>
          </a:p>
        </p:txBody>
      </p:sp>
      <p:sp>
        <p:nvSpPr>
          <p:cNvPr id="50179" name="Content Placeholder 13"/>
          <p:cNvSpPr>
            <a:spLocks noGrp="1"/>
          </p:cNvSpPr>
          <p:nvPr>
            <p:ph idx="1"/>
          </p:nvPr>
        </p:nvSpPr>
        <p:spPr>
          <a:xfrm>
            <a:off x="571500" y="1874838"/>
            <a:ext cx="8051800" cy="3975244"/>
          </a:xfrm>
        </p:spPr>
        <p:txBody>
          <a:bodyPr>
            <a:normAutofit fontScale="92500" lnSpcReduction="10000"/>
          </a:bodyPr>
          <a:lstStyle/>
          <a:p>
            <a:pPr eaLnBrk="1" hangingPunct="1">
              <a:defRPr/>
            </a:pPr>
            <a:r>
              <a:rPr lang="en-US" altLang="en-US" dirty="0"/>
              <a:t>Type </a:t>
            </a:r>
            <a:r>
              <a:rPr lang="en-US" altLang="en-US" dirty="0" err="1"/>
              <a:t>IIx</a:t>
            </a:r>
            <a:r>
              <a:rPr lang="en-US" altLang="en-US" dirty="0"/>
              <a:t> </a:t>
            </a:r>
            <a:r>
              <a:rPr lang="en-US" altLang="en-US" dirty="0">
                <a:sym typeface="Wingdings" panose="05000000000000000000" pitchFamily="2" charset="2"/>
              </a:rPr>
              <a:t> type </a:t>
            </a:r>
            <a:r>
              <a:rPr lang="en-US" altLang="en-US" dirty="0" err="1">
                <a:sym typeface="Wingdings" panose="05000000000000000000" pitchFamily="2" charset="2"/>
              </a:rPr>
              <a:t>IIa</a:t>
            </a:r>
            <a:r>
              <a:rPr lang="en-US" altLang="en-US" dirty="0">
                <a:sym typeface="Wingdings" panose="05000000000000000000" pitchFamily="2" charset="2"/>
              </a:rPr>
              <a:t> transition common</a:t>
            </a:r>
          </a:p>
          <a:p>
            <a:pPr eaLnBrk="1" hangingPunct="1">
              <a:defRPr/>
            </a:pPr>
            <a:endParaRPr lang="en-US" altLang="en-US" sz="800" dirty="0"/>
          </a:p>
          <a:p>
            <a:pPr eaLnBrk="1" hangingPunct="1">
              <a:defRPr/>
            </a:pPr>
            <a:r>
              <a:rPr lang="en-US" altLang="en-US" dirty="0"/>
              <a:t>20 weeks of heavy resistance training program showed</a:t>
            </a:r>
            <a:endParaRPr lang="en-US" altLang="en-US" sz="800" dirty="0"/>
          </a:p>
          <a:p>
            <a:pPr lvl="1" eaLnBrk="1" hangingPunct="1">
              <a:defRPr/>
            </a:pPr>
            <a:r>
              <a:rPr lang="en-US" altLang="en-US" dirty="0"/>
              <a:t>Static strength, cross-sectional area </a:t>
            </a:r>
            <a:r>
              <a:rPr lang="en-US" altLang="en-US" normalizeH="1" dirty="0">
                <a:sym typeface="Wingdings" panose="05000000000000000000" pitchFamily="2" charset="2"/>
              </a:rPr>
              <a:t></a:t>
            </a:r>
            <a:endParaRPr lang="en-US" altLang="en-US" sz="800" dirty="0"/>
          </a:p>
          <a:p>
            <a:pPr lvl="1" eaLnBrk="1" hangingPunct="1">
              <a:defRPr/>
            </a:pPr>
            <a:r>
              <a:rPr lang="en-US" altLang="en-US" dirty="0"/>
              <a:t>Percent type </a:t>
            </a:r>
            <a:r>
              <a:rPr lang="en-US" altLang="en-US" dirty="0" err="1"/>
              <a:t>IIx</a:t>
            </a:r>
            <a:r>
              <a:rPr lang="en-US" altLang="en-US" dirty="0"/>
              <a:t> </a:t>
            </a:r>
            <a:r>
              <a:rPr lang="en-US" altLang="en-US" normalizeH="1" dirty="0">
                <a:sym typeface="Wingdings" panose="05000000000000000000" pitchFamily="2" charset="2"/>
              </a:rPr>
              <a:t></a:t>
            </a:r>
            <a:r>
              <a:rPr lang="en-US" altLang="en-US" dirty="0"/>
              <a:t>, percent type </a:t>
            </a:r>
            <a:r>
              <a:rPr lang="en-US" altLang="en-US" dirty="0" err="1"/>
              <a:t>IIa</a:t>
            </a:r>
            <a:r>
              <a:rPr lang="en-US" altLang="en-US" dirty="0"/>
              <a:t> </a:t>
            </a:r>
            <a:r>
              <a:rPr lang="en-US" altLang="en-US" normalizeH="1" dirty="0">
                <a:sym typeface="Wingdings" panose="05000000000000000000" pitchFamily="2" charset="2"/>
              </a:rPr>
              <a:t></a:t>
            </a:r>
            <a:endParaRPr lang="en-US" altLang="en-US" dirty="0"/>
          </a:p>
          <a:p>
            <a:pPr eaLnBrk="1" hangingPunct="1">
              <a:buFontTx/>
              <a:buNone/>
              <a:defRPr/>
            </a:pPr>
            <a:endParaRPr lang="en-US" altLang="en-US" sz="800" dirty="0"/>
          </a:p>
          <a:p>
            <a:pPr eaLnBrk="1" hangingPunct="1">
              <a:defRPr/>
            </a:pPr>
            <a:r>
              <a:rPr lang="en-US" altLang="en-US" dirty="0">
                <a:sym typeface="Wingdings" panose="05000000000000000000" pitchFamily="2" charset="2"/>
              </a:rPr>
              <a:t>Other studies show type I  type </a:t>
            </a:r>
            <a:r>
              <a:rPr lang="en-US" altLang="en-US" dirty="0" err="1">
                <a:sym typeface="Wingdings" panose="05000000000000000000" pitchFamily="2" charset="2"/>
              </a:rPr>
              <a:t>IIa</a:t>
            </a:r>
            <a:r>
              <a:rPr lang="en-US" altLang="en-US" dirty="0">
                <a:sym typeface="Wingdings" panose="05000000000000000000" pitchFamily="2" charset="2"/>
              </a:rPr>
              <a:t> with high-intensity resistance work + short-inte</a:t>
            </a:r>
            <a:r>
              <a:rPr lang="en-US" altLang="en-US" spc="100" dirty="0"/>
              <a:t>r</a:t>
            </a:r>
            <a:r>
              <a:rPr lang="en-US" altLang="en-US" dirty="0">
                <a:sym typeface="Wingdings" panose="05000000000000000000" pitchFamily="2" charset="2"/>
              </a:rPr>
              <a:t>val speed work</a:t>
            </a:r>
            <a:endParaRPr lang="en-US" altLang="en-US" dirty="0"/>
          </a:p>
        </p:txBody>
      </p:sp>
    </p:spTree>
  </p:cSld>
  <p:clrMapOvr>
    <a:masterClrMapping/>
  </p:clrMapOvr>
  <p:transition>
    <p:wipe di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normAutofit fontScale="90000"/>
          </a:bodyPr>
          <a:lstStyle/>
          <a:p>
            <a:r>
              <a:rPr lang="en-US" altLang="en-US">
                <a:effectLst/>
              </a:rPr>
              <a:t>Interaction Between Resistance Training and Diet</a:t>
            </a:r>
          </a:p>
        </p:txBody>
      </p:sp>
      <p:sp>
        <p:nvSpPr>
          <p:cNvPr id="52227" name="Content Placeholder 2"/>
          <p:cNvSpPr>
            <a:spLocks noGrp="1"/>
          </p:cNvSpPr>
          <p:nvPr>
            <p:ph idx="1"/>
          </p:nvPr>
        </p:nvSpPr>
        <p:spPr>
          <a:xfrm>
            <a:off x="430213" y="1806575"/>
            <a:ext cx="8251825" cy="3398838"/>
          </a:xfrm>
        </p:spPr>
        <p:txBody>
          <a:bodyPr/>
          <a:lstStyle/>
          <a:p>
            <a:r>
              <a:rPr lang="en-US" altLang="en-US" sz="2400"/>
              <a:t>Resistance training increases protein synthesis</a:t>
            </a:r>
          </a:p>
          <a:p>
            <a:endParaRPr lang="en-US" altLang="en-US" sz="800"/>
          </a:p>
          <a:p>
            <a:r>
              <a:rPr lang="en-US" altLang="en-US" sz="2400"/>
              <a:t>20-25 grams of protein after resistance exercise for muscle growth</a:t>
            </a:r>
          </a:p>
          <a:p>
            <a:endParaRPr lang="en-US" altLang="en-US" sz="800"/>
          </a:p>
          <a:p>
            <a:r>
              <a:rPr lang="en-US" altLang="en-US" sz="2400"/>
              <a:t>1.6-1.7 grams protein / kg body weight / day for increasing muscle mass </a:t>
            </a:r>
          </a:p>
          <a:p>
            <a:endParaRPr lang="en-US" altLang="en-US" sz="800"/>
          </a:p>
          <a:p>
            <a:r>
              <a:rPr lang="en-US" altLang="en-US" sz="2400"/>
              <a:t>Small doses (20 g) every 2-3 hours are recommended for protein synthesis</a:t>
            </a:r>
          </a:p>
        </p:txBody>
      </p:sp>
    </p:spTree>
  </p:cSld>
  <p:clrMapOvr>
    <a:masterClrMapping/>
  </p:clrMapOvr>
  <p:transition>
    <p:wipe dir="d"/>
  </p:transition>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5298" name="Title 12"/>
          <p:cNvSpPr>
            <a:spLocks noGrp="1"/>
          </p:cNvSpPr>
          <p:nvPr>
            <p:ph type="title"/>
          </p:nvPr>
        </p:nvSpPr>
        <p:spPr/>
        <p:txBody>
          <a:bodyPr/>
          <a:lstStyle/>
          <a:p>
            <a:pPr eaLnBrk="1" hangingPunct="1"/>
            <a:r>
              <a:rPr lang="en-US" altLang="en-US">
                <a:effectLst/>
              </a:rPr>
              <a:t>Video 10.1</a:t>
            </a:r>
          </a:p>
        </p:txBody>
      </p:sp>
      <p:pic>
        <p:nvPicPr>
          <p:cNvPr id="55299" name="Content Placeholder 3">
            <a:hlinkClick r:id="rId3" invalidUrl="http://bcove.me/6mf14tjd"/>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716088" y="2371725"/>
            <a:ext cx="5715000" cy="3219450"/>
          </a:xfrm>
        </p:spPr>
      </p:pic>
    </p:spTree>
  </p:cSld>
  <p:clrMapOvr>
    <a:masterClrMapping/>
  </p:clrMapOvr>
  <p:transition>
    <p:wipe di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2"/>
          <p:cNvSpPr>
            <a:spLocks noGrp="1"/>
          </p:cNvSpPr>
          <p:nvPr>
            <p:ph type="title"/>
          </p:nvPr>
        </p:nvSpPr>
        <p:spPr/>
        <p:txBody>
          <a:bodyPr/>
          <a:lstStyle/>
          <a:p>
            <a:pPr eaLnBrk="1" hangingPunct="1"/>
            <a:r>
              <a:rPr lang="en-US" altLang="en-US" sz="3200">
                <a:effectLst/>
              </a:rPr>
              <a:t>Resistance Training for Special Populations: Age</a:t>
            </a:r>
          </a:p>
        </p:txBody>
      </p:sp>
      <p:sp>
        <p:nvSpPr>
          <p:cNvPr id="57347" name="Content Placeholder 13"/>
          <p:cNvSpPr>
            <a:spLocks noGrp="1"/>
          </p:cNvSpPr>
          <p:nvPr>
            <p:ph idx="1"/>
          </p:nvPr>
        </p:nvSpPr>
        <p:spPr>
          <a:xfrm>
            <a:off x="571500" y="1874838"/>
            <a:ext cx="8051800" cy="3954462"/>
          </a:xfrm>
        </p:spPr>
        <p:txBody>
          <a:bodyPr>
            <a:normAutofit fontScale="85000" lnSpcReduction="10000"/>
          </a:bodyPr>
          <a:lstStyle/>
          <a:p>
            <a:pPr eaLnBrk="1" hangingPunct="1"/>
            <a:r>
              <a:rPr lang="en-US" altLang="en-US" dirty="0"/>
              <a:t>Children and adolescents</a:t>
            </a:r>
          </a:p>
          <a:p>
            <a:pPr lvl="1" eaLnBrk="1" hangingPunct="1"/>
            <a:r>
              <a:rPr lang="en-US" altLang="en-US" dirty="0"/>
              <a:t>Myth: resistance training unsafe due to growth plate, hormonal changes</a:t>
            </a:r>
          </a:p>
          <a:p>
            <a:pPr lvl="1" eaLnBrk="1" hangingPunct="1"/>
            <a:r>
              <a:rPr lang="en-US" altLang="en-US" dirty="0"/>
              <a:t>Truth: safe with proper safeguards</a:t>
            </a:r>
          </a:p>
          <a:p>
            <a:pPr lvl="1" eaLnBrk="1" hangingPunct="1"/>
            <a:r>
              <a:rPr lang="en-US" altLang="en-US" dirty="0"/>
              <a:t>Children can gain both strength and muscle mass</a:t>
            </a:r>
          </a:p>
          <a:p>
            <a:pPr lvl="1" eaLnBrk="1" hangingPunct="1"/>
            <a:endParaRPr lang="en-US" altLang="en-US" sz="800" dirty="0"/>
          </a:p>
          <a:p>
            <a:pPr eaLnBrk="1" hangingPunct="1"/>
            <a:r>
              <a:rPr lang="en-US" altLang="en-US" dirty="0"/>
              <a:t>Elderly</a:t>
            </a:r>
          </a:p>
          <a:p>
            <a:pPr lvl="1" eaLnBrk="1" hangingPunct="1"/>
            <a:r>
              <a:rPr lang="en-US" altLang="en-US" dirty="0"/>
              <a:t>Helps restore age-related loss of muscle mass</a:t>
            </a:r>
          </a:p>
          <a:p>
            <a:pPr lvl="1" eaLnBrk="1" hangingPunct="1"/>
            <a:r>
              <a:rPr lang="en-US" altLang="en-US" dirty="0"/>
              <a:t>Improves quality of life and health</a:t>
            </a:r>
          </a:p>
          <a:p>
            <a:pPr lvl="1" eaLnBrk="1" hangingPunct="1"/>
            <a:r>
              <a:rPr lang="en-US" altLang="en-US" dirty="0"/>
              <a:t>Helps prevent falls</a:t>
            </a:r>
          </a:p>
          <a:p>
            <a:pPr lvl="1" eaLnBrk="1" hangingPunct="1"/>
            <a:endParaRPr lang="en-US" altLang="en-US" dirty="0"/>
          </a:p>
        </p:txBody>
      </p:sp>
    </p:spTree>
  </p:cSld>
  <p:clrMapOvr>
    <a:masterClrMapping/>
  </p:clrMapOvr>
  <p:transition>
    <p:wipe di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normAutofit/>
          </a:bodyPr>
          <a:lstStyle/>
          <a:p>
            <a:r>
              <a:rPr lang="en-US" altLang="en-US">
                <a:effectLst/>
              </a:rPr>
              <a:t>Strength Training in Older Adults</a:t>
            </a:r>
          </a:p>
        </p:txBody>
      </p:sp>
      <p:sp>
        <p:nvSpPr>
          <p:cNvPr id="58371" name="Content Placeholder 2"/>
          <p:cNvSpPr>
            <a:spLocks noGrp="1"/>
          </p:cNvSpPr>
          <p:nvPr>
            <p:ph idx="1"/>
          </p:nvPr>
        </p:nvSpPr>
        <p:spPr>
          <a:xfrm>
            <a:off x="547688" y="1776413"/>
            <a:ext cx="8051800" cy="3709987"/>
          </a:xfrm>
        </p:spPr>
        <p:txBody>
          <a:bodyPr>
            <a:normAutofit fontScale="92500" lnSpcReduction="10000"/>
          </a:bodyPr>
          <a:lstStyle/>
          <a:p>
            <a:r>
              <a:rPr lang="en-US" altLang="en-US"/>
              <a:t>Increases in strength dependent primarily on neural adaptations</a:t>
            </a:r>
          </a:p>
          <a:p>
            <a:endParaRPr lang="en-US" altLang="en-US" sz="800"/>
          </a:p>
          <a:p>
            <a:r>
              <a:rPr lang="en-US" altLang="en-US"/>
              <a:t>Same response as in younger but blunted</a:t>
            </a:r>
          </a:p>
          <a:p>
            <a:pPr lvl="1"/>
            <a:r>
              <a:rPr lang="en-US" altLang="en-US"/>
              <a:t>Decreased mTOR signaling response</a:t>
            </a:r>
          </a:p>
          <a:p>
            <a:pPr lvl="1"/>
            <a:r>
              <a:rPr lang="en-US" altLang="en-US"/>
              <a:t>Smaller increases in myofibrillar protein and muscle size</a:t>
            </a:r>
          </a:p>
          <a:p>
            <a:pPr lvl="1"/>
            <a:r>
              <a:rPr lang="en-US" altLang="en-US"/>
              <a:t>25-50 grams protein necessary to stimulate muscle protein synthesis</a:t>
            </a:r>
          </a:p>
        </p:txBody>
      </p:sp>
    </p:spTree>
  </p:cSld>
  <p:clrMapOvr>
    <a:masterClrMapping/>
  </p:clrMapOvr>
  <p:transition>
    <p:wipe dir="d"/>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69BF8-5D25-054B-A6D5-4F32D6031D8F}"/>
              </a:ext>
            </a:extLst>
          </p:cNvPr>
          <p:cNvSpPr>
            <a:spLocks noGrp="1"/>
          </p:cNvSpPr>
          <p:nvPr>
            <p:ph type="title"/>
          </p:nvPr>
        </p:nvSpPr>
        <p:spPr/>
        <p:txBody>
          <a:bodyPr/>
          <a:lstStyle/>
          <a:p>
            <a:r>
              <a:rPr lang="en-US" dirty="0"/>
              <a:t>Strength-Power Relationship</a:t>
            </a:r>
          </a:p>
        </p:txBody>
      </p:sp>
      <p:sp>
        <p:nvSpPr>
          <p:cNvPr id="3" name="Content Placeholder 2">
            <a:extLst>
              <a:ext uri="{FF2B5EF4-FFF2-40B4-BE49-F238E27FC236}">
                <a16:creationId xmlns:a16="http://schemas.microsoft.com/office/drawing/2014/main" id="{58563D8D-D69F-E34E-B920-3279F9C2152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605886094"/>
      </p:ext>
    </p:extLst>
  </p:cSld>
  <p:clrMapOvr>
    <a:masterClrMapping/>
  </p:clrMapOvr>
  <p:transition>
    <p:wipe di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Title 12"/>
          <p:cNvSpPr>
            <a:spLocks noGrp="1"/>
          </p:cNvSpPr>
          <p:nvPr>
            <p:ph type="title"/>
          </p:nvPr>
        </p:nvSpPr>
        <p:spPr>
          <a:xfrm>
            <a:off x="304800" y="280988"/>
            <a:ext cx="8534400" cy="1716376"/>
          </a:xfrm>
        </p:spPr>
        <p:txBody>
          <a:bodyPr>
            <a:normAutofit fontScale="90000"/>
          </a:bodyPr>
          <a:lstStyle/>
          <a:p>
            <a:r>
              <a:rPr lang="en-US" altLang="en-US" dirty="0"/>
              <a:t>Muscles can exert the most force at mid-length (related to overlap of contractile proteins) </a:t>
            </a:r>
          </a:p>
        </p:txBody>
      </p:sp>
      <p:pic>
        <p:nvPicPr>
          <p:cNvPr id="10547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2504497"/>
            <a:ext cx="8229600" cy="3008313"/>
          </a:xfrm>
        </p:spPr>
      </p:pic>
    </p:spTree>
    <p:extLst>
      <p:ext uri="{BB962C8B-B14F-4D97-AF65-F5344CB8AC3E}">
        <p14:creationId xmlns:p14="http://schemas.microsoft.com/office/powerpoint/2010/main" val="3849116144"/>
      </p:ext>
    </p:extLst>
  </p:cSld>
  <p:clrMapOvr>
    <a:masterClrMapping/>
  </p:clrMapOvr>
  <p:transition>
    <p:split orient="vert" dir="in"/>
  </p:transition>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6498" name="Title 12"/>
          <p:cNvSpPr>
            <a:spLocks noGrp="1"/>
          </p:cNvSpPr>
          <p:nvPr>
            <p:ph type="title"/>
          </p:nvPr>
        </p:nvSpPr>
        <p:spPr/>
        <p:txBody>
          <a:bodyPr/>
          <a:lstStyle/>
          <a:p>
            <a:endParaRPr lang="en-US" altLang="en-US" dirty="0"/>
          </a:p>
        </p:txBody>
      </p:sp>
      <p:pic>
        <p:nvPicPr>
          <p:cNvPr id="106499"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1838469" y="274638"/>
            <a:ext cx="5280025" cy="5116512"/>
          </a:xfrm>
        </p:spPr>
      </p:pic>
      <p:sp>
        <p:nvSpPr>
          <p:cNvPr id="2" name="TextBox 1">
            <a:extLst>
              <a:ext uri="{FF2B5EF4-FFF2-40B4-BE49-F238E27FC236}">
                <a16:creationId xmlns:a16="http://schemas.microsoft.com/office/drawing/2014/main" id="{3E516437-7F9C-CF44-86DC-7C56E7624942}"/>
              </a:ext>
            </a:extLst>
          </p:cNvPr>
          <p:cNvSpPr txBox="1"/>
          <p:nvPr/>
        </p:nvSpPr>
        <p:spPr>
          <a:xfrm>
            <a:off x="586510" y="3473071"/>
            <a:ext cx="2900218" cy="1200329"/>
          </a:xfrm>
          <a:prstGeom prst="rect">
            <a:avLst/>
          </a:prstGeom>
          <a:noFill/>
        </p:spPr>
        <p:txBody>
          <a:bodyPr wrap="square" rtlCol="0">
            <a:spAutoFit/>
          </a:bodyPr>
          <a:lstStyle/>
          <a:p>
            <a:pPr algn="l"/>
            <a:r>
              <a:rPr lang="en-US" sz="2400" dirty="0">
                <a:solidFill>
                  <a:srgbClr val="000099"/>
                </a:solidFill>
              </a:rPr>
              <a:t>Force is greatest statically or eccentrically</a:t>
            </a:r>
          </a:p>
        </p:txBody>
      </p:sp>
      <p:sp>
        <p:nvSpPr>
          <p:cNvPr id="3" name="TextBox 2">
            <a:extLst>
              <a:ext uri="{FF2B5EF4-FFF2-40B4-BE49-F238E27FC236}">
                <a16:creationId xmlns:a16="http://schemas.microsoft.com/office/drawing/2014/main" id="{89886492-8D16-C64D-A873-EF5143AE1790}"/>
              </a:ext>
            </a:extLst>
          </p:cNvPr>
          <p:cNvSpPr txBox="1"/>
          <p:nvPr/>
        </p:nvSpPr>
        <p:spPr>
          <a:xfrm>
            <a:off x="6686119" y="2434898"/>
            <a:ext cx="2433057" cy="1938992"/>
          </a:xfrm>
          <a:prstGeom prst="rect">
            <a:avLst/>
          </a:prstGeom>
          <a:noFill/>
        </p:spPr>
        <p:txBody>
          <a:bodyPr wrap="square" rtlCol="0">
            <a:spAutoFit/>
          </a:bodyPr>
          <a:lstStyle/>
          <a:p>
            <a:pPr algn="l"/>
            <a:r>
              <a:rPr lang="en-US" sz="2400" dirty="0">
                <a:solidFill>
                  <a:srgbClr val="000099"/>
                </a:solidFill>
              </a:rPr>
              <a:t>Concentrically, force is greatest at lower velocities</a:t>
            </a:r>
          </a:p>
        </p:txBody>
      </p:sp>
    </p:spTree>
    <p:extLst>
      <p:ext uri="{BB962C8B-B14F-4D97-AF65-F5344CB8AC3E}">
        <p14:creationId xmlns:p14="http://schemas.microsoft.com/office/powerpoint/2010/main" val="407621040"/>
      </p:ext>
    </p:extLst>
  </p:cSld>
  <p:clrMapOvr>
    <a:masterClrMapping/>
  </p:clrMapOvr>
  <p:transition>
    <p:split orient="vert" dir="in"/>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a:xfrm>
            <a:off x="5719784" y="5665085"/>
            <a:ext cx="3424216" cy="117858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755" y="-5645"/>
            <a:ext cx="9144000" cy="1143000"/>
          </a:xfrm>
        </p:spPr>
        <p:txBody>
          <a:bodyPr/>
          <a:lstStyle/>
          <a:p>
            <a:r>
              <a:rPr lang="en-US" sz="3200" b="1" dirty="0"/>
              <a:t>Power as a product of concentric force and velocity</a:t>
            </a:r>
          </a:p>
        </p:txBody>
      </p:sp>
      <p:cxnSp>
        <p:nvCxnSpPr>
          <p:cNvPr id="6" name="Straight Connector 5"/>
          <p:cNvCxnSpPr/>
          <p:nvPr/>
        </p:nvCxnSpPr>
        <p:spPr>
          <a:xfrm rot="16200000" flipH="1">
            <a:off x="-108065" y="3099779"/>
            <a:ext cx="4189148" cy="2"/>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a:off x="1986509" y="5194354"/>
            <a:ext cx="5517744" cy="2382"/>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9" name="Freeform 8"/>
          <p:cNvSpPr/>
          <p:nvPr/>
        </p:nvSpPr>
        <p:spPr>
          <a:xfrm>
            <a:off x="2033541" y="1023498"/>
            <a:ext cx="5393118" cy="4155176"/>
          </a:xfrm>
          <a:custGeom>
            <a:avLst/>
            <a:gdLst>
              <a:gd name="connsiteX0" fmla="*/ 0 w 5393118"/>
              <a:gd name="connsiteY0" fmla="*/ 0 h 4155176"/>
              <a:gd name="connsiteX1" fmla="*/ 1395312 w 5393118"/>
              <a:gd name="connsiteY1" fmla="*/ 2900784 h 4155176"/>
              <a:gd name="connsiteX2" fmla="*/ 5393118 w 5393118"/>
              <a:gd name="connsiteY2" fmla="*/ 4155176 h 4155176"/>
            </a:gdLst>
            <a:ahLst/>
            <a:cxnLst>
              <a:cxn ang="0">
                <a:pos x="connsiteX0" y="connsiteY0"/>
              </a:cxn>
              <a:cxn ang="0">
                <a:pos x="connsiteX1" y="connsiteY1"/>
              </a:cxn>
              <a:cxn ang="0">
                <a:pos x="connsiteX2" y="connsiteY2"/>
              </a:cxn>
            </a:cxnLst>
            <a:rect l="l" t="t" r="r" b="b"/>
            <a:pathLst>
              <a:path w="5393118" h="4155176">
                <a:moveTo>
                  <a:pt x="0" y="0"/>
                </a:moveTo>
                <a:cubicBezTo>
                  <a:pt x="248229" y="1104127"/>
                  <a:pt x="496459" y="2208255"/>
                  <a:pt x="1395312" y="2900784"/>
                </a:cubicBezTo>
                <a:cubicBezTo>
                  <a:pt x="2294165" y="3593313"/>
                  <a:pt x="3843641" y="3874244"/>
                  <a:pt x="5393118" y="4155176"/>
                </a:cubicBezTo>
              </a:path>
            </a:pathLst>
          </a:custGeom>
          <a:ln>
            <a:solidFill>
              <a:schemeClr val="tx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0" name="Freeform 9"/>
          <p:cNvSpPr/>
          <p:nvPr/>
        </p:nvSpPr>
        <p:spPr>
          <a:xfrm>
            <a:off x="2002185" y="1845428"/>
            <a:ext cx="5377441" cy="3348925"/>
          </a:xfrm>
          <a:custGeom>
            <a:avLst/>
            <a:gdLst>
              <a:gd name="connsiteX0" fmla="*/ 0 w 5377441"/>
              <a:gd name="connsiteY0" fmla="*/ 4189148 h 4189148"/>
              <a:gd name="connsiteX1" fmla="*/ 1363958 w 5377441"/>
              <a:gd name="connsiteY1" fmla="*/ 2613 h 4189148"/>
              <a:gd name="connsiteX2" fmla="*/ 5377441 w 5377441"/>
              <a:gd name="connsiteY2" fmla="*/ 4173468 h 4189148"/>
              <a:gd name="connsiteX3" fmla="*/ 5377441 w 5377441"/>
              <a:gd name="connsiteY3" fmla="*/ 4173468 h 4189148"/>
            </a:gdLst>
            <a:ahLst/>
            <a:cxnLst>
              <a:cxn ang="0">
                <a:pos x="connsiteX0" y="connsiteY0"/>
              </a:cxn>
              <a:cxn ang="0">
                <a:pos x="connsiteX1" y="connsiteY1"/>
              </a:cxn>
              <a:cxn ang="0">
                <a:pos x="connsiteX2" y="connsiteY2"/>
              </a:cxn>
              <a:cxn ang="0">
                <a:pos x="connsiteX3" y="connsiteY3"/>
              </a:cxn>
            </a:cxnLst>
            <a:rect l="l" t="t" r="r" b="b"/>
            <a:pathLst>
              <a:path w="5377441" h="4189148">
                <a:moveTo>
                  <a:pt x="0" y="4189148"/>
                </a:moveTo>
                <a:cubicBezTo>
                  <a:pt x="233859" y="2097187"/>
                  <a:pt x="467718" y="5226"/>
                  <a:pt x="1363958" y="2613"/>
                </a:cubicBezTo>
                <a:cubicBezTo>
                  <a:pt x="2260198" y="0"/>
                  <a:pt x="5377441" y="4173468"/>
                  <a:pt x="5377441" y="4173468"/>
                </a:cubicBezTo>
                <a:lnTo>
                  <a:pt x="5377441" y="4173468"/>
                </a:lnTo>
              </a:path>
            </a:pathLst>
          </a:custGeom>
          <a:ln w="38100" cap="flat" cmpd="sng" algn="ctr">
            <a:solidFill>
              <a:schemeClr val="tx1"/>
            </a:solidFill>
            <a:prstDash val="dash"/>
            <a:round/>
            <a:headEnd type="none" w="med" len="med"/>
            <a:tailEnd type="none" w="med" len="med"/>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1" name="TextBox 10"/>
          <p:cNvSpPr txBox="1"/>
          <p:nvPr/>
        </p:nvSpPr>
        <p:spPr>
          <a:xfrm rot="16200000">
            <a:off x="813981" y="2703185"/>
            <a:ext cx="1233302" cy="400110"/>
          </a:xfrm>
          <a:prstGeom prst="rect">
            <a:avLst/>
          </a:prstGeom>
          <a:noFill/>
        </p:spPr>
        <p:txBody>
          <a:bodyPr wrap="square" rtlCol="0">
            <a:spAutoFit/>
          </a:bodyPr>
          <a:lstStyle/>
          <a:p>
            <a:r>
              <a:rPr lang="en-US" sz="2000" dirty="0">
                <a:solidFill>
                  <a:srgbClr val="000099"/>
                </a:solidFill>
                <a:latin typeface="+mj-lt"/>
              </a:rPr>
              <a:t>Velocity</a:t>
            </a:r>
            <a:r>
              <a:rPr lang="en-US" sz="2000" dirty="0">
                <a:latin typeface="+mj-lt"/>
              </a:rPr>
              <a:t> </a:t>
            </a:r>
          </a:p>
        </p:txBody>
      </p:sp>
      <p:sp>
        <p:nvSpPr>
          <p:cNvPr id="12" name="TextBox 11"/>
          <p:cNvSpPr txBox="1"/>
          <p:nvPr/>
        </p:nvSpPr>
        <p:spPr>
          <a:xfrm>
            <a:off x="3401126" y="5349389"/>
            <a:ext cx="2492749" cy="400110"/>
          </a:xfrm>
          <a:prstGeom prst="rect">
            <a:avLst/>
          </a:prstGeom>
          <a:noFill/>
        </p:spPr>
        <p:txBody>
          <a:bodyPr wrap="square" rtlCol="0">
            <a:spAutoFit/>
          </a:bodyPr>
          <a:lstStyle/>
          <a:p>
            <a:pPr algn="ctr"/>
            <a:r>
              <a:rPr lang="en-US" sz="2000" dirty="0">
                <a:solidFill>
                  <a:srgbClr val="000099"/>
                </a:solidFill>
                <a:latin typeface="+mj-lt"/>
              </a:rPr>
              <a:t>Force</a:t>
            </a:r>
          </a:p>
        </p:txBody>
      </p:sp>
      <p:cxnSp>
        <p:nvCxnSpPr>
          <p:cNvPr id="24" name="Straight Connector 23"/>
          <p:cNvCxnSpPr>
            <a:stCxn id="10" idx="0"/>
          </p:cNvCxnSpPr>
          <p:nvPr/>
        </p:nvCxnSpPr>
        <p:spPr>
          <a:xfrm flipH="1">
            <a:off x="1879135" y="5194353"/>
            <a:ext cx="123050" cy="2383"/>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rot="5400000">
            <a:off x="1913304" y="5251878"/>
            <a:ext cx="146409" cy="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p:cNvCxnSpPr/>
          <p:nvPr/>
        </p:nvCxnSpPr>
        <p:spPr>
          <a:xfrm rot="5400000">
            <a:off x="3198873" y="5251878"/>
            <a:ext cx="146409" cy="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p:cNvCxnSpPr/>
          <p:nvPr/>
        </p:nvCxnSpPr>
        <p:spPr>
          <a:xfrm rot="5400000">
            <a:off x="4608396" y="5251878"/>
            <a:ext cx="146409" cy="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rot="5400000">
            <a:off x="6090063" y="5251878"/>
            <a:ext cx="146409" cy="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p:cNvCxnSpPr/>
          <p:nvPr/>
        </p:nvCxnSpPr>
        <p:spPr>
          <a:xfrm rot="5400000">
            <a:off x="7431048" y="5251878"/>
            <a:ext cx="146409" cy="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p:cNvCxnSpPr/>
          <p:nvPr/>
        </p:nvCxnSpPr>
        <p:spPr>
          <a:xfrm flipH="1">
            <a:off x="1879134" y="1025880"/>
            <a:ext cx="123051" cy="2382"/>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p:cNvCxnSpPr/>
          <p:nvPr/>
        </p:nvCxnSpPr>
        <p:spPr>
          <a:xfrm flipH="1">
            <a:off x="1879134" y="3018515"/>
            <a:ext cx="123051" cy="2382"/>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p:cNvCxnSpPr/>
          <p:nvPr/>
        </p:nvCxnSpPr>
        <p:spPr>
          <a:xfrm flipH="1">
            <a:off x="1879134" y="4068381"/>
            <a:ext cx="123051" cy="2382"/>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p:cNvCxnSpPr/>
          <p:nvPr/>
        </p:nvCxnSpPr>
        <p:spPr>
          <a:xfrm flipH="1">
            <a:off x="1879134" y="1957799"/>
            <a:ext cx="123051" cy="2382"/>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sp>
        <p:nvSpPr>
          <p:cNvPr id="37" name="TextBox 36"/>
          <p:cNvSpPr txBox="1"/>
          <p:nvPr/>
        </p:nvSpPr>
        <p:spPr>
          <a:xfrm>
            <a:off x="1846596" y="5347093"/>
            <a:ext cx="544357" cy="400110"/>
          </a:xfrm>
          <a:prstGeom prst="rect">
            <a:avLst/>
          </a:prstGeom>
          <a:noFill/>
        </p:spPr>
        <p:txBody>
          <a:bodyPr wrap="square" rtlCol="0">
            <a:spAutoFit/>
          </a:bodyPr>
          <a:lstStyle/>
          <a:p>
            <a:r>
              <a:rPr lang="en-US" sz="2000" dirty="0">
                <a:solidFill>
                  <a:srgbClr val="000099"/>
                </a:solidFill>
                <a:latin typeface="+mj-lt"/>
              </a:rPr>
              <a:t>0.0</a:t>
            </a:r>
          </a:p>
        </p:txBody>
      </p:sp>
      <p:sp>
        <p:nvSpPr>
          <p:cNvPr id="38" name="TextBox 37"/>
          <p:cNvSpPr txBox="1"/>
          <p:nvPr/>
        </p:nvSpPr>
        <p:spPr>
          <a:xfrm>
            <a:off x="1399277" y="5056168"/>
            <a:ext cx="571554" cy="400110"/>
          </a:xfrm>
          <a:prstGeom prst="rect">
            <a:avLst/>
          </a:prstGeom>
          <a:noFill/>
        </p:spPr>
        <p:txBody>
          <a:bodyPr wrap="square" rtlCol="0">
            <a:spAutoFit/>
          </a:bodyPr>
          <a:lstStyle/>
          <a:p>
            <a:r>
              <a:rPr lang="en-US" sz="2000" dirty="0">
                <a:solidFill>
                  <a:srgbClr val="000099"/>
                </a:solidFill>
                <a:latin typeface="+mj-lt"/>
              </a:rPr>
              <a:t>0.0</a:t>
            </a:r>
          </a:p>
        </p:txBody>
      </p:sp>
      <p:sp>
        <p:nvSpPr>
          <p:cNvPr id="39" name="TextBox 38"/>
          <p:cNvSpPr txBox="1"/>
          <p:nvPr/>
        </p:nvSpPr>
        <p:spPr>
          <a:xfrm>
            <a:off x="7246331" y="5339146"/>
            <a:ext cx="688641" cy="400110"/>
          </a:xfrm>
          <a:prstGeom prst="rect">
            <a:avLst/>
          </a:prstGeom>
          <a:noFill/>
        </p:spPr>
        <p:txBody>
          <a:bodyPr wrap="square" rtlCol="0">
            <a:spAutoFit/>
          </a:bodyPr>
          <a:lstStyle/>
          <a:p>
            <a:r>
              <a:rPr lang="en-US" sz="2000" dirty="0">
                <a:solidFill>
                  <a:srgbClr val="000099"/>
                </a:solidFill>
                <a:latin typeface="+mj-lt"/>
              </a:rPr>
              <a:t>Max</a:t>
            </a:r>
          </a:p>
        </p:txBody>
      </p:sp>
      <p:sp>
        <p:nvSpPr>
          <p:cNvPr id="40" name="TextBox 39"/>
          <p:cNvSpPr txBox="1"/>
          <p:nvPr/>
        </p:nvSpPr>
        <p:spPr>
          <a:xfrm>
            <a:off x="1219526" y="830032"/>
            <a:ext cx="771609" cy="400110"/>
          </a:xfrm>
          <a:prstGeom prst="rect">
            <a:avLst/>
          </a:prstGeom>
          <a:noFill/>
        </p:spPr>
        <p:txBody>
          <a:bodyPr wrap="square" rtlCol="0">
            <a:spAutoFit/>
          </a:bodyPr>
          <a:lstStyle/>
          <a:p>
            <a:r>
              <a:rPr lang="en-US" sz="2000" dirty="0">
                <a:solidFill>
                  <a:srgbClr val="000099"/>
                </a:solidFill>
                <a:latin typeface="+mj-lt"/>
              </a:rPr>
              <a:t>Max</a:t>
            </a:r>
          </a:p>
        </p:txBody>
      </p:sp>
      <p:sp>
        <p:nvSpPr>
          <p:cNvPr id="5" name="Oval 4"/>
          <p:cNvSpPr/>
          <p:nvPr/>
        </p:nvSpPr>
        <p:spPr>
          <a:xfrm>
            <a:off x="3272078" y="1680537"/>
            <a:ext cx="239179" cy="279644"/>
          </a:xfrm>
          <a:prstGeom prst="ellipse">
            <a:avLst/>
          </a:prstGeom>
          <a:noFill/>
          <a:ln w="285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TextBox 6"/>
          <p:cNvSpPr txBox="1"/>
          <p:nvPr/>
        </p:nvSpPr>
        <p:spPr>
          <a:xfrm>
            <a:off x="4650711" y="1476954"/>
            <a:ext cx="3637679" cy="1200329"/>
          </a:xfrm>
          <a:prstGeom prst="rect">
            <a:avLst/>
          </a:prstGeom>
          <a:noFill/>
        </p:spPr>
        <p:txBody>
          <a:bodyPr wrap="square" rtlCol="0">
            <a:spAutoFit/>
          </a:bodyPr>
          <a:lstStyle/>
          <a:p>
            <a:r>
              <a:rPr lang="en-GB" sz="2400" dirty="0">
                <a:solidFill>
                  <a:srgbClr val="FF0000"/>
                </a:solidFill>
                <a:latin typeface="+mj-lt"/>
              </a:rPr>
              <a:t>Peak power occurs at the optimum combination of force and velocity</a:t>
            </a:r>
          </a:p>
        </p:txBody>
      </p:sp>
      <p:cxnSp>
        <p:nvCxnSpPr>
          <p:cNvPr id="14" name="Straight Arrow Connector 13"/>
          <p:cNvCxnSpPr>
            <a:stCxn id="5" idx="4"/>
          </p:cNvCxnSpPr>
          <p:nvPr/>
        </p:nvCxnSpPr>
        <p:spPr>
          <a:xfrm flipH="1">
            <a:off x="3391667" y="1960181"/>
            <a:ext cx="1" cy="3218493"/>
          </a:xfrm>
          <a:prstGeom prst="straightConnector1">
            <a:avLst/>
          </a:prstGeom>
          <a:ln w="28575">
            <a:solidFill>
              <a:srgbClr val="FF0000"/>
            </a:solidFill>
            <a:headEnd type="none" w="med" len="med"/>
            <a:tailEnd type="arrow" w="med" len="med"/>
          </a:ln>
        </p:spPr>
        <p:style>
          <a:lnRef idx="2">
            <a:schemeClr val="accent1"/>
          </a:lnRef>
          <a:fillRef idx="0">
            <a:schemeClr val="accent1"/>
          </a:fillRef>
          <a:effectRef idx="1">
            <a:schemeClr val="accent1"/>
          </a:effectRef>
          <a:fontRef idx="minor">
            <a:schemeClr val="tx1"/>
          </a:fontRef>
        </p:style>
      </p:cxnSp>
      <p:cxnSp>
        <p:nvCxnSpPr>
          <p:cNvPr id="16" name="Straight Arrow Connector 15"/>
          <p:cNvCxnSpPr>
            <a:stCxn id="10" idx="1"/>
          </p:cNvCxnSpPr>
          <p:nvPr/>
        </p:nvCxnSpPr>
        <p:spPr>
          <a:xfrm flipH="1" flipV="1">
            <a:off x="2033541" y="1820359"/>
            <a:ext cx="1332602" cy="27158"/>
          </a:xfrm>
          <a:prstGeom prst="straightConnector1">
            <a:avLst/>
          </a:prstGeom>
          <a:ln w="28575">
            <a:solidFill>
              <a:srgbClr val="FF0000"/>
            </a:solidFill>
            <a:headEnd type="none" w="med" len="med"/>
            <a:tailEnd type="arrow"/>
          </a:ln>
        </p:spPr>
        <p:style>
          <a:lnRef idx="2">
            <a:schemeClr val="accent1"/>
          </a:lnRef>
          <a:fillRef idx="0">
            <a:schemeClr val="accent1"/>
          </a:fillRef>
          <a:effectRef idx="1">
            <a:schemeClr val="accent1"/>
          </a:effectRef>
          <a:fontRef idx="minor">
            <a:schemeClr val="tx1"/>
          </a:fontRef>
        </p:style>
      </p:cxnSp>
      <p:cxnSp>
        <p:nvCxnSpPr>
          <p:cNvPr id="18" name="Straight Arrow Connector 17"/>
          <p:cNvCxnSpPr/>
          <p:nvPr/>
        </p:nvCxnSpPr>
        <p:spPr>
          <a:xfrm flipH="1">
            <a:off x="3511257" y="1425705"/>
            <a:ext cx="1007195" cy="254832"/>
          </a:xfrm>
          <a:prstGeom prst="straightConnector1">
            <a:avLst/>
          </a:prstGeom>
          <a:ln w="28575">
            <a:solidFill>
              <a:srgbClr val="FF0000"/>
            </a:solidFill>
            <a:headEnd type="none" w="med" len="med"/>
            <a:tailEnd type="arrow"/>
          </a:ln>
        </p:spPr>
        <p:style>
          <a:lnRef idx="2">
            <a:schemeClr val="accent1"/>
          </a:lnRef>
          <a:fillRef idx="0">
            <a:schemeClr val="accent1"/>
          </a:fillRef>
          <a:effectRef idx="1">
            <a:schemeClr val="accent1"/>
          </a:effectRef>
          <a:fontRef idx="minor">
            <a:schemeClr val="tx1"/>
          </a:fontRef>
        </p:style>
      </p:cxnSp>
      <p:sp>
        <p:nvSpPr>
          <p:cNvPr id="21" name="TextBox 20"/>
          <p:cNvSpPr txBox="1"/>
          <p:nvPr/>
        </p:nvSpPr>
        <p:spPr>
          <a:xfrm>
            <a:off x="6190938" y="3744024"/>
            <a:ext cx="2953062" cy="1015663"/>
          </a:xfrm>
          <a:prstGeom prst="rect">
            <a:avLst/>
          </a:prstGeom>
          <a:noFill/>
        </p:spPr>
        <p:txBody>
          <a:bodyPr wrap="square" rtlCol="0">
            <a:spAutoFit/>
          </a:bodyPr>
          <a:lstStyle/>
          <a:p>
            <a:r>
              <a:rPr lang="en-GB" sz="2000" dirty="0">
                <a:solidFill>
                  <a:schemeClr val="accent1">
                    <a:lumMod val="75000"/>
                  </a:schemeClr>
                </a:solidFill>
                <a:latin typeface="+mj-lt"/>
              </a:rPr>
              <a:t>Power as the product of </a:t>
            </a:r>
          </a:p>
          <a:p>
            <a:r>
              <a:rPr lang="en-GB" sz="2000" dirty="0">
                <a:solidFill>
                  <a:schemeClr val="accent1">
                    <a:lumMod val="75000"/>
                  </a:schemeClr>
                </a:solidFill>
                <a:latin typeface="+mj-lt"/>
              </a:rPr>
              <a:t>Force*velocity</a:t>
            </a:r>
          </a:p>
        </p:txBody>
      </p:sp>
      <p:sp>
        <p:nvSpPr>
          <p:cNvPr id="22" name="TextBox 21"/>
          <p:cNvSpPr txBox="1"/>
          <p:nvPr/>
        </p:nvSpPr>
        <p:spPr>
          <a:xfrm>
            <a:off x="4140844" y="4068381"/>
            <a:ext cx="2353456" cy="400110"/>
          </a:xfrm>
          <a:prstGeom prst="rect">
            <a:avLst/>
          </a:prstGeom>
          <a:noFill/>
        </p:spPr>
        <p:txBody>
          <a:bodyPr wrap="square" rtlCol="0">
            <a:spAutoFit/>
          </a:bodyPr>
          <a:lstStyle/>
          <a:p>
            <a:r>
              <a:rPr lang="en-GB" sz="2000" dirty="0">
                <a:solidFill>
                  <a:schemeClr val="accent1">
                    <a:lumMod val="60000"/>
                    <a:lumOff val="40000"/>
                  </a:schemeClr>
                </a:solidFill>
                <a:latin typeface="+mj-lt"/>
              </a:rPr>
              <a:t>F-V relationship</a:t>
            </a:r>
          </a:p>
        </p:txBody>
      </p:sp>
    </p:spTree>
    <p:extLst>
      <p:ext uri="{BB962C8B-B14F-4D97-AF65-F5344CB8AC3E}">
        <p14:creationId xmlns:p14="http://schemas.microsoft.com/office/powerpoint/2010/main" val="1690676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500"/>
                                        <p:tgtEl>
                                          <p:spTgt spid="21"/>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5" grpId="0" animBg="1"/>
      <p:bldP spid="7" grpId="0"/>
      <p:bldP spid="21" grpId="0"/>
      <p:bldP spid="2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097" y="76200"/>
            <a:ext cx="8001000" cy="914400"/>
          </a:xfrm>
        </p:spPr>
        <p:txBody>
          <a:bodyPr/>
          <a:lstStyle/>
          <a:p>
            <a:r>
              <a:rPr lang="en-US" b="1" dirty="0"/>
              <a:t>High Force, Low Velocity</a:t>
            </a:r>
          </a:p>
        </p:txBody>
      </p:sp>
      <p:pic>
        <p:nvPicPr>
          <p:cNvPr id="3" name="Heavy Bench.m4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1447800"/>
            <a:ext cx="9144000" cy="5143500"/>
          </a:xfrm>
          <a:prstGeom prst="rect">
            <a:avLst/>
          </a:prstGeom>
        </p:spPr>
      </p:pic>
    </p:spTree>
    <p:extLst>
      <p:ext uri="{BB962C8B-B14F-4D97-AF65-F5344CB8AC3E}">
        <p14:creationId xmlns:p14="http://schemas.microsoft.com/office/powerpoint/2010/main" val="278136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4717"/>
            <a:ext cx="8229600" cy="819644"/>
          </a:xfrm>
        </p:spPr>
        <p:txBody>
          <a:bodyPr>
            <a:normAutofit/>
          </a:bodyPr>
          <a:lstStyle/>
          <a:p>
            <a:r>
              <a:rPr lang="en-US" b="1" dirty="0"/>
              <a:t>Sports Performance</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87622">
            <a:off x="1681163" y="974361"/>
            <a:ext cx="6038771" cy="58159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440" y="1166799"/>
            <a:ext cx="7360170" cy="3462727"/>
          </a:xfrm>
          <a:prstGeom prst="rect">
            <a:avLst/>
          </a:prstGeom>
          <a:noFill/>
          <a:ln w="38100">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4" name="TextBox 3"/>
          <p:cNvSpPr txBox="1"/>
          <p:nvPr/>
        </p:nvSpPr>
        <p:spPr>
          <a:xfrm>
            <a:off x="854440" y="4751882"/>
            <a:ext cx="7360170" cy="584775"/>
          </a:xfrm>
          <a:prstGeom prst="rect">
            <a:avLst/>
          </a:prstGeom>
          <a:solidFill>
            <a:schemeClr val="bg1"/>
          </a:solidFill>
          <a:ln w="38100">
            <a:solidFill>
              <a:srgbClr val="FF0000"/>
            </a:solidFill>
          </a:ln>
        </p:spPr>
        <p:txBody>
          <a:bodyPr wrap="square" rtlCol="0">
            <a:spAutoFit/>
          </a:bodyPr>
          <a:lstStyle/>
          <a:p>
            <a:pPr algn="ctr"/>
            <a:r>
              <a:rPr lang="en-GB" sz="3200" b="1" dirty="0">
                <a:solidFill>
                  <a:srgbClr val="FF0000"/>
                </a:solidFill>
                <a:latin typeface="+mj-lt"/>
              </a:rPr>
              <a:t>Strength is related to power </a:t>
            </a:r>
          </a:p>
        </p:txBody>
      </p:sp>
      <p:sp>
        <p:nvSpPr>
          <p:cNvPr id="5" name="Rectangle 4"/>
          <p:cNvSpPr/>
          <p:nvPr/>
        </p:nvSpPr>
        <p:spPr>
          <a:xfrm>
            <a:off x="6565692" y="2188564"/>
            <a:ext cx="719528" cy="2440962"/>
          </a:xfrm>
          <a:prstGeom prst="rect">
            <a:avLst/>
          </a:prstGeom>
          <a:noFill/>
          <a:ln w="381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71924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745" y="194873"/>
            <a:ext cx="8181507" cy="66139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09666" y="1701782"/>
            <a:ext cx="7899816" cy="4369233"/>
          </a:xfrm>
          <a:prstGeom prst="rect">
            <a:avLst/>
          </a:prstGeom>
          <a:solidFill>
            <a:schemeClr val="bg1"/>
          </a:solidFill>
          <a:ln w="38100">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849" y="1847527"/>
            <a:ext cx="7165298" cy="38828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2911326" y="5552977"/>
            <a:ext cx="3672590" cy="646331"/>
          </a:xfrm>
          <a:prstGeom prst="rect">
            <a:avLst/>
          </a:prstGeom>
          <a:noFill/>
        </p:spPr>
        <p:txBody>
          <a:bodyPr wrap="square" rtlCol="0">
            <a:spAutoFit/>
          </a:bodyPr>
          <a:lstStyle/>
          <a:p>
            <a:pPr algn="ctr"/>
            <a:r>
              <a:rPr lang="en-GB" b="1" dirty="0">
                <a:solidFill>
                  <a:schemeClr val="tx1"/>
                </a:solidFill>
                <a:latin typeface="+mj-lt"/>
              </a:rPr>
              <a:t>Sprint time (s)</a:t>
            </a:r>
          </a:p>
        </p:txBody>
      </p:sp>
      <p:sp>
        <p:nvSpPr>
          <p:cNvPr id="8" name="TextBox 7"/>
          <p:cNvSpPr txBox="1"/>
          <p:nvPr/>
        </p:nvSpPr>
        <p:spPr>
          <a:xfrm>
            <a:off x="509666" y="6140404"/>
            <a:ext cx="7899816" cy="461665"/>
          </a:xfrm>
          <a:prstGeom prst="rect">
            <a:avLst/>
          </a:prstGeom>
          <a:solidFill>
            <a:schemeClr val="bg1"/>
          </a:solidFill>
          <a:ln w="38100">
            <a:solidFill>
              <a:srgbClr val="FF0000"/>
            </a:solidFill>
          </a:ln>
        </p:spPr>
        <p:txBody>
          <a:bodyPr wrap="square" rtlCol="0">
            <a:spAutoFit/>
          </a:bodyPr>
          <a:lstStyle/>
          <a:p>
            <a:pPr algn="ctr"/>
            <a:r>
              <a:rPr lang="en-GB" sz="2400" b="1" dirty="0">
                <a:solidFill>
                  <a:srgbClr val="FF0000"/>
                </a:solidFill>
                <a:latin typeface="+mj-lt"/>
              </a:rPr>
              <a:t>Power (jump height) is related to speed (and agility)</a:t>
            </a:r>
          </a:p>
        </p:txBody>
      </p:sp>
    </p:spTree>
    <p:extLst>
      <p:ext uri="{BB962C8B-B14F-4D97-AF65-F5344CB8AC3E}">
        <p14:creationId xmlns:p14="http://schemas.microsoft.com/office/powerpoint/2010/main" val="239711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6" name="Content Placeholder 3"/>
          <p:cNvGraphicFramePr>
            <a:graphicFrameLocks/>
          </p:cNvGraphicFramePr>
          <p:nvPr>
            <p:extLst>
              <p:ext uri="{D42A27DB-BD31-4B8C-83A1-F6EECF244321}">
                <p14:modId xmlns:p14="http://schemas.microsoft.com/office/powerpoint/2010/main" val="3596218683"/>
              </p:ext>
            </p:extLst>
          </p:nvPr>
        </p:nvGraphicFramePr>
        <p:xfrm>
          <a:off x="304800" y="1196975"/>
          <a:ext cx="838200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8"/>
          <p:cNvSpPr>
            <a:spLocks noGrp="1"/>
          </p:cNvSpPr>
          <p:nvPr>
            <p:ph type="title"/>
          </p:nvPr>
        </p:nvSpPr>
        <p:spPr>
          <a:xfrm>
            <a:off x="304800" y="495300"/>
            <a:ext cx="8534400" cy="701675"/>
          </a:xfrm>
        </p:spPr>
        <p:txBody>
          <a:bodyPr/>
          <a:lstStyle/>
          <a:p>
            <a:pPr>
              <a:defRPr/>
            </a:pPr>
            <a:r>
              <a:rPr lang="en-GB" sz="2800" b="0" dirty="0">
                <a:solidFill>
                  <a:schemeClr val="tx1"/>
                </a:solidFill>
                <a:latin typeface="+mn-lt"/>
              </a:rPr>
              <a:t>Cardiovascular health benefits of strength training</a:t>
            </a:r>
            <a:endParaRPr lang="en-GB" dirty="0">
              <a:solidFill>
                <a:schemeClr val="tx1"/>
              </a:solidFill>
              <a:latin typeface="+mn-lt"/>
            </a:endParaRPr>
          </a:p>
        </p:txBody>
      </p:sp>
    </p:spTree>
    <p:extLst>
      <p:ext uri="{BB962C8B-B14F-4D97-AF65-F5344CB8AC3E}">
        <p14:creationId xmlns:p14="http://schemas.microsoft.com/office/powerpoint/2010/main" val="3043736650"/>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905B4-CA08-D34F-A86A-7B9730E871F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5CAB9FF-AA9A-7E40-BA37-411FB17C01A8}"/>
              </a:ext>
            </a:extLst>
          </p:cNvPr>
          <p:cNvSpPr>
            <a:spLocks noGrp="1"/>
          </p:cNvSpPr>
          <p:nvPr>
            <p:ph idx="1"/>
          </p:nvPr>
        </p:nvSpPr>
        <p:spPr/>
        <p:txBody>
          <a:bodyPr/>
          <a:lstStyle/>
          <a:p>
            <a:r>
              <a:rPr lang="en-US" altLang="en-US" dirty="0"/>
              <a:t>Based on Chapter 10 – Kenney, Wilmore &amp; </a:t>
            </a:r>
            <a:r>
              <a:rPr lang="en-US" altLang="en-US" dirty="0" err="1"/>
              <a:t>Costill</a:t>
            </a:r>
            <a:r>
              <a:rPr lang="en-US" altLang="en-US" dirty="0"/>
              <a:t> (2015)</a:t>
            </a:r>
            <a:endParaRPr lang="en-US" dirty="0"/>
          </a:p>
        </p:txBody>
      </p:sp>
    </p:spTree>
    <p:extLst>
      <p:ext uri="{BB962C8B-B14F-4D97-AF65-F5344CB8AC3E}">
        <p14:creationId xmlns:p14="http://schemas.microsoft.com/office/powerpoint/2010/main" val="2240156168"/>
      </p:ext>
    </p:extLst>
  </p:cSld>
  <p:clrMapOvr>
    <a:masterClrMapping/>
  </p:clrMapOvr>
  <p:transition>
    <p:wipe dir="d"/>
  </p:transition>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2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7.xml><?xml version="1.0" encoding="utf-8"?>
<a:theme xmlns:a="http://schemas.openxmlformats.org/drawingml/2006/main" name="1_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8.xml><?xml version="1.0" encoding="utf-8"?>
<a:theme xmlns:a="http://schemas.openxmlformats.org/drawingml/2006/main" name="2_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9.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364</TotalTime>
  <Words>1639</Words>
  <Application>Microsoft Macintosh PowerPoint</Application>
  <PresentationFormat>On-screen Show (4:3)</PresentationFormat>
  <Paragraphs>271</Paragraphs>
  <Slides>44</Slides>
  <Notes>14</Notes>
  <HiddenSlides>5</HiddenSlides>
  <MMClips>1</MMClips>
  <ScaleCrop>false</ScaleCrop>
  <HeadingPairs>
    <vt:vector size="6" baseType="variant">
      <vt:variant>
        <vt:lpstr>Fonts Used</vt:lpstr>
      </vt:variant>
      <vt:variant>
        <vt:i4>5</vt:i4>
      </vt:variant>
      <vt:variant>
        <vt:lpstr>Theme</vt:lpstr>
      </vt:variant>
      <vt:variant>
        <vt:i4>8</vt:i4>
      </vt:variant>
      <vt:variant>
        <vt:lpstr>Slide Titles</vt:lpstr>
      </vt:variant>
      <vt:variant>
        <vt:i4>44</vt:i4>
      </vt:variant>
    </vt:vector>
  </HeadingPairs>
  <TitlesOfParts>
    <vt:vector size="57" baseType="lpstr">
      <vt:lpstr>Arial</vt:lpstr>
      <vt:lpstr>Arial (Body)</vt:lpstr>
      <vt:lpstr>Arial (Headings)</vt:lpstr>
      <vt:lpstr>Myriad Pro</vt:lpstr>
      <vt:lpstr>Times New Roman</vt:lpstr>
      <vt:lpstr>Kenney template</vt:lpstr>
      <vt:lpstr>1_Kenney</vt:lpstr>
      <vt:lpstr>Office Theme</vt:lpstr>
      <vt:lpstr>1_Office Theme</vt:lpstr>
      <vt:lpstr>2_Kenney</vt:lpstr>
      <vt:lpstr>UWTSD Theme</vt:lpstr>
      <vt:lpstr>1_UWTSD Theme</vt:lpstr>
      <vt:lpstr>2_UWTSD Theme</vt:lpstr>
      <vt:lpstr>Adaptations to Resistance Training</vt:lpstr>
      <vt:lpstr>Terminology: Muscular Strength</vt:lpstr>
      <vt:lpstr>Terminology: Muscular Power</vt:lpstr>
      <vt:lpstr>Terminology: Muscular Endurance</vt:lpstr>
      <vt:lpstr>PowerPoint Presentation</vt:lpstr>
      <vt:lpstr>Resistance Training:  Gains in Muscular Fitness</vt:lpstr>
      <vt:lpstr>Mechanisms of Muscle Strength Gain </vt:lpstr>
      <vt:lpstr>PowerPoint Presentation</vt:lpstr>
      <vt:lpstr>Mechanisms of Muscle Strength Gain: Neural Control</vt:lpstr>
      <vt:lpstr>PowerPoint Presentation</vt:lpstr>
      <vt:lpstr>PowerPoint Presentation</vt:lpstr>
      <vt:lpstr>Mechanisms of Muscle Strength Gain: Motor Unit Recruitment </vt:lpstr>
      <vt:lpstr>Mechanisms of Muscle Strength Gain: Motor Unit Recruitment (continued)</vt:lpstr>
      <vt:lpstr>Mechanisms of Muscle Strength Gain: Autogenic Inhibition</vt:lpstr>
      <vt:lpstr>Mechanisms of Muscle Strength Gain: Other Neural Factors</vt:lpstr>
      <vt:lpstr>Mechanisms of Muscle Strength Gain: Muscle Hypertrophy</vt:lpstr>
      <vt:lpstr>PowerPoint Presentation</vt:lpstr>
      <vt:lpstr>Mechanisms of Muscle Strength Gain: Chronic Muscle Hypertrophy</vt:lpstr>
      <vt:lpstr>Mechanisms of Muscle Strength Gain: Fibre Hypertrophy</vt:lpstr>
      <vt:lpstr>Mechanisms of Muscle Strength Gain: Fibre Hypertrophy (continued)</vt:lpstr>
      <vt:lpstr>Mechanisms of Muscle Strength Gain: Fibre Hyperplasia</vt:lpstr>
      <vt:lpstr>Mechanisms of Muscle Strength Gain: Fibre Hyperplasia (continued)</vt:lpstr>
      <vt:lpstr>Animation 10.4</vt:lpstr>
      <vt:lpstr>Mechanisms of Muscle Strength Gain: Neural Activation and Hypertrophy</vt:lpstr>
      <vt:lpstr>Mechanisms of Muscle Strength Gain: Atrophy and Inactivity</vt:lpstr>
      <vt:lpstr>Mechanisms of Muscle Strength Gain: Immobilization</vt:lpstr>
      <vt:lpstr>Mechanisms of Muscle Strength Gain: Detraining</vt:lpstr>
      <vt:lpstr>PowerPoint Presentation</vt:lpstr>
      <vt:lpstr>PowerPoint Presentation</vt:lpstr>
      <vt:lpstr>Mechanisms of Muscle Strength Gain: Fiber Type Alterations</vt:lpstr>
      <vt:lpstr>Mechanisms of Muscle Strength Gain: Fiber Type Alterations (continued)</vt:lpstr>
      <vt:lpstr>Interaction Between Resistance Training and Diet</vt:lpstr>
      <vt:lpstr>Video 10.1</vt:lpstr>
      <vt:lpstr>Resistance Training for Special Populations: Age</vt:lpstr>
      <vt:lpstr>Strength Training in Older Adults</vt:lpstr>
      <vt:lpstr>Strength-Power Relationship</vt:lpstr>
      <vt:lpstr>Muscles can exert the most force at mid-length (related to overlap of contractile proteins) </vt:lpstr>
      <vt:lpstr>PowerPoint Presentation</vt:lpstr>
      <vt:lpstr>Power as a product of concentric force and velocity</vt:lpstr>
      <vt:lpstr>High Force, Low Velocity</vt:lpstr>
      <vt:lpstr>Sports Performance</vt:lpstr>
      <vt:lpstr>PowerPoint Presentation</vt:lpstr>
      <vt:lpstr>Cardiovascular health benefits of strength training</vt:lpstr>
      <vt:lpstr>References</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77</cp:revision>
  <dcterms:created xsi:type="dcterms:W3CDTF">2011-09-08T15:45:31Z</dcterms:created>
  <dcterms:modified xsi:type="dcterms:W3CDTF">2021-03-05T16:51:27Z</dcterms:modified>
</cp:coreProperties>
</file>