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0" r:id="rId3"/>
    <p:sldId id="258" r:id="rId4"/>
    <p:sldId id="259" r:id="rId5"/>
    <p:sldId id="264" r:id="rId6"/>
    <p:sldId id="269" r:id="rId7"/>
    <p:sldId id="261" r:id="rId8"/>
    <p:sldId id="262" r:id="rId9"/>
    <p:sldId id="263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E0BE99-0EB6-2AF7-C74C-EEBD179311ED}" v="5" dt="2024-07-02T07:43:11.6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>
        <p:scale>
          <a:sx n="66" d="100"/>
          <a:sy n="66" d="100"/>
        </p:scale>
        <p:origin x="4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537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7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50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91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392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13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20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095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56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620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4208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49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2975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8368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172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3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982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loydsbankinggroup.com/investors/financial-performance/annual-report.html" TargetMode="External"/><Relationship Id="rId2" Type="http://schemas.openxmlformats.org/officeDocument/2006/relationships/hyperlink" Target="https://www.glassdoor.co.uk/Salaries/hr-manager-salary-SRCH_KO0,11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sbc.com/careers" TargetMode="External"/><Relationship Id="rId5" Type="http://schemas.openxmlformats.org/officeDocument/2006/relationships/hyperlink" Target="https://home.barclays/careers" TargetMode="External"/><Relationship Id="rId4" Type="http://schemas.openxmlformats.org/officeDocument/2006/relationships/hyperlink" Target="https://www.cipd.co.uk/knowledge/strategy/hr/hr-practices-factshe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950550-6C39-B563-D3F0-C17DC33A1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88309"/>
            <a:ext cx="10066122" cy="1627960"/>
          </a:xfrm>
        </p:spPr>
        <p:txBody>
          <a:bodyPr anchor="b">
            <a:normAutofit/>
          </a:bodyPr>
          <a:lstStyle/>
          <a:p>
            <a:r>
              <a:rPr lang="en-GB" sz="1600" b="1" i="1" dirty="0">
                <a:latin typeface="Arial"/>
                <a:cs typeface="Arial"/>
              </a:rPr>
              <a:t>Student Name: Parthsinh Rajput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Student Number: 2332811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Course Name:</a:t>
            </a:r>
            <a:r>
              <a:rPr lang="en-GB" sz="1600" i="1" dirty="0">
                <a:latin typeface="Arial"/>
                <a:cs typeface="Arial"/>
              </a:rPr>
              <a:t> Human Capital Management 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Lecturer Name: </a:t>
            </a:r>
            <a:r>
              <a:rPr lang="en-GB" sz="1600" i="1" dirty="0">
                <a:latin typeface="Arial"/>
                <a:cs typeface="Arial"/>
              </a:rPr>
              <a:t>Nishi Ramsurrun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Session</a:t>
            </a:r>
            <a:r>
              <a:rPr lang="en-GB" sz="1600" i="1" dirty="0">
                <a:latin typeface="Arial"/>
                <a:cs typeface="Arial"/>
              </a:rPr>
              <a:t>: </a:t>
            </a:r>
            <a:r>
              <a:rPr lang="en-GB" sz="1600" b="1" i="1" dirty="0">
                <a:latin typeface="Arial"/>
                <a:cs typeface="Arial"/>
              </a:rPr>
              <a:t>June 2024 Term </a:t>
            </a:r>
            <a:endParaRPr lang="en-US" sz="1600" i="1" dirty="0">
              <a:latin typeface="Arial"/>
              <a:cs typeface="Arial"/>
            </a:endParaRPr>
          </a:p>
          <a:p>
            <a:endParaRPr lang="en-GB" sz="1600" b="1" dirty="0">
              <a:latin typeface="Arial"/>
              <a:cs typeface="Arial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8C6230-9DE8-5F9B-FE86-0C1B0EB62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buFont typeface="Wingdings" panose="020B0604020202020204" pitchFamily="34" charset="0"/>
              <a:buChar char="§"/>
            </a:pPr>
            <a:endParaRPr lang="en-US" sz="2000">
              <a:latin typeface="Arial"/>
              <a:cs typeface="Arial"/>
            </a:endParaRPr>
          </a:p>
          <a:p>
            <a:pPr>
              <a:spcBef>
                <a:spcPct val="0"/>
              </a:spcBef>
              <a:buFont typeface="Wingdings" panose="020B0604020202020204" pitchFamily="34" charset="0"/>
              <a:buChar char="§"/>
            </a:pPr>
            <a:endParaRPr lang="en-US" sz="2000">
              <a:latin typeface="Arial"/>
              <a:cs typeface="Segoe UI"/>
            </a:endParaRPr>
          </a:p>
          <a:p>
            <a:pPr>
              <a:buFont typeface="Wingdings" panose="020B0604020202020204" pitchFamily="34" charset="0"/>
              <a:buChar char="§"/>
            </a:pPr>
            <a:endParaRPr lang="en-US" sz="20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B9E415BA-9F5C-FA19-5B03-1738AA215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532" y="3485143"/>
            <a:ext cx="5150277" cy="1712467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840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2097" y="2349189"/>
            <a:ext cx="6303328" cy="1308411"/>
          </a:xfrm>
        </p:spPr>
        <p:txBody>
          <a:bodyPr>
            <a:noAutofit/>
          </a:bodyPr>
          <a:lstStyle/>
          <a:p>
            <a:r>
              <a:rPr lang="en-US" sz="8800" u="sng" dirty="0"/>
              <a:t>HR Director </a:t>
            </a:r>
          </a:p>
        </p:txBody>
      </p:sp>
    </p:spTree>
    <p:extLst>
      <p:ext uri="{BB962C8B-B14F-4D97-AF65-F5344CB8AC3E}">
        <p14:creationId xmlns:p14="http://schemas.microsoft.com/office/powerpoint/2010/main" val="1452916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C2C3E-413A-22DC-17D7-07F3A1F4B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 of 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A8A05-F115-74E9-6E21-3F03F85DE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Introduction of Organization (Slide-4)</a:t>
            </a:r>
          </a:p>
          <a:p>
            <a:r>
              <a:rPr lang="en-US" dirty="0"/>
              <a:t>Strategic Goal slide (Slide-5)</a:t>
            </a:r>
          </a:p>
          <a:p>
            <a:r>
              <a:rPr lang="en-US" dirty="0"/>
              <a:t>Job Analysis-Competitor Analysis (Slide-6)</a:t>
            </a:r>
          </a:p>
          <a:p>
            <a:r>
              <a:rPr lang="en-US" dirty="0"/>
              <a:t>Job Description (Slide-7)</a:t>
            </a:r>
          </a:p>
          <a:p>
            <a:r>
              <a:rPr lang="en-US" dirty="0"/>
              <a:t>Person Specification (Slide-8)</a:t>
            </a:r>
          </a:p>
          <a:p>
            <a:r>
              <a:rPr lang="en-US" dirty="0"/>
              <a:t>Required Skills (Slide-9)</a:t>
            </a:r>
          </a:p>
          <a:p>
            <a:r>
              <a:rPr lang="en-US" dirty="0"/>
              <a:t>Pay and Working Conditions (Slide-10)</a:t>
            </a:r>
          </a:p>
          <a:p>
            <a:r>
              <a:rPr lang="en-US" dirty="0"/>
              <a:t>Flexible Working Arrangement (Slide-11)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008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7F361-DABB-28B7-7E23-96D58892A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of Organization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19670-C83A-6E91-EB31-3F1F2E529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Lloyds Bank - The UK's Largest Retail Bank Since 1765</a:t>
            </a:r>
          </a:p>
          <a:p>
            <a:r>
              <a:rPr lang="en-US" dirty="0"/>
              <a:t>This includes the Main Business such as Personal Banking, Commercial banking and Wealth services.</a:t>
            </a:r>
          </a:p>
          <a:p>
            <a:r>
              <a:rPr lang="en-US" dirty="0"/>
              <a:t>Market Position: Strong market share in leading segments; large customer base.</a:t>
            </a:r>
          </a:p>
          <a:p>
            <a:pPr marL="0" indent="0">
              <a:buNone/>
            </a:pPr>
            <a:r>
              <a:rPr lang="en-US" dirty="0"/>
              <a:t>(Lloyds,2023)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931" y="3888231"/>
            <a:ext cx="4238392" cy="228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52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AABDB-8F00-C61B-35EB-DC475C36A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Strategic Goal of Organization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FFDE4-75D6-BD7D-B099-CAA05ED1B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67654" cy="4351338"/>
          </a:xfrm>
        </p:spPr>
        <p:txBody>
          <a:bodyPr>
            <a:normAutofit/>
          </a:bodyPr>
          <a:lstStyle/>
          <a:p>
            <a:r>
              <a:rPr lang="en-US" dirty="0"/>
              <a:t>Enabling a competitive compensation offering to enhance engagement and retention by offering flexible work hours.</a:t>
            </a:r>
          </a:p>
          <a:p>
            <a:r>
              <a:rPr lang="en-US" dirty="0"/>
              <a:t>Drawing in top talent with competitive pay packages and</a:t>
            </a:r>
          </a:p>
          <a:p>
            <a:r>
              <a:rPr lang="en-US" dirty="0"/>
              <a:t>Aligning HR practices to the innovation and customer satisfaction strategic goals of Lloyds Bank.</a:t>
            </a:r>
          </a:p>
          <a:p>
            <a:r>
              <a:rPr lang="en-US" dirty="0"/>
              <a:t>Fostering a positive organization culture that promotes diversity and inclusion.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481" y="1996068"/>
            <a:ext cx="3512636" cy="367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719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991CD-F6B7-A7D5-C199-5355872CA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2196"/>
            <a:ext cx="10515600" cy="1325563"/>
          </a:xfrm>
        </p:spPr>
        <p:txBody>
          <a:bodyPr/>
          <a:lstStyle/>
          <a:p>
            <a:r>
              <a:rPr lang="en-US" dirty="0"/>
              <a:t>Job Analysis-Competitors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87311-F0DE-210D-B30D-5470AFEF2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006" y="1862696"/>
            <a:ext cx="7692483" cy="4351338"/>
          </a:xfrm>
        </p:spPr>
        <p:txBody>
          <a:bodyPr>
            <a:normAutofit/>
          </a:bodyPr>
          <a:lstStyle/>
          <a:p>
            <a:r>
              <a:rPr lang="en-US" dirty="0"/>
              <a:t>Lloyds bank is recruiting for a HR director </a:t>
            </a:r>
          </a:p>
          <a:p>
            <a:r>
              <a:rPr lang="en-US" dirty="0"/>
              <a:t>Barclays — A similar HR role, pay scale is £100k-£150k and with a done of diversity &amp; inclusion initiatives.</a:t>
            </a:r>
          </a:p>
          <a:p>
            <a:r>
              <a:rPr lang="en-US" dirty="0"/>
              <a:t>HSBC:HR Director, £90k-£140k and must focus on global HR strategy.</a:t>
            </a:r>
          </a:p>
          <a:p>
            <a:r>
              <a:rPr lang="en-US" dirty="0"/>
              <a:t>Or perhaps they would like to see standard practices and benefits within the HR departments of industries.</a:t>
            </a: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8060724" y="0"/>
            <a:ext cx="4131276" cy="6858000"/>
            <a:chOff x="0" y="0"/>
            <a:chExt cx="6350000" cy="9525000"/>
          </a:xfrm>
        </p:grpSpPr>
        <p:sp>
          <p:nvSpPr>
            <p:cNvPr id="5" name="Freeform 3"/>
            <p:cNvSpPr/>
            <p:nvPr/>
          </p:nvSpPr>
          <p:spPr>
            <a:xfrm>
              <a:off x="0" y="0"/>
              <a:ext cx="6350000" cy="9525000"/>
            </a:xfrm>
            <a:custGeom>
              <a:avLst/>
              <a:gdLst/>
              <a:ahLst/>
              <a:cxnLst/>
              <a:rect l="l" t="t" r="r" b="b"/>
              <a:pathLst>
                <a:path w="6350000" h="9525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2"/>
              <a:stretch>
                <a:fillRect l="-8813" r="-11048" b="-19936"/>
              </a:stretch>
            </a:blipFill>
          </p:spPr>
        </p:sp>
      </p:grpSp>
    </p:spTree>
    <p:extLst>
      <p:ext uri="{BB962C8B-B14F-4D97-AF65-F5344CB8AC3E}">
        <p14:creationId xmlns:p14="http://schemas.microsoft.com/office/powerpoint/2010/main" val="3472178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AB9D8-1BFA-5C79-EE09-BAFFD8695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Job Description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4656F-6113-1188-EA93-63605849BE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Strategic HR planning and subsequent execution</a:t>
            </a:r>
          </a:p>
          <a:p>
            <a:r>
              <a:rPr lang="en-US" dirty="0"/>
              <a:t>Recruitment and Selection processes.</a:t>
            </a:r>
          </a:p>
          <a:p>
            <a:r>
              <a:rPr lang="en-US" dirty="0"/>
              <a:t>Employee relations and conflict resolution.</a:t>
            </a:r>
          </a:p>
          <a:p>
            <a:r>
              <a:rPr lang="en-US" dirty="0"/>
              <a:t>Performance management systems</a:t>
            </a:r>
          </a:p>
          <a:p>
            <a:r>
              <a:rPr lang="en-US" dirty="0"/>
              <a:t>Development and Training programs</a:t>
            </a:r>
          </a:p>
          <a:p>
            <a:r>
              <a:rPr lang="en-US" dirty="0"/>
              <a:t>Compensation and benefits admin</a:t>
            </a:r>
          </a:p>
          <a:p>
            <a:r>
              <a:rPr lang="en-US" dirty="0"/>
              <a:t>Checking Labor laws followed.</a:t>
            </a:r>
          </a:p>
          <a:p>
            <a:r>
              <a:rPr lang="en-US" dirty="0"/>
              <a:t>HR Policy Development and Implementation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524" y="1927654"/>
            <a:ext cx="3680594" cy="368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11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25550-4EDB-C97C-85A6-9D2B50624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 Specification 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1197220"/>
            <a:ext cx="6772047" cy="5283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Education and Qualifications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Relevant bachelor's degree (essential)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Master's degree in HR or related field (desirable)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HR certification (CIPD,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CMI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or equivalent)</a:t>
            </a:r>
          </a:p>
          <a:p>
            <a:pPr marL="0" indent="0">
              <a:buNone/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of 10 years of HR experience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Proven experience in a senior HR leadership role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in organizational development and change management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labor laws and regulations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with HR software and databases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220" y="1027906"/>
            <a:ext cx="4876190" cy="4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180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E6B03-000D-DA59-BF70-B802E9478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Required skills 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1448983"/>
            <a:ext cx="5227713" cy="305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Strong leadership and managerial skills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Excellent communication and interpersonal skills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Ability to develop and implement HR strategies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Strong analytical and problem-solving abilities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Proficiency in Microsoft Office Suite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116" y="903762"/>
            <a:ext cx="4877481" cy="487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60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A9A1B-549C-CBB3-D90E-7941C4925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Pay and working Conditions </a:t>
            </a:r>
          </a:p>
        </p:txBody>
      </p:sp>
      <p:graphicFrame>
        <p:nvGraphicFramePr>
          <p:cNvPr id="4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045907"/>
              </p:ext>
            </p:extLst>
          </p:nvPr>
        </p:nvGraphicFramePr>
        <p:xfrm>
          <a:off x="838200" y="1396027"/>
          <a:ext cx="7401696" cy="5179901"/>
        </p:xfrm>
        <a:graphic>
          <a:graphicData uri="http://schemas.openxmlformats.org/drawingml/2006/table">
            <a:tbl>
              <a:tblPr/>
              <a:tblGrid>
                <a:gridCol w="7401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5727"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180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Salary</a:t>
                      </a:r>
                      <a:r>
                        <a:rPr lang="en-US" sz="1800" baseline="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 Range:</a:t>
                      </a:r>
                      <a:endParaRPr lang="en-US" sz="1800" dirty="0"/>
                    </a:p>
                  </a:txBody>
                  <a:tcPr marL="171450" marR="171450" marT="171450" marB="17145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8584">
                <a:tc>
                  <a:txBody>
                    <a:bodyPr/>
                    <a:lstStyle/>
                    <a:p>
                      <a:pPr algn="l">
                        <a:lnSpc>
                          <a:spcPts val="3079"/>
                        </a:lnSpc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Competitive salary range for HR Director at Lloyds Bank: £110k-£160k based on market analysis.</a:t>
                      </a:r>
                      <a:endParaRPr lang="en-US" sz="1800" dirty="0"/>
                    </a:p>
                  </a:txBody>
                  <a:tcPr marL="171450" marR="171450" marT="171450" marB="17145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727"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180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Benefits</a:t>
                      </a:r>
                      <a:r>
                        <a:rPr lang="en-US" sz="1800" baseline="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 &amp; Bonuses:</a:t>
                      </a:r>
                      <a:endParaRPr lang="en-US" sz="1800" dirty="0"/>
                    </a:p>
                  </a:txBody>
                  <a:tcPr marL="171450" marR="171450" marT="171450" marB="17145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2759">
                <a:tc>
                  <a:txBody>
                    <a:bodyPr/>
                    <a:lstStyle/>
                    <a:p>
                      <a:pPr algn="l">
                        <a:lnSpc>
                          <a:spcPts val="3079"/>
                        </a:lnSpc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Performance-based bonuses, stock options, comprehensive health benefits.</a:t>
                      </a:r>
                      <a:endParaRPr lang="en-US" sz="1800" dirty="0"/>
                    </a:p>
                  </a:txBody>
                  <a:tcPr marL="171450" marR="171450" marT="171450" marB="17145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727"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180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Justification:</a:t>
                      </a:r>
                      <a:endParaRPr lang="en-US" sz="1800" dirty="0"/>
                    </a:p>
                  </a:txBody>
                  <a:tcPr marL="171450" marR="171450" marT="171450" marB="17145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7699">
                <a:tc>
                  <a:txBody>
                    <a:bodyPr/>
                    <a:lstStyle/>
                    <a:p>
                      <a:pPr algn="l">
                        <a:lnSpc>
                          <a:spcPts val="3079"/>
                        </a:lnSpc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Aligns with industry standards and ensures retention of top talent.</a:t>
                      </a:r>
                      <a:endParaRPr lang="en-US" sz="1800" dirty="0"/>
                    </a:p>
                  </a:txBody>
                  <a:tcPr marL="171450" marR="171450" marT="171450" marB="17145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829" y="2208586"/>
            <a:ext cx="2539682" cy="253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650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01B45-570A-A62B-8CF9-667DF5D2E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Flexible working arrangement: </a:t>
            </a:r>
          </a:p>
        </p:txBody>
      </p:sp>
      <p:graphicFrame>
        <p:nvGraphicFramePr>
          <p:cNvPr id="4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207246"/>
              </p:ext>
            </p:extLst>
          </p:nvPr>
        </p:nvGraphicFramePr>
        <p:xfrm>
          <a:off x="208546" y="3098283"/>
          <a:ext cx="11277600" cy="3505899"/>
        </p:xfrm>
        <a:graphic>
          <a:graphicData uri="http://schemas.openxmlformats.org/drawingml/2006/table">
            <a:tbl>
              <a:tblPr/>
              <a:tblGrid>
                <a:gridCol w="375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5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4165"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260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Remote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2600" dirty="0">
                          <a:solidFill>
                            <a:srgbClr val="222A9B"/>
                          </a:solidFill>
                          <a:latin typeface="HK Grotesk Semi-Bold"/>
                          <a:sym typeface="HK Grotesk Semi-Bold"/>
                        </a:rPr>
                        <a:t>Benefits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2600" dirty="0">
                          <a:solidFill>
                            <a:srgbClr val="222A9B"/>
                          </a:solidFill>
                          <a:latin typeface="HK Grotesk Semi-Bold"/>
                          <a:ea typeface="HK Grotesk Semi-Bold"/>
                          <a:cs typeface="HK Grotesk Semi-Bold"/>
                          <a:sym typeface="HK Grotesk Semi-Bold"/>
                        </a:rPr>
                        <a:t>Implementation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6887"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ts val="3079"/>
                        </a:lnSpc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Implement remote working options.</a:t>
                      </a:r>
                    </a:p>
                    <a:p>
                      <a:pPr marL="342900" indent="-342900" algn="l">
                        <a:lnSpc>
                          <a:spcPts val="3079"/>
                        </a:lnSpc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Flexible working hours to accommodate work-life balance</a:t>
                      </a:r>
                    </a:p>
                    <a:p>
                      <a:pPr marL="342900" indent="-342900" algn="l">
                        <a:lnSpc>
                          <a:spcPts val="3079"/>
                        </a:lnSpc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Job sharing opportunities</a:t>
                      </a:r>
                      <a:endParaRPr lang="en-US" sz="1800" dirty="0"/>
                    </a:p>
                  </a:txBody>
                  <a:tcPr marL="190500" marR="190500" marT="190500" marB="190500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ts val="3079"/>
                        </a:lnSpc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Increased employee satisfaction, higher productivity, reduced turnover.</a:t>
                      </a:r>
                      <a:endParaRPr lang="en-US" sz="1800" dirty="0"/>
                    </a:p>
                  </a:txBody>
                  <a:tcPr marL="190500" marR="190500" marT="190500" marB="190500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ts val="3079"/>
                        </a:lnSpc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clear policies, provide necessary technology, ensure management support.</a:t>
                      </a:r>
                      <a:endParaRPr lang="en-US" sz="1800" dirty="0"/>
                    </a:p>
                  </a:txBody>
                  <a:tcPr marL="190500" marR="190500" marT="190500" marB="190500">
                    <a:lnL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1404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48" y="1299411"/>
            <a:ext cx="1448141" cy="14481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299411"/>
            <a:ext cx="1676740" cy="16767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6045" y="1119215"/>
            <a:ext cx="1828495" cy="182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16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8790D-4D94-FD22-70D2-76DC4269B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A2CA2-1445-9956-BE03-D9BBF6FCD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0671" lvl="1">
              <a:lnSpc>
                <a:spcPts val="3640"/>
              </a:lnSpc>
            </a:pPr>
            <a:r>
              <a:rPr lang="en-US" sz="2800" dirty="0"/>
              <a:t>Comprehensive job analysis of HR Department roles.</a:t>
            </a:r>
          </a:p>
          <a:p>
            <a:pPr marL="280671" lvl="1">
              <a:lnSpc>
                <a:spcPts val="3640"/>
              </a:lnSpc>
            </a:pPr>
            <a:r>
              <a:rPr lang="en-US" sz="2800" dirty="0"/>
              <a:t>Recommendations for competitive pay and flexible working arrangements.</a:t>
            </a:r>
          </a:p>
          <a:p>
            <a:pPr marL="280671" lvl="1">
              <a:lnSpc>
                <a:spcPts val="3640"/>
              </a:lnSpc>
            </a:pPr>
            <a:r>
              <a:rPr lang="en-US" sz="2800" dirty="0"/>
              <a:t>Importance of aligning HR strategy with organizational goals.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532" y="3905069"/>
            <a:ext cx="2952931" cy="295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089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3F2AE-DFE5-477F-BC0A-989F17071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358" y="0"/>
            <a:ext cx="10515600" cy="1325563"/>
          </a:xfrm>
        </p:spPr>
        <p:txBody>
          <a:bodyPr/>
          <a:lstStyle/>
          <a:p>
            <a:r>
              <a:rPr lang="en-US" dirty="0"/>
              <a:t>List of References </a:t>
            </a:r>
          </a:p>
        </p:txBody>
      </p:sp>
      <p:graphicFrame>
        <p:nvGraphicFramePr>
          <p:cNvPr id="4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331775"/>
              </p:ext>
            </p:extLst>
          </p:nvPr>
        </p:nvGraphicFramePr>
        <p:xfrm>
          <a:off x="192505" y="1155031"/>
          <a:ext cx="11839074" cy="5699826"/>
        </p:xfrm>
        <a:graphic>
          <a:graphicData uri="http://schemas.openxmlformats.org/drawingml/2006/table">
            <a:tbl>
              <a:tblPr/>
              <a:tblGrid>
                <a:gridCol w="1293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45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531">
                <a:tc>
                  <a:txBody>
                    <a:bodyPr/>
                    <a:lstStyle/>
                    <a:p>
                      <a:pPr algn="r">
                        <a:lnSpc>
                          <a:spcPts val="3779"/>
                        </a:lnSpc>
                        <a:defRPr/>
                      </a:pPr>
                      <a:r>
                        <a:rPr lang="en-US" sz="1600" dirty="0">
                          <a:solidFill>
                            <a:srgbClr val="E29417"/>
                          </a:solidFill>
                          <a:latin typeface="HK Grotesk Semi-Bold"/>
                          <a:sym typeface="HK Grotesk Semi-Bold"/>
                        </a:rPr>
                        <a:t>(A)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6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Glassdoor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[HR Manager Salaries]</a:t>
                      </a:r>
                    </a:p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https://www.glassdoor.co.uk/Salaries/hr-manager-salary-SRCH_KO0,11.htm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6531">
                <a:tc>
                  <a:txBody>
                    <a:bodyPr/>
                    <a:lstStyle/>
                    <a:p>
                      <a:pPr algn="r">
                        <a:lnSpc>
                          <a:spcPts val="3779"/>
                        </a:lnSpc>
                        <a:defRPr/>
                      </a:pPr>
                      <a:r>
                        <a:rPr lang="en-US" sz="1600" dirty="0">
                          <a:solidFill>
                            <a:srgbClr val="E29417"/>
                          </a:solidFill>
                          <a:latin typeface="HK Grotesk Semi-Bold"/>
                          <a:sym typeface="HK Grotesk Semi-Bold"/>
                        </a:rPr>
                        <a:t>(B)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Lloyds Bank Annual Report: [Lloyds Bank Annual Report 2023]</a:t>
                      </a:r>
                    </a:p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https://www.lloydsbankinggroup.com/investors/financial-performance/annual-report.html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6531">
                <a:tc>
                  <a:txBody>
                    <a:bodyPr/>
                    <a:lstStyle/>
                    <a:p>
                      <a:pPr algn="r">
                        <a:lnSpc>
                          <a:spcPts val="3779"/>
                        </a:lnSpc>
                        <a:defRPr/>
                      </a:pPr>
                      <a:r>
                        <a:rPr lang="en-US" sz="1600" dirty="0">
                          <a:solidFill>
                            <a:srgbClr val="E29417"/>
                          </a:solidFill>
                          <a:latin typeface="HK Grotesk Semi-Bold"/>
                          <a:sym typeface="HK Grotesk Semi-Bold"/>
                        </a:rPr>
                        <a:t>(C)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de-DE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CIPD: [HR Practices]</a:t>
                      </a:r>
                    </a:p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de-DE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de-DE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https://www.cipd.co.uk/knowledge/strategy/hr/hr-practices-factsheet</a:t>
                      </a:r>
                      <a:r>
                        <a:rPr lang="de-DE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6531">
                <a:tc>
                  <a:txBody>
                    <a:bodyPr/>
                    <a:lstStyle/>
                    <a:p>
                      <a:pPr algn="r">
                        <a:lnSpc>
                          <a:spcPts val="3779"/>
                        </a:lnSpc>
                        <a:defRPr/>
                      </a:pPr>
                      <a:r>
                        <a:rPr lang="en-US" sz="1600" dirty="0">
                          <a:solidFill>
                            <a:srgbClr val="E29417"/>
                          </a:solidFill>
                          <a:latin typeface="HK Grotesk Semi-Bold"/>
                          <a:sym typeface="HK Grotesk Semi-Bold"/>
                        </a:rPr>
                        <a:t>(D)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Barclays Careers: [Barclays HR Director Role]</a:t>
                      </a:r>
                    </a:p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https://home.barclays/careers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600" dirty="0">
                        <a:solidFill>
                          <a:srgbClr val="414042"/>
                        </a:solidFill>
                        <a:latin typeface="HK Grotesk"/>
                        <a:ea typeface="HK Grotesk"/>
                        <a:cs typeface="HK Grotesk"/>
                        <a:sym typeface="HK Grotesk"/>
                      </a:endParaRPr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6531">
                <a:tc>
                  <a:txBody>
                    <a:bodyPr/>
                    <a:lstStyle/>
                    <a:p>
                      <a:pPr algn="r">
                        <a:lnSpc>
                          <a:spcPts val="3779"/>
                        </a:lnSpc>
                        <a:defRPr/>
                      </a:pPr>
                      <a:r>
                        <a:rPr lang="en-US" sz="1600" dirty="0">
                          <a:solidFill>
                            <a:srgbClr val="E29417"/>
                          </a:solidFill>
                          <a:latin typeface="HK Grotesk Semi-Bold"/>
                          <a:sym typeface="HK Grotesk Semi-Bold"/>
                        </a:rPr>
                        <a:t>(E)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HSBC Careers: [HSBC HR Director Role]</a:t>
                      </a:r>
                    </a:p>
                    <a:p>
                      <a:pPr algn="l">
                        <a:lnSpc>
                          <a:spcPts val="3220"/>
                        </a:lnSpc>
                        <a:defRPr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https://www.hsbc.com/careers</a:t>
                      </a: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600" dirty="0"/>
                    </a:p>
                  </a:txBody>
                  <a:tcPr marL="190500" marR="190500" marT="190500" marB="190500"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908125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</TotalTime>
  <Words>646</Words>
  <Application>Microsoft Office PowerPoint</Application>
  <PresentationFormat>Widescreen</PresentationFormat>
  <Paragraphs>96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HK Grotesk</vt:lpstr>
      <vt:lpstr>HK Grotesk Semi-Bold</vt:lpstr>
      <vt:lpstr>Times New Roman</vt:lpstr>
      <vt:lpstr>Trebuchet MS</vt:lpstr>
      <vt:lpstr>Wingdings</vt:lpstr>
      <vt:lpstr>Wingdings 3</vt:lpstr>
      <vt:lpstr>Facet</vt:lpstr>
      <vt:lpstr>Student Name: Parthsinh Rajput Student Number: 2332811 Course Name: Human Capital Management  Lecturer Name: Nishi Ramsurrun Session: June 2024 Term  </vt:lpstr>
      <vt:lpstr>HR Director </vt:lpstr>
      <vt:lpstr>Table of Contents</vt:lpstr>
      <vt:lpstr>Introduction of Organization</vt:lpstr>
      <vt:lpstr>Strategic Goal of Organization</vt:lpstr>
      <vt:lpstr>Job Analysis-Competitors Analysis</vt:lpstr>
      <vt:lpstr>Job Description </vt:lpstr>
      <vt:lpstr>Person Specification </vt:lpstr>
      <vt:lpstr>Required skills </vt:lpstr>
      <vt:lpstr>Pay and working Conditions </vt:lpstr>
      <vt:lpstr>Flexible working arrangement: </vt:lpstr>
      <vt:lpstr>Conclusion </vt:lpstr>
      <vt:lpstr>List of 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Shreyash Shingala</cp:lastModifiedBy>
  <cp:revision>111</cp:revision>
  <dcterms:created xsi:type="dcterms:W3CDTF">2024-06-27T11:21:54Z</dcterms:created>
  <dcterms:modified xsi:type="dcterms:W3CDTF">2024-07-30T09:29:29Z</dcterms:modified>
</cp:coreProperties>
</file>