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3" r:id="rId4"/>
    <p:sldId id="262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B9443-0B88-4913-B820-3C022344D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649317-04DD-4878-87C1-161FB0F3F4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391C8-2C25-4F3E-80F3-70C771B4C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473D7-4289-4828-9E85-7B3680035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DA33D-91AD-47FB-B4E4-6378BFD73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75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98464-0E48-454D-A01A-EEF850E40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20BEA-6E88-4747-A85E-3C7EC497A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3F7EB-7004-4291-B023-F8EA33413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9D945B-3315-43F8-ADF5-6C770E8DD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4D14B-2424-4D43-97C4-276ADC21B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766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CC04-F807-4001-865F-2F7A2B9C8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43BEBA-FFBE-4CAD-B59C-7026C2368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5F972-D510-40D8-8267-76A332228C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CD441-2AFD-4821-9C71-5ADF24284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35AFB-2DB2-4180-B255-BA0131564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797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F727F-4B2D-49C3-8871-388C107E2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43C1E-2E97-42F0-A295-86C454907F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7FE54-B30A-47F5-ABBB-A434B146EA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3C5A84-9465-439A-B79E-AE7518D0F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C2D68C-9B19-4564-92A0-691B13927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B0E6B9-8A22-4732-B842-1BDC9FCCE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310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5A801-03F2-4778-874E-E3295F196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5CF83F-4B56-4C15-88B2-C94799822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1BEB1F-B43E-4D8B-B798-8FC438F04F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7C6A66-0E72-40FA-967C-F5229269DC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823037-2B7A-45F1-A243-4AE6CB0A40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372863-4DCB-4498-AE99-E5A6644FB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97F62C-B5D9-4AEB-B24A-204F13F63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6E7C88-7DB9-4C91-A542-469FA07E2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149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4755A-C397-45B6-B5BD-F8AC12EB6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84B407-CD54-45C4-AFC3-BF2452C7E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9D196F-896F-4124-AA07-22BDEB2F7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9C7037-2BD2-4299-8E4F-497B116F0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33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F98C2-50DE-4EAD-B226-BAA83F62A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676194-EDCA-487E-8BD6-BCF7D0052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58B383-2770-4E8F-BED4-AC4E58635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106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E45CE-0EAF-4B9F-9D39-8AA97968F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D30B4-2EE3-4A68-8471-0E247E9C6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16E350-949C-4B1A-8A7F-3BD7FD89BE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1D3C2-B128-48A0-9156-8B55169E1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5477D6-D51C-4901-9C18-21299C60B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F2182C-4E25-492D-A5AD-20DF4ABC9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646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7769-F5A2-4776-A31B-A60AF1306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5B0D51-D08C-47F2-8535-2555D41DF4B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8147DB-7231-435C-BC2C-8DA3B54111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60661-7C67-42F8-92A8-F0684B951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2A1D43-B511-4129-A402-73A3D1E8C8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D174DB-DDF6-4C29-AA50-14468793F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747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50D8-A5F1-4975-ADEA-E1935994C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51FD64-BFD5-4B41-82CC-86C39F103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6CBE1-D991-41DF-B2B6-7B9BE4EFE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FF7F7-8C78-48EF-A11B-8B12CF83B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88F440-971E-4E26-B340-9F90FFD79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0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D9E9E2-B2E3-480C-883C-7D3F231ABF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09536D-8AB0-442C-8FDD-EAFFBC5C4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D2872-BDEE-417E-92F0-CFA66A6C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2681E2-A67D-4BB2-85E6-D190C5482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493E0A-BBBC-4951-AEE6-CC8A843C7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957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F44B86-99C8-495A-96EB-C2257C897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D76E79-4C64-4F40-8CE0-A3DE8CD1DE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301E1-BD6A-4EF4-BB8C-7B0A1A303C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487CE-8690-47D2-AD10-FF5255FD8928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399FB-155B-4485-A16B-AA9FF10D40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9670B-721B-44D7-94A3-6B380CF93F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E59E1-9F5C-416C-B31B-5E7788E45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224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iscovercracow.com/blog/krakow-prices-poland/?utm_source=fb_post" TargetMode="External"/><Relationship Id="rId3" Type="http://schemas.openxmlformats.org/officeDocument/2006/relationships/hyperlink" Target="https://www.google.co.uk/flights?hl=en-GB#flt=/m/04jpl./m/035m6.2020-02-02*/m/035m6./m/04jpl.2020-02-06;c:GBP;e:1;sd:1;t:f" TargetMode="External"/><Relationship Id="rId7" Type="http://schemas.openxmlformats.org/officeDocument/2006/relationships/hyperlink" Target="https://www.independent.co.uk/travel/news-and-advice/krakow-poland-cheap-city-break-europe-travel-holiday-which-valencia-tallinn-budapest-a8740151.html" TargetMode="External"/><Relationship Id="rId2" Type="http://schemas.openxmlformats.org/officeDocument/2006/relationships/hyperlink" Target="https://www.google.com/intl/en/googlefinance/disclaimer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hedailyviz.com/2016/08/25/charting-world-alcohol-consumption-how-much-does-each-country-drink/" TargetMode="External"/><Relationship Id="rId5" Type="http://schemas.openxmlformats.org/officeDocument/2006/relationships/hyperlink" Target="https://culture.pl/en/article/8-must-try-regional-alcoholic-drinks-from-poland" TargetMode="External"/><Relationship Id="rId10" Type="http://schemas.openxmlformats.org/officeDocument/2006/relationships/hyperlink" Target="https://www.money.co.uk/travel-money/polish-zloty-exchange-rate.htm" TargetMode="External"/><Relationship Id="rId4" Type="http://schemas.openxmlformats.org/officeDocument/2006/relationships/hyperlink" Target="https://www.thestagcompany.com/stag-weekends-blog/beer-prices-in-krakow-poland" TargetMode="External"/><Relationship Id="rId9" Type="http://schemas.openxmlformats.org/officeDocument/2006/relationships/hyperlink" Target="https://www.lonelyplanet.com/poland/transport/getting-around/local-trans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C5C6-80FC-4439-BDFC-7E3674A07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765" y="133644"/>
            <a:ext cx="9117496" cy="9921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Affordable transport compared to the rest of Europe.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F1A8F4-26C2-4C70-A8AC-E93B83402E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85" t="32812" r="42769" b="20806"/>
          <a:stretch/>
        </p:blipFill>
        <p:spPr>
          <a:xfrm>
            <a:off x="292723" y="1422288"/>
            <a:ext cx="5617746" cy="31497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3E1F08-3E51-40EA-8A6E-5EB2C56B70CA}"/>
              </a:ext>
            </a:extLst>
          </p:cNvPr>
          <p:cNvSpPr txBox="1"/>
          <p:nvPr/>
        </p:nvSpPr>
        <p:spPr>
          <a:xfrm>
            <a:off x="292723" y="4499212"/>
            <a:ext cx="2902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Google flights.com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6BBD7-5FD7-414B-BA24-256E2F749F7C}"/>
              </a:ext>
            </a:extLst>
          </p:cNvPr>
          <p:cNvSpPr txBox="1"/>
          <p:nvPr/>
        </p:nvSpPr>
        <p:spPr>
          <a:xfrm>
            <a:off x="561436" y="5564320"/>
            <a:ext cx="3338373" cy="662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public transport is cheap and so are flights.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A5A1E9-5192-4F0C-9C4B-5E4645CDEB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807" t="24603" r="39654" b="10545"/>
          <a:stretch/>
        </p:blipFill>
        <p:spPr>
          <a:xfrm>
            <a:off x="6096000" y="1422288"/>
            <a:ext cx="5617746" cy="34168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1AD930-BC6C-4EBF-A97D-0B9163A7AF8A}"/>
              </a:ext>
            </a:extLst>
          </p:cNvPr>
          <p:cNvSpPr txBox="1"/>
          <p:nvPr/>
        </p:nvSpPr>
        <p:spPr>
          <a:xfrm>
            <a:off x="7832035" y="4950984"/>
            <a:ext cx="2902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discovercracow.com</a:t>
            </a:r>
          </a:p>
        </p:txBody>
      </p:sp>
    </p:spTree>
    <p:extLst>
      <p:ext uri="{BB962C8B-B14F-4D97-AF65-F5344CB8AC3E}">
        <p14:creationId xmlns:p14="http://schemas.microsoft.com/office/powerpoint/2010/main" val="2450278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B04BD9A-2079-48FA-AEF5-917E7890E956}"/>
              </a:ext>
            </a:extLst>
          </p:cNvPr>
          <p:cNvSpPr/>
          <p:nvPr/>
        </p:nvSpPr>
        <p:spPr>
          <a:xfrm>
            <a:off x="299078" y="4938721"/>
            <a:ext cx="31698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Source: Discovercracow.com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D6FAA6-2A4B-43BF-8463-75969907DADD}"/>
              </a:ext>
            </a:extLst>
          </p:cNvPr>
          <p:cNvSpPr txBox="1"/>
          <p:nvPr/>
        </p:nvSpPr>
        <p:spPr>
          <a:xfrm>
            <a:off x="496352" y="5461428"/>
            <a:ext cx="4075647" cy="924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In Poland you can get a good meal for less than a tenner, and a pint of beer for just £1.18.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DC5943-50FA-4238-81CC-0CA60B13A0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04" t="21973" r="19890" b="16044"/>
          <a:stretch/>
        </p:blipFill>
        <p:spPr>
          <a:xfrm>
            <a:off x="5535520" y="189486"/>
            <a:ext cx="6357402" cy="29381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3011C30-E7BD-400F-B312-4EE053C8A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587" y="3636094"/>
            <a:ext cx="6656413" cy="2938116"/>
          </a:xfrm>
          <a:prstGeom prst="rect">
            <a:avLst/>
          </a:prstGeom>
        </p:spPr>
      </p:pic>
      <p:sp>
        <p:nvSpPr>
          <p:cNvPr id="13" name="Arrow: Right 12">
            <a:extLst>
              <a:ext uri="{FF2B5EF4-FFF2-40B4-BE49-F238E27FC236}">
                <a16:creationId xmlns:a16="http://schemas.microsoft.com/office/drawing/2014/main" id="{D6086B66-9D28-4115-8BFE-2F1E23DDB782}"/>
              </a:ext>
            </a:extLst>
          </p:cNvPr>
          <p:cNvSpPr/>
          <p:nvPr/>
        </p:nvSpPr>
        <p:spPr>
          <a:xfrm>
            <a:off x="4996070" y="5923722"/>
            <a:ext cx="768626" cy="2517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9481F5-4BB9-4936-A2FE-08D64C3745C3}"/>
              </a:ext>
            </a:extLst>
          </p:cNvPr>
          <p:cNvSpPr/>
          <p:nvPr/>
        </p:nvSpPr>
        <p:spPr>
          <a:xfrm>
            <a:off x="8170921" y="3221906"/>
            <a:ext cx="262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/>
              <a:t>Source:Thedailyviz.com</a:t>
            </a:r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AB053B2-D9BC-43B0-B680-E3B050E09B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078" y="1752848"/>
            <a:ext cx="5236442" cy="2938116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477B3CC-98F9-4357-8030-655E4CC5FF6F}"/>
              </a:ext>
            </a:extLst>
          </p:cNvPr>
          <p:cNvSpPr/>
          <p:nvPr/>
        </p:nvSpPr>
        <p:spPr>
          <a:xfrm>
            <a:off x="630738" y="305787"/>
            <a:ext cx="380687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b="1" dirty="0"/>
              <a:t>Budget- Alcohol </a:t>
            </a:r>
          </a:p>
        </p:txBody>
      </p:sp>
    </p:spTree>
    <p:extLst>
      <p:ext uri="{BB962C8B-B14F-4D97-AF65-F5344CB8AC3E}">
        <p14:creationId xmlns:p14="http://schemas.microsoft.com/office/powerpoint/2010/main" val="2410902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0ED9C-090C-46B6-A59E-4B551071F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46840"/>
          </a:xfrm>
        </p:spPr>
        <p:txBody>
          <a:bodyPr/>
          <a:lstStyle/>
          <a:p>
            <a:pPr algn="ctr"/>
            <a:r>
              <a:rPr lang="en-GB" b="1" dirty="0"/>
              <a:t>Cheapest food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66E4A9-0939-431A-9460-AF1867EF84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853" y="1311966"/>
            <a:ext cx="7951304" cy="44663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FA2F3C-D0ED-463E-A914-5899F6449324}"/>
              </a:ext>
            </a:extLst>
          </p:cNvPr>
          <p:cNvSpPr txBox="1"/>
          <p:nvPr/>
        </p:nvSpPr>
        <p:spPr>
          <a:xfrm>
            <a:off x="2923280" y="5841668"/>
            <a:ext cx="2902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discovercracow.com</a:t>
            </a:r>
          </a:p>
        </p:txBody>
      </p:sp>
    </p:spTree>
    <p:extLst>
      <p:ext uri="{BB962C8B-B14F-4D97-AF65-F5344CB8AC3E}">
        <p14:creationId xmlns:p14="http://schemas.microsoft.com/office/powerpoint/2010/main" val="399229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43945-2941-44F4-9206-D97D268E0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9116" y="279399"/>
            <a:ext cx="6603815" cy="67223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Shopping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8866F0-BE1A-4514-8720-631D68A62A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193" t="29529" r="37692" b="34556"/>
          <a:stretch/>
        </p:blipFill>
        <p:spPr>
          <a:xfrm>
            <a:off x="250565" y="1121542"/>
            <a:ext cx="5157963" cy="32335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95DEF9-9760-4688-A3E4-F4A1E448B158}"/>
              </a:ext>
            </a:extLst>
          </p:cNvPr>
          <p:cNvSpPr txBox="1"/>
          <p:nvPr/>
        </p:nvSpPr>
        <p:spPr>
          <a:xfrm>
            <a:off x="250566" y="4480639"/>
            <a:ext cx="2902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discovercracow.com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6F3586-F0D0-4728-B5F7-12DAD63EB8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53" t="12495" r="5616" b="4593"/>
          <a:stretch/>
        </p:blipFill>
        <p:spPr>
          <a:xfrm>
            <a:off x="6111704" y="172310"/>
            <a:ext cx="5829730" cy="30948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FFD832-0563-4DB8-A0F8-A965831096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92" t="12701" r="6875" b="5619"/>
          <a:stretch/>
        </p:blipFill>
        <p:spPr>
          <a:xfrm>
            <a:off x="6061512" y="3960202"/>
            <a:ext cx="5773424" cy="28679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E5DFA2-CCA2-4495-AC01-694B5FD55E46}"/>
              </a:ext>
            </a:extLst>
          </p:cNvPr>
          <p:cNvSpPr txBox="1"/>
          <p:nvPr/>
        </p:nvSpPr>
        <p:spPr>
          <a:xfrm>
            <a:off x="8229535" y="3590870"/>
            <a:ext cx="2902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Zara.com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0C8ADA-1929-48D0-8D7C-9D7FA5C87AF4}"/>
              </a:ext>
            </a:extLst>
          </p:cNvPr>
          <p:cNvSpPr txBox="1"/>
          <p:nvPr/>
        </p:nvSpPr>
        <p:spPr>
          <a:xfrm>
            <a:off x="1095367" y="5367126"/>
            <a:ext cx="3622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249zt which is £50.09 in pound. The cost is much cheaper in Poland.  </a:t>
            </a:r>
          </a:p>
        </p:txBody>
      </p:sp>
    </p:spTree>
    <p:extLst>
      <p:ext uri="{BB962C8B-B14F-4D97-AF65-F5344CB8AC3E}">
        <p14:creationId xmlns:p14="http://schemas.microsoft.com/office/powerpoint/2010/main" val="3032887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7551F-B07B-441E-850C-99F836074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478" y="153091"/>
            <a:ext cx="10515600" cy="118537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Exchange rate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1F819A-8845-448D-81CE-46543DF938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960" t="32660" r="42295" b="32316"/>
          <a:stretch/>
        </p:blipFill>
        <p:spPr>
          <a:xfrm>
            <a:off x="173828" y="1457739"/>
            <a:ext cx="6198838" cy="31154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DD43D6-75B5-4134-AB1F-4EEB185A88E8}"/>
              </a:ext>
            </a:extLst>
          </p:cNvPr>
          <p:cNvSpPr txBox="1"/>
          <p:nvPr/>
        </p:nvSpPr>
        <p:spPr>
          <a:xfrm>
            <a:off x="173827" y="4784034"/>
            <a:ext cx="3456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 Google Finance.com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9A4017-CA55-4E46-ABA9-3E7658299508}"/>
              </a:ext>
            </a:extLst>
          </p:cNvPr>
          <p:cNvSpPr/>
          <p:nvPr/>
        </p:nvSpPr>
        <p:spPr>
          <a:xfrm>
            <a:off x="3063512" y="5153366"/>
            <a:ext cx="66183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‘’The Polish money is available in the following denominations: one-grosz, two-grosz, five-grosz, ten-grosz, twenty-grosz, and fifty-grosz coins; one-zloty, two-zloty, and five-zloty coins and ten-zloty, twenty-zloty, fifty-zloty, 100-zloty, 200-zloty, and 500-zloty bank notes’’.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F621209-84CA-417C-81D2-6C7870958C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301"/>
          <a:stretch/>
        </p:blipFill>
        <p:spPr>
          <a:xfrm>
            <a:off x="6786343" y="1485095"/>
            <a:ext cx="4739735" cy="283612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ADB54FE-A7F7-44BD-887D-E58451A25337}"/>
              </a:ext>
            </a:extLst>
          </p:cNvPr>
          <p:cNvSpPr/>
          <p:nvPr/>
        </p:nvSpPr>
        <p:spPr>
          <a:xfrm>
            <a:off x="6786343" y="4388546"/>
            <a:ext cx="2717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slideshare.net.com</a:t>
            </a:r>
          </a:p>
        </p:txBody>
      </p:sp>
    </p:spTree>
    <p:extLst>
      <p:ext uri="{BB962C8B-B14F-4D97-AF65-F5344CB8AC3E}">
        <p14:creationId xmlns:p14="http://schemas.microsoft.com/office/powerpoint/2010/main" val="3449427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BECE8-9A5B-4B1F-8E23-D542E32D7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EEC79-EF65-4C38-9D42-3D1371864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534625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800" dirty="0"/>
              <a:t>Google Finance, (2019)’ Finance Data Listing and Disclaimers &amp; Exchanges ‘ [Online].Available: </a:t>
            </a:r>
            <a:r>
              <a:rPr lang="en-GB" sz="1800" dirty="0">
                <a:hlinkClick r:id="rId2"/>
              </a:rPr>
              <a:t>https://www.google.com/intl/en/googlefinance/disclaimer/</a:t>
            </a:r>
            <a:r>
              <a:rPr lang="en-GB" sz="1800" dirty="0"/>
              <a:t>[Accessed : 2020, January 15]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Google flights, (2020)’ Travel explore’ [Online].Available: </a:t>
            </a:r>
            <a:r>
              <a:rPr lang="en-GB" sz="1800" dirty="0">
                <a:hlinkClick r:id="rId3"/>
              </a:rPr>
              <a:t>https://www.google.co.uk/flights?hl=en-GB#flt=/m/04jpl./m/035m6.2020-02-02*/m/035m6./m/04jpl.2020-02-06;c:GBP;e:1;sd:1;t:f</a:t>
            </a:r>
            <a:r>
              <a:rPr lang="en-GB" sz="1800" dirty="0"/>
              <a:t> [Accessed:2020,January 15]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ABTA,(2017) ‘</a:t>
            </a:r>
            <a:r>
              <a:rPr lang="nl-NL" sz="1800" dirty="0"/>
              <a:t>Beer Prices in Krakow, Poland’[Online]. Avalable: </a:t>
            </a:r>
            <a:r>
              <a:rPr lang="en-GB" sz="1800" dirty="0">
                <a:hlinkClick r:id="rId4"/>
              </a:rPr>
              <a:t>https://www.thestagcompany.com/stag-weekends-blog/beer-prices-in-krakow-poland</a:t>
            </a:r>
            <a:r>
              <a:rPr lang="en-GB" sz="1800" dirty="0"/>
              <a:t> [Accessed: 2020, January 15]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Natalia,M</a:t>
            </a:r>
            <a:r>
              <a:rPr lang="en-GB" sz="1800" dirty="0"/>
              <a:t>. (2019) ‘8 Must-Try Regional Alcoholic Drinks from Poland’ [Online].Available: </a:t>
            </a:r>
            <a:r>
              <a:rPr lang="en-GB" sz="1800" dirty="0">
                <a:hlinkClick r:id="rId5"/>
              </a:rPr>
              <a:t>https://culture.pl/en/article/8-must-try-regional-alcoholic-drinks-from-poland</a:t>
            </a:r>
            <a:r>
              <a:rPr lang="en-GB" sz="1800" dirty="0"/>
              <a:t> [accessed: 2020,January 16]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Thedailyviz.com,(2016) ‘Visualizing World Alcohol Consumption: How Much Does Each Country Drink’ [Online].Available: </a:t>
            </a:r>
            <a:r>
              <a:rPr lang="en-GB" sz="1800" dirty="0">
                <a:hlinkClick r:id="rId6"/>
              </a:rPr>
              <a:t>http://thedailyviz.com/2016/08/25/charting-world-alcohol-consumption-how-much-does-each-country-drink/</a:t>
            </a:r>
            <a:r>
              <a:rPr lang="en-GB" sz="1800" dirty="0"/>
              <a:t>  [Accessed: 2020, January 16]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Cathy,A</a:t>
            </a:r>
            <a:r>
              <a:rPr lang="en-GB" sz="1800" dirty="0"/>
              <a:t>. (2019) ‘ Krakow ranked the cheapest European city break’ [online]. Available:  </a:t>
            </a:r>
            <a:r>
              <a:rPr lang="en-GB" sz="1800" dirty="0">
                <a:hlinkClick r:id="rId7"/>
              </a:rPr>
              <a:t>https://www.independent.co.uk/travel/news-and-advice/krakow-poland-cheap-city-break-europe-travel-holiday-which-valencia-tallinn-budapest-a8740151.html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[Accessed: 2020 , January 16] </a:t>
            </a:r>
          </a:p>
          <a:p>
            <a:pPr marL="0" indent="0">
              <a:buNone/>
            </a:pPr>
            <a:r>
              <a:rPr lang="en-GB" sz="1800" dirty="0" err="1"/>
              <a:t>Discovercracow</a:t>
            </a:r>
            <a:r>
              <a:rPr lang="en-GB" sz="1800" dirty="0"/>
              <a:t>, (2018)’ Prices in Krakow – Full Guide’ [Online].Available: </a:t>
            </a:r>
            <a:r>
              <a:rPr lang="en-GB" sz="1800" dirty="0">
                <a:hlinkClick r:id="rId8"/>
              </a:rPr>
              <a:t>https://discovercracow.com/blog/krakow-prices-poland/?utm_source=fb_post</a:t>
            </a:r>
            <a:r>
              <a:rPr lang="en-GB" sz="1800" dirty="0"/>
              <a:t> [Accessed: 2020, January 17]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Lonelyplanet.com,(2019)’ Transport’ [Online].Available: </a:t>
            </a:r>
            <a:r>
              <a:rPr lang="en-GB" sz="1800" dirty="0">
                <a:hlinkClick r:id="rId9"/>
              </a:rPr>
              <a:t>https://www.lonelyplanet.com/poland/transport/getting-around/local-transport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[Accessed:2020,January 17] </a:t>
            </a:r>
          </a:p>
          <a:p>
            <a:pPr marL="0" indent="0">
              <a:buNone/>
            </a:pPr>
            <a:r>
              <a:rPr lang="en-GB" sz="1800" dirty="0"/>
              <a:t>Money.co.uk, (2020)’ Compare Polish zloty exchange rates’ [Online].Available: </a:t>
            </a:r>
            <a:r>
              <a:rPr lang="en-GB" sz="1800" dirty="0">
                <a:hlinkClick r:id="rId10"/>
              </a:rPr>
              <a:t>https://www.money.co.uk/travel-money/polish-zloty-exchange-rate.htm</a:t>
            </a:r>
            <a:r>
              <a:rPr lang="en-GB" sz="1800" dirty="0"/>
              <a:t> [Assessed:2020,January 17]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622332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706</TotalTime>
  <Words>564</Words>
  <Application>Microsoft Office PowerPoint</Application>
  <PresentationFormat>Widescreen</PresentationFormat>
  <Paragraphs>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Affordable transport compared to the rest of Europe.</vt:lpstr>
      <vt:lpstr>PowerPoint Presentation</vt:lpstr>
      <vt:lpstr>Cheapest food </vt:lpstr>
      <vt:lpstr>Shopping </vt:lpstr>
      <vt:lpstr>Exchange rate</vt:lpstr>
      <vt:lpstr>Reference: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germaine Engondo</dc:creator>
  <cp:lastModifiedBy>germaine Engondo</cp:lastModifiedBy>
  <cp:revision>33</cp:revision>
  <dcterms:created xsi:type="dcterms:W3CDTF">2020-01-17T15:21:41Z</dcterms:created>
  <dcterms:modified xsi:type="dcterms:W3CDTF">2020-01-20T17:43:29Z</dcterms:modified>
</cp:coreProperties>
</file>