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6"/>
  </p:notesMasterIdLst>
  <p:handoutMasterIdLst>
    <p:handoutMasterId r:id="rId67"/>
  </p:handoutMasterIdLst>
  <p:sldIdLst>
    <p:sldId id="452" r:id="rId5"/>
    <p:sldId id="453" r:id="rId6"/>
    <p:sldId id="454" r:id="rId7"/>
    <p:sldId id="776" r:id="rId8"/>
    <p:sldId id="793" r:id="rId9"/>
    <p:sldId id="792" r:id="rId10"/>
    <p:sldId id="778" r:id="rId11"/>
    <p:sldId id="823" r:id="rId12"/>
    <p:sldId id="824" r:id="rId13"/>
    <p:sldId id="779" r:id="rId14"/>
    <p:sldId id="409" r:id="rId15"/>
    <p:sldId id="765" r:id="rId16"/>
    <p:sldId id="764" r:id="rId17"/>
    <p:sldId id="766" r:id="rId18"/>
    <p:sldId id="767" r:id="rId19"/>
    <p:sldId id="772" r:id="rId20"/>
    <p:sldId id="773" r:id="rId21"/>
    <p:sldId id="802" r:id="rId22"/>
    <p:sldId id="826" r:id="rId23"/>
    <p:sldId id="828" r:id="rId24"/>
    <p:sldId id="829" r:id="rId25"/>
    <p:sldId id="827" r:id="rId26"/>
    <p:sldId id="768" r:id="rId27"/>
    <p:sldId id="769" r:id="rId28"/>
    <p:sldId id="770" r:id="rId29"/>
    <p:sldId id="771" r:id="rId30"/>
    <p:sldId id="774" r:id="rId31"/>
    <p:sldId id="801" r:id="rId32"/>
    <p:sldId id="800" r:id="rId33"/>
    <p:sldId id="799" r:id="rId34"/>
    <p:sldId id="794" r:id="rId35"/>
    <p:sldId id="788" r:id="rId36"/>
    <p:sldId id="781" r:id="rId37"/>
    <p:sldId id="783" r:id="rId38"/>
    <p:sldId id="795" r:id="rId39"/>
    <p:sldId id="784" r:id="rId40"/>
    <p:sldId id="785" r:id="rId41"/>
    <p:sldId id="816" r:id="rId42"/>
    <p:sldId id="817" r:id="rId43"/>
    <p:sldId id="818" r:id="rId44"/>
    <p:sldId id="789" r:id="rId45"/>
    <p:sldId id="787" r:id="rId46"/>
    <p:sldId id="790" r:id="rId47"/>
    <p:sldId id="791" r:id="rId48"/>
    <p:sldId id="796" r:id="rId49"/>
    <p:sldId id="797" r:id="rId50"/>
    <p:sldId id="804" r:id="rId51"/>
    <p:sldId id="806" r:id="rId52"/>
    <p:sldId id="807" r:id="rId53"/>
    <p:sldId id="808" r:id="rId54"/>
    <p:sldId id="809" r:id="rId55"/>
    <p:sldId id="812" r:id="rId56"/>
    <p:sldId id="810" r:id="rId57"/>
    <p:sldId id="811" r:id="rId58"/>
    <p:sldId id="820" r:id="rId59"/>
    <p:sldId id="821" r:id="rId60"/>
    <p:sldId id="822" r:id="rId61"/>
    <p:sldId id="803" r:id="rId62"/>
    <p:sldId id="860" r:id="rId63"/>
    <p:sldId id="393" r:id="rId64"/>
    <p:sldId id="861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8CAA0D-8B72-4830-8E41-4C94D83FC7D7}" v="3" dt="2023-04-09T10:29:20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2B8CAA0D-8B72-4830-8E41-4C94D83FC7D7}"/>
    <pc:docChg chg="addSld modSld">
      <pc:chgData name="Aishat Bakre" userId="839b68a6-4a2b-45ef-9a5a-14f954bfea5f" providerId="ADAL" clId="{2B8CAA0D-8B72-4830-8E41-4C94D83FC7D7}" dt="2023-04-09T10:32:39.757" v="33" actId="113"/>
      <pc:docMkLst>
        <pc:docMk/>
      </pc:docMkLst>
      <pc:sldChg chg="modNotesTx">
        <pc:chgData name="Aishat Bakre" userId="839b68a6-4a2b-45ef-9a5a-14f954bfea5f" providerId="ADAL" clId="{2B8CAA0D-8B72-4830-8E41-4C94D83FC7D7}" dt="2023-04-09T10:25:58.911" v="0" actId="20577"/>
        <pc:sldMkLst>
          <pc:docMk/>
          <pc:sldMk cId="1840617446" sldId="409"/>
        </pc:sldMkLst>
      </pc:sldChg>
      <pc:sldChg chg="modSp mod">
        <pc:chgData name="Aishat Bakre" userId="839b68a6-4a2b-45ef-9a5a-14f954bfea5f" providerId="ADAL" clId="{2B8CAA0D-8B72-4830-8E41-4C94D83FC7D7}" dt="2023-04-09T10:32:23.692" v="30" actId="20577"/>
        <pc:sldMkLst>
          <pc:docMk/>
          <pc:sldMk cId="1325800853" sldId="776"/>
        </pc:sldMkLst>
        <pc:spChg chg="mod">
          <ac:chgData name="Aishat Bakre" userId="839b68a6-4a2b-45ef-9a5a-14f954bfea5f" providerId="ADAL" clId="{2B8CAA0D-8B72-4830-8E41-4C94D83FC7D7}" dt="2023-04-09T10:32:23.692" v="30" actId="20577"/>
          <ac:spMkLst>
            <pc:docMk/>
            <pc:sldMk cId="1325800853" sldId="776"/>
            <ac:spMk id="3" creationId="{0F43F78E-5411-44CD-8E53-94B4F81232CF}"/>
          </ac:spMkLst>
        </pc:spChg>
      </pc:sldChg>
      <pc:sldChg chg="modSp mod">
        <pc:chgData name="Aishat Bakre" userId="839b68a6-4a2b-45ef-9a5a-14f954bfea5f" providerId="ADAL" clId="{2B8CAA0D-8B72-4830-8E41-4C94D83FC7D7}" dt="2023-04-09T10:32:39.757" v="33" actId="113"/>
        <pc:sldMkLst>
          <pc:docMk/>
          <pc:sldMk cId="2255241153" sldId="792"/>
        </pc:sldMkLst>
        <pc:spChg chg="mod">
          <ac:chgData name="Aishat Bakre" userId="839b68a6-4a2b-45ef-9a5a-14f954bfea5f" providerId="ADAL" clId="{2B8CAA0D-8B72-4830-8E41-4C94D83FC7D7}" dt="2023-04-09T10:32:39.757" v="33" actId="113"/>
          <ac:spMkLst>
            <pc:docMk/>
            <pc:sldMk cId="2255241153" sldId="792"/>
            <ac:spMk id="3" creationId="{8D81AC45-C062-4D87-B4BB-1ECE37E98A4F}"/>
          </ac:spMkLst>
        </pc:spChg>
      </pc:sldChg>
      <pc:sldChg chg="modSp">
        <pc:chgData name="Aishat Bakre" userId="839b68a6-4a2b-45ef-9a5a-14f954bfea5f" providerId="ADAL" clId="{2B8CAA0D-8B72-4830-8E41-4C94D83FC7D7}" dt="2023-04-09T10:27:37.809" v="4"/>
        <pc:sldMkLst>
          <pc:docMk/>
          <pc:sldMk cId="3467832196" sldId="796"/>
        </pc:sldMkLst>
        <pc:graphicFrameChg chg="mod">
          <ac:chgData name="Aishat Bakre" userId="839b68a6-4a2b-45ef-9a5a-14f954bfea5f" providerId="ADAL" clId="{2B8CAA0D-8B72-4830-8E41-4C94D83FC7D7}" dt="2023-04-09T10:27:37.809" v="4"/>
          <ac:graphicFrameMkLst>
            <pc:docMk/>
            <pc:sldMk cId="3467832196" sldId="796"/>
            <ac:graphicFrameMk id="4" creationId="{8E20E0F5-37A0-4C62-9C6B-330AFAFE20DC}"/>
          </ac:graphicFrameMkLst>
        </pc:graphicFrameChg>
      </pc:sldChg>
      <pc:sldChg chg="modSp mod">
        <pc:chgData name="Aishat Bakre" userId="839b68a6-4a2b-45ef-9a5a-14f954bfea5f" providerId="ADAL" clId="{2B8CAA0D-8B72-4830-8E41-4C94D83FC7D7}" dt="2023-04-09T10:26:30.123" v="1" actId="1076"/>
        <pc:sldMkLst>
          <pc:docMk/>
          <pc:sldMk cId="3988991448" sldId="802"/>
        </pc:sldMkLst>
        <pc:spChg chg="mod">
          <ac:chgData name="Aishat Bakre" userId="839b68a6-4a2b-45ef-9a5a-14f954bfea5f" providerId="ADAL" clId="{2B8CAA0D-8B72-4830-8E41-4C94D83FC7D7}" dt="2023-04-09T10:26:30.123" v="1" actId="1076"/>
          <ac:spMkLst>
            <pc:docMk/>
            <pc:sldMk cId="3988991448" sldId="802"/>
            <ac:spMk id="3" creationId="{92C0CD84-F6F2-4402-B8B2-2B69DC396A59}"/>
          </ac:spMkLst>
        </pc:spChg>
      </pc:sldChg>
      <pc:sldChg chg="modNotesTx">
        <pc:chgData name="Aishat Bakre" userId="839b68a6-4a2b-45ef-9a5a-14f954bfea5f" providerId="ADAL" clId="{2B8CAA0D-8B72-4830-8E41-4C94D83FC7D7}" dt="2023-04-09T10:26:36.878" v="2" actId="20577"/>
        <pc:sldMkLst>
          <pc:docMk/>
          <pc:sldMk cId="3839146483" sldId="826"/>
        </pc:sldMkLst>
      </pc:sldChg>
      <pc:sldChg chg="addSp delSp modSp new mod">
        <pc:chgData name="Aishat Bakre" userId="839b68a6-4a2b-45ef-9a5a-14f954bfea5f" providerId="ADAL" clId="{2B8CAA0D-8B72-4830-8E41-4C94D83FC7D7}" dt="2023-04-09T10:30:01.510" v="23" actId="1076"/>
        <pc:sldMkLst>
          <pc:docMk/>
          <pc:sldMk cId="3601778909" sldId="861"/>
        </pc:sldMkLst>
        <pc:spChg chg="mod">
          <ac:chgData name="Aishat Bakre" userId="839b68a6-4a2b-45ef-9a5a-14f954bfea5f" providerId="ADAL" clId="{2B8CAA0D-8B72-4830-8E41-4C94D83FC7D7}" dt="2023-04-09T10:29:58.221" v="21" actId="1076"/>
          <ac:spMkLst>
            <pc:docMk/>
            <pc:sldMk cId="3601778909" sldId="861"/>
            <ac:spMk id="2" creationId="{27837A72-8480-9434-C2BF-39815D510924}"/>
          </ac:spMkLst>
        </pc:spChg>
        <pc:spChg chg="del">
          <ac:chgData name="Aishat Bakre" userId="839b68a6-4a2b-45ef-9a5a-14f954bfea5f" providerId="ADAL" clId="{2B8CAA0D-8B72-4830-8E41-4C94D83FC7D7}" dt="2023-04-09T10:29:20.035" v="6"/>
          <ac:spMkLst>
            <pc:docMk/>
            <pc:sldMk cId="3601778909" sldId="861"/>
            <ac:spMk id="3" creationId="{34A75FCD-F0B2-71DF-DAEC-AFDF57D74DF6}"/>
          </ac:spMkLst>
        </pc:spChg>
        <pc:picChg chg="add mod">
          <ac:chgData name="Aishat Bakre" userId="839b68a6-4a2b-45ef-9a5a-14f954bfea5f" providerId="ADAL" clId="{2B8CAA0D-8B72-4830-8E41-4C94D83FC7D7}" dt="2023-04-09T10:30:01.510" v="23" actId="1076"/>
          <ac:picMkLst>
            <pc:docMk/>
            <pc:sldMk cId="3601778909" sldId="861"/>
            <ac:picMk id="4" creationId="{A3E89450-E4EC-E533-1B12-E569D2AF49C2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JpiUHbLKLU" TargetMode="External"/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KIBZUk39ncI" TargetMode="Externa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Ez-EUs8tXs" TargetMode="External"/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LuBD49SFpWs" TargetMode="Externa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395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586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46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24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208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41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175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8956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738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881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0428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0924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1708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081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6848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7177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hlinkClick r:id="rId3"/>
            </a:endParaRPr>
          </a:p>
          <a:p>
            <a:r>
              <a:rPr lang="en-GB" dirty="0">
                <a:hlinkClick r:id="rId4"/>
              </a:rPr>
              <a:t>Scales of Measurement - Nominal, Ordinal, Interval, Ratio (Part 1) - Introductory Statistics - YouTube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Scales of Measurement - Nominal, Ordinal, Interval, Ratio (Part 2) - Introductory Statistics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670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>
                <a:hlinkClick r:id="rId3"/>
              </a:rPr>
              <a:t>Types Of Variables - Qualitative &amp; Quantitative – YouTube</a:t>
            </a:r>
            <a:endParaRPr lang="fr-FR" dirty="0"/>
          </a:p>
          <a:p>
            <a:endParaRPr lang="fr-FR" dirty="0"/>
          </a:p>
          <a:p>
            <a:endParaRPr lang="fr-F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4"/>
              </a:rPr>
              <a:t>Scales of Measurement - Nominal, Ordinal, Interval, &amp; Ratio Scale Data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5736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981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09/04/2023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IBZUk39ncI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yJpiUHbLKLU" TargetMode="Externa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Ez-EUs8tX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LuBD49SFpWs" TargetMode="Externa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solidFill>
                  <a:schemeClr val="bg1"/>
                </a:solidFill>
              </a:rPr>
              <a:t>PRACTICE-BASED RESEARCH</a:t>
            </a: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</a:rPr>
            </a:br>
            <a:r>
              <a:rPr lang="en-GB" sz="3600" b="1" i="1">
                <a:solidFill>
                  <a:schemeClr val="bg1"/>
                </a:solidFill>
              </a:rPr>
              <a:t>Levels of Measurement in Quantitative Research</a:t>
            </a: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Engage in practice-based research in public health and social care settings and identify areas for improvement in terms of physical and/or mental health of the target group or community of interest.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Develop critical reflection skills,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data collection and findings from quantitative, qualitative or mixed methods research.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Develop knowledge and understanding of professional integrity and ethics in research and potential risks for participants and how to prevent them. </a:t>
            </a: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41809D-6B14-4857-B9E3-EFE981CF7234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581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This module aims overall to develop student to gain knowledge of the main principles of designing, conducting, evaluating the impacts and dissemination of evidence-based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conduct an independent practice-based research project within a public health and social care setting with professional integrity.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ECCF25E-6799-4EB2-BC3B-9160688A438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993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14F03-5202-40EB-88C8-4FD82214A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F78E-5411-44CD-8E53-94B4F8123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understand </a:t>
            </a:r>
          </a:p>
          <a:p>
            <a:r>
              <a:rPr lang="en-GB" dirty="0"/>
              <a:t>Scales/levels of measurement </a:t>
            </a:r>
          </a:p>
          <a:p>
            <a:r>
              <a:rPr lang="en-GB" dirty="0"/>
              <a:t>The term variable</a:t>
            </a:r>
          </a:p>
          <a:p>
            <a:r>
              <a:rPr lang="en-GB" dirty="0"/>
              <a:t>Types of variable</a:t>
            </a:r>
          </a:p>
          <a:p>
            <a:r>
              <a:rPr lang="en-GB" dirty="0"/>
              <a:t>Types of data</a:t>
            </a:r>
          </a:p>
          <a:p>
            <a:r>
              <a:rPr lang="en-GB" dirty="0"/>
              <a:t>Explain the different levels of data</a:t>
            </a:r>
          </a:p>
        </p:txBody>
      </p:sp>
    </p:spTree>
    <p:extLst>
      <p:ext uri="{BB962C8B-B14F-4D97-AF65-F5344CB8AC3E}">
        <p14:creationId xmlns:p14="http://schemas.microsoft.com/office/powerpoint/2010/main" val="1325800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2060848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levels of measurement ?</a:t>
            </a:r>
            <a:endParaRPr lang="en-GB" sz="3600" i="1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C7DC8E22-BF05-4FE9-B95C-28E1232A0D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894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7ED79-41C4-437C-BC64-35AAA4FAF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404664"/>
            <a:ext cx="8229600" cy="1066800"/>
          </a:xfrm>
        </p:spPr>
        <p:txBody>
          <a:bodyPr/>
          <a:lstStyle/>
          <a:p>
            <a:r>
              <a:rPr lang="en-GB" b="1"/>
              <a:t>Levels of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1AC45-C062-4D87-B4BB-1ECE37E98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Levels of measurement</a:t>
            </a:r>
            <a:r>
              <a:rPr lang="en-GB" dirty="0"/>
              <a:t>, also called </a:t>
            </a:r>
            <a:r>
              <a:rPr lang="en-GB" i="1" dirty="0"/>
              <a:t>scales of measurement</a:t>
            </a:r>
            <a:r>
              <a:rPr lang="en-GB" dirty="0"/>
              <a:t>, tell you how precisely variables are recorded.</a:t>
            </a:r>
          </a:p>
          <a:p>
            <a:endParaRPr lang="en-GB" dirty="0"/>
          </a:p>
          <a:p>
            <a:r>
              <a:rPr lang="en-GB" dirty="0"/>
              <a:t> In scientific research, a variable is anything that can take on different values across your data set (e.g., height, weight or test scores).</a:t>
            </a:r>
          </a:p>
        </p:txBody>
      </p:sp>
    </p:spTree>
    <p:extLst>
      <p:ext uri="{BB962C8B-B14F-4D97-AF65-F5344CB8AC3E}">
        <p14:creationId xmlns:p14="http://schemas.microsoft.com/office/powerpoint/2010/main" val="2255241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E9BC4-5721-41EE-B294-FA8ECF0A3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r>
              <a:rPr lang="en-GB" b="1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A1E06-C440-4837-9F4B-0877B34AA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825" y="1628800"/>
            <a:ext cx="8229600" cy="4176464"/>
          </a:xfrm>
        </p:spPr>
        <p:txBody>
          <a:bodyPr>
            <a:noAutofit/>
          </a:bodyPr>
          <a:lstStyle/>
          <a:p>
            <a:r>
              <a:rPr lang="en-GB" sz="2400"/>
              <a:t>In statistical research, a variable is defined as an attribute of an object of study. </a:t>
            </a:r>
          </a:p>
          <a:p>
            <a:endParaRPr lang="en-GB" sz="2400"/>
          </a:p>
          <a:p>
            <a:r>
              <a:rPr lang="en-GB" sz="2400"/>
              <a:t>Choosing which variables to measure is central to good research design.</a:t>
            </a:r>
          </a:p>
          <a:p>
            <a:endParaRPr lang="en-GB" sz="2400"/>
          </a:p>
          <a:p>
            <a:r>
              <a:rPr lang="en-GB" sz="2400"/>
              <a:t>You need to know which types of variables you are working with in order to choose appropriate </a:t>
            </a:r>
            <a:r>
              <a:rPr lang="en-GB" sz="2400" b="1"/>
              <a:t>statistical tests </a:t>
            </a:r>
            <a:r>
              <a:rPr lang="en-GB" sz="2400"/>
              <a:t>and interpret the results of your study.</a:t>
            </a:r>
          </a:p>
        </p:txBody>
      </p:sp>
    </p:spTree>
    <p:extLst>
      <p:ext uri="{BB962C8B-B14F-4D97-AF65-F5344CB8AC3E}">
        <p14:creationId xmlns:p14="http://schemas.microsoft.com/office/powerpoint/2010/main" val="861329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62EA5-B005-4982-A9D5-101EC23E7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747" y="26064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5C4B2-35D2-46DE-AED3-9E18C9646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44" y="1700808"/>
            <a:ext cx="8229600" cy="4325112"/>
          </a:xfrm>
        </p:spPr>
        <p:txBody>
          <a:bodyPr/>
          <a:lstStyle/>
          <a:p>
            <a:r>
              <a:rPr lang="en-GB"/>
              <a:t>Working in groups research the term </a:t>
            </a:r>
            <a:r>
              <a:rPr lang="en-GB" b="1"/>
              <a:t>statistical test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 algn="ctr">
              <a:buNone/>
            </a:pPr>
            <a:r>
              <a:rPr lang="en-GB" b="1"/>
              <a:t>Feedback the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3056416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01AAA-268D-440C-87A9-C97A72885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086" y="332656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Statistical tests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1CA76-CF62-47A4-A346-0DD8F5A84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1556792"/>
            <a:ext cx="8229600" cy="4325112"/>
          </a:xfrm>
        </p:spPr>
        <p:txBody>
          <a:bodyPr>
            <a:normAutofit fontScale="92500"/>
          </a:bodyPr>
          <a:lstStyle/>
          <a:p>
            <a:pPr marL="109728" indent="0">
              <a:buNone/>
            </a:pPr>
            <a:r>
              <a:rPr lang="en-GB"/>
              <a:t>Statistical tests are used in hypothesis testing.</a:t>
            </a:r>
          </a:p>
          <a:p>
            <a:pPr marL="109728" indent="0">
              <a:buNone/>
            </a:pPr>
            <a:r>
              <a:rPr lang="en-GB"/>
              <a:t> They can be used to:</a:t>
            </a:r>
          </a:p>
          <a:p>
            <a:endParaRPr lang="en-GB"/>
          </a:p>
          <a:p>
            <a:r>
              <a:rPr lang="en-GB"/>
              <a:t>Determine whether a </a:t>
            </a:r>
            <a:r>
              <a:rPr lang="en-GB" b="1" i="1"/>
              <a:t>predictor variable </a:t>
            </a:r>
            <a:r>
              <a:rPr lang="en-GB"/>
              <a:t>has a statistically significant relationship with an </a:t>
            </a:r>
            <a:r>
              <a:rPr lang="en-GB" b="1" i="1"/>
              <a:t>outcome variable</a:t>
            </a:r>
            <a:r>
              <a:rPr lang="en-GB"/>
              <a:t>.</a:t>
            </a:r>
          </a:p>
          <a:p>
            <a:r>
              <a:rPr lang="en-GB"/>
              <a:t>Estimate the difference between two or more groups.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670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3A3C8-C23B-4EBC-87EB-2772E7C97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4AD71-DE43-44EF-979F-2A4CAF019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You can usually identify the type of variable by asking two questions:</a:t>
            </a:r>
          </a:p>
          <a:p>
            <a:endParaRPr lang="en-GB"/>
          </a:p>
          <a:p>
            <a:r>
              <a:rPr lang="en-GB"/>
              <a:t>What type of </a:t>
            </a:r>
            <a:r>
              <a:rPr lang="en-GB" b="1"/>
              <a:t>data</a:t>
            </a:r>
            <a:r>
              <a:rPr lang="en-GB"/>
              <a:t> does the variable contain?</a:t>
            </a:r>
          </a:p>
          <a:p>
            <a:r>
              <a:rPr lang="en-GB"/>
              <a:t>What part of the experiment does the variable represent?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75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065" y="1340768"/>
            <a:ext cx="8229600" cy="4968552"/>
          </a:xfrm>
        </p:spPr>
        <p:txBody>
          <a:bodyPr>
            <a:normAutofit lnSpcReduction="10000"/>
          </a:bodyPr>
          <a:lstStyle/>
          <a:p>
            <a:r>
              <a:rPr lang="en-GB"/>
              <a:t>There are different types of data that can be collected</a:t>
            </a:r>
          </a:p>
          <a:p>
            <a:endParaRPr lang="en-GB"/>
          </a:p>
          <a:p>
            <a:r>
              <a:rPr lang="en-GB"/>
              <a:t>It is important when designing your research that you consider the level of data which you will collect</a:t>
            </a:r>
          </a:p>
          <a:p>
            <a:endParaRPr lang="en-GB"/>
          </a:p>
          <a:p>
            <a:r>
              <a:rPr lang="en-GB"/>
              <a:t>The level of data will determine the type of analysis you can go on to conduct in your research. 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66800"/>
          </a:xfrm>
        </p:spPr>
        <p:txBody>
          <a:bodyPr>
            <a:normAutofit/>
          </a:bodyPr>
          <a:lstStyle/>
          <a:p>
            <a:r>
              <a:rPr lang="en-GB" b="1"/>
              <a:t>Levels of Data</a:t>
            </a:r>
          </a:p>
        </p:txBody>
      </p:sp>
    </p:spTree>
    <p:extLst>
      <p:ext uri="{BB962C8B-B14F-4D97-AF65-F5344CB8AC3E}">
        <p14:creationId xmlns:p14="http://schemas.microsoft.com/office/powerpoint/2010/main" val="1840617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1988840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types of data?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082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AC9E5-15FA-46A5-9283-7FA4D2BEA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3" y="116632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Types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C4CDC-9207-4988-B3C4-911ABA104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Data is a specific measurement of a variable.</a:t>
            </a:r>
          </a:p>
          <a:p>
            <a:endParaRPr lang="en-GB"/>
          </a:p>
          <a:p>
            <a:r>
              <a:rPr lang="en-GB"/>
              <a:t> It is the value you record in your data sheet.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Data is generally divided into two categories:</a:t>
            </a:r>
          </a:p>
          <a:p>
            <a:endParaRPr lang="en-GB"/>
          </a:p>
          <a:p>
            <a:r>
              <a:rPr lang="en-GB" b="1"/>
              <a:t>Quantitative data </a:t>
            </a:r>
            <a:r>
              <a:rPr lang="en-GB"/>
              <a:t>represents amounts.</a:t>
            </a:r>
          </a:p>
          <a:p>
            <a:r>
              <a:rPr lang="en-GB" b="1"/>
              <a:t>Qualitative or Categorical data</a:t>
            </a:r>
            <a:r>
              <a:rPr lang="en-GB"/>
              <a:t> represents groupings.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983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45AC8-EDA8-495D-B780-1F042CB81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69" y="260648"/>
            <a:ext cx="8455968" cy="1066800"/>
          </a:xfrm>
        </p:spPr>
        <p:txBody>
          <a:bodyPr>
            <a:noAutofit/>
          </a:bodyPr>
          <a:lstStyle/>
          <a:p>
            <a:pPr algn="ctr"/>
            <a:r>
              <a:rPr lang="en-GB" b="1"/>
              <a:t>Quantitative vs 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DC00D-89C2-43E8-B64F-4154BD2C5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437" y="1700808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en-GB"/>
              <a:t>A variable that contains quantitative data is a </a:t>
            </a:r>
            <a:r>
              <a:rPr lang="en-GB" b="1"/>
              <a:t>quantitative variable</a:t>
            </a:r>
            <a:r>
              <a:rPr lang="en-GB"/>
              <a:t>;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A variable that contains categorical data is a </a:t>
            </a:r>
            <a:r>
              <a:rPr lang="en-GB" b="1"/>
              <a:t>categorical variable</a:t>
            </a:r>
            <a:r>
              <a:rPr lang="en-GB"/>
              <a:t>.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Each of these types of variable can be broken down into further types.</a:t>
            </a:r>
          </a:p>
        </p:txBody>
      </p:sp>
    </p:spTree>
    <p:extLst>
      <p:ext uri="{BB962C8B-B14F-4D97-AF65-F5344CB8AC3E}">
        <p14:creationId xmlns:p14="http://schemas.microsoft.com/office/powerpoint/2010/main" val="35562231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123D4-C990-403A-8C9A-8F2D9D3AA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400032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Quantitative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5156D-73D8-4D9E-8637-267F9F42E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772816"/>
            <a:ext cx="8229600" cy="4325112"/>
          </a:xfrm>
        </p:spPr>
        <p:txBody>
          <a:bodyPr>
            <a:normAutofit/>
          </a:bodyPr>
          <a:lstStyle/>
          <a:p>
            <a:r>
              <a:rPr lang="en-GB" sz="3200"/>
              <a:t>When you collect quantitative data, the numbers you record represent real amounts that can be added, subtracted, divided, etc. </a:t>
            </a:r>
          </a:p>
          <a:p>
            <a:endParaRPr lang="en-GB" sz="3200"/>
          </a:p>
          <a:p>
            <a:pPr marL="109728" indent="0">
              <a:buNone/>
            </a:pP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4568709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638301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two types of quantitative variables?</a:t>
            </a:r>
            <a:endParaRPr lang="en-GB" sz="3600" i="1">
              <a:solidFill>
                <a:schemeClr val="bg1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6A74B127-97EE-4B53-AC95-1B98B902C68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9134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72925-440D-4DE1-8106-A8B58A564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Types of quantitative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15268-A752-4460-91D9-7ED80CFDE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3200"/>
              <a:t>There are two types of quantitative variables:</a:t>
            </a:r>
          </a:p>
          <a:p>
            <a:pPr marL="109728" indent="0">
              <a:buNone/>
            </a:pPr>
            <a:endParaRPr lang="en-GB" sz="3200"/>
          </a:p>
          <a:p>
            <a:r>
              <a:rPr lang="en-GB" sz="3200"/>
              <a:t>Discrete and </a:t>
            </a:r>
          </a:p>
          <a:p>
            <a:r>
              <a:rPr lang="en-GB" sz="3200"/>
              <a:t>Continuous.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7945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8F34C-4B34-46E9-B1F9-98E187A40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363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Discrete and continuous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0CD84-F6F2-4402-B8B2-2B69DC39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5960"/>
            <a:ext cx="8229600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Discrete variables represent counts (e.g. the number of objects in a collection).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Discrete variables can only take countable values and have a finite number of possibilities..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Even if it would take a long time to count the citizens of a large country, it is still technically doable.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9914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68825-E541-4222-B655-DE041D83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463" y="116632"/>
            <a:ext cx="8229600" cy="1066800"/>
          </a:xfrm>
        </p:spPr>
        <p:txBody>
          <a:bodyPr/>
          <a:lstStyle/>
          <a:p>
            <a:r>
              <a:rPr lang="en-GB" b="1"/>
              <a:t>Discrete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B26E6-D0BF-4746-82F9-B70B0C0FA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14314"/>
            <a:ext cx="8229600" cy="4824536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en-GB" sz="2800"/>
              <a:t>Some examples of discrete variables:</a:t>
            </a:r>
          </a:p>
          <a:p>
            <a:endParaRPr lang="en-GB" sz="2800"/>
          </a:p>
          <a:p>
            <a:r>
              <a:rPr lang="en-GB" sz="2800"/>
              <a:t>    Number of children per family.</a:t>
            </a:r>
          </a:p>
          <a:p>
            <a:r>
              <a:rPr lang="en-GB" sz="2800"/>
              <a:t>    Number of students in a class.</a:t>
            </a:r>
          </a:p>
          <a:p>
            <a:r>
              <a:rPr lang="en-GB" sz="2800"/>
              <a:t>    Number of citizens of a country</a:t>
            </a:r>
          </a:p>
          <a:p>
            <a:endParaRPr lang="en-GB" sz="2800"/>
          </a:p>
          <a:p>
            <a:r>
              <a:rPr lang="en-GB" sz="2800"/>
              <a:t>Moreover, for all examples, the number of possibilities is finite. </a:t>
            </a:r>
          </a:p>
          <a:p>
            <a:endParaRPr lang="en-GB" sz="2800"/>
          </a:p>
          <a:p>
            <a:r>
              <a:rPr lang="en-GB" sz="2800"/>
              <a:t>Whatever the number of children in a family, it will never be 3.58 or 7.912 so the number of possibilities is a finite number and thus countable.</a:t>
            </a:r>
          </a:p>
          <a:p>
            <a:endParaRPr lang="en-GB" sz="2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1464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33DEB-F753-452C-B16F-2705FF4FB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260648"/>
            <a:ext cx="8229600" cy="1066800"/>
          </a:xfrm>
        </p:spPr>
        <p:txBody>
          <a:bodyPr/>
          <a:lstStyle/>
          <a:p>
            <a:r>
              <a:rPr lang="en-GB" b="1"/>
              <a:t>Continuous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DD4A-F261-4FC0-ACF5-2CD1EE983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25112"/>
          </a:xfrm>
        </p:spPr>
        <p:txBody>
          <a:bodyPr/>
          <a:lstStyle/>
          <a:p>
            <a:pPr marL="109728" indent="0">
              <a:buNone/>
            </a:pPr>
            <a:r>
              <a:rPr lang="en-GB"/>
              <a:t>Continuous variables are variables which values are not countable and have an infinite number of possibilities. </a:t>
            </a:r>
          </a:p>
          <a:p>
            <a:pPr marL="109728" indent="0">
              <a:buNone/>
            </a:pPr>
            <a:endParaRPr lang="en-GB"/>
          </a:p>
          <a:p>
            <a:pPr marL="109728" indent="0">
              <a:buNone/>
            </a:pPr>
            <a:r>
              <a:rPr lang="en-GB"/>
              <a:t>Continuous variables represent measurable amounts (e.g. water volume, weight, height, salary, age).</a:t>
            </a:r>
          </a:p>
          <a:p>
            <a:pPr marL="109728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2489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EEC09-2F32-4DE8-94C4-1AF49F5B2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941040"/>
          </a:xfrm>
        </p:spPr>
        <p:txBody>
          <a:bodyPr/>
          <a:lstStyle/>
          <a:p>
            <a:r>
              <a:rPr lang="en-GB" b="1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1DCF5-A248-4D5E-8FB1-663C95A42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For simplicity, we usually referred to years, kilograms (or pounds) and </a:t>
            </a:r>
            <a:r>
              <a:rPr lang="en-GB" err="1"/>
              <a:t>centimeters</a:t>
            </a:r>
            <a:r>
              <a:rPr lang="en-GB"/>
              <a:t> (or feet and inches) for age, weight and height respectively. </a:t>
            </a:r>
          </a:p>
          <a:p>
            <a:endParaRPr lang="en-GB"/>
          </a:p>
          <a:p>
            <a:r>
              <a:rPr lang="en-GB"/>
              <a:t>However, a 28-year-old man could actually be 28 years, 7 months, 16 days, 3 hours, 4 minutes, 5 seconds, 31 milliseconds old.</a:t>
            </a:r>
          </a:p>
        </p:txBody>
      </p:sp>
    </p:spTree>
    <p:extLst>
      <p:ext uri="{BB962C8B-B14F-4D97-AF65-F5344CB8AC3E}">
        <p14:creationId xmlns:p14="http://schemas.microsoft.com/office/powerpoint/2010/main" val="16972717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E7663-423E-4614-A65E-30E01D40C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Discrete and continuous variables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6467991-D37B-4210-A3C3-4FDEF1F7FF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80" y="1088740"/>
            <a:ext cx="8075240" cy="4680520"/>
          </a:xfrm>
        </p:spPr>
      </p:pic>
    </p:spTree>
    <p:extLst>
      <p:ext uri="{BB962C8B-B14F-4D97-AF65-F5344CB8AC3E}">
        <p14:creationId xmlns:p14="http://schemas.microsoft.com/office/powerpoint/2010/main" val="8502153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F5D75-5A8F-4BD9-9EA3-222AC7B09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" y="116632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Discrete vs continuous variables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652236E-5CDE-4A21-A999-E26027B6E1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2176541"/>
              </p:ext>
            </p:extLst>
          </p:nvPr>
        </p:nvGraphicFramePr>
        <p:xfrm>
          <a:off x="539552" y="1268760"/>
          <a:ext cx="8229600" cy="4392488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50752722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61074435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773258318"/>
                    </a:ext>
                  </a:extLst>
                </a:gridCol>
              </a:tblGrid>
              <a:tr h="1024914">
                <a:tc>
                  <a:txBody>
                    <a:bodyPr/>
                    <a:lstStyle/>
                    <a:p>
                      <a:r>
                        <a:rPr lang="en-GB" b="1"/>
                        <a:t>Type of 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What does the data represent?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3584705"/>
                  </a:ext>
                </a:extLst>
              </a:tr>
              <a:tr h="1903411">
                <a:tc>
                  <a:txBody>
                    <a:bodyPr/>
                    <a:lstStyle/>
                    <a:p>
                      <a:r>
                        <a:rPr lang="en-GB" sz="2000" b="1"/>
                        <a:t>Discrete variables (aka integer variables)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Counts of individual items or values.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Number of students in a class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Number of different tree species in a forest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518015"/>
                  </a:ext>
                </a:extLst>
              </a:tr>
              <a:tr h="1464163">
                <a:tc>
                  <a:txBody>
                    <a:bodyPr/>
                    <a:lstStyle/>
                    <a:p>
                      <a:r>
                        <a:rPr lang="en-GB" b="1"/>
                        <a:t>Continuous variables (aka ratio variables)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Measurements of continuous or non-finite values.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Distance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Volume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b="1"/>
                        <a:t>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96366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3896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749DF-CA88-45D8-AD5D-B7CAFF47B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097" y="692696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028F4-B512-4569-9DEA-1960408CD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097" y="2060848"/>
            <a:ext cx="8229600" cy="4325112"/>
          </a:xfrm>
        </p:spPr>
        <p:txBody>
          <a:bodyPr/>
          <a:lstStyle/>
          <a:p>
            <a:r>
              <a:rPr lang="en-GB"/>
              <a:t>Categorical variables represent groupings of some kind.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They are sometimes recorded as numbers, but the numbers represent categories rather than actual amounts of things.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6660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638301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three types of categorical variables?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C7DC8E22-BF05-4FE9-B95C-28E1232A0D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0970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0F246-68C7-4619-B2C0-1AD71BD4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628736"/>
          </a:xfrm>
        </p:spPr>
        <p:txBody>
          <a:bodyPr>
            <a:normAutofit/>
          </a:bodyPr>
          <a:lstStyle/>
          <a:p>
            <a:pPr marL="109728" indent="0" algn="ctr"/>
            <a:r>
              <a:rPr lang="en-GB" b="1"/>
              <a:t>Types of 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87AF0-056A-4168-9D7D-867CA11E6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/>
              <a:t>There are three types of categorical variables: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binary,</a:t>
            </a:r>
          </a:p>
          <a:p>
            <a:r>
              <a:rPr lang="en-GB"/>
              <a:t>nominal, and </a:t>
            </a:r>
          </a:p>
          <a:p>
            <a:r>
              <a:rPr lang="en-GB"/>
              <a:t>ordinal variables.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623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8B668-449F-419F-9222-F69C9B81E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744" y="332656"/>
            <a:ext cx="8363272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Binary vs nominal vs ordinal variables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B59AC5-F2D8-44A2-8E58-02E961710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191565"/>
              </p:ext>
            </p:extLst>
          </p:nvPr>
        </p:nvGraphicFramePr>
        <p:xfrm>
          <a:off x="610580" y="1844824"/>
          <a:ext cx="8229600" cy="338328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7252986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38400764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4656797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Type of 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What does the data represent?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160930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s-ES" err="1"/>
                        <a:t>Binary</a:t>
                      </a:r>
                      <a:r>
                        <a:rPr lang="es-ES"/>
                        <a:t> variables (aka </a:t>
                      </a:r>
                      <a:r>
                        <a:rPr lang="es-ES" err="1"/>
                        <a:t>dichotomous</a:t>
                      </a:r>
                      <a:r>
                        <a:rPr lang="es-ES"/>
                        <a:t> variables)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Yes/no outcomes.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Heads/tails in a coin flip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Win/lose in a football game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333746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Nominal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Groups with no rank or order between them.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Species names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err="1"/>
                        <a:t>Colors</a:t>
                      </a:r>
                      <a:endParaRPr lang="en-GB"/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Brands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205609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Ordinal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Groups that are ranked in a specific order.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Finishing place in a race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Rating scale responses in a survey*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8968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67373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638301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Why are levels of measurement important?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FAB9FBDC-C14C-35BF-BE4C-AC11D8B584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8229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FE18E-554B-4CD9-8215-EEF4FCDC7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040" y="138386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Levels of Measurement</a:t>
            </a:r>
            <a:endParaRPr lang="en-GB" b="1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44F12-6E21-4B1D-A2B6-E38F75992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44" y="1232645"/>
            <a:ext cx="8671792" cy="4968552"/>
          </a:xfrm>
        </p:spPr>
        <p:txBody>
          <a:bodyPr>
            <a:normAutofit fontScale="92500" lnSpcReduction="20000"/>
          </a:bodyPr>
          <a:lstStyle/>
          <a:p>
            <a:r>
              <a:rPr lang="en-GB" sz="2800"/>
              <a:t>The level at which you measure a variable determines how you can analyse the data.</a:t>
            </a:r>
          </a:p>
          <a:p>
            <a:endParaRPr lang="en-GB" sz="2800"/>
          </a:p>
          <a:p>
            <a:r>
              <a:rPr lang="en-GB" sz="2800"/>
              <a:t>The different levels limit which </a:t>
            </a:r>
            <a:r>
              <a:rPr lang="en-GB" sz="2800" b="1" i="1"/>
              <a:t>descriptive statistics </a:t>
            </a:r>
            <a:r>
              <a:rPr lang="en-GB" sz="2800"/>
              <a:t>you can use to get an overall summary of your data, and which type of </a:t>
            </a:r>
            <a:r>
              <a:rPr lang="en-GB" sz="2800" b="1" i="1"/>
              <a:t>inferential statistics </a:t>
            </a:r>
            <a:r>
              <a:rPr lang="en-GB" sz="2800"/>
              <a:t>you can perform on your data to support or refute your </a:t>
            </a:r>
            <a:r>
              <a:rPr lang="en-GB" sz="2800" b="1" i="1"/>
              <a:t>hypothesis</a:t>
            </a:r>
            <a:r>
              <a:rPr lang="en-GB" sz="2800"/>
              <a:t>.</a:t>
            </a:r>
          </a:p>
          <a:p>
            <a:pPr marL="0" indent="0">
              <a:buNone/>
            </a:pPr>
            <a:endParaRPr lang="en-GB" sz="2800"/>
          </a:p>
          <a:p>
            <a:r>
              <a:rPr lang="en-GB" sz="2800"/>
              <a:t>In many cases, your variables can be measured at different levels, so you have to choose the level of measurement you will use before data collection begins.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1349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1916832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different levels of measurement?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C7DC8E22-BF05-4FE9-B95C-28E1232A0D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4608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74DA-18FB-4B21-9B1C-4A0E4533C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16632"/>
            <a:ext cx="8229600" cy="1066800"/>
          </a:xfrm>
        </p:spPr>
        <p:txBody>
          <a:bodyPr/>
          <a:lstStyle/>
          <a:p>
            <a:r>
              <a:rPr lang="en-GB" b="1"/>
              <a:t>Levels of Measurement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D32E1-BEB5-4C7A-AF06-9983D6023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6444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There are 4 levels of measurement:</a:t>
            </a:r>
          </a:p>
          <a:p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Nominal:</a:t>
            </a:r>
            <a:r>
              <a:rPr lang="en-GB"/>
              <a:t> the data can only be categorized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Ordinal:</a:t>
            </a:r>
            <a:r>
              <a:rPr lang="en-GB"/>
              <a:t> the data can be categorized and ranked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Interval:</a:t>
            </a:r>
            <a:r>
              <a:rPr lang="en-GB"/>
              <a:t> the data can be categorized, ranked, and evenly spaced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Ratio:</a:t>
            </a:r>
            <a:r>
              <a:rPr lang="en-GB"/>
              <a:t> the data can be categorized, ranked, evenly spaced, and has a natural zero.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5577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638301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Nominal data</a:t>
            </a:r>
          </a:p>
        </p:txBody>
      </p:sp>
    </p:spTree>
    <p:extLst>
      <p:ext uri="{BB962C8B-B14F-4D97-AF65-F5344CB8AC3E}">
        <p14:creationId xmlns:p14="http://schemas.microsoft.com/office/powerpoint/2010/main" val="2152151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E88C8-F309-4079-BC35-98C8996B2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066800"/>
          </a:xfrm>
        </p:spPr>
        <p:txBody>
          <a:bodyPr/>
          <a:lstStyle/>
          <a:p>
            <a:r>
              <a:rPr lang="en-GB" b="1"/>
              <a:t>Nominal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25367-B685-4586-937D-4254C0123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Nominal data is labelled into mutually exclusive categories within a variable. </a:t>
            </a:r>
          </a:p>
          <a:p>
            <a:endParaRPr lang="en-GB"/>
          </a:p>
          <a:p>
            <a:r>
              <a:rPr lang="en-GB"/>
              <a:t>These categories cannot be ordered in a meaningful way.</a:t>
            </a:r>
          </a:p>
          <a:p>
            <a:endParaRPr lang="en-GB"/>
          </a:p>
          <a:p>
            <a:r>
              <a:rPr lang="en-GB"/>
              <a:t>For example, preferred mode of transportation is a </a:t>
            </a:r>
            <a:r>
              <a:rPr lang="en-GB" b="1" i="1"/>
              <a:t>nominal variable</a:t>
            </a:r>
            <a:r>
              <a:rPr lang="en-GB"/>
              <a:t>, because the data is sorted into </a:t>
            </a:r>
            <a:r>
              <a:rPr lang="en-GB" b="1" i="1"/>
              <a:t>categories: car, bus, train, tram, bicycle,</a:t>
            </a:r>
            <a:r>
              <a:rPr lang="en-GB"/>
              <a:t> etc.</a:t>
            </a:r>
          </a:p>
        </p:txBody>
      </p:sp>
    </p:spTree>
    <p:extLst>
      <p:ext uri="{BB962C8B-B14F-4D97-AF65-F5344CB8AC3E}">
        <p14:creationId xmlns:p14="http://schemas.microsoft.com/office/powerpoint/2010/main" val="8088221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94D54-78F0-4DB0-9AB0-0AA3DE048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296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Nominal data </a:t>
            </a:r>
            <a:endParaRPr lang="en-GB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A5B2-16A1-42B7-99CD-E05FCB7B5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At a nominal level, each response or observation fits only into one category.</a:t>
            </a:r>
          </a:p>
          <a:p>
            <a:endParaRPr lang="en-GB"/>
          </a:p>
          <a:p>
            <a:r>
              <a:rPr lang="en-GB"/>
              <a:t>Nominal data can be expressed in </a:t>
            </a:r>
            <a:r>
              <a:rPr lang="en-GB" b="1" i="1"/>
              <a:t>words</a:t>
            </a:r>
            <a:r>
              <a:rPr lang="en-GB"/>
              <a:t> or in </a:t>
            </a:r>
            <a:r>
              <a:rPr lang="en-GB" b="1" i="1"/>
              <a:t>numbers. </a:t>
            </a:r>
            <a:r>
              <a:rPr lang="en-GB"/>
              <a:t>But even if there are numerical labels for your data, you can’t order the labels in a meaningful way or perform arithmetic operations with them.</a:t>
            </a:r>
          </a:p>
          <a:p>
            <a:endParaRPr lang="en-GB"/>
          </a:p>
          <a:p>
            <a:r>
              <a:rPr lang="en-GB"/>
              <a:t>In social scientific research, nominal variables often include </a:t>
            </a:r>
            <a:r>
              <a:rPr lang="en-GB" b="1" i="1"/>
              <a:t>gender, ethnicity, political preferences or student identity number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465649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36DD9-7833-4F32-9B2C-27634392F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Examples of nominal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DE6637-BF21-48CF-9BED-00B645200B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381440"/>
              </p:ext>
            </p:extLst>
          </p:nvPr>
        </p:nvGraphicFramePr>
        <p:xfrm>
          <a:off x="333872" y="1772816"/>
          <a:ext cx="8784976" cy="3600400"/>
        </p:xfrm>
        <a:graphic>
          <a:graphicData uri="http://schemas.openxmlformats.org/drawingml/2006/table">
            <a:tbl>
              <a:tblPr/>
              <a:tblGrid>
                <a:gridCol w="4392488">
                  <a:extLst>
                    <a:ext uri="{9D8B030D-6E8A-4147-A177-3AD203B41FA5}">
                      <a16:colId xmlns:a16="http://schemas.microsoft.com/office/drawing/2014/main" val="3242261864"/>
                    </a:ext>
                  </a:extLst>
                </a:gridCol>
                <a:gridCol w="4392488">
                  <a:extLst>
                    <a:ext uri="{9D8B030D-6E8A-4147-A177-3AD203B41FA5}">
                      <a16:colId xmlns:a16="http://schemas.microsoft.com/office/drawing/2014/main" val="2127937228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r>
                        <a:rPr lang="en-GB" sz="2800" b="1">
                          <a:effectLst/>
                        </a:rPr>
                        <a:t>Nominal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0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effectLst/>
                        </a:rPr>
                        <a:t>Examples of nominal scales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0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4022511"/>
                  </a:ext>
                </a:extLst>
              </a:tr>
              <a:tr h="2880320">
                <a:tc>
                  <a:txBody>
                    <a:bodyPr/>
                    <a:lstStyle/>
                    <a:p>
                      <a:r>
                        <a:rPr lang="en-GB" sz="2400"/>
                        <a:t>You can categorize your data by labelling them in mutually exclusive groups, but there is no order between the categories.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City of birth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Gender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Ethnicity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Car brands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Marital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014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58308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56F3E-3693-4E6A-A8B3-D25551F6F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523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sz="3600" b="1"/>
              <a:t>Other Examples of nominal variables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5426FAA-5B8F-4551-9E6A-41B1DFA92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565542"/>
              </p:ext>
            </p:extLst>
          </p:nvPr>
        </p:nvGraphicFramePr>
        <p:xfrm>
          <a:off x="596044" y="1052736"/>
          <a:ext cx="8507288" cy="4954919"/>
        </p:xfrm>
        <a:graphic>
          <a:graphicData uri="http://schemas.openxmlformats.org/drawingml/2006/table">
            <a:tbl>
              <a:tblPr/>
              <a:tblGrid>
                <a:gridCol w="4253644">
                  <a:extLst>
                    <a:ext uri="{9D8B030D-6E8A-4147-A177-3AD203B41FA5}">
                      <a16:colId xmlns:a16="http://schemas.microsoft.com/office/drawing/2014/main" val="1354294991"/>
                    </a:ext>
                  </a:extLst>
                </a:gridCol>
                <a:gridCol w="4253644">
                  <a:extLst>
                    <a:ext uri="{9D8B030D-6E8A-4147-A177-3AD203B41FA5}">
                      <a16:colId xmlns:a16="http://schemas.microsoft.com/office/drawing/2014/main" val="4080825216"/>
                    </a:ext>
                  </a:extLst>
                </a:gridCol>
              </a:tblGrid>
              <a:tr h="421695">
                <a:tc>
                  <a:txBody>
                    <a:bodyPr/>
                    <a:lstStyle/>
                    <a:p>
                      <a:r>
                        <a:rPr lang="en-GB" b="1"/>
                        <a:t>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Categories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2606743"/>
                  </a:ext>
                </a:extLst>
              </a:tr>
              <a:tr h="1054238">
                <a:tc>
                  <a:txBody>
                    <a:bodyPr/>
                    <a:lstStyle/>
                    <a:p>
                      <a:r>
                        <a:rPr lang="en-GB"/>
                        <a:t>Zip code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2138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90210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1007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804824"/>
                  </a:ext>
                </a:extLst>
              </a:tr>
              <a:tr h="1054238">
                <a:tc>
                  <a:txBody>
                    <a:bodyPr/>
                    <a:lstStyle/>
                    <a:p>
                      <a:r>
                        <a:rPr lang="en-GB"/>
                        <a:t>Political preferences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Republican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Democrat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Independent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4259851"/>
                  </a:ext>
                </a:extLst>
              </a:tr>
              <a:tr h="737967">
                <a:tc>
                  <a:txBody>
                    <a:bodyPr/>
                    <a:lstStyle/>
                    <a:p>
                      <a:r>
                        <a:rPr lang="en-GB"/>
                        <a:t>Employment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Employed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Unemployed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537143"/>
                  </a:ext>
                </a:extLst>
              </a:tr>
              <a:tr h="1686781">
                <a:tc>
                  <a:txBody>
                    <a:bodyPr/>
                    <a:lstStyle/>
                    <a:p>
                      <a:r>
                        <a:rPr lang="en-GB"/>
                        <a:t>Literary genre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Comedy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Drama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Satire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Epic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Tragedy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6148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75766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6E963-72B6-4F04-88F9-8ED62C5AC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Nominal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8481-F3D1-4A10-A7EF-ADC9D311A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25112"/>
          </a:xfrm>
        </p:spPr>
        <p:txBody>
          <a:bodyPr/>
          <a:lstStyle/>
          <a:p>
            <a:r>
              <a:rPr lang="en-GB"/>
              <a:t>Some variables that can be coded in only 2 ways (e.g. yes/no or employed/unemployed) are called binary or dichotomous. </a:t>
            </a:r>
          </a:p>
          <a:p>
            <a:endParaRPr lang="en-GB"/>
          </a:p>
          <a:p>
            <a:r>
              <a:rPr lang="en-GB"/>
              <a:t>Since the order of the labels within those variables doesn’t matter, they are types of nominal variable.</a:t>
            </a:r>
          </a:p>
        </p:txBody>
      </p:sp>
    </p:spTree>
    <p:extLst>
      <p:ext uri="{BB962C8B-B14F-4D97-AF65-F5344CB8AC3E}">
        <p14:creationId xmlns:p14="http://schemas.microsoft.com/office/powerpoint/2010/main" val="39090967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82D05-9C80-4E0D-A4B0-7235B89EA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How to collect nominal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64C64-B421-46AA-95F5-5774C2719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Nominal data can be collected through open- or closed-ended survey questions.</a:t>
            </a:r>
          </a:p>
          <a:p>
            <a:endParaRPr lang="en-GB"/>
          </a:p>
          <a:p>
            <a:r>
              <a:rPr lang="en-GB"/>
              <a:t>If the variable you are interested in has only a few possible labels that capture all of the data, use closed-ended questions.</a:t>
            </a:r>
          </a:p>
        </p:txBody>
      </p:sp>
    </p:spTree>
    <p:extLst>
      <p:ext uri="{BB962C8B-B14F-4D97-AF65-F5344CB8AC3E}">
        <p14:creationId xmlns:p14="http://schemas.microsoft.com/office/powerpoint/2010/main" val="37021865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85BFA-BCE6-404E-8D91-7DAD50336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7248"/>
            <a:ext cx="8229600" cy="1066800"/>
          </a:xfrm>
        </p:spPr>
        <p:txBody>
          <a:bodyPr>
            <a:normAutofit/>
          </a:bodyPr>
          <a:lstStyle/>
          <a:p>
            <a:r>
              <a:rPr lang="en-GB" sz="3600" b="1"/>
              <a:t>For example closed-ended questions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C84EE77-F3D9-49F3-B2DE-54105E3B1B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60657"/>
              </p:ext>
            </p:extLst>
          </p:nvPr>
        </p:nvGraphicFramePr>
        <p:xfrm>
          <a:off x="611560" y="1628800"/>
          <a:ext cx="8129334" cy="3840480"/>
        </p:xfrm>
        <a:graphic>
          <a:graphicData uri="http://schemas.openxmlformats.org/drawingml/2006/table">
            <a:tbl>
              <a:tblPr/>
              <a:tblGrid>
                <a:gridCol w="4014534">
                  <a:extLst>
                    <a:ext uri="{9D8B030D-6E8A-4147-A177-3AD203B41FA5}">
                      <a16:colId xmlns:a16="http://schemas.microsoft.com/office/drawing/2014/main" val="3716726647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24231307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What is your gender?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0"/>
                        <a:t>Male</a:t>
                      </a:r>
                      <a:br>
                        <a:rPr lang="en-GB" b="0"/>
                      </a:br>
                      <a:r>
                        <a:rPr lang="en-GB" b="0"/>
                        <a:t>Female</a:t>
                      </a:r>
                      <a:br>
                        <a:rPr lang="en-GB" b="0"/>
                      </a:br>
                      <a:r>
                        <a:rPr lang="en-GB" b="0"/>
                        <a:t>Other</a:t>
                      </a:r>
                      <a:br>
                        <a:rPr lang="en-GB" b="0"/>
                      </a:br>
                      <a:r>
                        <a:rPr lang="en-GB" b="0"/>
                        <a:t>Prefer not to answer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488169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Do you own a smartphone?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0"/>
                        <a:t>Yes</a:t>
                      </a:r>
                      <a:br>
                        <a:rPr lang="en-GB" b="0"/>
                      </a:br>
                      <a:r>
                        <a:rPr lang="en-GB" b="0"/>
                        <a:t>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090294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What is your favourite movie genre?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0"/>
                        <a:t>Romance</a:t>
                      </a:r>
                      <a:br>
                        <a:rPr lang="en-GB" b="0"/>
                      </a:br>
                      <a:r>
                        <a:rPr lang="en-GB" b="0"/>
                        <a:t>Action</a:t>
                      </a:r>
                      <a:br>
                        <a:rPr lang="en-GB" b="0"/>
                      </a:br>
                      <a:r>
                        <a:rPr lang="en-GB" b="0"/>
                        <a:t>Mystery</a:t>
                      </a:r>
                      <a:br>
                        <a:rPr lang="en-GB" b="0"/>
                      </a:br>
                      <a:r>
                        <a:rPr lang="en-GB" b="0"/>
                        <a:t>Animation</a:t>
                      </a:r>
                      <a:br>
                        <a:rPr lang="en-GB" b="0"/>
                      </a:br>
                      <a:r>
                        <a:rPr lang="en-GB" b="0"/>
                        <a:t>Musical</a:t>
                      </a:r>
                      <a:br>
                        <a:rPr lang="en-GB" b="0"/>
                      </a:br>
                      <a:r>
                        <a:rPr lang="en-GB" b="0"/>
                        <a:t>Comedy</a:t>
                      </a:r>
                      <a:br>
                        <a:rPr lang="en-GB" b="0"/>
                      </a:br>
                      <a:r>
                        <a:rPr lang="en-GB" b="0"/>
                        <a:t>Thriller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0804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20334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0DEF3-F680-4EA3-A783-ED66DA30C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4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How to collect nominal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2B045-1DFB-4117-9A0D-D75DC8DE1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6444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your variable of interest has many possible labels, or labels that you cannot generate a complete list for, use open-ended questions.</a:t>
            </a:r>
          </a:p>
          <a:p>
            <a:endParaRPr lang="en-GB"/>
          </a:p>
          <a:p>
            <a:pPr marL="0" indent="0">
              <a:buNone/>
            </a:pPr>
            <a:r>
              <a:rPr lang="en-GB" b="1"/>
              <a:t>Examples of open-ended questions</a:t>
            </a:r>
          </a:p>
          <a:p>
            <a:endParaRPr lang="en-GB"/>
          </a:p>
          <a:p>
            <a:r>
              <a:rPr lang="en-GB"/>
              <a:t>    What is your student ID number?</a:t>
            </a:r>
          </a:p>
          <a:p>
            <a:r>
              <a:rPr lang="en-GB"/>
              <a:t>    What is your zip code?</a:t>
            </a:r>
          </a:p>
          <a:p>
            <a:r>
              <a:rPr lang="en-GB"/>
              <a:t>    What is your native language?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974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2204864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Ordinal data</a:t>
            </a:r>
          </a:p>
        </p:txBody>
      </p:sp>
    </p:spTree>
    <p:extLst>
      <p:ext uri="{BB962C8B-B14F-4D97-AF65-F5344CB8AC3E}">
        <p14:creationId xmlns:p14="http://schemas.microsoft.com/office/powerpoint/2010/main" val="113568993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CD6AF-B4CE-45AD-88D9-74F8D308D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A58A-33D0-4DB3-9FB4-3E445BA5B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Ordinal data is classified into categories within a variable that have a natural rank order.</a:t>
            </a:r>
          </a:p>
          <a:p>
            <a:endParaRPr lang="en-GB"/>
          </a:p>
          <a:p>
            <a:r>
              <a:rPr lang="en-GB"/>
              <a:t>However, the distances between the categories are uneven or unknown.</a:t>
            </a:r>
          </a:p>
        </p:txBody>
      </p:sp>
    </p:spTree>
    <p:extLst>
      <p:ext uri="{BB962C8B-B14F-4D97-AF65-F5344CB8AC3E}">
        <p14:creationId xmlns:p14="http://schemas.microsoft.com/office/powerpoint/2010/main" val="204569028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8EBFE-BC85-4588-BC49-28A3D434B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Example of 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78698-BC33-48F9-B210-CDC2734EC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The variable “frequency of physical exercise” can be categorised into the following:</a:t>
            </a:r>
          </a:p>
          <a:p>
            <a:endParaRPr lang="en-GB"/>
          </a:p>
          <a:p>
            <a:r>
              <a:rPr lang="en-GB"/>
              <a:t>1. Never 	</a:t>
            </a:r>
          </a:p>
          <a:p>
            <a:r>
              <a:rPr lang="en-GB"/>
              <a:t>2. Rarely 	</a:t>
            </a:r>
          </a:p>
          <a:p>
            <a:r>
              <a:rPr lang="en-GB"/>
              <a:t>3. Sometimes 	</a:t>
            </a:r>
          </a:p>
          <a:p>
            <a:r>
              <a:rPr lang="en-GB"/>
              <a:t>4. Often 	</a:t>
            </a:r>
          </a:p>
          <a:p>
            <a:r>
              <a:rPr lang="en-GB"/>
              <a:t>5. Always</a:t>
            </a:r>
          </a:p>
        </p:txBody>
      </p:sp>
    </p:spTree>
    <p:extLst>
      <p:ext uri="{BB962C8B-B14F-4D97-AF65-F5344CB8AC3E}">
        <p14:creationId xmlns:p14="http://schemas.microsoft.com/office/powerpoint/2010/main" val="223404317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B186F-660A-4287-8A7B-01E54F278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Ordinal data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75767-DFFB-47C6-928A-E13007087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There is a clear order to these categories, but we cannot say that the difference between “never” and “rarely” is exactly the same as that between “sometimes” and “often”. </a:t>
            </a:r>
          </a:p>
          <a:p>
            <a:endParaRPr lang="en-GB"/>
          </a:p>
          <a:p>
            <a:r>
              <a:rPr lang="en-GB"/>
              <a:t>Therefore, this scale is ordinal.</a:t>
            </a:r>
          </a:p>
        </p:txBody>
      </p:sp>
    </p:spTree>
    <p:extLst>
      <p:ext uri="{BB962C8B-B14F-4D97-AF65-F5344CB8AC3E}">
        <p14:creationId xmlns:p14="http://schemas.microsoft.com/office/powerpoint/2010/main" val="83844706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DE36C-A668-422B-9F5D-5D675DC0C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Ordinal data </a:t>
            </a:r>
            <a:endParaRPr lang="en-GB" b="1">
              <a:latin typeface="+mn-l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E20E0F5-37A0-4C62-9C6B-330AFAFE2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638676"/>
              </p:ext>
            </p:extLst>
          </p:nvPr>
        </p:nvGraphicFramePr>
        <p:xfrm>
          <a:off x="457200" y="1277938"/>
          <a:ext cx="8229600" cy="469384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3130699379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988354185"/>
                    </a:ext>
                  </a:extLst>
                </a:gridCol>
              </a:tblGrid>
              <a:tr h="568951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Ordinal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7DF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Examples of ordinal scales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7DF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372362"/>
                  </a:ext>
                </a:extLst>
              </a:tr>
              <a:tr h="4124889">
                <a:tc>
                  <a:txBody>
                    <a:bodyPr/>
                    <a:lstStyle/>
                    <a:p>
                      <a:r>
                        <a:rPr lang="en-GB" sz="2000"/>
                        <a:t>You can categorize and rank your data in an </a:t>
                      </a:r>
                      <a:r>
                        <a:rPr lang="en-GB" sz="2000" b="1"/>
                        <a:t>order</a:t>
                      </a:r>
                      <a:r>
                        <a:rPr lang="en-GB" sz="2000"/>
                        <a:t>, but you cannot say anything about the intervals between the rankings.</a:t>
                      </a:r>
                    </a:p>
                    <a:p>
                      <a:r>
                        <a:rPr lang="en-GB" sz="2000"/>
                        <a:t>Although you can rank the top 5 Olympic medallists, this scale does not tell you how close or far apart they are in number of wins.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Top 5 Olympic medallists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Language ability (e.g., beginner, intermediate, fluent)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Likert-type questions  (e.g., very dissatisfied to very satisfied)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3648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783219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1DBEF-79F9-47E3-AD49-80247BC38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87288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sz="4400" b="1"/>
              <a:t>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A7436-903D-4E1D-90ED-8941F4C40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Ordinal is the second of 4 hierarchical levels of measurement: nominal, ordinal, interval, and ratio. </a:t>
            </a:r>
          </a:p>
          <a:p>
            <a:endParaRPr lang="en-GB"/>
          </a:p>
          <a:p>
            <a:r>
              <a:rPr lang="en-GB"/>
              <a:t>The levels of measurement indicate how precisely data is recorded.</a:t>
            </a:r>
          </a:p>
          <a:p>
            <a:endParaRPr lang="en-GB"/>
          </a:p>
          <a:p>
            <a:r>
              <a:rPr lang="en-GB"/>
              <a:t>Nominal data differs from ordinal data because it cannot be ranked in an order. </a:t>
            </a:r>
          </a:p>
          <a:p>
            <a:endParaRPr lang="en-GB"/>
          </a:p>
          <a:p>
            <a:r>
              <a:rPr lang="en-GB"/>
              <a:t>Interval data differs from ordinal data because the differences between adjacent scores are equal.</a:t>
            </a:r>
          </a:p>
        </p:txBody>
      </p:sp>
    </p:spTree>
    <p:extLst>
      <p:ext uri="{BB962C8B-B14F-4D97-AF65-F5344CB8AC3E}">
        <p14:creationId xmlns:p14="http://schemas.microsoft.com/office/powerpoint/2010/main" val="24207064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Examples of ordinal scales</a:t>
            </a:r>
          </a:p>
        </p:txBody>
      </p:sp>
    </p:spTree>
    <p:extLst>
      <p:ext uri="{BB962C8B-B14F-4D97-AF65-F5344CB8AC3E}">
        <p14:creationId xmlns:p14="http://schemas.microsoft.com/office/powerpoint/2010/main" val="1263706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54886-3BEF-4EE1-8C2E-2B710448C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Examples of ordinal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1060D-0896-49A1-88B3-8D61A6074F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 social scientific research, ordinal variables often include ratings about opinions or perceptions, or demographic factors that are categorized into levels or brackets (such as social status or income).</a:t>
            </a:r>
          </a:p>
        </p:txBody>
      </p:sp>
    </p:spTree>
    <p:extLst>
      <p:ext uri="{BB962C8B-B14F-4D97-AF65-F5344CB8AC3E}">
        <p14:creationId xmlns:p14="http://schemas.microsoft.com/office/powerpoint/2010/main" val="60834355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57905-FBEA-4CE8-B0C2-F4E0A57D0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116632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Examples of ordinal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4A240F-B8D1-4029-9C54-04D0C73930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5473237"/>
              </p:ext>
            </p:extLst>
          </p:nvPr>
        </p:nvGraphicFramePr>
        <p:xfrm>
          <a:off x="539552" y="1088740"/>
          <a:ext cx="8435280" cy="4680520"/>
        </p:xfrm>
        <a:graphic>
          <a:graphicData uri="http://schemas.openxmlformats.org/drawingml/2006/table">
            <a:tbl>
              <a:tblPr/>
              <a:tblGrid>
                <a:gridCol w="4217640">
                  <a:extLst>
                    <a:ext uri="{9D8B030D-6E8A-4147-A177-3AD203B41FA5}">
                      <a16:colId xmlns:a16="http://schemas.microsoft.com/office/drawing/2014/main" val="2504031907"/>
                    </a:ext>
                  </a:extLst>
                </a:gridCol>
                <a:gridCol w="4217640">
                  <a:extLst>
                    <a:ext uri="{9D8B030D-6E8A-4147-A177-3AD203B41FA5}">
                      <a16:colId xmlns:a16="http://schemas.microsoft.com/office/drawing/2014/main" val="3176198850"/>
                    </a:ext>
                  </a:extLst>
                </a:gridCol>
              </a:tblGrid>
              <a:tr h="468052"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effectLst/>
                        </a:rPr>
                        <a:t>Variable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effectLst/>
                        </a:rPr>
                        <a:t>Ordinal values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513493"/>
                  </a:ext>
                </a:extLst>
              </a:tr>
              <a:tr h="117013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Language ability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Beginner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Intermediate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Fluent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6839480"/>
                  </a:ext>
                </a:extLst>
              </a:tr>
              <a:tr h="1872208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Level of agreement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Strongly 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Neither agree nor 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Strongly agree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0356968"/>
                  </a:ext>
                </a:extLst>
              </a:tr>
              <a:tr h="117013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Income level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Lower-level income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Middle-level income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Upper-level income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781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92133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D623A-35D9-4DD4-B0C0-F6721DBB6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941" y="8728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How to collect ordinal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FDDD5-9DFA-4C94-B45F-EEEB0C35A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266444"/>
            <a:ext cx="8229600" cy="4325112"/>
          </a:xfrm>
        </p:spPr>
        <p:txBody>
          <a:bodyPr/>
          <a:lstStyle/>
          <a:p>
            <a:r>
              <a:rPr lang="en-GB"/>
              <a:t>Ordinal variables are usually assessed using closed-ended survey questions that give participants several possible answers to choose from. </a:t>
            </a:r>
          </a:p>
          <a:p>
            <a:endParaRPr lang="en-GB"/>
          </a:p>
          <a:p>
            <a:r>
              <a:rPr lang="en-GB"/>
              <a:t>These are user-friendly and let you easily compare data between participants.</a:t>
            </a:r>
          </a:p>
        </p:txBody>
      </p:sp>
    </p:spTree>
    <p:extLst>
      <p:ext uri="{BB962C8B-B14F-4D97-AF65-F5344CB8AC3E}">
        <p14:creationId xmlns:p14="http://schemas.microsoft.com/office/powerpoint/2010/main" val="245830499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AF454-18CB-483E-BDF0-525C036BC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57944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How to collect ordinal data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4A9A06-BCD3-4EDC-B6E0-A0DC861515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1137585"/>
              </p:ext>
            </p:extLst>
          </p:nvPr>
        </p:nvGraphicFramePr>
        <p:xfrm>
          <a:off x="683568" y="980728"/>
          <a:ext cx="8229600" cy="461517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4188394387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347882624"/>
                    </a:ext>
                  </a:extLst>
                </a:gridCol>
              </a:tblGrid>
              <a:tr h="376748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 b="1">
                          <a:effectLst/>
                        </a:rPr>
                        <a:t>Question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 b="1">
                          <a:effectLst/>
                        </a:rPr>
                        <a:t>Options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3189729"/>
                  </a:ext>
                </a:extLst>
              </a:tr>
              <a:tr h="1224432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What is your age?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0-18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19-34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35-49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50+</a:t>
                      </a:r>
                    </a:p>
                  </a:txBody>
                  <a:tcPr marL="88252" marR="88252" marT="44126" marB="44126"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647045"/>
                  </a:ext>
                </a:extLst>
              </a:tr>
              <a:tr h="1506995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What is your education level?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Primary school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High school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Bachelor’s degree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Master’s degree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PhD</a:t>
                      </a:r>
                    </a:p>
                  </a:txBody>
                  <a:tcPr marL="88252" marR="88252" marT="44126" marB="44126"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1512819"/>
                  </a:ext>
                </a:extLst>
              </a:tr>
              <a:tr h="1506995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In the past three months, how many times did you buy groceries online?</a:t>
                      </a:r>
                    </a:p>
                  </a:txBody>
                  <a:tcPr marL="88252" marR="88252" marT="44126" marB="44126"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9F9FB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None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1-4 times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5-9 times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10-14 times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effectLst/>
                        </a:rPr>
                        <a:t>15 or more times</a:t>
                      </a:r>
                    </a:p>
                  </a:txBody>
                  <a:tcPr marL="88252" marR="88252" marT="44126" marB="44126"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9F9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7097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10645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1982698"/>
            <a:ext cx="8458200" cy="1470025"/>
          </a:xfrm>
        </p:spPr>
        <p:txBody>
          <a:bodyPr/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Interval</a:t>
            </a:r>
          </a:p>
        </p:txBody>
      </p:sp>
    </p:spTree>
    <p:extLst>
      <p:ext uri="{BB962C8B-B14F-4D97-AF65-F5344CB8AC3E}">
        <p14:creationId xmlns:p14="http://schemas.microsoft.com/office/powerpoint/2010/main" val="360799604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6B64E-674A-4CFE-90FD-F957041F3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28" y="260648"/>
            <a:ext cx="8187069" cy="983319"/>
          </a:xfrm>
        </p:spPr>
        <p:txBody>
          <a:bodyPr/>
          <a:lstStyle/>
          <a:p>
            <a:pPr algn="ctr"/>
            <a:r>
              <a:rPr lang="en-GB" b="1"/>
              <a:t>Interval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839-35BA-4838-A222-366A91F8A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00" y="1412776"/>
            <a:ext cx="8229600" cy="4325112"/>
          </a:xfrm>
        </p:spPr>
        <p:txBody>
          <a:bodyPr>
            <a:normAutofit fontScale="70000" lnSpcReduction="20000"/>
          </a:bodyPr>
          <a:lstStyle/>
          <a:p>
            <a:r>
              <a:rPr lang="en-GB"/>
              <a:t>Interval data is measured along a numerical scale that has equal distances between adjacent values. These distances are called “intervals.”</a:t>
            </a:r>
          </a:p>
          <a:p>
            <a:endParaRPr lang="en-GB"/>
          </a:p>
          <a:p>
            <a:r>
              <a:rPr lang="en-GB"/>
              <a:t>There is no true zero on an interval scale, which is what distinguishes it from a ratio scale. </a:t>
            </a:r>
          </a:p>
          <a:p>
            <a:endParaRPr lang="en-GB"/>
          </a:p>
          <a:p>
            <a:r>
              <a:rPr lang="en-GB"/>
              <a:t>On an interval scale, zero is an arbitrary point, not a complete absence of the variable.</a:t>
            </a:r>
          </a:p>
          <a:p>
            <a:endParaRPr lang="en-GB"/>
          </a:p>
          <a:p>
            <a:r>
              <a:rPr lang="en-GB"/>
              <a:t>Common examples of interval scales include standardized tests, such as the SAT, and psychological inventories.</a:t>
            </a:r>
          </a:p>
        </p:txBody>
      </p:sp>
    </p:spTree>
    <p:extLst>
      <p:ext uri="{BB962C8B-B14F-4D97-AF65-F5344CB8AC3E}">
        <p14:creationId xmlns:p14="http://schemas.microsoft.com/office/powerpoint/2010/main" val="285537639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9139-5F6F-428D-BCF0-826E75F1C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05" y="260648"/>
            <a:ext cx="8229600" cy="1066800"/>
          </a:xfrm>
        </p:spPr>
        <p:txBody>
          <a:bodyPr/>
          <a:lstStyle/>
          <a:p>
            <a:r>
              <a:rPr lang="en-GB" b="1"/>
              <a:t>Interval data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E9E70-8BB8-4714-B73A-1B9DCABD6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205" y="1484784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Celsius and Fahrenheit are examples of interval scales. Each point on these scales differs from neighbouring points by intervals of exactly one degree. </a:t>
            </a:r>
          </a:p>
          <a:p>
            <a:r>
              <a:rPr lang="en-GB"/>
              <a:t>The difference between 20 and 21 degrees is identical to the difference between 225 and 226 degrees.</a:t>
            </a:r>
          </a:p>
          <a:p>
            <a:endParaRPr lang="en-GB"/>
          </a:p>
          <a:p>
            <a:r>
              <a:rPr lang="en-GB"/>
              <a:t>However, these scales have arbitrary zero points – zero degrees isn’t the lowest possible temperature.</a:t>
            </a:r>
          </a:p>
          <a:p>
            <a:endParaRPr lang="en-GB"/>
          </a:p>
          <a:p>
            <a:r>
              <a:rPr lang="en-GB"/>
              <a:t>Because there’s no true zero, you can’t multiply or divide scores on interval scales. 30°C is not twice as hot as 15°C. Similarly, -5°F is not half as cold as -10°F.</a:t>
            </a:r>
          </a:p>
        </p:txBody>
      </p:sp>
    </p:spTree>
    <p:extLst>
      <p:ext uri="{BB962C8B-B14F-4D97-AF65-F5344CB8AC3E}">
        <p14:creationId xmlns:p14="http://schemas.microsoft.com/office/powerpoint/2010/main" val="322932900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63803-4FF3-4016-95E4-AF2FBB04F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Examples of interval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BD4D-969D-436B-A574-7F0962D24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Psychological concepts like intelligence are often quantified.</a:t>
            </a:r>
          </a:p>
          <a:p>
            <a:r>
              <a:rPr lang="en-GB"/>
              <a:t>These tests have equal intervals between scores, but they do not have true zeros because they cannot measure “zero intelligence” or “zero personality.”</a:t>
            </a:r>
          </a:p>
        </p:txBody>
      </p:sp>
    </p:spTree>
    <p:extLst>
      <p:ext uri="{BB962C8B-B14F-4D97-AF65-F5344CB8AC3E}">
        <p14:creationId xmlns:p14="http://schemas.microsoft.com/office/powerpoint/2010/main" val="39845833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C70B3-1495-4E2A-A7B8-5160A8591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969"/>
            <a:ext cx="8229600" cy="1066800"/>
          </a:xfrm>
        </p:spPr>
        <p:txBody>
          <a:bodyPr/>
          <a:lstStyle/>
          <a:p>
            <a:r>
              <a:rPr lang="en-GB" b="1"/>
              <a:t>For Example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14E8FA-477E-48C6-8215-ABDDFD5D14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296124"/>
              </p:ext>
            </p:extLst>
          </p:nvPr>
        </p:nvGraphicFramePr>
        <p:xfrm>
          <a:off x="539552" y="1305769"/>
          <a:ext cx="8229600" cy="4464496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94747205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3788566"/>
                    </a:ext>
                  </a:extLst>
                </a:gridCol>
              </a:tblGrid>
              <a:tr h="600066">
                <a:tc>
                  <a:txBody>
                    <a:bodyPr/>
                    <a:lstStyle/>
                    <a:p>
                      <a:r>
                        <a:rPr lang="en-GB" b="1"/>
                        <a:t>Type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11494869"/>
                  </a:ext>
                </a:extLst>
              </a:tr>
              <a:tr h="2184243">
                <a:tc>
                  <a:txBody>
                    <a:bodyPr/>
                    <a:lstStyle/>
                    <a:p>
                      <a:r>
                        <a:rPr lang="en-GB" dirty="0"/>
                        <a:t>Standardized tests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IQ</a:t>
                      </a:r>
                    </a:p>
                    <a:p>
                      <a:r>
                        <a:rPr lang="en-GB"/>
                        <a:t>SAT</a:t>
                      </a:r>
                    </a:p>
                    <a:p>
                      <a:r>
                        <a:rPr lang="en-GB"/>
                        <a:t>GRE</a:t>
                      </a:r>
                    </a:p>
                    <a:p>
                      <a:r>
                        <a:rPr lang="en-GB"/>
                        <a:t>GMAT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6046458"/>
                  </a:ext>
                </a:extLst>
              </a:tr>
              <a:tr h="1680187">
                <a:tc>
                  <a:txBody>
                    <a:bodyPr/>
                    <a:lstStyle/>
                    <a:p>
                      <a:r>
                        <a:rPr lang="en-GB"/>
                        <a:t>Psychological inventories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Beck’s Depression Inventory</a:t>
                      </a:r>
                    </a:p>
                    <a:p>
                      <a:r>
                        <a:rPr lang="en-GB" dirty="0"/>
                        <a:t>Raven’s Progressive Matrices</a:t>
                      </a:r>
                    </a:p>
                    <a:p>
                      <a:r>
                        <a:rPr lang="en-GB" dirty="0"/>
                        <a:t>Big Five personality trait tests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170899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845773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5ED22-4DBA-4DED-A9E8-7D474B221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Examples of interval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FF995-8136-4A5D-91D1-11B6C6600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To identify whether a scale is interval or ordinal, consider whether it uses values with fixed measurement units, where the distances between any two points are of known size. For example: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pain rating scale from 0 (no pain) to 10 (worst possible pain) is interval.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pain rating scale that goes from no pain, mild pain, moderate pain, severe pain, to the worst pain possible is ordinal.</a:t>
            </a:r>
          </a:p>
        </p:txBody>
      </p:sp>
    </p:spTree>
    <p:extLst>
      <p:ext uri="{BB962C8B-B14F-4D97-AF65-F5344CB8AC3E}">
        <p14:creationId xmlns:p14="http://schemas.microsoft.com/office/powerpoint/2010/main" val="300232855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3D6A6-7FA1-45C6-AD98-4B4EAFE02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" y="98046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4ACEF-8043-4685-ABC7-33B239B88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730" y="1468016"/>
            <a:ext cx="8229600" cy="4325112"/>
          </a:xfrm>
        </p:spPr>
        <p:txBody>
          <a:bodyPr>
            <a:normAutofit/>
          </a:bodyPr>
          <a:lstStyle/>
          <a:p>
            <a:pPr marL="82296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Watch the video below then discuss</a:t>
            </a:r>
          </a:p>
          <a:p>
            <a:pPr marL="0" indent="0">
              <a:buNone/>
            </a:pPr>
            <a:endParaRPr lang="en-GB" sz="2400" dirty="0">
              <a:hlinkClick r:id="rId3"/>
            </a:endParaRPr>
          </a:p>
          <a:p>
            <a:pPr marL="0" indent="0" algn="ctr">
              <a:buNone/>
            </a:pPr>
            <a:r>
              <a:rPr lang="en-GB" sz="2400" dirty="0">
                <a:hlinkClick r:id="rId3"/>
              </a:rPr>
              <a:t>https://www.youtube.com/watch?v=KIBZUk39ncI</a:t>
            </a:r>
            <a:endParaRPr lang="en-GB" sz="2400" dirty="0"/>
          </a:p>
          <a:p>
            <a:pPr marL="0" indent="0" algn="ctr">
              <a:buNone/>
            </a:pPr>
            <a:endParaRPr lang="en-GB" sz="2400" dirty="0">
              <a:hlinkClick r:id="rId4"/>
            </a:endParaRPr>
          </a:p>
          <a:p>
            <a:pPr marL="0" indent="0" algn="ctr">
              <a:buNone/>
            </a:pPr>
            <a:endParaRPr lang="en-GB" sz="2400" dirty="0">
              <a:hlinkClick r:id="rId4"/>
            </a:endParaRPr>
          </a:p>
          <a:p>
            <a:pPr algn="ctr"/>
            <a:r>
              <a:rPr lang="en-GB" sz="2400" dirty="0">
                <a:hlinkClick r:id="rId4"/>
              </a:rPr>
              <a:t>https://www.youtube.com/watch?v=yJpiUHbLKLU</a:t>
            </a:r>
            <a:endParaRPr lang="en-GB" sz="2400" dirty="0"/>
          </a:p>
          <a:p>
            <a:pPr algn="ctr"/>
            <a:endParaRPr lang="en-GB" sz="2400" dirty="0"/>
          </a:p>
          <a:p>
            <a:pPr algn="ctr"/>
            <a:r>
              <a:rPr lang="en-GB" sz="2400" b="1" dirty="0"/>
              <a:t>Feedback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16209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1DA11-674C-4FB2-B063-DE3AEED55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24922"/>
            <a:ext cx="8229600" cy="800100"/>
          </a:xfrm>
        </p:spPr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A9984-F5ED-46EC-95C3-39E87F8CD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807083"/>
            <a:ext cx="8229600" cy="3784092"/>
          </a:xfrm>
        </p:spPr>
        <p:txBody>
          <a:bodyPr>
            <a:normAutofit fontScale="47500" lnSpcReduction="20000"/>
          </a:bodyPr>
          <a:lstStyle/>
          <a:p>
            <a:pPr marL="82296" indent="0">
              <a:buNone/>
            </a:pPr>
            <a:r>
              <a:rPr lang="en-GB" sz="4400" dirty="0"/>
              <a:t>Watch the video below then discuss</a:t>
            </a:r>
          </a:p>
          <a:p>
            <a:endParaRPr lang="en-GB" sz="4400" dirty="0"/>
          </a:p>
          <a:p>
            <a:pPr marL="82296" indent="0">
              <a:buNone/>
            </a:pPr>
            <a:endParaRPr lang="en-GB" sz="4400" dirty="0">
              <a:hlinkClick r:id="" action="ppaction://noaction"/>
            </a:endParaRPr>
          </a:p>
          <a:p>
            <a:pPr marL="0" indent="0" algn="ctr">
              <a:buNone/>
            </a:pPr>
            <a:r>
              <a:rPr lang="en-GB" sz="4400" dirty="0">
                <a:hlinkClick r:id="rId3"/>
              </a:rPr>
              <a:t>https://www.youtube.com/watch?v=YEz-EUs8tXs</a:t>
            </a:r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pPr marL="0" indent="0" algn="ctr">
              <a:buNone/>
            </a:pPr>
            <a:r>
              <a:rPr lang="en-GB" sz="4400" dirty="0">
                <a:hlinkClick r:id="rId4"/>
              </a:rPr>
              <a:t>https://www.youtube.com/watch?v=LuBD49SFpWs</a:t>
            </a:r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endParaRPr lang="en-GB" sz="4400" dirty="0"/>
          </a:p>
          <a:p>
            <a:pPr algn="ctr"/>
            <a:r>
              <a:rPr lang="en-GB" sz="4400" dirty="0"/>
              <a:t>Feedback the findings to the whole class</a:t>
            </a:r>
          </a:p>
          <a:p>
            <a:endParaRPr lang="en-GB" sz="4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35747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896" y="800946"/>
            <a:ext cx="2098576" cy="507945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Nominal</a:t>
            </a:r>
          </a:p>
          <a:p>
            <a:pPr marL="109728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Ordinal</a:t>
            </a:r>
          </a:p>
          <a:p>
            <a:pPr marL="109728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Interval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Ratio</a:t>
            </a:r>
          </a:p>
        </p:txBody>
      </p:sp>
      <p:sp>
        <p:nvSpPr>
          <p:cNvPr id="6" name="Right Arrow 5"/>
          <p:cNvSpPr/>
          <p:nvPr/>
        </p:nvSpPr>
        <p:spPr>
          <a:xfrm>
            <a:off x="1985829" y="977599"/>
            <a:ext cx="68407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1761996" y="2321944"/>
            <a:ext cx="77996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1780706" y="3712676"/>
            <a:ext cx="779857" cy="1586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>
            <a:off x="1740436" y="5183284"/>
            <a:ext cx="77753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675946" y="521450"/>
            <a:ext cx="6192688" cy="12003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is categorised</a:t>
            </a:r>
          </a:p>
          <a:p>
            <a:r>
              <a:rPr lang="en-GB" dirty="0"/>
              <a:t>Data has no order</a:t>
            </a:r>
          </a:p>
          <a:p>
            <a:r>
              <a:rPr lang="en-GB" dirty="0"/>
              <a:t>For example: males or females; smokers or non-smokers; cycles to work, drives to work or walks to work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75946" y="1721779"/>
            <a:ext cx="6192687" cy="12003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is categorised</a:t>
            </a:r>
          </a:p>
          <a:p>
            <a:r>
              <a:rPr lang="en-GB" dirty="0"/>
              <a:t>Data has an order</a:t>
            </a:r>
          </a:p>
          <a:p>
            <a:r>
              <a:rPr lang="en-GB" dirty="0"/>
              <a:t>For example: 1</a:t>
            </a:r>
            <a:r>
              <a:rPr lang="en-GB" baseline="30000" dirty="0"/>
              <a:t>st</a:t>
            </a:r>
            <a:r>
              <a:rPr lang="en-GB" dirty="0"/>
              <a:t> year of </a:t>
            </a:r>
            <a:r>
              <a:rPr lang="en-GB" dirty="0" err="1"/>
              <a:t>uni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year or </a:t>
            </a:r>
            <a:r>
              <a:rPr lang="en-GB" dirty="0" err="1"/>
              <a:t>uni</a:t>
            </a:r>
            <a:r>
              <a:rPr lang="en-GB" dirty="0"/>
              <a:t> or 3</a:t>
            </a:r>
            <a:r>
              <a:rPr lang="en-GB" baseline="30000" dirty="0"/>
              <a:t>rd</a:t>
            </a:r>
            <a:r>
              <a:rPr lang="en-GB" dirty="0"/>
              <a:t> year of </a:t>
            </a:r>
            <a:r>
              <a:rPr lang="en-GB" dirty="0" err="1"/>
              <a:t>uni</a:t>
            </a:r>
            <a:r>
              <a:rPr lang="en-GB" dirty="0"/>
              <a:t>; Premiership, Championship, League 1 or League 2.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663516" y="2972203"/>
            <a:ext cx="6192688" cy="175432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has an order</a:t>
            </a:r>
          </a:p>
          <a:p>
            <a:r>
              <a:rPr lang="en-GB" dirty="0"/>
              <a:t>Data has equal intervals between values</a:t>
            </a:r>
          </a:p>
          <a:p>
            <a:r>
              <a:rPr lang="en-GB" dirty="0"/>
              <a:t>Data does not have a true zero</a:t>
            </a:r>
          </a:p>
          <a:p>
            <a:r>
              <a:rPr lang="en-GB" dirty="0"/>
              <a:t>For example: Temperature: this can be put in order, with equal intervals between each value, however 0</a:t>
            </a:r>
            <a:r>
              <a:rPr lang="en-GB" baseline="30000" dirty="0"/>
              <a:t>o</a:t>
            </a:r>
            <a:r>
              <a:rPr lang="en-GB" dirty="0"/>
              <a:t>C does not mean there is ‘no’ temperature.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79139" y="4655127"/>
            <a:ext cx="6186299" cy="120032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has an order</a:t>
            </a:r>
          </a:p>
          <a:p>
            <a:r>
              <a:rPr lang="en-GB" dirty="0"/>
              <a:t>Data has equal intervals between values</a:t>
            </a:r>
          </a:p>
          <a:p>
            <a:r>
              <a:rPr lang="en-GB" dirty="0"/>
              <a:t>Data has a true zero</a:t>
            </a:r>
          </a:p>
          <a:p>
            <a:r>
              <a:rPr lang="en-GB" dirty="0"/>
              <a:t>For example: body mass, age, heart rate, number of tackles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BD5F41-6CF0-4DA1-7A5F-FFAA8A124E73}"/>
              </a:ext>
            </a:extLst>
          </p:cNvPr>
          <p:cNvSpPr txBox="1"/>
          <p:nvPr/>
        </p:nvSpPr>
        <p:spPr>
          <a:xfrm>
            <a:off x="1740436" y="-94918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/>
              <a:t>In Summary</a:t>
            </a:r>
          </a:p>
        </p:txBody>
      </p:sp>
    </p:spTree>
    <p:extLst>
      <p:ext uri="{BB962C8B-B14F-4D97-AF65-F5344CB8AC3E}">
        <p14:creationId xmlns:p14="http://schemas.microsoft.com/office/powerpoint/2010/main" val="194059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37A72-8480-9434-C2BF-39815D510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In summary</a:t>
            </a:r>
          </a:p>
        </p:txBody>
      </p:sp>
      <p:pic>
        <p:nvPicPr>
          <p:cNvPr id="4" name="Content Placeholder 3" descr="Text&#10;&#10;Description automatically generated with medium confidence">
            <a:extLst>
              <a:ext uri="{FF2B5EF4-FFF2-40B4-BE49-F238E27FC236}">
                <a16:creationId xmlns:a16="http://schemas.microsoft.com/office/drawing/2014/main" id="{A3E89450-E4EC-E533-1B12-E569D2AF49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1831" y="1275556"/>
            <a:ext cx="7580338" cy="430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77890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2699</Words>
  <Application>Microsoft Office PowerPoint</Application>
  <PresentationFormat>On-screen Show (4:3)</PresentationFormat>
  <Paragraphs>408</Paragraphs>
  <Slides>61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6" baseType="lpstr">
      <vt:lpstr>Myriad Pro</vt:lpstr>
      <vt:lpstr>Arial</vt:lpstr>
      <vt:lpstr>Calibri</vt:lpstr>
      <vt:lpstr>Wingdings</vt:lpstr>
      <vt:lpstr>20140311PresentationUWTSDTemplate</vt:lpstr>
      <vt:lpstr>  PRACTICE-BASED RESEARCH  Levels of Measurement in Quantitative Research  Semester 2</vt:lpstr>
      <vt:lpstr>Learning outcomes</vt:lpstr>
      <vt:lpstr>Module Summary</vt:lpstr>
      <vt:lpstr>Session Aims</vt:lpstr>
      <vt:lpstr>What are levels of measurement ?</vt:lpstr>
      <vt:lpstr>Levels of Measurement</vt:lpstr>
      <vt:lpstr>Variables</vt:lpstr>
      <vt:lpstr>Activity</vt:lpstr>
      <vt:lpstr>Statistical tests </vt:lpstr>
      <vt:lpstr>Variables</vt:lpstr>
      <vt:lpstr>Levels of Data</vt:lpstr>
      <vt:lpstr>What are the types of data?</vt:lpstr>
      <vt:lpstr>Types of data</vt:lpstr>
      <vt:lpstr>Quantitative vs categorical variables</vt:lpstr>
      <vt:lpstr>Quantitative variables</vt:lpstr>
      <vt:lpstr>What are the two types of quantitative variables?</vt:lpstr>
      <vt:lpstr>Types of quantitative variables</vt:lpstr>
      <vt:lpstr>Discrete and continuous variables</vt:lpstr>
      <vt:lpstr>Discrete variables</vt:lpstr>
      <vt:lpstr>Continuous variables</vt:lpstr>
      <vt:lpstr>Examples</vt:lpstr>
      <vt:lpstr>Discrete and continuous variables</vt:lpstr>
      <vt:lpstr>Discrete vs continuous variables</vt:lpstr>
      <vt:lpstr>Categorical variables</vt:lpstr>
      <vt:lpstr>What are the three types of categorical variables?</vt:lpstr>
      <vt:lpstr>Types of categorical variables</vt:lpstr>
      <vt:lpstr>Binary vs nominal vs ordinal variables</vt:lpstr>
      <vt:lpstr>Why are levels of measurement important?</vt:lpstr>
      <vt:lpstr>Levels of Measurement</vt:lpstr>
      <vt:lpstr>What are the different levels of measurement?</vt:lpstr>
      <vt:lpstr>Levels of Measurement</vt:lpstr>
      <vt:lpstr>Nominal data</vt:lpstr>
      <vt:lpstr>Nominal data </vt:lpstr>
      <vt:lpstr>Nominal data </vt:lpstr>
      <vt:lpstr>Examples of nominal scales</vt:lpstr>
      <vt:lpstr>Other Examples of nominal variables</vt:lpstr>
      <vt:lpstr>Nominal data </vt:lpstr>
      <vt:lpstr>How to collect nominal data</vt:lpstr>
      <vt:lpstr>For example closed-ended questions</vt:lpstr>
      <vt:lpstr>How to collect nominal data</vt:lpstr>
      <vt:lpstr>Ordinal data</vt:lpstr>
      <vt:lpstr>Ordinal data </vt:lpstr>
      <vt:lpstr>Example of Ordinal data </vt:lpstr>
      <vt:lpstr>Ordinal data </vt:lpstr>
      <vt:lpstr>Ordinal data </vt:lpstr>
      <vt:lpstr>Ordinal data </vt:lpstr>
      <vt:lpstr>Examples of ordinal scales</vt:lpstr>
      <vt:lpstr>Examples of ordinal scales</vt:lpstr>
      <vt:lpstr>Examples of ordinal scales</vt:lpstr>
      <vt:lpstr>How to collect ordinal data</vt:lpstr>
      <vt:lpstr>How to collect ordinal data</vt:lpstr>
      <vt:lpstr>Interval</vt:lpstr>
      <vt:lpstr>Interval data </vt:lpstr>
      <vt:lpstr>Interval data </vt:lpstr>
      <vt:lpstr>Examples of interval data</vt:lpstr>
      <vt:lpstr>For Example</vt:lpstr>
      <vt:lpstr>Examples of interval data</vt:lpstr>
      <vt:lpstr>Activity</vt:lpstr>
      <vt:lpstr>Activity</vt:lpstr>
      <vt:lpstr>PowerPoint Presentation</vt:lpstr>
      <vt:lpstr>In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2</cp:revision>
  <dcterms:created xsi:type="dcterms:W3CDTF">2015-04-14T15:21:28Z</dcterms:created>
  <dcterms:modified xsi:type="dcterms:W3CDTF">2023-04-09T10:32:49Z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