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16"/>
  </p:notesMasterIdLst>
  <p:sldIdLst>
    <p:sldId id="319" r:id="rId2"/>
    <p:sldId id="290" r:id="rId3"/>
    <p:sldId id="317" r:id="rId4"/>
    <p:sldId id="286" r:id="rId5"/>
    <p:sldId id="308" r:id="rId6"/>
    <p:sldId id="307" r:id="rId7"/>
    <p:sldId id="289" r:id="rId8"/>
    <p:sldId id="291" r:id="rId9"/>
    <p:sldId id="292" r:id="rId10"/>
    <p:sldId id="320" r:id="rId11"/>
    <p:sldId id="293" r:id="rId12"/>
    <p:sldId id="294" r:id="rId13"/>
    <p:sldId id="288" r:id="rId14"/>
    <p:sldId id="31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h018" initials="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F38B10-E6C5-47BC-B07F-E035D1BC7FEF}" type="datetimeFigureOut">
              <a:rPr lang="en-GB" smtClean="0"/>
              <a:pPr/>
              <a:t>01/03/2017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A24D523-27C2-4AAC-B0CD-99D706E60625}" type="slidenum">
              <a:rPr lang="en-GB" smtClean="0"/>
              <a:pPr/>
              <a:t>‹#›</a:t>
            </a:fld>
            <a:endParaRPr lang="en-GB"/>
          </a:p>
        </p:txBody>
      </p:sp>
    </p:spTree>
    <p:extLst>
      <p:ext uri="{BB962C8B-B14F-4D97-AF65-F5344CB8AC3E}">
        <p14:creationId xmlns:p14="http://schemas.microsoft.com/office/powerpoint/2010/main" val="383874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3/1/2017</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Daoist Cultivation Exercise  of Yang Qi </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28183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Yang </a:t>
            </a:r>
            <a:r>
              <a:rPr lang="en-GB" dirty="0" err="1" smtClean="0"/>
              <a:t>Qi</a:t>
            </a:r>
            <a:r>
              <a:rPr lang="zh-CN" altLang="en-US" dirty="0" smtClean="0"/>
              <a:t>养气</a:t>
            </a:r>
            <a:r>
              <a:rPr lang="en-GB" dirty="0" smtClean="0"/>
              <a:t>in Chinese Tradition </a:t>
            </a:r>
            <a:endParaRPr lang="en-GB" dirty="0"/>
          </a:p>
        </p:txBody>
      </p:sp>
      <p:sp>
        <p:nvSpPr>
          <p:cNvPr id="3" name="Content Placeholder 2"/>
          <p:cNvSpPr>
            <a:spLocks noGrp="1"/>
          </p:cNvSpPr>
          <p:nvPr>
            <p:ph idx="1"/>
          </p:nvPr>
        </p:nvSpPr>
        <p:spPr>
          <a:xfrm>
            <a:off x="838200" y="1447800"/>
            <a:ext cx="8305800" cy="5181600"/>
          </a:xfrm>
        </p:spPr>
        <p:txBody>
          <a:bodyPr>
            <a:normAutofit fontScale="77500" lnSpcReduction="20000"/>
          </a:bodyPr>
          <a:lstStyle/>
          <a:p>
            <a:r>
              <a:rPr lang="en-GB" dirty="0" smtClean="0"/>
              <a:t>Yang </a:t>
            </a:r>
            <a:r>
              <a:rPr lang="en-GB" dirty="0" err="1" smtClean="0"/>
              <a:t>Qi</a:t>
            </a:r>
            <a:r>
              <a:rPr lang="en-GB" dirty="0" smtClean="0"/>
              <a:t> </a:t>
            </a:r>
            <a:r>
              <a:rPr lang="zh-CN" altLang="en-US" dirty="0" smtClean="0"/>
              <a:t>养气 </a:t>
            </a:r>
            <a:r>
              <a:rPr lang="en-GB" dirty="0" smtClean="0"/>
              <a:t>(</a:t>
            </a:r>
            <a:r>
              <a:rPr lang="en-GB" dirty="0" err="1" smtClean="0"/>
              <a:t>Qi</a:t>
            </a:r>
            <a:r>
              <a:rPr lang="en-GB" dirty="0" smtClean="0"/>
              <a:t> Cultivation) is to nurture and cultivate one’s Healthy </a:t>
            </a:r>
            <a:r>
              <a:rPr lang="en-GB" dirty="0" err="1" smtClean="0"/>
              <a:t>Qi</a:t>
            </a:r>
            <a:r>
              <a:rPr lang="en-GB" dirty="0" smtClean="0"/>
              <a:t> and avoid from unhealthy </a:t>
            </a:r>
            <a:r>
              <a:rPr lang="en-GB" dirty="0" err="1" smtClean="0"/>
              <a:t>Qi</a:t>
            </a:r>
            <a:r>
              <a:rPr lang="en-GB" dirty="0" smtClean="0"/>
              <a:t>.</a:t>
            </a:r>
          </a:p>
          <a:p>
            <a:endParaRPr lang="en-GB" dirty="0" smtClean="0"/>
          </a:p>
          <a:p>
            <a:r>
              <a:rPr lang="en-GB" b="1" dirty="0" smtClean="0"/>
              <a:t>Confucian Tradition of Yang </a:t>
            </a:r>
            <a:r>
              <a:rPr lang="en-GB" b="1" dirty="0" err="1" smtClean="0"/>
              <a:t>Qi</a:t>
            </a:r>
            <a:endParaRPr lang="en-GB" b="1" dirty="0" smtClean="0"/>
          </a:p>
          <a:p>
            <a:endParaRPr lang="en-GB" dirty="0" smtClean="0"/>
          </a:p>
          <a:p>
            <a:r>
              <a:rPr lang="en-GB" dirty="0" err="1" smtClean="0"/>
              <a:t>Xunzi</a:t>
            </a:r>
            <a:r>
              <a:rPr lang="en-GB" dirty="0" smtClean="0"/>
              <a:t> makes a detail discuss on ‘controlling breath and nourish life’ and the ‘Art of Controlling Vital Breath and Nourishing the Mind’ in chapter 2: ‘On Self Cultivation’:</a:t>
            </a:r>
          </a:p>
          <a:p>
            <a:endParaRPr lang="en-GB" dirty="0" smtClean="0"/>
          </a:p>
          <a:p>
            <a:r>
              <a:rPr lang="en-GB" dirty="0" smtClean="0"/>
              <a:t>Mencius Said he is at cultivating his Vast Flowing </a:t>
            </a:r>
            <a:r>
              <a:rPr lang="en-GB" dirty="0" err="1" smtClean="0"/>
              <a:t>Qi</a:t>
            </a:r>
            <a:endParaRPr lang="en-GB" dirty="0" smtClean="0"/>
          </a:p>
          <a:p>
            <a:endParaRPr lang="en-GB" dirty="0" smtClean="0"/>
          </a:p>
          <a:p>
            <a:r>
              <a:rPr lang="en-GB" b="1" dirty="0" err="1" smtClean="0"/>
              <a:t>Daoist</a:t>
            </a:r>
            <a:r>
              <a:rPr lang="en-GB" b="1" dirty="0" smtClean="0"/>
              <a:t> Tradition of </a:t>
            </a:r>
            <a:r>
              <a:rPr lang="en-GB" b="1" dirty="0" err="1" smtClean="0"/>
              <a:t>YangQi</a:t>
            </a:r>
            <a:r>
              <a:rPr lang="en-GB" dirty="0" smtClean="0"/>
              <a:t>: </a:t>
            </a:r>
          </a:p>
          <a:p>
            <a:r>
              <a:rPr lang="en-GB" dirty="0" smtClean="0"/>
              <a:t>Dao Yin</a:t>
            </a:r>
            <a:r>
              <a:rPr lang="zh-CN" altLang="en-US" dirty="0" smtClean="0"/>
              <a:t>导引</a:t>
            </a:r>
            <a:endParaRPr lang="en-GB" dirty="0" smtClean="0"/>
          </a:p>
          <a:p>
            <a:r>
              <a:rPr lang="en-GB" dirty="0" smtClean="0"/>
              <a:t> </a:t>
            </a:r>
            <a:r>
              <a:rPr lang="zh-CN" altLang="en-US" dirty="0" smtClean="0"/>
              <a:t>清修</a:t>
            </a:r>
            <a:r>
              <a:rPr lang="en-US" altLang="zh-CN" dirty="0" smtClean="0"/>
              <a:t>/</a:t>
            </a:r>
            <a:r>
              <a:rPr lang="zh-CN" altLang="en-US" dirty="0" smtClean="0"/>
              <a:t>静养</a:t>
            </a:r>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Yuan </a:t>
            </a:r>
            <a:r>
              <a:rPr lang="en-GB" sz="3600" b="1" dirty="0" err="1" smtClean="0"/>
              <a:t>Qi</a:t>
            </a:r>
            <a:r>
              <a:rPr lang="en-GB" sz="3600" b="1" dirty="0" smtClean="0"/>
              <a:t>/Chi </a:t>
            </a:r>
            <a:r>
              <a:rPr lang="zh-CN" altLang="en-US" sz="3600" b="1" dirty="0" smtClean="0"/>
              <a:t>元气</a:t>
            </a:r>
            <a:r>
              <a:rPr lang="en-GB" altLang="zh-CN" sz="3600" b="1" dirty="0" smtClean="0"/>
              <a:t> &amp; Human Life</a:t>
            </a:r>
            <a:r>
              <a:rPr lang="zh-CN" altLang="en-US" sz="3600" b="1" dirty="0" smtClean="0"/>
              <a:t>生命</a:t>
            </a:r>
            <a:r>
              <a:rPr lang="en-GB" altLang="zh-CN" sz="3600" b="1" dirty="0" smtClean="0"/>
              <a:t> </a:t>
            </a:r>
            <a:endParaRPr lang="en-GB" sz="3600" b="1" dirty="0"/>
          </a:p>
        </p:txBody>
      </p:sp>
      <p:sp>
        <p:nvSpPr>
          <p:cNvPr id="3" name="Content Placeholder 2"/>
          <p:cNvSpPr>
            <a:spLocks noGrp="1"/>
          </p:cNvSpPr>
          <p:nvPr>
            <p:ph idx="1"/>
          </p:nvPr>
        </p:nvSpPr>
        <p:spPr/>
        <p:txBody>
          <a:bodyPr>
            <a:normAutofit lnSpcReduction="10000"/>
          </a:bodyPr>
          <a:lstStyle/>
          <a:p>
            <a:r>
              <a:rPr lang="en-GB" dirty="0" smtClean="0"/>
              <a:t>Simply speaking, Yuan </a:t>
            </a:r>
            <a:r>
              <a:rPr lang="en-GB" dirty="0" err="1" smtClean="0"/>
              <a:t>Qi</a:t>
            </a:r>
            <a:r>
              <a:rPr lang="en-GB" dirty="0" smtClean="0"/>
              <a:t> is that which gives life. </a:t>
            </a:r>
          </a:p>
          <a:p>
            <a:endParaRPr lang="en-GB" dirty="0" smtClean="0"/>
          </a:p>
          <a:p>
            <a:r>
              <a:rPr lang="en-GB" dirty="0" smtClean="0"/>
              <a:t>In terms of the body, Yuan </a:t>
            </a:r>
            <a:r>
              <a:rPr lang="en-GB" dirty="0" err="1" smtClean="0"/>
              <a:t>Qi</a:t>
            </a:r>
            <a:r>
              <a:rPr lang="en-GB" dirty="0" smtClean="0"/>
              <a:t> is that which differentiates a corpse from a live human being.  </a:t>
            </a:r>
          </a:p>
          <a:p>
            <a:endParaRPr lang="en-GB" dirty="0" smtClean="0"/>
          </a:p>
          <a:p>
            <a:r>
              <a:rPr lang="en-GB" dirty="0" smtClean="0"/>
              <a:t>A strong life force makes human being totally alive, alert, and present; a weak life force results in sluggishness and fatigue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CN" dirty="0" err="1" smtClean="0"/>
              <a:t>Qi</a:t>
            </a:r>
            <a:r>
              <a:rPr lang="en-GB" altLang="zh-CN" dirty="0" smtClean="0"/>
              <a:t> </a:t>
            </a:r>
            <a:r>
              <a:rPr lang="zh-CN" altLang="en-US" dirty="0" smtClean="0"/>
              <a:t>气</a:t>
            </a:r>
            <a:r>
              <a:rPr lang="en-GB" altLang="zh-CN" dirty="0" smtClean="0"/>
              <a:t>&amp; Health</a:t>
            </a:r>
            <a:r>
              <a:rPr lang="zh-CN" altLang="en-US" dirty="0" smtClean="0"/>
              <a:t>健康</a:t>
            </a:r>
            <a:endParaRPr lang="en-GB" dirty="0"/>
          </a:p>
        </p:txBody>
      </p:sp>
      <p:sp>
        <p:nvSpPr>
          <p:cNvPr id="3" name="Content Placeholder 2"/>
          <p:cNvSpPr>
            <a:spLocks noGrp="1"/>
          </p:cNvSpPr>
          <p:nvPr>
            <p:ph idx="1"/>
          </p:nvPr>
        </p:nvSpPr>
        <p:spPr>
          <a:xfrm>
            <a:off x="990600" y="1417638"/>
            <a:ext cx="8153400" cy="5440362"/>
          </a:xfrm>
        </p:spPr>
        <p:txBody>
          <a:bodyPr>
            <a:normAutofit fontScale="55000" lnSpcReduction="20000"/>
          </a:bodyPr>
          <a:lstStyle/>
          <a:p>
            <a:r>
              <a:rPr lang="en-GB" sz="3600" dirty="0" smtClean="0"/>
              <a:t>Energy can be increased in a human being.  Consequently, the development of chi can make an ill person robust or a weak person vibrant; it can enhance mental capacity too.  </a:t>
            </a:r>
          </a:p>
          <a:p>
            <a:endParaRPr lang="en-GB" sz="3600" dirty="0" smtClean="0"/>
          </a:p>
          <a:p>
            <a:r>
              <a:rPr lang="en-GB" sz="3600" dirty="0" smtClean="0"/>
              <a:t>The concept of Chi also extends beyond the physical body, to the subtle energies that activate all human functions, including emotions and thought. Unbalanced chi causes your emotions to become agitated and </a:t>
            </a:r>
            <a:r>
              <a:rPr lang="en-GB" sz="3600" dirty="0" smtClean="0"/>
              <a:t>distressed. </a:t>
            </a:r>
            <a:r>
              <a:rPr lang="en-GB" sz="3600" dirty="0" smtClean="0"/>
              <a:t>Balanced chi causes your emotions to become smooth and more satisfying. </a:t>
            </a:r>
          </a:p>
          <a:p>
            <a:endParaRPr lang="en-GB" sz="3600" dirty="0" smtClean="0"/>
          </a:p>
          <a:p>
            <a:r>
              <a:rPr lang="en-GB" sz="3600" dirty="0" smtClean="0"/>
              <a:t>From the perspective of thought, when your mental chi becomes more refined it enhances your creativity at all levels—art, business, relationships, child rearing, etc. </a:t>
            </a:r>
          </a:p>
          <a:p>
            <a:r>
              <a:rPr lang="en-GB" sz="3600" dirty="0" smtClean="0"/>
              <a:t>Spiritual chi makes it more possible for us to personally enter into higher states of consciousness, which lie at the heart of religious experience. </a:t>
            </a:r>
          </a:p>
          <a:p>
            <a:endParaRPr lang="en-GB" sz="2900" dirty="0" smtClean="0"/>
          </a:p>
          <a:p>
            <a:r>
              <a:rPr lang="en-GB" sz="2900" dirty="0" err="1" smtClean="0"/>
              <a:t>Bruth</a:t>
            </a:r>
            <a:r>
              <a:rPr lang="en-GB" sz="2900" dirty="0" smtClean="0"/>
              <a:t> </a:t>
            </a:r>
            <a:r>
              <a:rPr lang="en-GB" sz="2900" dirty="0" err="1" smtClean="0"/>
              <a:t>Frantzis</a:t>
            </a:r>
            <a:r>
              <a:rPr lang="en-GB" sz="2900" dirty="0" smtClean="0"/>
              <a:t>, </a:t>
            </a:r>
            <a:r>
              <a:rPr lang="en-GB" sz="2900" i="1" dirty="0" smtClean="0"/>
              <a:t>Tai Chi: Health for life, </a:t>
            </a:r>
            <a:r>
              <a:rPr lang="en-GB" sz="2900" dirty="0" smtClean="0"/>
              <a:t>Blue Snake Books, Berkeley, California, 2006, p.7.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zh-CN" sz="3600" dirty="0" smtClean="0"/>
              <a:t>Zheng </a:t>
            </a:r>
            <a:r>
              <a:rPr lang="en-GB" altLang="zh-CN" sz="3600" dirty="0" err="1" smtClean="0"/>
              <a:t>Qi</a:t>
            </a:r>
            <a:r>
              <a:rPr lang="en-GB" altLang="zh-CN" sz="3600" dirty="0" smtClean="0"/>
              <a:t> (upright Chi)</a:t>
            </a:r>
            <a:r>
              <a:rPr lang="zh-CN" altLang="en-US" sz="3600" dirty="0" smtClean="0"/>
              <a:t>正</a:t>
            </a:r>
            <a:r>
              <a:rPr lang="zh-CN" altLang="en-US" sz="3600" dirty="0" smtClean="0"/>
              <a:t>气 </a:t>
            </a:r>
            <a:r>
              <a:rPr lang="en-GB" altLang="zh-CN" sz="3600" dirty="0" smtClean="0"/>
              <a:t>and </a:t>
            </a:r>
            <a:r>
              <a:rPr lang="en-GB" altLang="zh-CN" sz="3600" dirty="0" smtClean="0"/>
              <a:t>Health </a:t>
            </a:r>
            <a:endParaRPr lang="en-GB" sz="3600" dirty="0"/>
          </a:p>
        </p:txBody>
      </p:sp>
      <p:sp>
        <p:nvSpPr>
          <p:cNvPr id="3" name="Content Placeholder 2"/>
          <p:cNvSpPr>
            <a:spLocks noGrp="1"/>
          </p:cNvSpPr>
          <p:nvPr>
            <p:ph idx="1"/>
          </p:nvPr>
        </p:nvSpPr>
        <p:spPr>
          <a:xfrm>
            <a:off x="1435608" y="1447800"/>
            <a:ext cx="7498080" cy="5181600"/>
          </a:xfrm>
        </p:spPr>
        <p:txBody>
          <a:bodyPr>
            <a:normAutofit fontScale="62500" lnSpcReduction="20000"/>
          </a:bodyPr>
          <a:lstStyle/>
          <a:p>
            <a:r>
              <a:rPr lang="en-GB" dirty="0" smtClean="0"/>
              <a:t>Health, then, is not just the absence of symptoms and ailments. It is the presence of a strong vital energy and a smooth, harmonious, and active flow of </a:t>
            </a:r>
            <a:r>
              <a:rPr lang="en-GB" dirty="0" err="1" smtClean="0"/>
              <a:t>Qi</a:t>
            </a:r>
            <a:r>
              <a:rPr lang="en-GB" dirty="0" smtClean="0"/>
              <a:t>. </a:t>
            </a:r>
          </a:p>
          <a:p>
            <a:r>
              <a:rPr lang="en-GB" dirty="0" smtClean="0"/>
              <a:t>This is known as the state of </a:t>
            </a:r>
            <a:r>
              <a:rPr lang="en-GB" dirty="0" err="1" smtClean="0"/>
              <a:t>Zhengqi</a:t>
            </a:r>
            <a:r>
              <a:rPr lang="en-GB" dirty="0" smtClean="0"/>
              <a:t> or proper </a:t>
            </a:r>
            <a:r>
              <a:rPr lang="en-GB" dirty="0" err="1" smtClean="0"/>
              <a:t>Qi</a:t>
            </a:r>
            <a:r>
              <a:rPr lang="en-GB" dirty="0" smtClean="0"/>
              <a:t>, also translated as ‘upright </a:t>
            </a:r>
            <a:r>
              <a:rPr lang="en-GB" dirty="0" err="1" smtClean="0"/>
              <a:t>qi</a:t>
            </a:r>
            <a:r>
              <a:rPr lang="en-GB" dirty="0" smtClean="0"/>
              <a:t>’. The ideal is to have </a:t>
            </a:r>
            <a:r>
              <a:rPr lang="en-GB" dirty="0" err="1" smtClean="0"/>
              <a:t>qi</a:t>
            </a:r>
            <a:r>
              <a:rPr lang="en-GB" dirty="0" smtClean="0"/>
              <a:t> flow freely, creating harmony in the body and balance state of being in the person. </a:t>
            </a:r>
          </a:p>
          <a:p>
            <a:endParaRPr lang="en-GB" dirty="0" smtClean="0"/>
          </a:p>
          <a:p>
            <a:r>
              <a:rPr lang="en-GB" dirty="0" smtClean="0"/>
              <a:t>This personal health is further matched by health in nature, defined as regular weather patterns and the absence of disasters. </a:t>
            </a:r>
          </a:p>
          <a:p>
            <a:r>
              <a:rPr lang="en-GB" dirty="0" smtClean="0"/>
              <a:t>It is also present as health in society in the peaceful coexistence among families, clans, villages and states. </a:t>
            </a:r>
          </a:p>
          <a:p>
            <a:r>
              <a:rPr lang="en-GB" dirty="0" smtClean="0"/>
              <a:t>This harmony of all levels, the cosmic presence of a steady and pleasant flow of </a:t>
            </a:r>
            <a:r>
              <a:rPr lang="en-GB" dirty="0" err="1" smtClean="0"/>
              <a:t>Qi</a:t>
            </a:r>
            <a:r>
              <a:rPr lang="en-GB" dirty="0" smtClean="0"/>
              <a:t> is what the Chinese call the state of Great Peace </a:t>
            </a:r>
            <a:r>
              <a:rPr lang="zh-CN" altLang="en-US" dirty="0" smtClean="0"/>
              <a:t>太平，</a:t>
            </a:r>
            <a:r>
              <a:rPr lang="en-GB" dirty="0" smtClean="0"/>
              <a:t>a state venerated by all different religious, philosophical and political schools in traditional China. </a:t>
            </a:r>
          </a:p>
          <a:p>
            <a:r>
              <a:rPr lang="en-GB" dirty="0" smtClean="0"/>
              <a:t> </a:t>
            </a:r>
          </a:p>
          <a:p>
            <a:r>
              <a:rPr lang="en-GB" sz="2200" dirty="0" err="1" smtClean="0"/>
              <a:t>Livia</a:t>
            </a:r>
            <a:r>
              <a:rPr lang="en-GB" sz="2200" dirty="0" smtClean="0"/>
              <a:t> Kohn(Edited), </a:t>
            </a:r>
            <a:r>
              <a:rPr lang="en-GB" sz="2200" i="1" dirty="0" err="1" smtClean="0"/>
              <a:t>Daoist</a:t>
            </a:r>
            <a:r>
              <a:rPr lang="en-GB" sz="2200" i="1" dirty="0" smtClean="0"/>
              <a:t> Body Cultivation: Traditional Models and Contemporary Practices</a:t>
            </a:r>
            <a:r>
              <a:rPr lang="en-GB" sz="2200" dirty="0" smtClean="0"/>
              <a:t>, Three Pines Press, 2006, p.3-4.</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Xie</a:t>
            </a:r>
            <a:r>
              <a:rPr lang="en-GB" dirty="0" smtClean="0"/>
              <a:t> </a:t>
            </a:r>
            <a:r>
              <a:rPr lang="en-GB" dirty="0" err="1" smtClean="0"/>
              <a:t>Qi</a:t>
            </a:r>
            <a:r>
              <a:rPr lang="en-GB" dirty="0" smtClean="0"/>
              <a:t>/Chi </a:t>
            </a:r>
            <a:r>
              <a:rPr lang="zh-CN" altLang="en-US" dirty="0" smtClean="0"/>
              <a:t>邪气</a:t>
            </a:r>
            <a:r>
              <a:rPr lang="en-GB" dirty="0" smtClean="0"/>
              <a:t>and Unhealthy</a:t>
            </a:r>
            <a:endParaRPr lang="en-GB" dirty="0"/>
          </a:p>
        </p:txBody>
      </p:sp>
      <p:sp>
        <p:nvSpPr>
          <p:cNvPr id="3" name="Content Placeholder 2"/>
          <p:cNvSpPr>
            <a:spLocks noGrp="1"/>
          </p:cNvSpPr>
          <p:nvPr>
            <p:ph idx="1"/>
          </p:nvPr>
        </p:nvSpPr>
        <p:spPr>
          <a:xfrm>
            <a:off x="1435608" y="1219200"/>
            <a:ext cx="7498080" cy="5638800"/>
          </a:xfrm>
        </p:spPr>
        <p:txBody>
          <a:bodyPr>
            <a:normAutofit fontScale="62500" lnSpcReduction="20000"/>
          </a:bodyPr>
          <a:lstStyle/>
          <a:p>
            <a:r>
              <a:rPr lang="en-GB" dirty="0" err="1" smtClean="0"/>
              <a:t>Xie</a:t>
            </a:r>
            <a:r>
              <a:rPr lang="en-GB" dirty="0" smtClean="0"/>
              <a:t> </a:t>
            </a:r>
            <a:r>
              <a:rPr lang="en-GB" dirty="0" err="1" smtClean="0"/>
              <a:t>qi</a:t>
            </a:r>
            <a:r>
              <a:rPr lang="en-GB" dirty="0" smtClean="0"/>
              <a:t> (wayward </a:t>
            </a:r>
            <a:r>
              <a:rPr lang="en-GB" dirty="0" err="1" smtClean="0"/>
              <a:t>qi</a:t>
            </a:r>
            <a:r>
              <a:rPr lang="en-GB" dirty="0" smtClean="0"/>
              <a:t>) is also called deviant </a:t>
            </a:r>
            <a:r>
              <a:rPr lang="en-GB" dirty="0" err="1" smtClean="0"/>
              <a:t>qi</a:t>
            </a:r>
            <a:r>
              <a:rPr lang="en-GB" dirty="0" smtClean="0"/>
              <a:t>, pathogenic </a:t>
            </a:r>
            <a:r>
              <a:rPr lang="en-GB" dirty="0" err="1" smtClean="0"/>
              <a:t>qi</a:t>
            </a:r>
            <a:r>
              <a:rPr lang="en-GB" dirty="0" smtClean="0"/>
              <a:t>, or evil </a:t>
            </a:r>
            <a:r>
              <a:rPr lang="en-GB" dirty="0" err="1" smtClean="0"/>
              <a:t>qi</a:t>
            </a:r>
            <a:r>
              <a:rPr lang="en-GB" dirty="0" smtClean="0"/>
              <a:t>. </a:t>
            </a:r>
          </a:p>
          <a:p>
            <a:r>
              <a:rPr lang="en-GB" dirty="0" smtClean="0"/>
              <a:t>In a condition of </a:t>
            </a:r>
            <a:r>
              <a:rPr lang="en-GB" dirty="0" err="1" smtClean="0"/>
              <a:t>xie</a:t>
            </a:r>
            <a:r>
              <a:rPr lang="en-GB" dirty="0" smtClean="0"/>
              <a:t> </a:t>
            </a:r>
            <a:r>
              <a:rPr lang="en-GB" dirty="0" err="1" smtClean="0"/>
              <a:t>qi</a:t>
            </a:r>
            <a:r>
              <a:rPr lang="en-GB" dirty="0" smtClean="0"/>
              <a:t>, humans have lost their harmonious relation to the cosmos, the </a:t>
            </a:r>
            <a:r>
              <a:rPr lang="en-GB" dirty="0" err="1" smtClean="0"/>
              <a:t>Qi</a:t>
            </a:r>
            <a:r>
              <a:rPr lang="en-GB" dirty="0" smtClean="0"/>
              <a:t> filed has fallen out of balance, and people’s </a:t>
            </a:r>
            <a:r>
              <a:rPr lang="en-GB" dirty="0" err="1" smtClean="0"/>
              <a:t>qi</a:t>
            </a:r>
            <a:r>
              <a:rPr lang="en-GB" dirty="0" smtClean="0"/>
              <a:t> no longer supports the dynamic forces of change.  </a:t>
            </a:r>
          </a:p>
          <a:p>
            <a:r>
              <a:rPr lang="en-GB" dirty="0" smtClean="0"/>
              <a:t>Whereas proper </a:t>
            </a:r>
            <a:r>
              <a:rPr lang="en-GB" dirty="0" err="1" smtClean="0"/>
              <a:t>qi</a:t>
            </a:r>
            <a:r>
              <a:rPr lang="en-GB" dirty="0" smtClean="0"/>
              <a:t> moves in a smooth, steady rhythm and effects daily renewal, helping health and long life, wayward </a:t>
            </a:r>
            <a:r>
              <a:rPr lang="en-GB" dirty="0" err="1" smtClean="0"/>
              <a:t>qi</a:t>
            </a:r>
            <a:r>
              <a:rPr lang="en-GB" dirty="0" smtClean="0"/>
              <a:t> is disorderly and dysfunctional and creates change that violates the normal order. </a:t>
            </a:r>
          </a:p>
          <a:p>
            <a:endParaRPr lang="en-GB" dirty="0" smtClean="0"/>
          </a:p>
          <a:p>
            <a:r>
              <a:rPr lang="en-GB" dirty="0" smtClean="0"/>
              <a:t>When </a:t>
            </a:r>
            <a:r>
              <a:rPr lang="en-GB" dirty="0" err="1" smtClean="0"/>
              <a:t>Xie</a:t>
            </a:r>
            <a:r>
              <a:rPr lang="en-GB" dirty="0" smtClean="0"/>
              <a:t> </a:t>
            </a:r>
            <a:r>
              <a:rPr lang="en-GB" dirty="0" err="1" smtClean="0"/>
              <a:t>Qi</a:t>
            </a:r>
            <a:r>
              <a:rPr lang="en-GB" dirty="0" smtClean="0"/>
              <a:t> becomes dominants, the </a:t>
            </a:r>
            <a:r>
              <a:rPr lang="en-GB" dirty="0" err="1" smtClean="0"/>
              <a:t>qi</a:t>
            </a:r>
            <a:r>
              <a:rPr lang="en-GB" dirty="0" smtClean="0"/>
              <a:t> flow can turn upon itself and deplete the body’s resources. The Individuals loses his or her connection to the universe, no longer operates as part of a greater system, and is increasingly out of tune with the basic life force. </a:t>
            </a:r>
          </a:p>
          <a:p>
            <a:endParaRPr lang="en-GB" dirty="0" smtClean="0"/>
          </a:p>
          <a:p>
            <a:r>
              <a:rPr lang="en-GB" dirty="0" smtClean="0"/>
              <a:t>This in due course results in irritation: metal irritation that appears as negative emotions and physical irritation that shows up as bodily discomforts and eventually leads to disease.</a:t>
            </a:r>
          </a:p>
          <a:p>
            <a:endParaRPr lang="en-GB" sz="2200" dirty="0" smtClean="0"/>
          </a:p>
          <a:p>
            <a:r>
              <a:rPr lang="en-GB" sz="2200" dirty="0" err="1" smtClean="0"/>
              <a:t>Livia</a:t>
            </a:r>
            <a:r>
              <a:rPr lang="en-GB" sz="2200" dirty="0" smtClean="0"/>
              <a:t> Kohn(Edited), </a:t>
            </a:r>
            <a:r>
              <a:rPr lang="en-GB" sz="2200" i="1" dirty="0" err="1" smtClean="0"/>
              <a:t>Daoist</a:t>
            </a:r>
            <a:r>
              <a:rPr lang="en-GB" sz="2200" i="1" dirty="0" smtClean="0"/>
              <a:t> Body Cultivation: Traditional Models and Contemporary Practices</a:t>
            </a:r>
            <a:r>
              <a:rPr lang="en-GB" sz="2200" dirty="0" smtClean="0"/>
              <a:t>, Three Pines Press, 2006, p.4.</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Zheng </a:t>
            </a:r>
            <a:r>
              <a:rPr lang="en-GB" dirty="0" err="1" smtClean="0"/>
              <a:t>Qi</a:t>
            </a:r>
            <a:r>
              <a:rPr lang="en-GB" dirty="0" smtClean="0"/>
              <a:t> </a:t>
            </a:r>
            <a:r>
              <a:rPr lang="zh-CN" altLang="en-US" dirty="0" smtClean="0"/>
              <a:t>正气</a:t>
            </a:r>
            <a:r>
              <a:rPr lang="en-GB" dirty="0" smtClean="0"/>
              <a:t>and </a:t>
            </a:r>
            <a:r>
              <a:rPr lang="en-GB" dirty="0" err="1" smtClean="0"/>
              <a:t>Xie</a:t>
            </a:r>
            <a:r>
              <a:rPr lang="en-GB" dirty="0" smtClean="0"/>
              <a:t> </a:t>
            </a:r>
            <a:r>
              <a:rPr lang="en-GB" dirty="0" err="1" smtClean="0"/>
              <a:t>Qi</a:t>
            </a:r>
            <a:r>
              <a:rPr lang="zh-CN" altLang="en-US" dirty="0" smtClean="0"/>
              <a:t>邪气</a:t>
            </a:r>
            <a:endParaRPr lang="en-GB" dirty="0"/>
          </a:p>
        </p:txBody>
      </p:sp>
      <p:sp>
        <p:nvSpPr>
          <p:cNvPr id="3" name="Content Placeholder 2"/>
          <p:cNvSpPr>
            <a:spLocks noGrp="1"/>
          </p:cNvSpPr>
          <p:nvPr>
            <p:ph idx="1"/>
          </p:nvPr>
        </p:nvSpPr>
        <p:spPr>
          <a:xfrm>
            <a:off x="990600" y="1447800"/>
            <a:ext cx="8077200" cy="5410200"/>
          </a:xfrm>
        </p:spPr>
        <p:txBody>
          <a:bodyPr>
            <a:normAutofit fontScale="77500" lnSpcReduction="20000"/>
          </a:bodyPr>
          <a:lstStyle/>
          <a:p>
            <a:r>
              <a:rPr lang="en-GB" dirty="0" err="1" smtClean="0"/>
              <a:t>Qi</a:t>
            </a:r>
            <a:r>
              <a:rPr lang="en-GB" dirty="0" smtClean="0"/>
              <a:t> can be divided into  Zheng </a:t>
            </a:r>
            <a:r>
              <a:rPr lang="en-GB" dirty="0" err="1" smtClean="0"/>
              <a:t>Qi</a:t>
            </a:r>
            <a:r>
              <a:rPr lang="en-GB" dirty="0" smtClean="0"/>
              <a:t> (positive </a:t>
            </a:r>
            <a:r>
              <a:rPr lang="en-GB" dirty="0" err="1" smtClean="0"/>
              <a:t>Qi</a:t>
            </a:r>
            <a:r>
              <a:rPr lang="en-GB" dirty="0" smtClean="0"/>
              <a:t> or harmonious </a:t>
            </a:r>
            <a:r>
              <a:rPr lang="en-GB" dirty="0" err="1" smtClean="0"/>
              <a:t>Qi</a:t>
            </a:r>
            <a:r>
              <a:rPr lang="en-GB" dirty="0" smtClean="0"/>
              <a:t>) and </a:t>
            </a:r>
            <a:r>
              <a:rPr lang="en-GB" dirty="0" err="1" smtClean="0"/>
              <a:t>Xie</a:t>
            </a:r>
            <a:r>
              <a:rPr lang="en-GB" dirty="0" smtClean="0"/>
              <a:t> </a:t>
            </a:r>
            <a:r>
              <a:rPr lang="en-GB" dirty="0" err="1" smtClean="0"/>
              <a:t>Qi</a:t>
            </a:r>
            <a:r>
              <a:rPr lang="en-GB" dirty="0" smtClean="0"/>
              <a:t> (negative </a:t>
            </a:r>
            <a:r>
              <a:rPr lang="en-GB" dirty="0" err="1" smtClean="0"/>
              <a:t>Qi</a:t>
            </a:r>
            <a:r>
              <a:rPr lang="en-GB" dirty="0" smtClean="0"/>
              <a:t> or stagnant </a:t>
            </a:r>
            <a:r>
              <a:rPr lang="en-GB" dirty="0" err="1" smtClean="0"/>
              <a:t>Qi</a:t>
            </a:r>
            <a:r>
              <a:rPr lang="en-GB" dirty="0" smtClean="0"/>
              <a:t>). </a:t>
            </a:r>
          </a:p>
          <a:p>
            <a:pPr>
              <a:buNone/>
            </a:pPr>
            <a:endParaRPr lang="en-GB" dirty="0" smtClean="0"/>
          </a:p>
          <a:p>
            <a:pPr>
              <a:buNone/>
            </a:pPr>
            <a:r>
              <a:rPr lang="en-GB" dirty="0" smtClean="0"/>
              <a:t>Zheng </a:t>
            </a:r>
            <a:r>
              <a:rPr lang="en-GB" dirty="0" err="1" smtClean="0"/>
              <a:t>Qi</a:t>
            </a:r>
            <a:r>
              <a:rPr lang="en-GB" dirty="0" smtClean="0"/>
              <a:t> : The </a:t>
            </a:r>
            <a:r>
              <a:rPr lang="en-GB" dirty="0" err="1" smtClean="0"/>
              <a:t>Qi</a:t>
            </a:r>
            <a:r>
              <a:rPr lang="en-GB" dirty="0" smtClean="0"/>
              <a:t> that can strengthen one’s energy and health is Zheng </a:t>
            </a:r>
            <a:r>
              <a:rPr lang="en-GB" dirty="0" err="1" smtClean="0"/>
              <a:t>Qi</a:t>
            </a:r>
            <a:r>
              <a:rPr lang="en-GB" dirty="0" smtClean="0"/>
              <a:t>, it can be Yin </a:t>
            </a:r>
            <a:r>
              <a:rPr lang="en-GB" dirty="0" err="1" smtClean="0"/>
              <a:t>Qi</a:t>
            </a:r>
            <a:r>
              <a:rPr lang="en-GB" dirty="0" smtClean="0"/>
              <a:t>, or Yang </a:t>
            </a:r>
            <a:r>
              <a:rPr lang="en-GB" dirty="0" err="1" smtClean="0"/>
              <a:t>Qi</a:t>
            </a:r>
            <a:r>
              <a:rPr lang="en-GB" dirty="0" smtClean="0"/>
              <a:t>, depending which </a:t>
            </a:r>
            <a:r>
              <a:rPr lang="en-GB" dirty="0" err="1" smtClean="0"/>
              <a:t>Qi</a:t>
            </a:r>
            <a:r>
              <a:rPr lang="en-GB" dirty="0" smtClean="0"/>
              <a:t> the body needs dearly. </a:t>
            </a:r>
          </a:p>
          <a:p>
            <a:pPr>
              <a:buNone/>
            </a:pPr>
            <a:endParaRPr lang="en-GB" dirty="0" smtClean="0"/>
          </a:p>
          <a:p>
            <a:pPr>
              <a:buNone/>
            </a:pPr>
            <a:r>
              <a:rPr lang="en-GB" dirty="0" err="1" smtClean="0"/>
              <a:t>Xie</a:t>
            </a:r>
            <a:r>
              <a:rPr lang="en-GB" dirty="0" smtClean="0"/>
              <a:t> </a:t>
            </a:r>
            <a:r>
              <a:rPr lang="en-GB" dirty="0" smtClean="0"/>
              <a:t>Qi: All unhealthy Qi which can bring disharmony or disorder of the body energetic programme can be named as called </a:t>
            </a:r>
            <a:r>
              <a:rPr lang="en-GB" dirty="0" err="1" smtClean="0"/>
              <a:t>Xie</a:t>
            </a:r>
            <a:r>
              <a:rPr lang="en-GB" dirty="0" smtClean="0"/>
              <a:t> Qi or evil Qi. </a:t>
            </a:r>
          </a:p>
          <a:p>
            <a:pPr>
              <a:buNone/>
            </a:pPr>
            <a:endParaRPr lang="en-GB" dirty="0" smtClean="0"/>
          </a:p>
          <a:p>
            <a:pPr>
              <a:buNone/>
            </a:pPr>
            <a:r>
              <a:rPr lang="en-GB" dirty="0" smtClean="0"/>
              <a:t>Yang </a:t>
            </a:r>
            <a:r>
              <a:rPr lang="en-GB" dirty="0" err="1" smtClean="0"/>
              <a:t>Qi</a:t>
            </a:r>
            <a:r>
              <a:rPr lang="en-GB" dirty="0" smtClean="0"/>
              <a:t>:  To keep one’s health is to is to strengthen one’s Zheng </a:t>
            </a:r>
            <a:r>
              <a:rPr lang="en-GB" dirty="0" err="1" smtClean="0"/>
              <a:t>Qi</a:t>
            </a:r>
            <a:r>
              <a:rPr lang="en-GB" dirty="0" smtClean="0"/>
              <a:t> </a:t>
            </a:r>
            <a:r>
              <a:rPr lang="zh-CN" altLang="en-US" dirty="0" smtClean="0"/>
              <a:t>正气</a:t>
            </a:r>
            <a:r>
              <a:rPr lang="en-GB" dirty="0" smtClean="0"/>
              <a:t> and avoiding from the influence of the Negative </a:t>
            </a:r>
            <a:r>
              <a:rPr lang="en-GB" dirty="0" err="1" smtClean="0"/>
              <a:t>Qi</a:t>
            </a:r>
            <a:r>
              <a:rPr lang="en-GB" dirty="0" smtClean="0"/>
              <a:t> (</a:t>
            </a:r>
            <a:r>
              <a:rPr lang="en-GB" dirty="0" err="1" smtClean="0"/>
              <a:t>xie</a:t>
            </a:r>
            <a:r>
              <a:rPr lang="en-GB" dirty="0" smtClean="0"/>
              <a:t> </a:t>
            </a:r>
            <a:r>
              <a:rPr lang="en-GB" dirty="0" err="1" smtClean="0"/>
              <a:t>qi</a:t>
            </a:r>
            <a:r>
              <a:rPr lang="en-GB" dirty="0" smtClean="0"/>
              <a:t> </a:t>
            </a:r>
            <a:r>
              <a:rPr lang="zh-CN" altLang="en-US" dirty="0" smtClean="0"/>
              <a:t>邪气</a:t>
            </a:r>
            <a:r>
              <a:rPr lang="en-GB" dirty="0" smtClean="0"/>
              <a:t>), the process of this is called as Yang </a:t>
            </a:r>
            <a:r>
              <a:rPr lang="en-GB" dirty="0" err="1" smtClean="0"/>
              <a:t>Qi</a:t>
            </a:r>
            <a:r>
              <a:rPr lang="zh-CN" altLang="en-US" dirty="0" smtClean="0"/>
              <a:t>养气。</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Xunzi’s</a:t>
            </a:r>
            <a:r>
              <a:rPr lang="en-GB" dirty="0" smtClean="0"/>
              <a:t> Discussion on the Important of Cultivation of </a:t>
            </a:r>
            <a:r>
              <a:rPr lang="en-GB" dirty="0" err="1" smtClean="0"/>
              <a:t>Qi</a:t>
            </a:r>
            <a:endParaRPr lang="en-GB" dirty="0"/>
          </a:p>
        </p:txBody>
      </p:sp>
      <p:sp>
        <p:nvSpPr>
          <p:cNvPr id="3" name="Content Placeholder 2"/>
          <p:cNvSpPr>
            <a:spLocks noGrp="1"/>
          </p:cNvSpPr>
          <p:nvPr>
            <p:ph idx="1"/>
          </p:nvPr>
        </p:nvSpPr>
        <p:spPr>
          <a:xfrm>
            <a:off x="1435608" y="1600200"/>
            <a:ext cx="7498080" cy="4648200"/>
          </a:xfrm>
        </p:spPr>
        <p:txBody>
          <a:bodyPr>
            <a:normAutofit lnSpcReduction="10000"/>
          </a:bodyPr>
          <a:lstStyle/>
          <a:p>
            <a:r>
              <a:rPr lang="en-GB" dirty="0" smtClean="0"/>
              <a:t>‘If you employ the measure of excellence in every circumstance to control the vital breath and nourish life, you will outlive even Patriarch </a:t>
            </a:r>
            <a:r>
              <a:rPr lang="en-GB" dirty="0" err="1" smtClean="0"/>
              <a:t>Peng</a:t>
            </a:r>
            <a:r>
              <a:rPr lang="en-GB" dirty="0" smtClean="0"/>
              <a:t>, and if you use it to cultivate your character and strengthen your self, you will establish a reputation equal to that of Yao and Yu.’ (</a:t>
            </a:r>
            <a:r>
              <a:rPr lang="en-GB" dirty="0" err="1" smtClean="0"/>
              <a:t>Xunzi</a:t>
            </a:r>
            <a:r>
              <a:rPr lang="en-GB" dirty="0" smtClean="0"/>
              <a:t>: 2.2)</a:t>
            </a:r>
          </a:p>
          <a:p>
            <a:endParaRPr lang="en-GB" dirty="0" smtClean="0"/>
          </a:p>
          <a:p>
            <a:r>
              <a:rPr lang="en-GB" sz="2600" dirty="0" smtClean="0"/>
              <a:t>John </a:t>
            </a:r>
            <a:r>
              <a:rPr lang="en-GB" sz="2600" dirty="0" err="1" smtClean="0"/>
              <a:t>Knoblock</a:t>
            </a:r>
            <a:r>
              <a:rPr lang="en-GB" sz="2600" dirty="0" smtClean="0"/>
              <a:t> (trans.): </a:t>
            </a:r>
            <a:r>
              <a:rPr lang="en-GB" sz="2600" i="1" dirty="0" err="1" smtClean="0"/>
              <a:t>Xunzi</a:t>
            </a:r>
            <a:r>
              <a:rPr lang="en-GB" sz="2600" i="1" dirty="0" smtClean="0"/>
              <a:t>, </a:t>
            </a:r>
            <a:r>
              <a:rPr lang="en-GB" sz="2600" dirty="0" smtClean="0"/>
              <a:t>Hunan People’s Publishing House, 1999, Volume 1, p.27. </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Xunzi’s</a:t>
            </a:r>
            <a:r>
              <a:rPr lang="en-GB" dirty="0" smtClean="0"/>
              <a:t> Art of cultivation of Mind</a:t>
            </a:r>
            <a:endParaRPr lang="en-GB" dirty="0"/>
          </a:p>
        </p:txBody>
      </p:sp>
      <p:sp>
        <p:nvSpPr>
          <p:cNvPr id="3" name="Content Placeholder 2"/>
          <p:cNvSpPr>
            <a:spLocks noGrp="1"/>
          </p:cNvSpPr>
          <p:nvPr>
            <p:ph idx="1"/>
          </p:nvPr>
        </p:nvSpPr>
        <p:spPr>
          <a:xfrm>
            <a:off x="990600" y="1219200"/>
            <a:ext cx="8153400" cy="5638800"/>
          </a:xfrm>
        </p:spPr>
        <p:txBody>
          <a:bodyPr>
            <a:normAutofit fontScale="25000" lnSpcReduction="20000"/>
          </a:bodyPr>
          <a:lstStyle/>
          <a:p>
            <a:r>
              <a:rPr lang="en-GB" sz="7200" b="1" dirty="0" smtClean="0"/>
              <a:t>‘The Art of Controlling the vital Breath and Nourishing the Mind: </a:t>
            </a:r>
            <a:endParaRPr lang="en-GB" sz="7200" b="1" dirty="0" smtClean="0"/>
          </a:p>
          <a:p>
            <a:endParaRPr lang="en-GB" sz="8000" dirty="0" smtClean="0"/>
          </a:p>
          <a:p>
            <a:r>
              <a:rPr lang="en-GB" sz="9600" dirty="0" smtClean="0"/>
              <a:t>If </a:t>
            </a:r>
            <a:r>
              <a:rPr lang="en-GB" sz="9600" dirty="0" smtClean="0"/>
              <a:t>the blood humour is too strong and robust, calm it with balance and harmony. </a:t>
            </a:r>
          </a:p>
          <a:p>
            <a:endParaRPr lang="en-GB" sz="9600" dirty="0" smtClean="0"/>
          </a:p>
          <a:p>
            <a:r>
              <a:rPr lang="en-GB" sz="9600" dirty="0" smtClean="0"/>
              <a:t>If </a:t>
            </a:r>
            <a:r>
              <a:rPr lang="en-GB" sz="9600" dirty="0" smtClean="0"/>
              <a:t>knowledge and foresight are too penetrating and deep, unify them with easy and sincerity. </a:t>
            </a:r>
          </a:p>
          <a:p>
            <a:endParaRPr lang="en-GB" sz="9600" dirty="0" smtClean="0"/>
          </a:p>
          <a:p>
            <a:r>
              <a:rPr lang="en-GB" sz="9600" dirty="0" smtClean="0"/>
              <a:t>If </a:t>
            </a:r>
            <a:r>
              <a:rPr lang="en-GB" sz="9600" dirty="0" smtClean="0"/>
              <a:t>the impulse to daring and bravery is too fierce and violent, stay it with guidance and instruction. </a:t>
            </a:r>
          </a:p>
          <a:p>
            <a:endParaRPr lang="en-GB" sz="9600" dirty="0" smtClean="0"/>
          </a:p>
          <a:p>
            <a:r>
              <a:rPr lang="en-GB" sz="9600" dirty="0" smtClean="0"/>
              <a:t>If </a:t>
            </a:r>
            <a:r>
              <a:rPr lang="en-GB" sz="9600" dirty="0" smtClean="0"/>
              <a:t>the quickness of the mind and the fluency of the tongue are too punctilious and sharp, moderate them in your activity and rest. </a:t>
            </a:r>
            <a:r>
              <a:rPr lang="en-GB" sz="9600" dirty="0" smtClean="0"/>
              <a:t> (</a:t>
            </a:r>
            <a:r>
              <a:rPr lang="en-GB" sz="9600" dirty="0" err="1" smtClean="0"/>
              <a:t>Xunzi</a:t>
            </a:r>
            <a:r>
              <a:rPr lang="en-GB" sz="9600" dirty="0" smtClean="0"/>
              <a:t> </a:t>
            </a:r>
            <a:r>
              <a:rPr lang="en-GB" sz="9600" dirty="0" smtClean="0"/>
              <a:t>2.4) </a:t>
            </a:r>
          </a:p>
          <a:p>
            <a:endParaRPr lang="en-GB" sz="8000" dirty="0"/>
          </a:p>
          <a:p>
            <a:r>
              <a:rPr lang="en-GB" sz="6400" dirty="0" smtClean="0"/>
              <a:t>John </a:t>
            </a:r>
            <a:r>
              <a:rPr lang="en-GB" sz="6400" dirty="0" err="1" smtClean="0"/>
              <a:t>Knoblock</a:t>
            </a:r>
            <a:r>
              <a:rPr lang="en-GB" sz="6400" dirty="0" smtClean="0"/>
              <a:t> (trans.): </a:t>
            </a:r>
            <a:r>
              <a:rPr lang="en-GB" sz="6400" i="1" dirty="0" err="1" smtClean="0"/>
              <a:t>Xunzi</a:t>
            </a:r>
            <a:r>
              <a:rPr lang="en-GB" sz="6400" i="1" dirty="0" smtClean="0"/>
              <a:t>, </a:t>
            </a:r>
            <a:r>
              <a:rPr lang="en-GB" sz="6400" dirty="0" smtClean="0"/>
              <a:t>Hunan People’s Publishing House, 1999, Volume 1, p.31.</a:t>
            </a:r>
            <a:endParaRPr lang="en-GB" sz="6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274638"/>
            <a:ext cx="7866888" cy="1143000"/>
          </a:xfrm>
        </p:spPr>
        <p:txBody>
          <a:bodyPr>
            <a:normAutofit fontScale="90000"/>
          </a:bodyPr>
          <a:lstStyle/>
          <a:p>
            <a:r>
              <a:rPr lang="en-GB" dirty="0" err="1"/>
              <a:t>Xunzi’s</a:t>
            </a:r>
            <a:r>
              <a:rPr lang="en-GB" dirty="0"/>
              <a:t> Art of cultivation of </a:t>
            </a:r>
            <a:r>
              <a:rPr lang="en-GB" dirty="0" smtClean="0"/>
              <a:t>Mind (2)</a:t>
            </a:r>
            <a:endParaRPr lang="en-GB" dirty="0"/>
          </a:p>
        </p:txBody>
      </p:sp>
      <p:sp>
        <p:nvSpPr>
          <p:cNvPr id="3" name="Content Placeholder 2"/>
          <p:cNvSpPr>
            <a:spLocks noGrp="1"/>
          </p:cNvSpPr>
          <p:nvPr>
            <p:ph idx="1"/>
          </p:nvPr>
        </p:nvSpPr>
        <p:spPr>
          <a:xfrm>
            <a:off x="1066800" y="1417638"/>
            <a:ext cx="8077200" cy="5440362"/>
          </a:xfrm>
        </p:spPr>
        <p:txBody>
          <a:bodyPr>
            <a:normAutofit fontScale="62500" lnSpcReduction="20000"/>
          </a:bodyPr>
          <a:lstStyle/>
          <a:p>
            <a:r>
              <a:rPr lang="en-GB" dirty="0"/>
              <a:t>What is so narrow and restricted that it has become mean and petty, broaden with liberality and magnanimity. </a:t>
            </a:r>
          </a:p>
          <a:p>
            <a:endParaRPr lang="en-GB" dirty="0" smtClean="0"/>
          </a:p>
          <a:p>
            <a:r>
              <a:rPr lang="en-GB" dirty="0" smtClean="0"/>
              <a:t>What </a:t>
            </a:r>
            <a:r>
              <a:rPr lang="en-GB" dirty="0"/>
              <a:t>is base and low from greed for selfish gain, life up with a sense of high purpose. </a:t>
            </a:r>
          </a:p>
          <a:p>
            <a:endParaRPr lang="en-GB" dirty="0" smtClean="0"/>
          </a:p>
          <a:p>
            <a:r>
              <a:rPr lang="en-GB" dirty="0" smtClean="0"/>
              <a:t>What </a:t>
            </a:r>
            <a:r>
              <a:rPr lang="en-GB" dirty="0"/>
              <a:t>is common and mediocre, worthless and undisciplined, overcome with the help of teachers and friends…..</a:t>
            </a:r>
          </a:p>
          <a:p>
            <a:endParaRPr lang="en-GB" dirty="0" smtClean="0"/>
          </a:p>
          <a:p>
            <a:r>
              <a:rPr lang="en-GB" dirty="0" smtClean="0"/>
              <a:t>In </a:t>
            </a:r>
            <a:r>
              <a:rPr lang="en-GB" dirty="0"/>
              <a:t>summary, of all the methods of controlling the vital breath and nourishing the mind, none is more direct than </a:t>
            </a:r>
            <a:r>
              <a:rPr lang="en-GB" dirty="0">
                <a:solidFill>
                  <a:srgbClr val="FF0000"/>
                </a:solidFill>
              </a:rPr>
              <a:t>proceeding according to ritual principles</a:t>
            </a:r>
            <a:r>
              <a:rPr lang="en-GB" dirty="0"/>
              <a:t>, none more essential than </a:t>
            </a:r>
            <a:r>
              <a:rPr lang="en-GB" dirty="0">
                <a:solidFill>
                  <a:srgbClr val="FF0000"/>
                </a:solidFill>
              </a:rPr>
              <a:t>obtaining a good teacher</a:t>
            </a:r>
            <a:r>
              <a:rPr lang="en-GB" dirty="0"/>
              <a:t>, and none more intelligent than </a:t>
            </a:r>
            <a:r>
              <a:rPr lang="en-GB" dirty="0">
                <a:solidFill>
                  <a:srgbClr val="FF0000"/>
                </a:solidFill>
              </a:rPr>
              <a:t>unifying one’s likes</a:t>
            </a:r>
            <a:r>
              <a:rPr lang="en-GB" dirty="0"/>
              <a:t>. </a:t>
            </a:r>
            <a:endParaRPr lang="en-GB" dirty="0" smtClean="0"/>
          </a:p>
          <a:p>
            <a:endParaRPr lang="en-GB" dirty="0"/>
          </a:p>
          <a:p>
            <a:r>
              <a:rPr lang="en-GB" dirty="0" smtClean="0"/>
              <a:t>Truly </a:t>
            </a:r>
            <a:r>
              <a:rPr lang="en-GB" dirty="0"/>
              <a:t>this procedure may properly be called ‘the method of controlling the vital breath and nourishing the mind</a:t>
            </a:r>
            <a:r>
              <a:rPr lang="en-GB" dirty="0" smtClean="0"/>
              <a:t>’.’</a:t>
            </a:r>
          </a:p>
          <a:p>
            <a:endParaRPr lang="en-GB" dirty="0" smtClean="0"/>
          </a:p>
          <a:p>
            <a:r>
              <a:rPr lang="en-GB" sz="2600" dirty="0" smtClean="0"/>
              <a:t>John </a:t>
            </a:r>
            <a:r>
              <a:rPr lang="en-GB" sz="2600" dirty="0" err="1"/>
              <a:t>Knoblock</a:t>
            </a:r>
            <a:r>
              <a:rPr lang="en-GB" sz="2600" dirty="0"/>
              <a:t> (trans.): </a:t>
            </a:r>
            <a:r>
              <a:rPr lang="en-GB" sz="2600" i="1" dirty="0" err="1"/>
              <a:t>Xunzi</a:t>
            </a:r>
            <a:r>
              <a:rPr lang="en-GB" sz="2600" i="1" dirty="0"/>
              <a:t>, </a:t>
            </a:r>
            <a:r>
              <a:rPr lang="en-GB" sz="2600" dirty="0"/>
              <a:t>Hunan People’s Publishing House, 1999, Volume 1, p.31.</a:t>
            </a:r>
          </a:p>
          <a:p>
            <a:endParaRPr lang="en-GB" dirty="0"/>
          </a:p>
        </p:txBody>
      </p:sp>
    </p:spTree>
    <p:extLst>
      <p:ext uri="{BB962C8B-B14F-4D97-AF65-F5344CB8AC3E}">
        <p14:creationId xmlns:p14="http://schemas.microsoft.com/office/powerpoint/2010/main" val="2021902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Mencius Idea of Cultivation of </a:t>
            </a:r>
            <a:r>
              <a:rPr lang="en-GB" dirty="0" err="1" smtClean="0"/>
              <a:t>Qi</a:t>
            </a:r>
            <a:endParaRPr lang="en-GB" dirty="0"/>
          </a:p>
        </p:txBody>
      </p:sp>
      <p:sp>
        <p:nvSpPr>
          <p:cNvPr id="3" name="Content Placeholder 2"/>
          <p:cNvSpPr>
            <a:spLocks noGrp="1"/>
          </p:cNvSpPr>
          <p:nvPr>
            <p:ph idx="1"/>
          </p:nvPr>
        </p:nvSpPr>
        <p:spPr>
          <a:xfrm>
            <a:off x="914400" y="1295400"/>
            <a:ext cx="8153400" cy="5562600"/>
          </a:xfrm>
        </p:spPr>
        <p:txBody>
          <a:bodyPr>
            <a:normAutofit fontScale="55000" lnSpcReduction="20000"/>
          </a:bodyPr>
          <a:lstStyle/>
          <a:p>
            <a:r>
              <a:rPr lang="en-GB" dirty="0" smtClean="0"/>
              <a:t>When Mencius is asked for what was he good at, he replied, ‘I understand words. I am </a:t>
            </a:r>
            <a:r>
              <a:rPr lang="en-GB" dirty="0" err="1" smtClean="0"/>
              <a:t>skillful</a:t>
            </a:r>
            <a:r>
              <a:rPr lang="en-GB" dirty="0" smtClean="0"/>
              <a:t> </a:t>
            </a:r>
            <a:r>
              <a:rPr lang="en-GB" dirty="0" smtClean="0"/>
              <a:t>in nourishing my vast flowing passion nature [Qi]’. </a:t>
            </a:r>
            <a:r>
              <a:rPr lang="zh-CN" altLang="en-US" dirty="0" smtClean="0"/>
              <a:t>我知言。吾善养吾浩然之气。</a:t>
            </a:r>
            <a:endParaRPr lang="en-GB" dirty="0" smtClean="0"/>
          </a:p>
          <a:p>
            <a:endParaRPr lang="en-GB" dirty="0" smtClean="0"/>
          </a:p>
          <a:p>
            <a:r>
              <a:rPr lang="en-GB" dirty="0" smtClean="0"/>
              <a:t> </a:t>
            </a:r>
            <a:r>
              <a:rPr lang="en-GB" b="1" dirty="0" smtClean="0"/>
              <a:t>What is </a:t>
            </a:r>
            <a:r>
              <a:rPr lang="zh-CN" altLang="en-US" b="1" dirty="0" smtClean="0"/>
              <a:t>浩然之气？</a:t>
            </a:r>
            <a:endParaRPr lang="en-GB" altLang="zh-CN" b="1" dirty="0" smtClean="0"/>
          </a:p>
          <a:p>
            <a:endParaRPr lang="en-GB" altLang="zh-CN" dirty="0" smtClean="0"/>
          </a:p>
          <a:p>
            <a:r>
              <a:rPr lang="zh-CN" altLang="en-US" dirty="0" smtClean="0"/>
              <a:t>其为气也，至大至刚，以直养而无害，则塞于天地之间。</a:t>
            </a:r>
            <a:endParaRPr lang="en-US" altLang="zh-CN" dirty="0" smtClean="0"/>
          </a:p>
          <a:p>
            <a:r>
              <a:rPr lang="en-GB" altLang="zh-CN" dirty="0" smtClean="0"/>
              <a:t>It is exceedingly great, and exceedingly strong. Being nourished by rectitude, and sustaining no injury, it fills up all between heaven and earth</a:t>
            </a:r>
            <a:endParaRPr lang="en-US" altLang="zh-CN" dirty="0" smtClean="0"/>
          </a:p>
          <a:p>
            <a:endParaRPr lang="en-GB" altLang="zh-CN" dirty="0" smtClean="0"/>
          </a:p>
          <a:p>
            <a:r>
              <a:rPr lang="zh-CN" altLang="en-US" dirty="0" smtClean="0"/>
              <a:t>其</a:t>
            </a:r>
            <a:r>
              <a:rPr lang="zh-CN" altLang="en-US" dirty="0" smtClean="0"/>
              <a:t>为气也，配义与道，无是馁也。</a:t>
            </a:r>
            <a:endParaRPr lang="en-GB" altLang="zh-CN" dirty="0" smtClean="0"/>
          </a:p>
          <a:p>
            <a:r>
              <a:rPr lang="en-GB" altLang="zh-CN" dirty="0" smtClean="0"/>
              <a:t>It is the mate and assistant of righteousness and reason. Without it, man is in a state of starvation.</a:t>
            </a:r>
          </a:p>
          <a:p>
            <a:endParaRPr lang="en-GB" altLang="zh-CN" dirty="0" smtClean="0"/>
          </a:p>
          <a:p>
            <a:r>
              <a:rPr lang="zh-CN" altLang="en-US" dirty="0" smtClean="0"/>
              <a:t>是</a:t>
            </a:r>
            <a:r>
              <a:rPr lang="zh-CN" altLang="en-US" dirty="0" smtClean="0"/>
              <a:t>集义所生者，非义袭而取之也，行有不慊于心，则馁也。</a:t>
            </a:r>
            <a:endParaRPr lang="en-GB" altLang="zh-CN" dirty="0" smtClean="0"/>
          </a:p>
          <a:p>
            <a:r>
              <a:rPr lang="en-GB" dirty="0" smtClean="0"/>
              <a:t>It is produced by the accumulation of righteous deeds; it is not to be obtained by incidental acts of righteousness. If the mind does not feel complacency in the conduct, the nature becomes starved </a:t>
            </a:r>
          </a:p>
          <a:p>
            <a:endParaRPr lang="en-GB" dirty="0" smtClean="0"/>
          </a:p>
          <a:p>
            <a:r>
              <a:rPr lang="en-GB" dirty="0" smtClean="0"/>
              <a:t>(Mengzi: 2A2 </a:t>
            </a:r>
            <a:r>
              <a:rPr lang="en-GB" dirty="0" err="1" smtClean="0"/>
              <a:t>Gongsun</a:t>
            </a:r>
            <a:r>
              <a:rPr lang="en-GB" dirty="0" smtClean="0"/>
              <a:t> </a:t>
            </a:r>
            <a:r>
              <a:rPr lang="en-GB" dirty="0" err="1" smtClean="0"/>
              <a:t>chou</a:t>
            </a:r>
            <a:r>
              <a:rPr lang="en-GB" dirty="0" smtClean="0"/>
              <a:t> </a:t>
            </a:r>
            <a:r>
              <a:rPr lang="en-GB" dirty="0" err="1" smtClean="0"/>
              <a:t>shang</a:t>
            </a:r>
            <a:r>
              <a:rPr lang="en-GB" dirty="0" smtClean="0"/>
              <a:t>)</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dirty="0" smtClean="0"/>
              <a:t>Mencius’ Discussion on the Role of One’s Will in </a:t>
            </a:r>
            <a:r>
              <a:rPr lang="en-GB" sz="3100" dirty="0" err="1" smtClean="0"/>
              <a:t>Qi</a:t>
            </a:r>
            <a:r>
              <a:rPr lang="en-GB" sz="3100" dirty="0" smtClean="0"/>
              <a:t> Cultivation</a:t>
            </a:r>
            <a:r>
              <a:rPr lang="en-GB" dirty="0" smtClean="0"/>
              <a:t> </a:t>
            </a:r>
            <a:endParaRPr lang="en-GB" dirty="0"/>
          </a:p>
        </p:txBody>
      </p:sp>
      <p:sp>
        <p:nvSpPr>
          <p:cNvPr id="3" name="Content Placeholder 2"/>
          <p:cNvSpPr>
            <a:spLocks noGrp="1"/>
          </p:cNvSpPr>
          <p:nvPr>
            <p:ph idx="1"/>
          </p:nvPr>
        </p:nvSpPr>
        <p:spPr>
          <a:xfrm>
            <a:off x="1435608" y="1447800"/>
            <a:ext cx="7498080" cy="5029200"/>
          </a:xfrm>
        </p:spPr>
        <p:txBody>
          <a:bodyPr>
            <a:normAutofit fontScale="92500"/>
          </a:bodyPr>
          <a:lstStyle/>
          <a:p>
            <a:r>
              <a:rPr lang="en-GB" dirty="0" smtClean="0"/>
              <a:t>‘The Will is the leader of the passion nature [</a:t>
            </a:r>
            <a:r>
              <a:rPr lang="en-GB" dirty="0" err="1" smtClean="0"/>
              <a:t>Qi</a:t>
            </a:r>
            <a:r>
              <a:rPr lang="en-GB" dirty="0" smtClean="0"/>
              <a:t>]. The passion nature [</a:t>
            </a:r>
            <a:r>
              <a:rPr lang="en-GB" dirty="0" err="1" smtClean="0"/>
              <a:t>Qi</a:t>
            </a:r>
            <a:r>
              <a:rPr lang="en-GB" dirty="0" smtClean="0"/>
              <a:t>] pervades and animates the body. </a:t>
            </a:r>
          </a:p>
          <a:p>
            <a:r>
              <a:rPr lang="en-GB" dirty="0" smtClean="0"/>
              <a:t>The will is first and chief, and the passion nature [</a:t>
            </a:r>
            <a:r>
              <a:rPr lang="en-GB" dirty="0" err="1" smtClean="0"/>
              <a:t>Qi</a:t>
            </a:r>
            <a:r>
              <a:rPr lang="en-GB" dirty="0" smtClean="0"/>
              <a:t>] is subordinate to it. </a:t>
            </a:r>
          </a:p>
          <a:p>
            <a:r>
              <a:rPr lang="en-GB" dirty="0" smtClean="0"/>
              <a:t>Therefore,  I say, Maintain firm the will, and do no violence to the passion nature [</a:t>
            </a:r>
            <a:r>
              <a:rPr lang="en-GB" dirty="0" err="1" smtClean="0"/>
              <a:t>Qi</a:t>
            </a:r>
            <a:r>
              <a:rPr lang="en-GB" dirty="0" smtClean="0"/>
              <a:t>].’</a:t>
            </a:r>
          </a:p>
          <a:p>
            <a:r>
              <a:rPr lang="zh-CN" altLang="en-US" dirty="0" smtClean="0"/>
              <a:t>夫志，气之帅也，气，体之充也。夫志至焉，气次焉。故曰，持其志，勿暴其气。</a:t>
            </a:r>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Qi</a:t>
            </a:r>
            <a:r>
              <a:rPr lang="en-GB" dirty="0" smtClean="0"/>
              <a:t> Cultivation in Dao Yin/</a:t>
            </a:r>
            <a:r>
              <a:rPr lang="en-GB" dirty="0" err="1" smtClean="0"/>
              <a:t>Qi</a:t>
            </a:r>
            <a:r>
              <a:rPr lang="en-GB" dirty="0" smtClean="0"/>
              <a:t> Kung </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20000"/>
          </a:bodyPr>
          <a:lstStyle/>
          <a:p>
            <a:r>
              <a:rPr lang="en-GB" dirty="0" smtClean="0"/>
              <a:t>To increase congenital </a:t>
            </a:r>
            <a:r>
              <a:rPr lang="en-GB" dirty="0" err="1" smtClean="0"/>
              <a:t>Qi</a:t>
            </a:r>
            <a:r>
              <a:rPr lang="en-GB" dirty="0" smtClean="0"/>
              <a:t> levels by linking to the energy of Heaven and Earth.</a:t>
            </a:r>
          </a:p>
          <a:p>
            <a:r>
              <a:rPr lang="en-GB" dirty="0" smtClean="0"/>
              <a:t>When we make our breathing more efficient we also increase the degree by which acquired </a:t>
            </a:r>
            <a:r>
              <a:rPr lang="en-GB" dirty="0" err="1" smtClean="0"/>
              <a:t>Qi</a:t>
            </a:r>
            <a:r>
              <a:rPr lang="en-GB" dirty="0" smtClean="0"/>
              <a:t> is taken from the environment into our body. </a:t>
            </a:r>
          </a:p>
          <a:p>
            <a:endParaRPr lang="en-GB" dirty="0" smtClean="0"/>
          </a:p>
          <a:p>
            <a:r>
              <a:rPr lang="en-GB" dirty="0" smtClean="0"/>
              <a:t>This helps to regulate the flow of </a:t>
            </a:r>
            <a:r>
              <a:rPr lang="en-GB" dirty="0" err="1" smtClean="0"/>
              <a:t>Qi</a:t>
            </a:r>
            <a:r>
              <a:rPr lang="en-GB" dirty="0" smtClean="0"/>
              <a:t> in our 12 organ channels which in turn are called the acquired channels in Taoism. </a:t>
            </a:r>
          </a:p>
          <a:p>
            <a:r>
              <a:rPr lang="en-GB" dirty="0" smtClean="0"/>
              <a:t>They help to maintain the health of our organs as well as circulate </a:t>
            </a:r>
            <a:r>
              <a:rPr lang="en-GB" dirty="0" err="1" smtClean="0"/>
              <a:t>Qi</a:t>
            </a:r>
            <a:r>
              <a:rPr lang="en-GB" dirty="0" smtClean="0"/>
              <a:t> throughout the body.’</a:t>
            </a:r>
          </a:p>
          <a:p>
            <a:r>
              <a:rPr lang="en-GB" dirty="0" smtClean="0"/>
              <a:t> </a:t>
            </a:r>
          </a:p>
          <a:p>
            <a:r>
              <a:rPr lang="en-GB" sz="2100" dirty="0" err="1" smtClean="0"/>
              <a:t>Damo</a:t>
            </a:r>
            <a:r>
              <a:rPr lang="en-GB" sz="2100" dirty="0" smtClean="0"/>
              <a:t> Mitchell, </a:t>
            </a:r>
            <a:r>
              <a:rPr lang="en-GB" sz="2100" i="1" dirty="0" err="1" smtClean="0"/>
              <a:t>Nei</a:t>
            </a:r>
            <a:r>
              <a:rPr lang="en-GB" sz="2100" i="1" dirty="0" smtClean="0"/>
              <a:t> Gong: Taoist Process of Internal Change, </a:t>
            </a:r>
            <a:r>
              <a:rPr lang="en-GB" sz="2100" dirty="0" err="1" smtClean="0"/>
              <a:t>Lian</a:t>
            </a:r>
            <a:r>
              <a:rPr lang="en-GB" sz="2100" dirty="0" smtClean="0"/>
              <a:t> Hua Publishing, 2009, p.101.</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Tai Chi Practice and Harmonization of One’s Body and Mind </a:t>
            </a:r>
            <a:endParaRPr lang="en-GB" dirty="0"/>
          </a:p>
        </p:txBody>
      </p:sp>
      <p:sp>
        <p:nvSpPr>
          <p:cNvPr id="3" name="Content Placeholder 2"/>
          <p:cNvSpPr>
            <a:spLocks noGrp="1"/>
          </p:cNvSpPr>
          <p:nvPr>
            <p:ph idx="1"/>
          </p:nvPr>
        </p:nvSpPr>
        <p:spPr>
          <a:xfrm>
            <a:off x="1371600" y="1371600"/>
            <a:ext cx="7498080" cy="5181600"/>
          </a:xfrm>
        </p:spPr>
        <p:txBody>
          <a:bodyPr>
            <a:normAutofit fontScale="85000" lnSpcReduction="10000"/>
          </a:bodyPr>
          <a:lstStyle/>
          <a:p>
            <a:endParaRPr lang="en-GB" dirty="0" smtClean="0"/>
          </a:p>
          <a:p>
            <a:r>
              <a:rPr lang="en-GB" dirty="0" smtClean="0"/>
              <a:t>Tai Chi and Chi Gung can change our internal environment so that life become a joy to live and not burden to drag into old age. </a:t>
            </a:r>
          </a:p>
          <a:p>
            <a:endParaRPr lang="en-GB" dirty="0" smtClean="0"/>
          </a:p>
          <a:p>
            <a:r>
              <a:rPr lang="en-GB" dirty="0" smtClean="0"/>
              <a:t>These arts can help our bodies let go of the past and our minds calm down and cease churning. </a:t>
            </a:r>
          </a:p>
          <a:p>
            <a:endParaRPr lang="en-GB" dirty="0" smtClean="0"/>
          </a:p>
          <a:p>
            <a:r>
              <a:rPr lang="en-GB" dirty="0" smtClean="0"/>
              <a:t>Tai Chi and Chi gung help us to positively engage with life and relax in any circumstance. </a:t>
            </a:r>
          </a:p>
          <a:p>
            <a:endParaRPr lang="en-GB" sz="1900" dirty="0" smtClean="0"/>
          </a:p>
          <a:p>
            <a:r>
              <a:rPr lang="en-GB" sz="1900" dirty="0" err="1" smtClean="0"/>
              <a:t>Bruth</a:t>
            </a:r>
            <a:r>
              <a:rPr lang="en-GB" sz="1900" dirty="0" smtClean="0"/>
              <a:t> </a:t>
            </a:r>
            <a:r>
              <a:rPr lang="en-GB" sz="1900" dirty="0" err="1" smtClean="0"/>
              <a:t>Frantzis</a:t>
            </a:r>
            <a:r>
              <a:rPr lang="en-GB" sz="1900" dirty="0" smtClean="0"/>
              <a:t>, </a:t>
            </a:r>
            <a:r>
              <a:rPr lang="en-GB" sz="1900" i="1" dirty="0" smtClean="0"/>
              <a:t>Tai Chi: Health for life, </a:t>
            </a:r>
            <a:r>
              <a:rPr lang="en-GB" sz="1900" dirty="0" smtClean="0"/>
              <a:t>Blue Snake Books, Berkeley, California, 2006,p xxx</a:t>
            </a:r>
            <a:endParaRPr lang="en-GB" sz="19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2256</TotalTime>
  <Words>1557</Words>
  <Application>Microsoft Office PowerPoint</Application>
  <PresentationFormat>On-screen Show (4:3)</PresentationFormat>
  <Paragraphs>120</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华文中宋</vt:lpstr>
      <vt:lpstr>Calibri</vt:lpstr>
      <vt:lpstr>Gill Sans MT</vt:lpstr>
      <vt:lpstr>Verdana</vt:lpstr>
      <vt:lpstr>Wingdings 2</vt:lpstr>
      <vt:lpstr>Solstice</vt:lpstr>
      <vt:lpstr>Daoist Cultivation Exercise  of Yang Qi </vt:lpstr>
      <vt:lpstr>Yang Qi养气in Chinese Tradition </vt:lpstr>
      <vt:lpstr>Yuan Qi/Chi 元气 &amp; Human Life生命 </vt:lpstr>
      <vt:lpstr>Qi 气&amp; Health健康</vt:lpstr>
      <vt:lpstr>Zheng Qi (upright Chi)正气 and Health </vt:lpstr>
      <vt:lpstr>Xie Qi/Chi 邪气and Unhealthy</vt:lpstr>
      <vt:lpstr>Zheng Qi 正气and Xie Qi邪气</vt:lpstr>
      <vt:lpstr>Xunzi’s Discussion on the Important of Cultivation of Qi</vt:lpstr>
      <vt:lpstr>Xunzi’s Art of cultivation of Mind</vt:lpstr>
      <vt:lpstr>Xunzi’s Art of cultivation of Mind (2)</vt:lpstr>
      <vt:lpstr>Mencius Idea of Cultivation of Qi</vt:lpstr>
      <vt:lpstr>Mencius’ Discussion on the Role of One’s Will in Qi Cultivation </vt:lpstr>
      <vt:lpstr>Qi Cultivation in Dao Yin/Qi Kung </vt:lpstr>
      <vt:lpstr>Tai Chi Practice and Harmonization of One’s Body and Mind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Yanxia Zhao</cp:lastModifiedBy>
  <cp:revision>258</cp:revision>
  <dcterms:created xsi:type="dcterms:W3CDTF">2006-08-16T00:00:00Z</dcterms:created>
  <dcterms:modified xsi:type="dcterms:W3CDTF">2017-03-01T11:31:47Z</dcterms:modified>
</cp:coreProperties>
</file>