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73" r:id="rId15"/>
    <p:sldId id="272" r:id="rId16"/>
    <p:sldId id="274" r:id="rId17"/>
    <p:sldId id="275" r:id="rId18"/>
    <p:sldId id="276" r:id="rId19"/>
    <p:sldId id="277" r:id="rId20"/>
    <p:sldId id="278" r:id="rId21"/>
    <p:sldId id="279" r:id="rId22"/>
    <p:sldId id="269" r:id="rId23"/>
    <p:sldId id="270" r:id="rId24"/>
    <p:sldId id="271"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7687" autoAdjust="0"/>
  </p:normalViewPr>
  <p:slideViewPr>
    <p:cSldViewPr snapToGrid="0">
      <p:cViewPr varScale="1">
        <p:scale>
          <a:sx n="88" d="100"/>
          <a:sy n="88" d="100"/>
        </p:scale>
        <p:origin x="1362"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8B050D-C479-4A69-8BE8-E0BE08F2F7B1}" type="datetimeFigureOut">
              <a:rPr lang="en-GB" smtClean="0"/>
              <a:t>02/10/2019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2D1160-0940-4C1F-8707-29E1484B38E7}" type="slidenum">
              <a:rPr lang="en-GB" smtClean="0"/>
              <a:t>‹#›</a:t>
            </a:fld>
            <a:endParaRPr lang="en-GB"/>
          </a:p>
        </p:txBody>
      </p:sp>
    </p:spTree>
    <p:extLst>
      <p:ext uri="{BB962C8B-B14F-4D97-AF65-F5344CB8AC3E}">
        <p14:creationId xmlns:p14="http://schemas.microsoft.com/office/powerpoint/2010/main" val="3566948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Having a time and place to talk, having someone case, listen and understand,</a:t>
            </a:r>
            <a:r>
              <a:rPr lang="en-GB" baseline="0" dirty="0" smtClean="0"/>
              <a:t> encouragement and an externality. </a:t>
            </a:r>
          </a:p>
          <a:p>
            <a:endParaRPr lang="en-GB" baseline="0" dirty="0" smtClean="0"/>
          </a:p>
          <a:p>
            <a:r>
              <a:rPr lang="en-GB" baseline="0" dirty="0" smtClean="0"/>
              <a:t>These studies highlight that relational aspects such as empathy and UPR are just as important in approaches such as CBT as they are in </a:t>
            </a:r>
            <a:r>
              <a:rPr lang="en-GB" baseline="0" dirty="0" err="1" smtClean="0"/>
              <a:t>Humansitic</a:t>
            </a:r>
            <a:r>
              <a:rPr lang="en-GB" baseline="0" dirty="0" smtClean="0"/>
              <a:t> therapies.</a:t>
            </a:r>
          </a:p>
          <a:p>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4</a:t>
            </a:fld>
            <a:endParaRPr lang="en-GB"/>
          </a:p>
        </p:txBody>
      </p:sp>
    </p:spTree>
    <p:extLst>
      <p:ext uri="{BB962C8B-B14F-4D97-AF65-F5344CB8AC3E}">
        <p14:creationId xmlns:p14="http://schemas.microsoft.com/office/powerpoint/2010/main" val="650866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5</a:t>
            </a:fld>
            <a:endParaRPr lang="en-GB"/>
          </a:p>
        </p:txBody>
      </p:sp>
    </p:spTree>
    <p:extLst>
      <p:ext uri="{BB962C8B-B14F-4D97-AF65-F5344CB8AC3E}">
        <p14:creationId xmlns:p14="http://schemas.microsoft.com/office/powerpoint/2010/main" val="4239642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depth</a:t>
            </a:r>
            <a:r>
              <a:rPr lang="en-GB" baseline="0" dirty="0" smtClean="0"/>
              <a:t> group work exploring the therapeutic </a:t>
            </a:r>
            <a:r>
              <a:rPr lang="en-GB" baseline="0" dirty="0" err="1" smtClean="0"/>
              <a:t>relationship..Trying</a:t>
            </a:r>
            <a:r>
              <a:rPr lang="en-GB" baseline="0" dirty="0" smtClean="0"/>
              <a:t> to pin it down.</a:t>
            </a:r>
          </a:p>
          <a:p>
            <a:r>
              <a:rPr lang="en-GB" baseline="0" dirty="0" smtClean="0"/>
              <a:t>The alliance, what is that, what underpins that, what skills might be used?</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8</a:t>
            </a:fld>
            <a:endParaRPr lang="en-GB"/>
          </a:p>
        </p:txBody>
      </p:sp>
    </p:spTree>
    <p:extLst>
      <p:ext uri="{BB962C8B-B14F-4D97-AF65-F5344CB8AC3E}">
        <p14:creationId xmlns:p14="http://schemas.microsoft.com/office/powerpoint/2010/main" val="672200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Think about who is involved,</a:t>
            </a:r>
            <a:r>
              <a:rPr lang="en-GB" baseline="0" dirty="0" smtClean="0"/>
              <a:t> what might they be doing, maybe include the core conditions, </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10</a:t>
            </a:fld>
            <a:endParaRPr lang="en-GB"/>
          </a:p>
        </p:txBody>
      </p:sp>
    </p:spTree>
    <p:extLst>
      <p:ext uri="{BB962C8B-B14F-4D97-AF65-F5344CB8AC3E}">
        <p14:creationId xmlns:p14="http://schemas.microsoft.com/office/powerpoint/2010/main" val="2412982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one of the six conditions of Rogers necessary</a:t>
            </a:r>
            <a:r>
              <a:rPr lang="en-GB" baseline="0" dirty="0" smtClean="0"/>
              <a:t> conditions. </a:t>
            </a:r>
          </a:p>
          <a:p>
            <a:r>
              <a:rPr lang="en-GB" baseline="0" dirty="0" smtClean="0"/>
              <a:t>Entering the private world of the client. Walking in another’s shoes. </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12</a:t>
            </a:fld>
            <a:endParaRPr lang="en-GB"/>
          </a:p>
        </p:txBody>
      </p:sp>
    </p:spTree>
    <p:extLst>
      <p:ext uri="{BB962C8B-B14F-4D97-AF65-F5344CB8AC3E}">
        <p14:creationId xmlns:p14="http://schemas.microsoft.com/office/powerpoint/2010/main" val="37682732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statement was used by the task force when</a:t>
            </a:r>
            <a:r>
              <a:rPr lang="en-GB" baseline="0" dirty="0" smtClean="0"/>
              <a:t> they were exploring and identifying the meaning of empathy.</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13</a:t>
            </a:fld>
            <a:endParaRPr lang="en-GB"/>
          </a:p>
        </p:txBody>
      </p:sp>
    </p:spTree>
    <p:extLst>
      <p:ext uri="{BB962C8B-B14F-4D97-AF65-F5344CB8AC3E}">
        <p14:creationId xmlns:p14="http://schemas.microsoft.com/office/powerpoint/2010/main" val="3745628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Rogers felt that it was a process,</a:t>
            </a:r>
            <a:r>
              <a:rPr lang="en-GB" baseline="0" dirty="0" smtClean="0"/>
              <a:t> we are engaging with </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22</a:t>
            </a:fld>
            <a:endParaRPr lang="en-GB"/>
          </a:p>
        </p:txBody>
      </p:sp>
    </p:spTree>
    <p:extLst>
      <p:ext uri="{BB962C8B-B14F-4D97-AF65-F5344CB8AC3E}">
        <p14:creationId xmlns:p14="http://schemas.microsoft.com/office/powerpoint/2010/main" val="2545140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a:t>
            </a:r>
            <a:r>
              <a:rPr lang="en-GB" baseline="0" dirty="0" smtClean="0"/>
              <a:t> lay aside your own values as you listen and hear the experience of another.</a:t>
            </a:r>
          </a:p>
          <a:p>
            <a:endParaRPr lang="en-GB" baseline="0" dirty="0" smtClean="0"/>
          </a:p>
          <a:p>
            <a:r>
              <a:rPr lang="en-GB" baseline="0" dirty="0" smtClean="0"/>
              <a:t>It is challenging and the listener needs to feel unafraid to step into this world. They need to know themselves completely.</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23</a:t>
            </a:fld>
            <a:endParaRPr lang="en-GB"/>
          </a:p>
        </p:txBody>
      </p:sp>
    </p:spTree>
    <p:extLst>
      <p:ext uri="{BB962C8B-B14F-4D97-AF65-F5344CB8AC3E}">
        <p14:creationId xmlns:p14="http://schemas.microsoft.com/office/powerpoint/2010/main" val="19838210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CCBBF296-DAD5-4EF4-8695-9BC9CDF36512}" type="datetimeFigureOut">
              <a:rPr lang="en-GB" smtClean="0"/>
              <a:t>02/10/2019</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28B7BA47-4F2B-4BC9-A967-D306BA09DC3D}" type="slidenum">
              <a:rPr lang="en-GB" smtClean="0"/>
              <a:t>‹#›</a:t>
            </a:fld>
            <a:endParaRPr lang="en-GB"/>
          </a:p>
        </p:txBody>
      </p:sp>
    </p:spTree>
    <p:extLst>
      <p:ext uri="{BB962C8B-B14F-4D97-AF65-F5344CB8AC3E}">
        <p14:creationId xmlns:p14="http://schemas.microsoft.com/office/powerpoint/2010/main" val="33350743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CBBF296-DAD5-4EF4-8695-9BC9CDF36512}" type="datetimeFigureOut">
              <a:rPr lang="en-GB" smtClean="0"/>
              <a:t>02/10/2019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1468758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CBBF296-DAD5-4EF4-8695-9BC9CDF36512}" type="datetimeFigureOut">
              <a:rPr lang="en-GB" smtClean="0"/>
              <a:t>02/10/2019</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392943337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CBBF296-DAD5-4EF4-8695-9BC9CDF36512}"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668938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CBBF296-DAD5-4EF4-8695-9BC9CDF36512}" type="datetimeFigureOut">
              <a:rPr lang="en-GB" smtClean="0"/>
              <a:t>02/10/2019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717825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CBBF296-DAD5-4EF4-8695-9BC9CDF36512}" type="datetimeFigureOut">
              <a:rPr lang="en-GB" smtClean="0"/>
              <a:t>02/10/2019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946435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BBF296-DAD5-4EF4-8695-9BC9CDF36512}" type="datetimeFigureOut">
              <a:rPr lang="en-GB" smtClean="0"/>
              <a:t>02/10/2019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3281774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p>
            <a:fld id="{CCBBF296-DAD5-4EF4-8695-9BC9CDF36512}" type="datetimeFigureOut">
              <a:rPr lang="en-GB" smtClean="0"/>
              <a:t>02/10/2019</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28B7BA47-4F2B-4BC9-A967-D306BA09DC3D}"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47004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CBBF296-DAD5-4EF4-8695-9BC9CDF36512}" type="datetimeFigureOut">
              <a:rPr lang="en-GB" smtClean="0"/>
              <a:t>02/10/2019</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28B7BA47-4F2B-4BC9-A967-D306BA09DC3D}"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41613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CBBF296-DAD5-4EF4-8695-9BC9CDF36512}"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1610455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CBBF296-DAD5-4EF4-8695-9BC9CDF36512}"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537755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CBBF296-DAD5-4EF4-8695-9BC9CDF36512}" type="datetimeFigureOut">
              <a:rPr lang="en-GB" smtClean="0"/>
              <a:t>02/10/2019</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28B7BA47-4F2B-4BC9-A967-D306BA09DC3D}" type="slidenum">
              <a:rPr lang="en-GB" smtClean="0"/>
              <a:t>‹#›</a:t>
            </a:fld>
            <a:endParaRPr lang="en-GB"/>
          </a:p>
        </p:txBody>
      </p:sp>
    </p:spTree>
    <p:extLst>
      <p:ext uri="{BB962C8B-B14F-4D97-AF65-F5344CB8AC3E}">
        <p14:creationId xmlns:p14="http://schemas.microsoft.com/office/powerpoint/2010/main" val="34749052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VfX6ESGX-rk" TargetMode="External"/><Relationship Id="rId2" Type="http://schemas.openxmlformats.org/officeDocument/2006/relationships/hyperlink" Target="https://www.bing.com/videos/search?q=https%3a%2f%2fwww.youtube.com%2fwatch%3fv%3d16Cr82mLhkw&amp;view=detail&amp;mid=9A4C3AFBB95DC56EA02A9A4C3AFBB95DC56EA02A&amp;FORM=VIR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xmEsGQ3JmKg" TargetMode="External"/><Relationship Id="rId2" Type="http://schemas.openxmlformats.org/officeDocument/2006/relationships/hyperlink" Target="https://www.youtube.com/watch?v=XzMqPYfeA-s&amp;t=321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Therapeutic Relationship</a:t>
            </a:r>
            <a:br>
              <a:rPr lang="en-GB" dirty="0" smtClean="0"/>
            </a:br>
            <a:r>
              <a:rPr lang="en-GB" dirty="0" smtClean="0"/>
              <a:t> &amp; Empathy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71111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GB" dirty="0"/>
          </a:p>
        </p:txBody>
      </p:sp>
      <p:sp>
        <p:nvSpPr>
          <p:cNvPr id="3" name="Content Placeholder 2"/>
          <p:cNvSpPr>
            <a:spLocks noGrp="1"/>
          </p:cNvSpPr>
          <p:nvPr>
            <p:ph idx="1"/>
          </p:nvPr>
        </p:nvSpPr>
        <p:spPr/>
        <p:txBody>
          <a:bodyPr/>
          <a:lstStyle/>
          <a:p>
            <a:r>
              <a:rPr lang="en-GB" dirty="0" smtClean="0"/>
              <a:t>To consider the evidence relating to the therapeutic relationship</a:t>
            </a:r>
          </a:p>
          <a:p>
            <a:r>
              <a:rPr lang="en-GB" dirty="0" smtClean="0"/>
              <a:t>To explore the quality of the client/therapist engagement</a:t>
            </a:r>
          </a:p>
          <a:p>
            <a:r>
              <a:rPr lang="en-GB" dirty="0" smtClean="0"/>
              <a:t>To begin to look at interpersonal skills (Empathy)</a:t>
            </a:r>
          </a:p>
        </p:txBody>
      </p:sp>
    </p:spTree>
    <p:extLst>
      <p:ext uri="{BB962C8B-B14F-4D97-AF65-F5344CB8AC3E}">
        <p14:creationId xmlns:p14="http://schemas.microsoft.com/office/powerpoint/2010/main" val="168598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Therapeutic Relationship</a:t>
            </a:r>
            <a:endParaRPr lang="en-GB" dirty="0"/>
          </a:p>
        </p:txBody>
      </p:sp>
      <p:sp>
        <p:nvSpPr>
          <p:cNvPr id="3" name="Content Placeholder 2"/>
          <p:cNvSpPr>
            <a:spLocks noGrp="1"/>
          </p:cNvSpPr>
          <p:nvPr>
            <p:ph idx="1"/>
          </p:nvPr>
        </p:nvSpPr>
        <p:spPr/>
        <p:txBody>
          <a:bodyPr/>
          <a:lstStyle/>
          <a:p>
            <a:r>
              <a:rPr lang="en-GB" dirty="0" smtClean="0"/>
              <a:t>How important is this?</a:t>
            </a:r>
          </a:p>
          <a:p>
            <a:r>
              <a:rPr lang="en-GB" dirty="0" smtClean="0"/>
              <a:t>Is it the be all and end all of Counselling work?</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0234" y="3345872"/>
            <a:ext cx="2398776" cy="3048000"/>
          </a:xfrm>
          <a:prstGeom prst="rect">
            <a:avLst/>
          </a:prstGeom>
        </p:spPr>
      </p:pic>
    </p:spTree>
    <p:extLst>
      <p:ext uri="{BB962C8B-B14F-4D97-AF65-F5344CB8AC3E}">
        <p14:creationId xmlns:p14="http://schemas.microsoft.com/office/powerpoint/2010/main" val="2518876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evidence say?</a:t>
            </a:r>
            <a:endParaRPr lang="en-GB" dirty="0"/>
          </a:p>
        </p:txBody>
      </p:sp>
      <p:sp>
        <p:nvSpPr>
          <p:cNvPr id="3" name="Content Placeholder 2"/>
          <p:cNvSpPr>
            <a:spLocks noGrp="1"/>
          </p:cNvSpPr>
          <p:nvPr>
            <p:ph idx="1"/>
          </p:nvPr>
        </p:nvSpPr>
        <p:spPr/>
        <p:txBody>
          <a:bodyPr/>
          <a:lstStyle/>
          <a:p>
            <a:r>
              <a:rPr lang="en-GB" dirty="0" smtClean="0"/>
              <a:t>Studies indicate that clients value the therapeutic relationship and highlight the importance of this as they work towards their goals (</a:t>
            </a:r>
            <a:r>
              <a:rPr lang="en-GB" dirty="0" err="1" smtClean="0"/>
              <a:t>Bohart</a:t>
            </a:r>
            <a:r>
              <a:rPr lang="en-GB" dirty="0" smtClean="0"/>
              <a:t> and Tallman, 1999).</a:t>
            </a:r>
          </a:p>
          <a:p>
            <a:r>
              <a:rPr lang="en-GB" dirty="0" smtClean="0"/>
              <a:t>Research has also demonstrated that most therapeutic approaches value the relationship, even those that are not relationally oriented, such as CBT (</a:t>
            </a:r>
            <a:r>
              <a:rPr lang="en-GB" dirty="0" err="1" smtClean="0"/>
              <a:t>Keijsers</a:t>
            </a:r>
            <a:r>
              <a:rPr lang="en-GB" dirty="0" smtClean="0"/>
              <a:t>, 2000).</a:t>
            </a:r>
          </a:p>
          <a:p>
            <a:r>
              <a:rPr lang="en-GB" dirty="0" smtClean="0"/>
              <a:t>In fact, some studies go on to suggest that the therapeutic relationship is actually more helpful than the techniques of a particular approach (Ryan and </a:t>
            </a:r>
            <a:r>
              <a:rPr lang="en-GB" dirty="0" err="1" smtClean="0"/>
              <a:t>Gizynski</a:t>
            </a:r>
            <a:r>
              <a:rPr lang="en-GB" dirty="0" smtClean="0"/>
              <a:t>, 1971.</a:t>
            </a:r>
            <a:endParaRPr lang="en-GB" dirty="0"/>
          </a:p>
        </p:txBody>
      </p:sp>
    </p:spTree>
    <p:extLst>
      <p:ext uri="{BB962C8B-B14F-4D97-AF65-F5344CB8AC3E}">
        <p14:creationId xmlns:p14="http://schemas.microsoft.com/office/powerpoint/2010/main" val="1591964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a:t>
            </a:r>
            <a:endParaRPr lang="en-GB" dirty="0"/>
          </a:p>
        </p:txBody>
      </p:sp>
      <p:sp>
        <p:nvSpPr>
          <p:cNvPr id="3" name="Content Placeholder 2"/>
          <p:cNvSpPr>
            <a:spLocks noGrp="1"/>
          </p:cNvSpPr>
          <p:nvPr>
            <p:ph idx="1"/>
          </p:nvPr>
        </p:nvSpPr>
        <p:spPr/>
        <p:txBody>
          <a:bodyPr/>
          <a:lstStyle/>
          <a:p>
            <a:r>
              <a:rPr lang="en-GB" dirty="0" smtClean="0"/>
              <a:t>More recent studies have actually started to question this. </a:t>
            </a:r>
          </a:p>
          <a:p>
            <a:r>
              <a:rPr lang="en-GB" dirty="0" smtClean="0"/>
              <a:t>Clark et al. (2004) demonstrated that clients actually felt that both the therapeutic relationship and the techniques were equally valid and both assisted the client to reach their goals, with no suggestion that the former was actually better than the latter.</a:t>
            </a:r>
          </a:p>
          <a:p>
            <a:r>
              <a:rPr lang="en-GB" dirty="0" smtClean="0"/>
              <a:t>Consider self help books and web-based programmes. These have been found to be hugely successful for some clients, and often there is no engagement with a therapist during the programme.</a:t>
            </a:r>
          </a:p>
          <a:p>
            <a:pPr marL="0" indent="0">
              <a:buNone/>
            </a:pPr>
            <a:endParaRPr lang="en-GB" dirty="0"/>
          </a:p>
        </p:txBody>
      </p:sp>
    </p:spTree>
    <p:extLst>
      <p:ext uri="{BB962C8B-B14F-4D97-AF65-F5344CB8AC3E}">
        <p14:creationId xmlns:p14="http://schemas.microsoft.com/office/powerpoint/2010/main" val="768608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Carl Rogers</a:t>
            </a:r>
            <a:endParaRPr lang="en-GB" dirty="0"/>
          </a:p>
        </p:txBody>
      </p:sp>
      <p:sp>
        <p:nvSpPr>
          <p:cNvPr id="3" name="Content Placeholder 2"/>
          <p:cNvSpPr>
            <a:spLocks noGrp="1"/>
          </p:cNvSpPr>
          <p:nvPr>
            <p:ph idx="1"/>
          </p:nvPr>
        </p:nvSpPr>
        <p:spPr/>
        <p:txBody>
          <a:bodyPr/>
          <a:lstStyle/>
          <a:p>
            <a:r>
              <a:rPr lang="en-GB" dirty="0" smtClean="0"/>
              <a:t>Knowing a small amount of the evidence, what do you now feel about Rogers’ ideas of the necessary and sufficient conditions for growth?</a:t>
            </a:r>
          </a:p>
          <a:p>
            <a:r>
              <a:rPr lang="en-GB" dirty="0" smtClean="0"/>
              <a:t>Do clients actually need a positive, therapeutic relationship to achieve goals?</a:t>
            </a:r>
          </a:p>
          <a:p>
            <a:pPr lvl="1"/>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7565" y="3391922"/>
            <a:ext cx="3777876" cy="2480334"/>
          </a:xfrm>
          <a:prstGeom prst="rect">
            <a:avLst/>
          </a:prstGeom>
        </p:spPr>
      </p:pic>
    </p:spTree>
    <p:extLst>
      <p:ext uri="{BB962C8B-B14F-4D97-AF65-F5344CB8AC3E}">
        <p14:creationId xmlns:p14="http://schemas.microsoft.com/office/powerpoint/2010/main" val="30579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Therapist engagement?</a:t>
            </a:r>
            <a:endParaRPr lang="en-GB" dirty="0"/>
          </a:p>
        </p:txBody>
      </p:sp>
      <p:sp>
        <p:nvSpPr>
          <p:cNvPr id="3" name="Content Placeholder 2"/>
          <p:cNvSpPr>
            <a:spLocks noGrp="1"/>
          </p:cNvSpPr>
          <p:nvPr>
            <p:ph idx="1"/>
          </p:nvPr>
        </p:nvSpPr>
        <p:spPr/>
        <p:txBody>
          <a:bodyPr/>
          <a:lstStyle/>
          <a:p>
            <a:r>
              <a:rPr lang="en-GB" dirty="0" smtClean="0"/>
              <a:t>A more recent study has actually found that it isn’t so much the client’s engagement with the therapist, as the therapist’s engagement and creation of a positive relationship. It doesn’t matter whether the client got on well or badly with the therapist, what actually matters is how much the therapist puts into that relationship (Baldwin, 2007)</a:t>
            </a:r>
            <a:endParaRPr lang="en-GB" dirty="0"/>
          </a:p>
        </p:txBody>
      </p:sp>
    </p:spTree>
    <p:extLst>
      <p:ext uri="{BB962C8B-B14F-4D97-AF65-F5344CB8AC3E}">
        <p14:creationId xmlns:p14="http://schemas.microsoft.com/office/powerpoint/2010/main" val="4235789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 what actually is the therapeutic relationship?</a:t>
            </a:r>
            <a:endParaRPr lang="en-GB" dirty="0"/>
          </a:p>
        </p:txBody>
      </p:sp>
      <p:sp>
        <p:nvSpPr>
          <p:cNvPr id="3" name="Content Placeholder 2"/>
          <p:cNvSpPr>
            <a:spLocks noGrp="1"/>
          </p:cNvSpPr>
          <p:nvPr>
            <p:ph idx="1"/>
          </p:nvPr>
        </p:nvSpPr>
        <p:spPr/>
        <p:txBody>
          <a:bodyPr/>
          <a:lstStyle/>
          <a:p>
            <a:r>
              <a:rPr lang="en-GB" dirty="0" smtClean="0"/>
              <a:t>How do we define the relationship? Can we pin it down at all? What is happening between the two people?</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4437" y="3540778"/>
            <a:ext cx="2143125" cy="2143125"/>
          </a:xfrm>
          <a:prstGeom prst="rect">
            <a:avLst/>
          </a:prstGeom>
        </p:spPr>
      </p:pic>
    </p:spTree>
    <p:extLst>
      <p:ext uri="{BB962C8B-B14F-4D97-AF65-F5344CB8AC3E}">
        <p14:creationId xmlns:p14="http://schemas.microsoft.com/office/powerpoint/2010/main" val="2563631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Norcross, 2002</a:t>
            </a:r>
            <a:endParaRPr lang="en-GB" dirty="0"/>
          </a:p>
        </p:txBody>
      </p:sp>
      <p:sp>
        <p:nvSpPr>
          <p:cNvPr id="3" name="Content Placeholder 2"/>
          <p:cNvSpPr>
            <a:spLocks noGrp="1"/>
          </p:cNvSpPr>
          <p:nvPr>
            <p:ph idx="1"/>
          </p:nvPr>
        </p:nvSpPr>
        <p:spPr/>
        <p:txBody>
          <a:bodyPr/>
          <a:lstStyle/>
          <a:p>
            <a:r>
              <a:rPr lang="en-GB" dirty="0" smtClean="0"/>
              <a:t>‘The therapy relationship is like a diamond, a diamond composed of multiple, interconnected facets…a complex, reciprocal and multidimensional entity’ </a:t>
            </a:r>
          </a:p>
          <a:p>
            <a:endParaRPr lang="en-GB"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6100" y="3195165"/>
            <a:ext cx="2479953" cy="3306488"/>
          </a:xfrm>
          <a:prstGeom prst="rect">
            <a:avLst/>
          </a:prstGeom>
        </p:spPr>
      </p:pic>
    </p:spTree>
    <p:extLst>
      <p:ext uri="{BB962C8B-B14F-4D97-AF65-F5344CB8AC3E}">
        <p14:creationId xmlns:p14="http://schemas.microsoft.com/office/powerpoint/2010/main" val="2933495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Think about your experience of the therapeutic relationship and try to pin down how you might describe it..</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218228" y="2756647"/>
            <a:ext cx="4081483" cy="3299199"/>
          </a:xfrm>
        </p:spPr>
      </p:pic>
    </p:spTree>
    <p:extLst>
      <p:ext uri="{BB962C8B-B14F-4D97-AF65-F5344CB8AC3E}">
        <p14:creationId xmlns:p14="http://schemas.microsoft.com/office/powerpoint/2010/main" val="4023184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Steering committee of the APA’s division of psychotherapy (division 29) Taskforce on Empirically Supported Therapy Relationships.</a:t>
            </a:r>
            <a:endParaRPr lang="en-GB" sz="3600" dirty="0"/>
          </a:p>
        </p:txBody>
      </p:sp>
      <p:sp>
        <p:nvSpPr>
          <p:cNvPr id="3" name="Content Placeholder 2"/>
          <p:cNvSpPr>
            <a:spLocks noGrp="1"/>
          </p:cNvSpPr>
          <p:nvPr>
            <p:ph idx="1"/>
          </p:nvPr>
        </p:nvSpPr>
        <p:spPr/>
        <p:txBody>
          <a:bodyPr/>
          <a:lstStyle/>
          <a:p>
            <a:r>
              <a:rPr lang="en-GB" dirty="0" smtClean="0"/>
              <a:t>The Taskforce suggested that there eleven general components of the therapeutic relationship and ten moderating and mediating variables.</a:t>
            </a:r>
          </a:p>
          <a:p>
            <a:r>
              <a:rPr lang="en-GB" dirty="0" smtClean="0"/>
              <a:t>We’ll take be taking a look at some of these over the forthcoming weeks..</a:t>
            </a:r>
            <a:endParaRPr lang="en-GB" dirty="0"/>
          </a:p>
          <a:p>
            <a:r>
              <a:rPr lang="en-GB" dirty="0" smtClean="0"/>
              <a:t>Including:</a:t>
            </a:r>
          </a:p>
          <a:p>
            <a:r>
              <a:rPr lang="en-GB" dirty="0" smtClean="0"/>
              <a:t>Therapeutic alliance</a:t>
            </a:r>
          </a:p>
          <a:p>
            <a:r>
              <a:rPr lang="en-GB" dirty="0" smtClean="0"/>
              <a:t>Empathy</a:t>
            </a:r>
          </a:p>
          <a:p>
            <a:r>
              <a:rPr lang="en-GB" dirty="0" smtClean="0"/>
              <a:t>Congruence</a:t>
            </a:r>
          </a:p>
          <a:p>
            <a:r>
              <a:rPr lang="en-GB" dirty="0" smtClean="0"/>
              <a:t>Presence </a:t>
            </a:r>
          </a:p>
        </p:txBody>
      </p:sp>
    </p:spTree>
    <p:extLst>
      <p:ext uri="{BB962C8B-B14F-4D97-AF65-F5344CB8AC3E}">
        <p14:creationId xmlns:p14="http://schemas.microsoft.com/office/powerpoint/2010/main" val="863725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Empathy</a:t>
            </a:r>
            <a:endParaRPr lang="en-GB" dirty="0"/>
          </a:p>
        </p:txBody>
      </p:sp>
      <p:sp>
        <p:nvSpPr>
          <p:cNvPr id="3" name="Content Placeholder 2"/>
          <p:cNvSpPr>
            <a:spLocks noGrp="1"/>
          </p:cNvSpPr>
          <p:nvPr>
            <p:ph idx="1"/>
          </p:nvPr>
        </p:nvSpPr>
        <p:spPr/>
        <p:txBody>
          <a:bodyPr/>
          <a:lstStyle/>
          <a:p>
            <a:r>
              <a:rPr lang="en-GB" dirty="0" smtClean="0"/>
              <a:t>What is it?</a:t>
            </a:r>
          </a:p>
          <a:p>
            <a:r>
              <a:rPr lang="en-GB" dirty="0" smtClean="0"/>
              <a:t>How do we know when we’ve achieved it?</a:t>
            </a:r>
          </a:p>
          <a:p>
            <a:r>
              <a:rPr lang="en-GB" dirty="0" smtClean="0"/>
              <a:t>Why does it get included in everything that we discuss relating to the therapeutic relationship?</a:t>
            </a:r>
            <a:endParaRPr lang="en-GB" dirty="0"/>
          </a:p>
        </p:txBody>
      </p:sp>
    </p:spTree>
    <p:extLst>
      <p:ext uri="{BB962C8B-B14F-4D97-AF65-F5344CB8AC3E}">
        <p14:creationId xmlns:p14="http://schemas.microsoft.com/office/powerpoint/2010/main" val="3418731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Empathy</a:t>
            </a:r>
            <a:endParaRPr lang="en-GB" dirty="0"/>
          </a:p>
        </p:txBody>
      </p:sp>
      <p:sp>
        <p:nvSpPr>
          <p:cNvPr id="3" name="Content Placeholder 2"/>
          <p:cNvSpPr>
            <a:spLocks noGrp="1"/>
          </p:cNvSpPr>
          <p:nvPr>
            <p:ph idx="1"/>
          </p:nvPr>
        </p:nvSpPr>
        <p:spPr/>
        <p:txBody>
          <a:bodyPr/>
          <a:lstStyle/>
          <a:p>
            <a:r>
              <a:rPr lang="en-GB" dirty="0" smtClean="0"/>
              <a:t>‘Being sensitive, moment by moment, to the changing felt meanings which flow in this other person’ (Rogers 1980).</a:t>
            </a:r>
          </a:p>
          <a:p>
            <a:endParaRPr lang="en-GB" dirty="0"/>
          </a:p>
          <a:p>
            <a:r>
              <a:rPr lang="en-GB" dirty="0" smtClean="0"/>
              <a:t>Cooper (2001) suggests ‘that it is probably best understood as a multi-dimensional construct with cognitive, affective (emotional) and somatic (bodily) elements all intertwined’. </a:t>
            </a:r>
          </a:p>
          <a:p>
            <a:pPr marL="0" indent="0">
              <a:buNone/>
            </a:pPr>
            <a:endParaRPr lang="en-GB" dirty="0"/>
          </a:p>
        </p:txBody>
      </p:sp>
    </p:spTree>
    <p:extLst>
      <p:ext uri="{BB962C8B-B14F-4D97-AF65-F5344CB8AC3E}">
        <p14:creationId xmlns:p14="http://schemas.microsoft.com/office/powerpoint/2010/main" val="3448214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8D99A-6544-A04D-9D9A-4B8EBA5857C2}"/>
              </a:ext>
            </a:extLst>
          </p:cNvPr>
          <p:cNvSpPr>
            <a:spLocks noGrp="1"/>
          </p:cNvSpPr>
          <p:nvPr>
            <p:ph type="title"/>
          </p:nvPr>
        </p:nvSpPr>
        <p:spPr/>
        <p:txBody>
          <a:bodyPr/>
          <a:lstStyle/>
          <a:p>
            <a:r>
              <a:rPr lang="en-GB" dirty="0"/>
              <a:t>Martin Buber</a:t>
            </a:r>
          </a:p>
        </p:txBody>
      </p:sp>
      <p:sp>
        <p:nvSpPr>
          <p:cNvPr id="3" name="Content Placeholder 2">
            <a:extLst>
              <a:ext uri="{FF2B5EF4-FFF2-40B4-BE49-F238E27FC236}">
                <a16:creationId xmlns:a16="http://schemas.microsoft.com/office/drawing/2014/main" id="{7FE04C2D-07BB-BA4A-A580-08E64C840925}"/>
              </a:ext>
            </a:extLst>
          </p:cNvPr>
          <p:cNvSpPr>
            <a:spLocks noGrp="1"/>
          </p:cNvSpPr>
          <p:nvPr>
            <p:ph idx="1"/>
          </p:nvPr>
        </p:nvSpPr>
        <p:spPr/>
        <p:txBody>
          <a:bodyPr/>
          <a:lstStyle/>
          <a:p>
            <a:r>
              <a:rPr lang="en-GB" dirty="0"/>
              <a:t>‘Through the </a:t>
            </a:r>
            <a:r>
              <a:rPr lang="en-GB" i="1" dirty="0"/>
              <a:t>Thou </a:t>
            </a:r>
            <a:r>
              <a:rPr lang="en-GB" dirty="0"/>
              <a:t>a man (sic) becomes </a:t>
            </a:r>
            <a:r>
              <a:rPr lang="en-GB" i="1" dirty="0"/>
              <a:t>I’</a:t>
            </a:r>
            <a:endParaRPr lang="en-GB" dirty="0"/>
          </a:p>
          <a:p>
            <a:r>
              <a:rPr lang="en-GB" dirty="0"/>
              <a:t>Twofold principle of human existence:</a:t>
            </a:r>
          </a:p>
          <a:p>
            <a:r>
              <a:rPr lang="en-GB" dirty="0"/>
              <a:t>‘distance’ and ‘relation’</a:t>
            </a:r>
          </a:p>
          <a:p>
            <a:r>
              <a:rPr lang="en-GB" dirty="0"/>
              <a:t>The more two people are able to relate empathically to each other, the more probable it is that the relationship between them will be successful and endure.</a:t>
            </a:r>
          </a:p>
        </p:txBody>
      </p:sp>
    </p:spTree>
    <p:extLst>
      <p:ext uri="{BB962C8B-B14F-4D97-AF65-F5344CB8AC3E}">
        <p14:creationId xmlns:p14="http://schemas.microsoft.com/office/powerpoint/2010/main" val="1533270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Martin Buber </a:t>
            </a:r>
            <a:endParaRPr lang="en-GB" dirty="0"/>
          </a:p>
        </p:txBody>
      </p:sp>
      <p:sp>
        <p:nvSpPr>
          <p:cNvPr id="3" name="Content Placeholder 2"/>
          <p:cNvSpPr>
            <a:spLocks noGrp="1"/>
          </p:cNvSpPr>
          <p:nvPr>
            <p:ph idx="1"/>
          </p:nvPr>
        </p:nvSpPr>
        <p:spPr/>
        <p:txBody>
          <a:bodyPr/>
          <a:lstStyle/>
          <a:p>
            <a:r>
              <a:rPr lang="en-GB" dirty="0" smtClean="0">
                <a:hlinkClick r:id="rId2"/>
              </a:rPr>
              <a:t>Martin Buber</a:t>
            </a:r>
            <a:r>
              <a:rPr lang="en-GB" dirty="0" smtClean="0"/>
              <a:t> Short version of Buber’s theory</a:t>
            </a:r>
          </a:p>
          <a:p>
            <a:endParaRPr lang="en-GB" dirty="0" smtClean="0"/>
          </a:p>
          <a:p>
            <a:r>
              <a:rPr lang="en-GB" dirty="0" smtClean="0">
                <a:hlinkClick r:id="rId3"/>
              </a:rPr>
              <a:t>Buber 2</a:t>
            </a:r>
            <a:r>
              <a:rPr lang="en-GB" dirty="0" smtClean="0"/>
              <a:t> A much more meaty commentary on Buber</a:t>
            </a:r>
            <a:endParaRPr lang="en-GB" dirty="0"/>
          </a:p>
          <a:p>
            <a:endParaRPr lang="en-GB" dirty="0"/>
          </a:p>
        </p:txBody>
      </p:sp>
    </p:spTree>
    <p:extLst>
      <p:ext uri="{BB962C8B-B14F-4D97-AF65-F5344CB8AC3E}">
        <p14:creationId xmlns:p14="http://schemas.microsoft.com/office/powerpoint/2010/main" val="1304447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C14BF36-471C-6740-9170-96BBAF1EE4BC}"/>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7C802999-15BC-0241-AA13-A0B1B09721BA}"/>
              </a:ext>
            </a:extLst>
          </p:cNvPr>
          <p:cNvSpPr>
            <a:spLocks noGrp="1"/>
          </p:cNvSpPr>
          <p:nvPr>
            <p:ph idx="1"/>
          </p:nvPr>
        </p:nvSpPr>
        <p:spPr/>
        <p:txBody>
          <a:bodyPr/>
          <a:lstStyle/>
          <a:p>
            <a:r>
              <a:rPr lang="en-GB" dirty="0"/>
              <a:t>So from the I and Thou/ I and It</a:t>
            </a:r>
          </a:p>
          <a:p>
            <a:r>
              <a:rPr lang="en-GB" dirty="0"/>
              <a:t>The more people are able to empathise</a:t>
            </a:r>
          </a:p>
          <a:p>
            <a:r>
              <a:rPr lang="en-GB" dirty="0"/>
              <a:t>The more we can be aware of ‘distance’ and ‘relation’</a:t>
            </a:r>
          </a:p>
          <a:p>
            <a:r>
              <a:rPr lang="en-GB" dirty="0"/>
              <a:t>Because our ‘imagining’ can bring us alongside the ‘humanity of the other’, whilst recognising our own – our ultimate point of sameness</a:t>
            </a:r>
          </a:p>
        </p:txBody>
      </p:sp>
    </p:spTree>
    <p:extLst>
      <p:ext uri="{BB962C8B-B14F-4D97-AF65-F5344CB8AC3E}">
        <p14:creationId xmlns:p14="http://schemas.microsoft.com/office/powerpoint/2010/main" val="3446862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C112-7A21-0142-955E-9BDA9B7B521D}"/>
              </a:ext>
            </a:extLst>
          </p:cNvPr>
          <p:cNvSpPr>
            <a:spLocks noGrp="1"/>
          </p:cNvSpPr>
          <p:nvPr>
            <p:ph type="title"/>
          </p:nvPr>
        </p:nvSpPr>
        <p:spPr/>
        <p:txBody>
          <a:bodyPr/>
          <a:lstStyle/>
          <a:p>
            <a:r>
              <a:rPr lang="en-GB" dirty="0" err="1" smtClean="0"/>
              <a:t>Staemmler</a:t>
            </a:r>
            <a:r>
              <a:rPr lang="en-GB" dirty="0"/>
              <a:t>.</a:t>
            </a:r>
            <a:endParaRPr lang="en-GB" dirty="0"/>
          </a:p>
        </p:txBody>
      </p:sp>
      <p:sp>
        <p:nvSpPr>
          <p:cNvPr id="3" name="Content Placeholder 2">
            <a:extLst>
              <a:ext uri="{FF2B5EF4-FFF2-40B4-BE49-F238E27FC236}">
                <a16:creationId xmlns:a16="http://schemas.microsoft.com/office/drawing/2014/main" id="{3C489134-8D0D-BF48-8A3A-5B3B5335735D}"/>
              </a:ext>
            </a:extLst>
          </p:cNvPr>
          <p:cNvSpPr>
            <a:spLocks noGrp="1"/>
          </p:cNvSpPr>
          <p:nvPr>
            <p:ph idx="1"/>
          </p:nvPr>
        </p:nvSpPr>
        <p:spPr/>
        <p:txBody>
          <a:bodyPr/>
          <a:lstStyle/>
          <a:p>
            <a:r>
              <a:rPr lang="en-GB" dirty="0"/>
              <a:t>‘Empathy is therefore considered to be a central aspect of emotional intelligence, </a:t>
            </a:r>
          </a:p>
          <a:p>
            <a:r>
              <a:rPr lang="en-GB" dirty="0"/>
              <a:t>“a type of emotional information processing </a:t>
            </a:r>
          </a:p>
          <a:p>
            <a:r>
              <a:rPr lang="en-GB" dirty="0"/>
              <a:t>that includes accurate appraisal of emotions in oneself and others, </a:t>
            </a:r>
          </a:p>
          <a:p>
            <a:r>
              <a:rPr lang="en-GB" dirty="0"/>
              <a:t>appropriate expression of emotion, </a:t>
            </a:r>
          </a:p>
          <a:p>
            <a:r>
              <a:rPr lang="en-GB" dirty="0"/>
              <a:t>and adaptive regulation of emotion in such a way as to </a:t>
            </a:r>
            <a:r>
              <a:rPr lang="en-GB" i="1" dirty="0"/>
              <a:t>enhance living”</a:t>
            </a:r>
          </a:p>
          <a:p>
            <a:r>
              <a:rPr lang="en-GB" i="1" dirty="0"/>
              <a:t>(Mayer et al. </a:t>
            </a:r>
            <a:r>
              <a:rPr lang="en-GB" dirty="0"/>
              <a:t>1995)</a:t>
            </a:r>
          </a:p>
        </p:txBody>
      </p:sp>
    </p:spTree>
    <p:extLst>
      <p:ext uri="{BB962C8B-B14F-4D97-AF65-F5344CB8AC3E}">
        <p14:creationId xmlns:p14="http://schemas.microsoft.com/office/powerpoint/2010/main" val="3727605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B09C-B953-004A-A2A1-9F04675060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6B8FDE-7DBD-424A-BB07-19A4E7B9A0F8}"/>
              </a:ext>
            </a:extLst>
          </p:cNvPr>
          <p:cNvSpPr>
            <a:spLocks noGrp="1"/>
          </p:cNvSpPr>
          <p:nvPr>
            <p:ph idx="1"/>
          </p:nvPr>
        </p:nvSpPr>
        <p:spPr/>
        <p:txBody>
          <a:bodyPr/>
          <a:lstStyle/>
          <a:p>
            <a:r>
              <a:rPr lang="en-GB" dirty="0"/>
              <a:t>‘ However, human behaviour that is devoid of all empathy towards others does not only occur when people are severely mentally disturbed, but can also be strongly dependent on the prevailing situational, cultural, and </a:t>
            </a:r>
            <a:r>
              <a:rPr lang="en-GB" dirty="0" err="1"/>
              <a:t>historico</a:t>
            </a:r>
            <a:r>
              <a:rPr lang="en-GB" dirty="0"/>
              <a:t>-political conditions in which “</a:t>
            </a:r>
            <a:r>
              <a:rPr lang="en-GB" i="1" dirty="0"/>
              <a:t>good people turn evil</a:t>
            </a:r>
            <a:r>
              <a:rPr lang="en-GB" dirty="0"/>
              <a:t>” (</a:t>
            </a:r>
            <a:r>
              <a:rPr lang="en-GB" dirty="0" err="1"/>
              <a:t>Staemmler</a:t>
            </a:r>
            <a:r>
              <a:rPr lang="en-GB" dirty="0"/>
              <a:t>, 2012, p.3)</a:t>
            </a:r>
          </a:p>
          <a:p>
            <a:r>
              <a:rPr lang="en-GB" dirty="0"/>
              <a:t>‘However, the constant commercialization of sickness, hunger, violence, war, and death by the mass media … is also likely to promote numbing and fatigue of the human capacity for compassion’ (</a:t>
            </a:r>
            <a:r>
              <a:rPr lang="en-GB" dirty="0" err="1"/>
              <a:t>Staemmler</a:t>
            </a:r>
            <a:r>
              <a:rPr lang="en-GB" dirty="0"/>
              <a:t>, 2012, p.4)</a:t>
            </a:r>
          </a:p>
        </p:txBody>
      </p:sp>
    </p:spTree>
    <p:extLst>
      <p:ext uri="{BB962C8B-B14F-4D97-AF65-F5344CB8AC3E}">
        <p14:creationId xmlns:p14="http://schemas.microsoft.com/office/powerpoint/2010/main" val="4036962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D220B-BCDE-C146-8D2C-D2D288F7CF98}"/>
              </a:ext>
            </a:extLst>
          </p:cNvPr>
          <p:cNvSpPr>
            <a:spLocks noGrp="1"/>
          </p:cNvSpPr>
          <p:nvPr>
            <p:ph type="title"/>
          </p:nvPr>
        </p:nvSpPr>
        <p:spPr/>
        <p:txBody>
          <a:bodyPr/>
          <a:lstStyle/>
          <a:p>
            <a:r>
              <a:rPr lang="en-GB" dirty="0"/>
              <a:t>Moral Consideration </a:t>
            </a:r>
          </a:p>
        </p:txBody>
      </p:sp>
      <p:sp>
        <p:nvSpPr>
          <p:cNvPr id="3" name="Content Placeholder 2">
            <a:extLst>
              <a:ext uri="{FF2B5EF4-FFF2-40B4-BE49-F238E27FC236}">
                <a16:creationId xmlns:a16="http://schemas.microsoft.com/office/drawing/2014/main" id="{03F4F990-DE2D-144A-AAB1-2F01825A4AD6}"/>
              </a:ext>
            </a:extLst>
          </p:cNvPr>
          <p:cNvSpPr>
            <a:spLocks noGrp="1"/>
          </p:cNvSpPr>
          <p:nvPr>
            <p:ph idx="1"/>
          </p:nvPr>
        </p:nvSpPr>
        <p:spPr/>
        <p:txBody>
          <a:bodyPr/>
          <a:lstStyle/>
          <a:p>
            <a:r>
              <a:rPr lang="en-GB" dirty="0"/>
              <a:t>However, empathy constitutes the “barrier to inhumanity” (Gruen, 1997)</a:t>
            </a:r>
          </a:p>
          <a:p>
            <a:r>
              <a:rPr lang="en-GB" dirty="0"/>
              <a:t>It implies, “a moral perception of another being as a sentient being, as a being capable of suffering, and therefore deserving of moral consideration” (Thompson etc 2005, </a:t>
            </a:r>
            <a:r>
              <a:rPr lang="en-GB" dirty="0" err="1"/>
              <a:t>Staemmer</a:t>
            </a:r>
            <a:r>
              <a:rPr lang="en-GB" dirty="0"/>
              <a:t>, 2012, p.4)</a:t>
            </a:r>
          </a:p>
        </p:txBody>
      </p:sp>
    </p:spTree>
    <p:extLst>
      <p:ext uri="{BB962C8B-B14F-4D97-AF65-F5344CB8AC3E}">
        <p14:creationId xmlns:p14="http://schemas.microsoft.com/office/powerpoint/2010/main" val="601460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7A725-43DB-274D-A06F-0D3E99815A49}"/>
              </a:ext>
            </a:extLst>
          </p:cNvPr>
          <p:cNvSpPr>
            <a:spLocks noGrp="1"/>
          </p:cNvSpPr>
          <p:nvPr>
            <p:ph type="title"/>
          </p:nvPr>
        </p:nvSpPr>
        <p:spPr/>
        <p:txBody>
          <a:bodyPr/>
          <a:lstStyle/>
          <a:p>
            <a:r>
              <a:rPr lang="en-GB" dirty="0" err="1"/>
              <a:t>Staemmler</a:t>
            </a:r>
            <a:r>
              <a:rPr lang="en-GB" dirty="0"/>
              <a:t> p4</a:t>
            </a:r>
          </a:p>
        </p:txBody>
      </p:sp>
      <p:sp>
        <p:nvSpPr>
          <p:cNvPr id="3" name="Content Placeholder 2">
            <a:extLst>
              <a:ext uri="{FF2B5EF4-FFF2-40B4-BE49-F238E27FC236}">
                <a16:creationId xmlns:a16="http://schemas.microsoft.com/office/drawing/2014/main" id="{010689D9-AD9E-214B-9297-DBD2EA504D7F}"/>
              </a:ext>
            </a:extLst>
          </p:cNvPr>
          <p:cNvSpPr>
            <a:spLocks noGrp="1"/>
          </p:cNvSpPr>
          <p:nvPr>
            <p:ph idx="1"/>
          </p:nvPr>
        </p:nvSpPr>
        <p:spPr/>
        <p:txBody>
          <a:bodyPr>
            <a:normAutofit/>
          </a:bodyPr>
          <a:lstStyle/>
          <a:p>
            <a:r>
              <a:rPr lang="en-GB" dirty="0"/>
              <a:t>‘A therapeutic relationship without empathy is hardly conceivable. How could therapists respond to their clients’ mental situations if they were not, to a certain extent, able to enter into their subjective worlds? “Once and for all we have to recognise the fact that the first wish of a patient is to be </a:t>
            </a:r>
            <a:r>
              <a:rPr lang="en-GB" i="1" dirty="0"/>
              <a:t>understood”</a:t>
            </a:r>
            <a:r>
              <a:rPr lang="en-GB" dirty="0"/>
              <a:t> (Balint, 1968, p.93). Thus, anybody who goes to a psychotherapist expects – and I believe rightly so – the therapist to be willing and able to empathize.’</a:t>
            </a:r>
          </a:p>
          <a:p>
            <a:r>
              <a:rPr lang="en-GB" dirty="0"/>
              <a:t>X-ray eyes</a:t>
            </a:r>
          </a:p>
          <a:p>
            <a:r>
              <a:rPr lang="en-GB" dirty="0"/>
              <a:t>See ‘right into them’</a:t>
            </a:r>
          </a:p>
          <a:p>
            <a:r>
              <a:rPr lang="en-GB" dirty="0"/>
              <a:t>Seen through</a:t>
            </a:r>
          </a:p>
        </p:txBody>
      </p:sp>
    </p:spTree>
    <p:extLst>
      <p:ext uri="{BB962C8B-B14F-4D97-AF65-F5344CB8AC3E}">
        <p14:creationId xmlns:p14="http://schemas.microsoft.com/office/powerpoint/2010/main" val="3071396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D7C24-1610-4A41-BD27-E9BA49F68B89}"/>
              </a:ext>
            </a:extLst>
          </p:cNvPr>
          <p:cNvSpPr>
            <a:spLocks noGrp="1"/>
          </p:cNvSpPr>
          <p:nvPr>
            <p:ph type="title"/>
          </p:nvPr>
        </p:nvSpPr>
        <p:spPr/>
        <p:txBody>
          <a:bodyPr>
            <a:normAutofit fontScale="90000"/>
          </a:bodyPr>
          <a:lstStyle/>
          <a:p>
            <a:r>
              <a:rPr lang="en-GB" dirty="0"/>
              <a:t>Compassion for the humanity of the  ‘Other’</a:t>
            </a:r>
          </a:p>
        </p:txBody>
      </p:sp>
      <p:sp>
        <p:nvSpPr>
          <p:cNvPr id="3" name="Content Placeholder 2">
            <a:extLst>
              <a:ext uri="{FF2B5EF4-FFF2-40B4-BE49-F238E27FC236}">
                <a16:creationId xmlns:a16="http://schemas.microsoft.com/office/drawing/2014/main" id="{3B5C0D34-439F-B147-9870-D132FBF91073}"/>
              </a:ext>
            </a:extLst>
          </p:cNvPr>
          <p:cNvSpPr>
            <a:spLocks noGrp="1"/>
          </p:cNvSpPr>
          <p:nvPr>
            <p:ph idx="1"/>
          </p:nvPr>
        </p:nvSpPr>
        <p:spPr/>
        <p:txBody>
          <a:bodyPr/>
          <a:lstStyle/>
          <a:p>
            <a:r>
              <a:rPr lang="en-GB" dirty="0"/>
              <a:t>This is also a strong theme in many of the world religions</a:t>
            </a:r>
          </a:p>
          <a:p>
            <a:r>
              <a:rPr lang="en-GB" dirty="0"/>
              <a:t>Many of the world religions have a strong enquiry around the question – why do humans suffer?</a:t>
            </a:r>
          </a:p>
          <a:p>
            <a:r>
              <a:rPr lang="en-GB" dirty="0"/>
              <a:t>Many of the developers of Humanistic Counselling come from a strong faith background.</a:t>
            </a:r>
          </a:p>
          <a:p>
            <a:r>
              <a:rPr lang="en-GB" dirty="0"/>
              <a:t>So in some ways we can see HC as a continuation in the 21</a:t>
            </a:r>
            <a:r>
              <a:rPr lang="en-GB" baseline="30000" dirty="0"/>
              <a:t>st</a:t>
            </a:r>
            <a:r>
              <a:rPr lang="en-GB" dirty="0"/>
              <a:t> century of this long tradition.</a:t>
            </a:r>
          </a:p>
        </p:txBody>
      </p:sp>
    </p:spTree>
    <p:extLst>
      <p:ext uri="{BB962C8B-B14F-4D97-AF65-F5344CB8AC3E}">
        <p14:creationId xmlns:p14="http://schemas.microsoft.com/office/powerpoint/2010/main" val="669569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Empathy</a:t>
            </a:r>
            <a:endParaRPr lang="en-GB" dirty="0"/>
          </a:p>
        </p:txBody>
      </p:sp>
      <p:sp>
        <p:nvSpPr>
          <p:cNvPr id="3" name="Content Placeholder 2"/>
          <p:cNvSpPr>
            <a:spLocks noGrp="1"/>
          </p:cNvSpPr>
          <p:nvPr>
            <p:ph idx="1"/>
          </p:nvPr>
        </p:nvSpPr>
        <p:spPr/>
        <p:txBody>
          <a:bodyPr/>
          <a:lstStyle/>
          <a:p>
            <a:r>
              <a:rPr lang="en-GB" dirty="0" smtClean="0"/>
              <a:t>Is it a process or a state?</a:t>
            </a:r>
            <a:endParaRPr lang="en-GB" dirty="0"/>
          </a:p>
        </p:txBody>
      </p:sp>
    </p:spTree>
    <p:extLst>
      <p:ext uri="{BB962C8B-B14F-4D97-AF65-F5344CB8AC3E}">
        <p14:creationId xmlns:p14="http://schemas.microsoft.com/office/powerpoint/2010/main" val="29277463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1635" y="773206"/>
            <a:ext cx="10656794" cy="4708981"/>
          </a:xfrm>
          <a:prstGeom prst="rect">
            <a:avLst/>
          </a:prstGeom>
          <a:noFill/>
        </p:spPr>
        <p:txBody>
          <a:bodyPr wrap="square" rtlCol="0">
            <a:spAutoFit/>
          </a:bodyPr>
          <a:lstStyle/>
          <a:p>
            <a:r>
              <a:rPr lang="en-GB" sz="2000" dirty="0"/>
              <a:t>The way of being with another person which is termed empathic has several facets. It means entering the private perceptual world of the other and becoming thoroughly at home in it. It involves being sensitive, moment to moment, to the changing felt meanings which flow in this other person, to the fear or rage or tenderness or confusion or whatever, that he/she is experiencing. It means temporarily living in his/her life, moving about in it delicately without making judgments, sensing meanings of which he/she is scarcely aware, but not trying to uncover feelings of which the person is totally unaware, since this would be too threatening. It includes communicating your </a:t>
            </a:r>
            <a:r>
              <a:rPr lang="en-GB" sz="2000" dirty="0" err="1"/>
              <a:t>sensings</a:t>
            </a:r>
            <a:r>
              <a:rPr lang="en-GB" sz="2000" dirty="0"/>
              <a:t> of his/her world as you look with fresh and </a:t>
            </a:r>
            <a:r>
              <a:rPr lang="en-GB" sz="2000" dirty="0" err="1"/>
              <a:t>unfrightened</a:t>
            </a:r>
            <a:r>
              <a:rPr lang="en-GB" sz="2000" dirty="0"/>
              <a:t> eyes at elements of which the individual is fearful. It means frequently checking with him/her as to the accuracy of your </a:t>
            </a:r>
            <a:r>
              <a:rPr lang="en-GB" sz="2000" dirty="0" err="1"/>
              <a:t>sensings</a:t>
            </a:r>
            <a:r>
              <a:rPr lang="en-GB" sz="2000" dirty="0"/>
              <a:t>, and being guided by the responses you receive. You are a confident companion to the person in his/her inner world. By pointing to the possible meanings in the flow of his/her experiencing you help the person to focus on this useful type of referent, to experience the meanings more fully, and to move forward in the experiencing.</a:t>
            </a:r>
            <a:r>
              <a:rPr lang="en-GB" sz="2000" dirty="0" smtClean="0"/>
              <a:t> </a:t>
            </a:r>
          </a:p>
        </p:txBody>
      </p:sp>
    </p:spTree>
    <p:extLst>
      <p:ext uri="{BB962C8B-B14F-4D97-AF65-F5344CB8AC3E}">
        <p14:creationId xmlns:p14="http://schemas.microsoft.com/office/powerpoint/2010/main" val="42839717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And here’s the science…</a:t>
            </a:r>
            <a:br>
              <a:rPr lang="en-GB" dirty="0" smtClean="0"/>
            </a:br>
            <a:r>
              <a:rPr lang="en-GB" dirty="0" smtClean="0"/>
              <a:t>Mirror Neurones</a:t>
            </a:r>
            <a:endParaRPr lang="en-GB" dirty="0"/>
          </a:p>
        </p:txBody>
      </p:sp>
      <p:sp>
        <p:nvSpPr>
          <p:cNvPr id="3" name="Content Placeholder 2"/>
          <p:cNvSpPr>
            <a:spLocks noGrp="1"/>
          </p:cNvSpPr>
          <p:nvPr>
            <p:ph idx="1"/>
          </p:nvPr>
        </p:nvSpPr>
        <p:spPr/>
        <p:txBody>
          <a:bodyPr/>
          <a:lstStyle/>
          <a:p>
            <a:r>
              <a:rPr lang="en-GB" dirty="0" smtClean="0">
                <a:hlinkClick r:id="rId2"/>
              </a:rPr>
              <a:t>Mirror Neurons p.1</a:t>
            </a:r>
            <a:endParaRPr lang="en-GB" dirty="0" smtClean="0"/>
          </a:p>
          <a:p>
            <a:endParaRPr lang="en-GB" dirty="0" smtClean="0"/>
          </a:p>
          <a:p>
            <a:r>
              <a:rPr lang="en-GB" dirty="0" smtClean="0">
                <a:hlinkClick r:id="rId3"/>
              </a:rPr>
              <a:t>Mirror Neurons p.2.</a:t>
            </a:r>
            <a:endParaRPr lang="en-GB" dirty="0" smtClean="0"/>
          </a:p>
          <a:p>
            <a:endParaRPr lang="en-GB" dirty="0"/>
          </a:p>
          <a:p>
            <a:r>
              <a:rPr lang="en-GB" dirty="0" smtClean="0"/>
              <a:t>Spend a little time working in small groups critiquing the idea of mirror neurons.</a:t>
            </a:r>
            <a:endParaRPr lang="en-GB" dirty="0"/>
          </a:p>
        </p:txBody>
      </p:sp>
    </p:spTree>
    <p:extLst>
      <p:ext uri="{BB962C8B-B14F-4D97-AF65-F5344CB8AC3E}">
        <p14:creationId xmlns:p14="http://schemas.microsoft.com/office/powerpoint/2010/main" val="1723506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Comments</a:t>
            </a:r>
            <a:endParaRPr lang="en-GB" dirty="0"/>
          </a:p>
        </p:txBody>
      </p:sp>
      <p:sp>
        <p:nvSpPr>
          <p:cNvPr id="3" name="Content Placeholder 2"/>
          <p:cNvSpPr>
            <a:spLocks noGrp="1"/>
          </p:cNvSpPr>
          <p:nvPr>
            <p:ph idx="1"/>
          </p:nvPr>
        </p:nvSpPr>
        <p:spPr/>
        <p:txBody>
          <a:bodyPr/>
          <a:lstStyle/>
          <a:p>
            <a:r>
              <a:rPr lang="en-GB" dirty="0" smtClean="0"/>
              <a:t>What thoughts have you had regarding </a:t>
            </a:r>
            <a:r>
              <a:rPr lang="en-GB" smtClean="0"/>
              <a:t>today’s lecture?</a:t>
            </a:r>
            <a:endParaRPr lang="en-GB" dirty="0"/>
          </a:p>
        </p:txBody>
      </p:sp>
    </p:spTree>
    <p:extLst>
      <p:ext uri="{BB962C8B-B14F-4D97-AF65-F5344CB8AC3E}">
        <p14:creationId xmlns:p14="http://schemas.microsoft.com/office/powerpoint/2010/main" val="19341603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1270</TotalTime>
  <Words>1554</Words>
  <Application>Microsoft Office PowerPoint</Application>
  <PresentationFormat>Widescreen</PresentationFormat>
  <Paragraphs>109</Paragraphs>
  <Slides>25</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Garamond</vt:lpstr>
      <vt:lpstr>Savon</vt:lpstr>
      <vt:lpstr>Therapeutic Relationship  &amp; Empathy</vt:lpstr>
      <vt:lpstr>Aims </vt:lpstr>
      <vt:lpstr>Therapeutic Relationship</vt:lpstr>
      <vt:lpstr>What does the evidence say?</vt:lpstr>
      <vt:lpstr>However…</vt:lpstr>
      <vt:lpstr>Carl Rogers</vt:lpstr>
      <vt:lpstr>Therapist engagement?</vt:lpstr>
      <vt:lpstr>So what actually is the therapeutic relationship?</vt:lpstr>
      <vt:lpstr>Norcross, 2002</vt:lpstr>
      <vt:lpstr>Think about your experience of the therapeutic relationship and try to pin down how you might describe it..</vt:lpstr>
      <vt:lpstr>Steering committee of the APA’s division of psychotherapy (division 29) Taskforce on Empirically Supported Therapy Relationships.</vt:lpstr>
      <vt:lpstr>Empathy</vt:lpstr>
      <vt:lpstr>Empathy</vt:lpstr>
      <vt:lpstr>Martin Buber</vt:lpstr>
      <vt:lpstr>Martin Buber </vt:lpstr>
      <vt:lpstr>PowerPoint Presentation</vt:lpstr>
      <vt:lpstr>Staemmler.</vt:lpstr>
      <vt:lpstr>PowerPoint Presentation</vt:lpstr>
      <vt:lpstr>Moral Consideration </vt:lpstr>
      <vt:lpstr>Staemmler p4</vt:lpstr>
      <vt:lpstr>Compassion for the humanity of the  ‘Other’</vt:lpstr>
      <vt:lpstr>Empathy</vt:lpstr>
      <vt:lpstr>PowerPoint Presentation</vt:lpstr>
      <vt:lpstr>And here’s the science… Mirror Neurones</vt:lpstr>
      <vt:lpstr>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Relationship  &amp; Empathy</dc:title>
  <dc:creator>Catherine Slade</dc:creator>
  <cp:lastModifiedBy>Catherine Slade</cp:lastModifiedBy>
  <cp:revision>15</cp:revision>
  <dcterms:created xsi:type="dcterms:W3CDTF">2019-10-02T11:02:43Z</dcterms:created>
  <dcterms:modified xsi:type="dcterms:W3CDTF">2019-10-03T08:13:35Z</dcterms:modified>
</cp:coreProperties>
</file>