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3"/>
  </p:notesMasterIdLst>
  <p:sldIdLst>
    <p:sldId id="257" r:id="rId2"/>
    <p:sldId id="259" r:id="rId3"/>
    <p:sldId id="260" r:id="rId4"/>
    <p:sldId id="261" r:id="rId5"/>
    <p:sldId id="263" r:id="rId6"/>
    <p:sldId id="266" r:id="rId7"/>
    <p:sldId id="268" r:id="rId8"/>
    <p:sldId id="269" r:id="rId9"/>
    <p:sldId id="270" r:id="rId10"/>
    <p:sldId id="271" r:id="rId11"/>
    <p:sldId id="272" r:id="rId12"/>
    <p:sldId id="273" r:id="rId13"/>
    <p:sldId id="274" r:id="rId14"/>
    <p:sldId id="275" r:id="rId15"/>
    <p:sldId id="276" r:id="rId16"/>
    <p:sldId id="277" r:id="rId17"/>
    <p:sldId id="314" r:id="rId18"/>
    <p:sldId id="315" r:id="rId19"/>
    <p:sldId id="316" r:id="rId20"/>
    <p:sldId id="317" r:id="rId21"/>
    <p:sldId id="318" r:id="rId22"/>
    <p:sldId id="319" r:id="rId23"/>
    <p:sldId id="320" r:id="rId24"/>
    <p:sldId id="288" r:id="rId25"/>
    <p:sldId id="291" r:id="rId26"/>
    <p:sldId id="292" r:id="rId27"/>
    <p:sldId id="293" r:id="rId28"/>
    <p:sldId id="294" r:id="rId29"/>
    <p:sldId id="295" r:id="rId30"/>
    <p:sldId id="296" r:id="rId31"/>
    <p:sldId id="297" r:id="rId32"/>
    <p:sldId id="298" r:id="rId33"/>
    <p:sldId id="299" r:id="rId34"/>
    <p:sldId id="300" r:id="rId35"/>
    <p:sldId id="301" r:id="rId36"/>
    <p:sldId id="302" r:id="rId37"/>
    <p:sldId id="303" r:id="rId38"/>
    <p:sldId id="304" r:id="rId39"/>
    <p:sldId id="305" r:id="rId40"/>
    <p:sldId id="306" r:id="rId41"/>
    <p:sldId id="307" r:id="rId42"/>
    <p:sldId id="308" r:id="rId43"/>
    <p:sldId id="309" r:id="rId44"/>
    <p:sldId id="310" r:id="rId45"/>
    <p:sldId id="311" r:id="rId46"/>
    <p:sldId id="312" r:id="rId47"/>
    <p:sldId id="313" r:id="rId48"/>
    <p:sldId id="321" r:id="rId49"/>
    <p:sldId id="427" r:id="rId50"/>
    <p:sldId id="289" r:id="rId51"/>
    <p:sldId id="290"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6" d="100"/>
          <a:sy n="106" d="100"/>
        </p:scale>
        <p:origin x="176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9A7565B-1339-4DE8-8B1E-FFF868B04BFE}" type="datetimeFigureOut">
              <a:rPr lang="en-GB" smtClean="0"/>
              <a:t>15/11/2024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D5FF95D-105A-438B-ABBD-CB4DD659D58D}" type="slidenum">
              <a:rPr lang="en-GB" smtClean="0"/>
              <a:t>‹#›</a:t>
            </a:fld>
            <a:endParaRPr lang="en-GB"/>
          </a:p>
        </p:txBody>
      </p:sp>
    </p:spTree>
    <p:extLst>
      <p:ext uri="{BB962C8B-B14F-4D97-AF65-F5344CB8AC3E}">
        <p14:creationId xmlns:p14="http://schemas.microsoft.com/office/powerpoint/2010/main" val="1330106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Rot="1" noChangeAspect="1" noChangeArrowheads="1" noTextEdit="1"/>
          </p:cNvSpPr>
          <p:nvPr>
            <p:ph type="sldImg"/>
          </p:nvPr>
        </p:nvSpPr>
        <p:spPr>
          <a:ln/>
        </p:spPr>
      </p:sp>
      <p:sp>
        <p:nvSpPr>
          <p:cNvPr id="7885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19095375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37916636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37916636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Rot="1" noChangeAspect="1" noChangeArrowheads="1" noTextEdit="1"/>
          </p:cNvSpPr>
          <p:nvPr>
            <p:ph type="sldImg"/>
          </p:nvPr>
        </p:nvSpPr>
        <p:spPr>
          <a:ln/>
        </p:spPr>
      </p:sp>
      <p:sp>
        <p:nvSpPr>
          <p:cNvPr id="829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33756772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Rot="1" noChangeAspect="1" noChangeArrowheads="1" noTextEdit="1"/>
          </p:cNvSpPr>
          <p:nvPr>
            <p:ph type="sldImg"/>
          </p:nvPr>
        </p:nvSpPr>
        <p:spPr>
          <a:ln/>
        </p:spPr>
      </p:sp>
      <p:sp>
        <p:nvSpPr>
          <p:cNvPr id="8601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30842511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Rot="1" noChangeAspect="1" noChangeArrowheads="1" noTextEdit="1"/>
          </p:cNvSpPr>
          <p:nvPr>
            <p:ph type="sldImg"/>
          </p:nvPr>
        </p:nvSpPr>
        <p:spPr>
          <a:ln/>
        </p:spPr>
      </p:sp>
      <p:sp>
        <p:nvSpPr>
          <p:cNvPr id="8806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13227308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Rot="1" noChangeAspect="1" noChangeArrowheads="1" noTextEdit="1"/>
          </p:cNvSpPr>
          <p:nvPr>
            <p:ph type="sldImg"/>
          </p:nvPr>
        </p:nvSpPr>
        <p:spPr>
          <a:ln/>
        </p:spPr>
      </p:sp>
      <p:sp>
        <p:nvSpPr>
          <p:cNvPr id="870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1930704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Rot="1" noChangeAspect="1" noChangeArrowheads="1" noTextEdit="1"/>
          </p:cNvSpPr>
          <p:nvPr>
            <p:ph type="sldImg"/>
          </p:nvPr>
        </p:nvSpPr>
        <p:spPr>
          <a:ln/>
        </p:spPr>
      </p:sp>
      <p:sp>
        <p:nvSpPr>
          <p:cNvPr id="8909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3155944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Rot="1" noChangeAspect="1" noChangeArrowheads="1" noTextEdit="1"/>
          </p:cNvSpPr>
          <p:nvPr>
            <p:ph type="sldImg"/>
          </p:nvPr>
        </p:nvSpPr>
        <p:spPr>
          <a:ln/>
        </p:spPr>
      </p:sp>
      <p:sp>
        <p:nvSpPr>
          <p:cNvPr id="9011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18108262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Rot="1" noChangeAspect="1" noChangeArrowheads="1" noTextEdit="1"/>
          </p:cNvSpPr>
          <p:nvPr>
            <p:ph type="sldImg"/>
          </p:nvPr>
        </p:nvSpPr>
        <p:spPr>
          <a:ln/>
        </p:spPr>
      </p:sp>
      <p:sp>
        <p:nvSpPr>
          <p:cNvPr id="9113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15178993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Rot="1" noChangeAspect="1" noChangeArrowheads="1" noTextEdit="1"/>
          </p:cNvSpPr>
          <p:nvPr>
            <p:ph type="sldImg"/>
          </p:nvPr>
        </p:nvSpPr>
        <p:spPr>
          <a:ln/>
        </p:spPr>
      </p:sp>
      <p:sp>
        <p:nvSpPr>
          <p:cNvPr id="9216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37979694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Rot="1" noChangeAspect="1" noChangeArrowheads="1" noTextEdit="1"/>
          </p:cNvSpPr>
          <p:nvPr>
            <p:ph type="sldImg"/>
          </p:nvPr>
        </p:nvSpPr>
        <p:spPr>
          <a:ln/>
        </p:spPr>
      </p:sp>
      <p:sp>
        <p:nvSpPr>
          <p:cNvPr id="931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31109009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5FF95D-105A-438B-ABBD-CB4DD659D58D}" type="slidenum">
              <a:rPr lang="en-GB" smtClean="0"/>
              <a:t>21</a:t>
            </a:fld>
            <a:endParaRPr lang="en-GB"/>
          </a:p>
        </p:txBody>
      </p:sp>
    </p:spTree>
    <p:extLst>
      <p:ext uri="{BB962C8B-B14F-4D97-AF65-F5344CB8AC3E}">
        <p14:creationId xmlns:p14="http://schemas.microsoft.com/office/powerpoint/2010/main" val="33993311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Rot="1" noChangeAspect="1" noChangeArrowheads="1" noTextEdit="1"/>
          </p:cNvSpPr>
          <p:nvPr>
            <p:ph type="sldImg"/>
          </p:nvPr>
        </p:nvSpPr>
        <p:spPr>
          <a:ln/>
        </p:spPr>
      </p:sp>
      <p:sp>
        <p:nvSpPr>
          <p:cNvPr id="10445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5123712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Rot="1" noChangeAspect="1" noChangeArrowheads="1" noTextEdit="1"/>
          </p:cNvSpPr>
          <p:nvPr>
            <p:ph type="sldImg"/>
          </p:nvPr>
        </p:nvSpPr>
        <p:spPr>
          <a:ln/>
        </p:spPr>
      </p:sp>
      <p:sp>
        <p:nvSpPr>
          <p:cNvPr id="1054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1134407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15/11/2024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15/11/2024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15/11/2024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15/11/2024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hyperlink" Target="mailto:ken.dicks@uwtsd.ac.uk" TargetMode="External"/><Relationship Id="rId5" Type="http://schemas.openxmlformats.org/officeDocument/2006/relationships/image" Target="../media/image5.jpg"/><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oh03fuIlQNI"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hyperlink" Target="https://www.euronews.com/2018/06/26/the-rifkin-view-glocalisation-is-the-new-globalisation" TargetMode="External"/><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hyperlink" Target="https://www.lovefood.com/gallerylist/60910/special-mcdonalds-menu-items-from-around-the-world"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hyperlink" Target="https://www.google.co.uk/maps/@51.6762956,-3.3702502,12z"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s://www.theguardian.com/business/2018/nov/29/unilever-boss-paul-polman-quits-after-botched-move-to-netherlands-rotterdam" TargetMode="External"/><Relationship Id="rId2" Type="http://schemas.openxmlformats.org/officeDocument/2006/relationships/image" Target="../media/image14.jpg"/><Relationship Id="rId1" Type="http://schemas.openxmlformats.org/officeDocument/2006/relationships/slideLayout" Target="../slideLayouts/slideLayout6.xml"/><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3" Type="http://schemas.openxmlformats.org/officeDocument/2006/relationships/hyperlink" Target="https://www.theguardian.com/sustainable-business/nestle-baby-milk-scandal-food-industry-standards" TargetMode="External"/><Relationship Id="rId2" Type="http://schemas.openxmlformats.org/officeDocument/2006/relationships/image" Target="../media/image16.jpg"/><Relationship Id="rId1" Type="http://schemas.openxmlformats.org/officeDocument/2006/relationships/slideLayout" Target="../slideLayouts/slideLayout6.xml"/><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3" Type="http://schemas.openxmlformats.org/officeDocument/2006/relationships/hyperlink" Target="https://www.confectionerynews.com/Article/2012/09/07/BRIC-markets-to-drive-growth-for-Kraft-s-Mondelez-spin-off" TargetMode="External"/><Relationship Id="rId2" Type="http://schemas.openxmlformats.org/officeDocument/2006/relationships/image" Target="../media/image18.png"/><Relationship Id="rId1" Type="http://schemas.openxmlformats.org/officeDocument/2006/relationships/slideLayout" Target="../slideLayouts/slideLayout6.xml"/><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3.xml"/><Relationship Id="rId1" Type="http://schemas.openxmlformats.org/officeDocument/2006/relationships/slideLayout" Target="../slideLayouts/slideLayout6.xml"/><Relationship Id="rId5" Type="http://schemas.openxmlformats.org/officeDocument/2006/relationships/image" Target="../media/image17.png"/><Relationship Id="rId4" Type="http://schemas.openxmlformats.org/officeDocument/2006/relationships/hyperlink" Target="https://www.forbes.com/companies/kraft-heinz-company/#119721f75b43"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gov.uk/government/uploads/system/uploads/attachment_data/file/354161/Prosperity_for_all_in_the_global_economy_-_summary.pdf" TargetMode="External"/><Relationship Id="rId1" Type="http://schemas.openxmlformats.org/officeDocument/2006/relationships/slideLayout" Target="../slideLayouts/slideLayout2.xml"/><Relationship Id="rId5" Type="http://schemas.openxmlformats.org/officeDocument/2006/relationships/hyperlink" Target="https://unesdoc.unesco.org/ark:/48223/pf0000098427" TargetMode="External"/><Relationship Id="rId4" Type="http://schemas.openxmlformats.org/officeDocument/2006/relationships/hyperlink" Target="https://www.jrf.org.uk/sites/default/files/jrf/migrated/files/investigations-globalisation.pdf"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www.youtube.com/user/unesco"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toryofstuff.org/movies/story-of-stuff/" TargetMode="Externa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hyperlink" Target="http://www.arjunappadurai.org/articles/Appadurai_Disjuncture_and_Difference_in_the_Global_Cultural_Economy.pdf"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journals-sagepub-com.ezproxy.uwtsd.ac.uk/doi/abs/10.1177/1463499609105474"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354161/Prosperity_for_all_in_the_global_economy_-_summary.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hyperlink" Target="https://unesdoc.unesco.org/ark:/48223/pf0000098427" TargetMode="External"/><Relationship Id="rId4" Type="http://schemas.openxmlformats.org/officeDocument/2006/relationships/hyperlink" Target="https://www.jrf.org.uk/sites/default/files/jrf/migrated/files/investigations-globalisatio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24128" y="332656"/>
            <a:ext cx="2808312" cy="2088232"/>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2"/>
          <p:cNvSpPr/>
          <p:nvPr/>
        </p:nvSpPr>
        <p:spPr>
          <a:xfrm>
            <a:off x="3347864" y="332656"/>
            <a:ext cx="2088232" cy="504056"/>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p:cNvSpPr/>
          <p:nvPr/>
        </p:nvSpPr>
        <p:spPr>
          <a:xfrm>
            <a:off x="5724128" y="2636912"/>
            <a:ext cx="2808312" cy="1224136"/>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p:cNvSpPr/>
          <p:nvPr/>
        </p:nvSpPr>
        <p:spPr>
          <a:xfrm>
            <a:off x="611560" y="332656"/>
            <a:ext cx="2448272" cy="17281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p:cNvSpPr/>
          <p:nvPr/>
        </p:nvSpPr>
        <p:spPr>
          <a:xfrm>
            <a:off x="611560" y="2204864"/>
            <a:ext cx="2448272" cy="1656184"/>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p:cNvSpPr/>
          <p:nvPr/>
        </p:nvSpPr>
        <p:spPr>
          <a:xfrm>
            <a:off x="3347864" y="980728"/>
            <a:ext cx="2088232" cy="2880320"/>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itle 1"/>
          <p:cNvSpPr txBox="1">
            <a:spLocks/>
          </p:cNvSpPr>
          <p:nvPr/>
        </p:nvSpPr>
        <p:spPr>
          <a:xfrm>
            <a:off x="251520" y="4350104"/>
            <a:ext cx="8640960" cy="717453"/>
          </a:xfrm>
          <a:prstGeom prst="rect">
            <a:avLst/>
          </a:prstGeom>
        </p:spPr>
        <p:txBody>
          <a:bodyP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US" sz="3600" b="1" dirty="0"/>
              <a:t>Additional Material: Sustainable Communities</a:t>
            </a:r>
          </a:p>
        </p:txBody>
      </p:sp>
      <p:sp>
        <p:nvSpPr>
          <p:cNvPr id="9" name="Subtitle 6"/>
          <p:cNvSpPr txBox="1">
            <a:spLocks/>
          </p:cNvSpPr>
          <p:nvPr/>
        </p:nvSpPr>
        <p:spPr>
          <a:xfrm>
            <a:off x="2483768" y="5229201"/>
            <a:ext cx="6480720" cy="561064"/>
          </a:xfrm>
          <a:prstGeom prst="rect">
            <a:avLst/>
          </a:prstGeom>
        </p:spPr>
        <p:txBody>
          <a:bodyPr>
            <a:normAutofit fontScale="850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2800" b="1" dirty="0"/>
              <a:t>Theme 4: Globalisation &amp; Individual Action</a:t>
            </a:r>
            <a:r>
              <a:rPr lang="en-GB" sz="2800" dirty="0"/>
              <a:t>	</a:t>
            </a:r>
          </a:p>
        </p:txBody>
      </p:sp>
      <p:pic>
        <p:nvPicPr>
          <p:cNvPr id="10" name="Picture 9"/>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55576" y="2320718"/>
            <a:ext cx="2231266" cy="1378687"/>
          </a:xfrm>
          <a:prstGeom prst="rect">
            <a:avLst/>
          </a:prstGeom>
        </p:spPr>
      </p:pic>
      <p:pic>
        <p:nvPicPr>
          <p:cNvPr id="11" name="Picture 10"/>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755576" y="476672"/>
            <a:ext cx="2149582" cy="1437533"/>
          </a:xfrm>
          <a:prstGeom prst="rect">
            <a:avLst/>
          </a:prstGeom>
        </p:spPr>
      </p:pic>
      <p:pic>
        <p:nvPicPr>
          <p:cNvPr id="12" name="Picture 11"/>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5868144" y="472868"/>
            <a:ext cx="2466975" cy="1847850"/>
          </a:xfrm>
          <a:prstGeom prst="rect">
            <a:avLst/>
          </a:prstGeom>
        </p:spPr>
      </p:pic>
      <p:pic>
        <p:nvPicPr>
          <p:cNvPr id="13" name="Picture 12"/>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3474072" y="1119320"/>
            <a:ext cx="1781175" cy="2562225"/>
          </a:xfrm>
          <a:prstGeom prst="rect">
            <a:avLst/>
          </a:prstGeom>
        </p:spPr>
      </p:pic>
      <p:sp>
        <p:nvSpPr>
          <p:cNvPr id="14" name="TextBox 13"/>
          <p:cNvSpPr txBox="1"/>
          <p:nvPr/>
        </p:nvSpPr>
        <p:spPr>
          <a:xfrm>
            <a:off x="4860032" y="6237312"/>
            <a:ext cx="3672408" cy="369332"/>
          </a:xfrm>
          <a:prstGeom prst="rect">
            <a:avLst/>
          </a:prstGeom>
          <a:noFill/>
        </p:spPr>
        <p:txBody>
          <a:bodyPr wrap="square" rtlCol="0">
            <a:spAutoFit/>
          </a:bodyPr>
          <a:lstStyle/>
          <a:p>
            <a:r>
              <a:rPr lang="en-GB" dirty="0"/>
              <a:t>Ken Dicks </a:t>
            </a:r>
            <a:r>
              <a:rPr lang="en-GB" dirty="0">
                <a:hlinkClick r:id="rId6"/>
              </a:rPr>
              <a:t>ken.dicks@uwtsd.ac.uk</a:t>
            </a:r>
            <a:r>
              <a:rPr lang="en-GB" dirty="0"/>
              <a:t> </a:t>
            </a:r>
          </a:p>
        </p:txBody>
      </p:sp>
    </p:spTree>
    <p:extLst>
      <p:ext uri="{BB962C8B-B14F-4D97-AF65-F5344CB8AC3E}">
        <p14:creationId xmlns:p14="http://schemas.microsoft.com/office/powerpoint/2010/main" val="3355595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globalisation?</a:t>
            </a:r>
          </a:p>
        </p:txBody>
      </p:sp>
      <p:sp>
        <p:nvSpPr>
          <p:cNvPr id="4" name="TextBox 3"/>
          <p:cNvSpPr txBox="1"/>
          <p:nvPr/>
        </p:nvSpPr>
        <p:spPr>
          <a:xfrm>
            <a:off x="467544" y="2203703"/>
            <a:ext cx="8136904" cy="954107"/>
          </a:xfrm>
          <a:prstGeom prst="rect">
            <a:avLst/>
          </a:prstGeom>
          <a:noFill/>
        </p:spPr>
        <p:txBody>
          <a:bodyPr wrap="square" rtlCol="0">
            <a:spAutoFit/>
          </a:bodyPr>
          <a:lstStyle/>
          <a:p>
            <a:pPr algn="ctr"/>
            <a:r>
              <a:rPr lang="en-GB" sz="2800" i="1" dirty="0"/>
              <a:t>What do you understand the phrase </a:t>
            </a:r>
            <a:r>
              <a:rPr lang="en-GB" sz="2800" i="1" u="sng" dirty="0"/>
              <a:t>globalisation</a:t>
            </a:r>
            <a:r>
              <a:rPr lang="en-GB" sz="2800" i="1" dirty="0"/>
              <a:t> to mean?</a:t>
            </a:r>
          </a:p>
        </p:txBody>
      </p:sp>
      <p:sp>
        <p:nvSpPr>
          <p:cNvPr id="5" name="TextBox 4"/>
          <p:cNvSpPr txBox="1"/>
          <p:nvPr/>
        </p:nvSpPr>
        <p:spPr>
          <a:xfrm>
            <a:off x="503548" y="5089229"/>
            <a:ext cx="8136904" cy="523220"/>
          </a:xfrm>
          <a:prstGeom prst="rect">
            <a:avLst/>
          </a:prstGeom>
          <a:noFill/>
        </p:spPr>
        <p:txBody>
          <a:bodyPr wrap="square" rtlCol="0">
            <a:spAutoFit/>
          </a:bodyPr>
          <a:lstStyle/>
          <a:p>
            <a:pPr algn="ctr"/>
            <a:r>
              <a:rPr lang="en-GB" sz="2800" i="1" dirty="0"/>
              <a:t>Share your thoughts with the larger group</a:t>
            </a:r>
          </a:p>
        </p:txBody>
      </p:sp>
      <p:pic>
        <p:nvPicPr>
          <p:cNvPr id="7" name="Picture 6" descr="A yellow and red question mark&#10;&#10;Description automatically generated">
            <a:extLst>
              <a:ext uri="{FF2B5EF4-FFF2-40B4-BE49-F238E27FC236}">
                <a16:creationId xmlns:a16="http://schemas.microsoft.com/office/drawing/2014/main" id="{03604EDF-783D-48FC-40C9-9F22B0BC04C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79912" y="3443671"/>
            <a:ext cx="1414047" cy="1414047"/>
          </a:xfrm>
          <a:prstGeom prst="rect">
            <a:avLst/>
          </a:prstGeom>
        </p:spPr>
      </p:pic>
    </p:spTree>
    <p:extLst>
      <p:ext uri="{BB962C8B-B14F-4D97-AF65-F5344CB8AC3E}">
        <p14:creationId xmlns:p14="http://schemas.microsoft.com/office/powerpoint/2010/main" val="3902446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US" altLang="en-US" b="1" dirty="0"/>
              <a:t>Theories of globalisation</a:t>
            </a:r>
          </a:p>
        </p:txBody>
      </p:sp>
      <p:sp>
        <p:nvSpPr>
          <p:cNvPr id="6147" name="Rectangle 4"/>
          <p:cNvSpPr>
            <a:spLocks noGrp="1" noChangeArrowheads="1"/>
          </p:cNvSpPr>
          <p:nvPr>
            <p:ph type="body" idx="1"/>
          </p:nvPr>
        </p:nvSpPr>
        <p:spPr>
          <a:xfrm>
            <a:off x="323528" y="1412776"/>
            <a:ext cx="8496944" cy="4525963"/>
          </a:xfrm>
        </p:spPr>
        <p:txBody>
          <a:bodyPr>
            <a:normAutofit/>
          </a:bodyPr>
          <a:lstStyle/>
          <a:p>
            <a:r>
              <a:rPr lang="en-US" altLang="en-US" dirty="0"/>
              <a:t>Not just an economic process</a:t>
            </a:r>
          </a:p>
          <a:p>
            <a:r>
              <a:rPr lang="en-US" altLang="en-US" dirty="0"/>
              <a:t>Social, political, cultural, technological, ideological, legal, anthropological, environmental, personal, local…………. </a:t>
            </a:r>
          </a:p>
          <a:p>
            <a:r>
              <a:rPr lang="en-US" altLang="en-US" dirty="0"/>
              <a:t>Some doubt that there is anything ‘global’ – just more intense international cooperation (Hirst and Thompson, in Beynon and </a:t>
            </a:r>
            <a:r>
              <a:rPr lang="en-US" altLang="en-US" dirty="0" err="1"/>
              <a:t>Dunkerley</a:t>
            </a:r>
            <a:r>
              <a:rPr lang="en-US" altLang="en-US" dirty="0"/>
              <a:t>, 2000)</a:t>
            </a:r>
          </a:p>
        </p:txBody>
      </p:sp>
    </p:spTree>
    <p:extLst>
      <p:ext uri="{BB962C8B-B14F-4D97-AF65-F5344CB8AC3E}">
        <p14:creationId xmlns:p14="http://schemas.microsoft.com/office/powerpoint/2010/main" val="844879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US" altLang="en-US" dirty="0"/>
              <a:t>Different theories of globalisation</a:t>
            </a:r>
          </a:p>
        </p:txBody>
      </p:sp>
      <p:sp>
        <p:nvSpPr>
          <p:cNvPr id="7171" name="Rectangle 3"/>
          <p:cNvSpPr>
            <a:spLocks noGrp="1" noChangeArrowheads="1"/>
          </p:cNvSpPr>
          <p:nvPr>
            <p:ph type="body" idx="1"/>
          </p:nvPr>
        </p:nvSpPr>
        <p:spPr>
          <a:xfrm>
            <a:off x="395536" y="2420888"/>
            <a:ext cx="8229600" cy="2664296"/>
          </a:xfrm>
        </p:spPr>
        <p:txBody>
          <a:bodyPr/>
          <a:lstStyle/>
          <a:p>
            <a:pPr>
              <a:buFont typeface="Wingdings" pitchFamily="2" charset="2"/>
              <a:buNone/>
            </a:pPr>
            <a:r>
              <a:rPr lang="en-US" altLang="en-US" dirty="0"/>
              <a:t>	“the blanket term to describe the processes through which sovereign national states are </a:t>
            </a:r>
            <a:r>
              <a:rPr lang="en-US" altLang="en-US" dirty="0" err="1"/>
              <a:t>criss-crossed</a:t>
            </a:r>
            <a:r>
              <a:rPr lang="en-US" altLang="en-US" dirty="0"/>
              <a:t> and undermined by trans-national actors with varying prospects of power, orientations, identities and networks”</a:t>
            </a:r>
          </a:p>
        </p:txBody>
      </p:sp>
      <p:sp>
        <p:nvSpPr>
          <p:cNvPr id="2" name="TextBox 1"/>
          <p:cNvSpPr txBox="1"/>
          <p:nvPr/>
        </p:nvSpPr>
        <p:spPr>
          <a:xfrm>
            <a:off x="467544" y="1556792"/>
            <a:ext cx="6624736" cy="646331"/>
          </a:xfrm>
          <a:prstGeom prst="rect">
            <a:avLst/>
          </a:prstGeom>
          <a:noFill/>
        </p:spPr>
        <p:txBody>
          <a:bodyPr wrap="square" rtlCol="0">
            <a:spAutoFit/>
          </a:bodyPr>
          <a:lstStyle/>
          <a:p>
            <a:r>
              <a:rPr lang="en-US" altLang="en-US" sz="3600" b="1" dirty="0"/>
              <a:t>Globalisation can be seen as:</a:t>
            </a:r>
          </a:p>
        </p:txBody>
      </p:sp>
      <p:sp>
        <p:nvSpPr>
          <p:cNvPr id="3" name="TextBox 2"/>
          <p:cNvSpPr txBox="1"/>
          <p:nvPr/>
        </p:nvSpPr>
        <p:spPr>
          <a:xfrm>
            <a:off x="4283968" y="5373216"/>
            <a:ext cx="2952328" cy="584775"/>
          </a:xfrm>
          <a:prstGeom prst="rect">
            <a:avLst/>
          </a:prstGeom>
          <a:noFill/>
        </p:spPr>
        <p:txBody>
          <a:bodyPr wrap="square" rtlCol="0">
            <a:spAutoFit/>
          </a:bodyPr>
          <a:lstStyle/>
          <a:p>
            <a:r>
              <a:rPr lang="en-US" altLang="en-US" sz="3200" dirty="0"/>
              <a:t>(Beck, 1992: 11)</a:t>
            </a:r>
          </a:p>
        </p:txBody>
      </p:sp>
    </p:spTree>
    <p:extLst>
      <p:ext uri="{BB962C8B-B14F-4D97-AF65-F5344CB8AC3E}">
        <p14:creationId xmlns:p14="http://schemas.microsoft.com/office/powerpoint/2010/main" val="3192759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P spid="2" grpId="0"/>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US" altLang="en-US" dirty="0"/>
              <a:t>Different theories of globalisation</a:t>
            </a:r>
          </a:p>
        </p:txBody>
      </p:sp>
      <p:sp>
        <p:nvSpPr>
          <p:cNvPr id="7171" name="Rectangle 3"/>
          <p:cNvSpPr>
            <a:spLocks noGrp="1" noChangeArrowheads="1"/>
          </p:cNvSpPr>
          <p:nvPr>
            <p:ph type="body" idx="1"/>
          </p:nvPr>
        </p:nvSpPr>
        <p:spPr>
          <a:xfrm>
            <a:off x="395536" y="2636912"/>
            <a:ext cx="8229600" cy="2232248"/>
          </a:xfrm>
        </p:spPr>
        <p:txBody>
          <a:bodyPr/>
          <a:lstStyle/>
          <a:p>
            <a:pPr>
              <a:buFont typeface="Wingdings" pitchFamily="2" charset="2"/>
              <a:buNone/>
            </a:pPr>
            <a:r>
              <a:rPr lang="en-US" altLang="en-US" dirty="0"/>
              <a:t>	“creating the conditions for an increasingly interdependent world, linked by new technologies and the movement of goods, capital and people”</a:t>
            </a:r>
          </a:p>
        </p:txBody>
      </p:sp>
      <p:sp>
        <p:nvSpPr>
          <p:cNvPr id="2" name="TextBox 1"/>
          <p:cNvSpPr txBox="1"/>
          <p:nvPr/>
        </p:nvSpPr>
        <p:spPr>
          <a:xfrm>
            <a:off x="467544" y="1556792"/>
            <a:ext cx="6624736" cy="646331"/>
          </a:xfrm>
          <a:prstGeom prst="rect">
            <a:avLst/>
          </a:prstGeom>
          <a:noFill/>
        </p:spPr>
        <p:txBody>
          <a:bodyPr wrap="square" rtlCol="0">
            <a:spAutoFit/>
          </a:bodyPr>
          <a:lstStyle/>
          <a:p>
            <a:r>
              <a:rPr lang="en-US" altLang="en-US" sz="3600" b="1" dirty="0"/>
              <a:t>Others see it as:</a:t>
            </a:r>
          </a:p>
        </p:txBody>
      </p:sp>
      <p:sp>
        <p:nvSpPr>
          <p:cNvPr id="3" name="TextBox 2"/>
          <p:cNvSpPr txBox="1"/>
          <p:nvPr/>
        </p:nvSpPr>
        <p:spPr>
          <a:xfrm>
            <a:off x="2339752" y="5373216"/>
            <a:ext cx="4896544" cy="954107"/>
          </a:xfrm>
          <a:prstGeom prst="rect">
            <a:avLst/>
          </a:prstGeom>
          <a:noFill/>
        </p:spPr>
        <p:txBody>
          <a:bodyPr wrap="square" rtlCol="0">
            <a:spAutoFit/>
          </a:bodyPr>
          <a:lstStyle/>
          <a:p>
            <a:r>
              <a:rPr lang="en-US" altLang="en-US" sz="2800" dirty="0"/>
              <a:t>(</a:t>
            </a:r>
            <a:r>
              <a:rPr lang="en-US" altLang="en-US" sz="2800" dirty="0" err="1"/>
              <a:t>Orford</a:t>
            </a:r>
            <a:r>
              <a:rPr lang="en-US" altLang="en-US" sz="2800" dirty="0"/>
              <a:t> in, </a:t>
            </a:r>
            <a:r>
              <a:rPr lang="en-US" altLang="en-US" sz="2800" dirty="0" err="1"/>
              <a:t>Edkins</a:t>
            </a:r>
            <a:r>
              <a:rPr lang="en-US" altLang="en-US" sz="2800" dirty="0"/>
              <a:t> and Zehfuss, 2009: 430)</a:t>
            </a:r>
          </a:p>
        </p:txBody>
      </p:sp>
    </p:spTree>
    <p:extLst>
      <p:ext uri="{BB962C8B-B14F-4D97-AF65-F5344CB8AC3E}">
        <p14:creationId xmlns:p14="http://schemas.microsoft.com/office/powerpoint/2010/main" val="2604041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P spid="2"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US" altLang="en-US" b="1" dirty="0"/>
              <a:t>Globalisation</a:t>
            </a:r>
          </a:p>
        </p:txBody>
      </p:sp>
      <p:sp>
        <p:nvSpPr>
          <p:cNvPr id="10243" name="Rectangle 3"/>
          <p:cNvSpPr>
            <a:spLocks noGrp="1" noChangeArrowheads="1"/>
          </p:cNvSpPr>
          <p:nvPr>
            <p:ph type="body" idx="1"/>
          </p:nvPr>
        </p:nvSpPr>
        <p:spPr>
          <a:xfrm>
            <a:off x="428625" y="1500189"/>
            <a:ext cx="8229600" cy="4233068"/>
          </a:xfrm>
        </p:spPr>
        <p:txBody>
          <a:bodyPr/>
          <a:lstStyle/>
          <a:p>
            <a:pPr>
              <a:lnSpc>
                <a:spcPct val="90000"/>
              </a:lnSpc>
            </a:pPr>
            <a:r>
              <a:rPr lang="en-US" altLang="en-US" sz="2400" dirty="0"/>
              <a:t>More than cultural imperialism (MacDonald-</a:t>
            </a:r>
            <a:r>
              <a:rPr lang="en-US" altLang="en-US" sz="2400" dirty="0" err="1"/>
              <a:t>isation</a:t>
            </a:r>
            <a:r>
              <a:rPr lang="en-US" altLang="en-US" sz="2400" dirty="0"/>
              <a:t>)</a:t>
            </a:r>
          </a:p>
          <a:p>
            <a:pPr>
              <a:lnSpc>
                <a:spcPct val="90000"/>
              </a:lnSpc>
            </a:pPr>
            <a:r>
              <a:rPr lang="en-US" altLang="en-US" sz="2400" dirty="0"/>
              <a:t>Not </a:t>
            </a:r>
            <a:r>
              <a:rPr lang="en-US" altLang="en-US" sz="2400" dirty="0" err="1"/>
              <a:t>homogenisation</a:t>
            </a:r>
            <a:r>
              <a:rPr lang="en-US" altLang="en-US" sz="2400" dirty="0"/>
              <a:t>.  That is, globalisation is not one-way</a:t>
            </a:r>
          </a:p>
          <a:p>
            <a:pPr>
              <a:lnSpc>
                <a:spcPct val="90000"/>
              </a:lnSpc>
            </a:pPr>
            <a:r>
              <a:rPr lang="en-US" altLang="en-US" sz="2400" dirty="0"/>
              <a:t>BUT:</a:t>
            </a:r>
          </a:p>
          <a:p>
            <a:pPr>
              <a:lnSpc>
                <a:spcPct val="90000"/>
              </a:lnSpc>
            </a:pPr>
            <a:r>
              <a:rPr lang="en-US" altLang="en-US" sz="2400" dirty="0"/>
              <a:t>It has an uneven impact</a:t>
            </a:r>
          </a:p>
          <a:p>
            <a:pPr>
              <a:lnSpc>
                <a:spcPct val="90000"/>
              </a:lnSpc>
            </a:pPr>
            <a:r>
              <a:rPr lang="en-US" altLang="en-US" sz="2400" dirty="0"/>
              <a:t>Intensification of social connectedness (i.e. social media)</a:t>
            </a:r>
          </a:p>
          <a:p>
            <a:pPr>
              <a:lnSpc>
                <a:spcPct val="90000"/>
              </a:lnSpc>
            </a:pPr>
            <a:r>
              <a:rPr lang="en-US" altLang="en-US" sz="2400" dirty="0"/>
              <a:t>Intensification of ‘risk’ leading to the onset of ‘risk society’….</a:t>
            </a:r>
          </a:p>
          <a:p>
            <a:pPr>
              <a:lnSpc>
                <a:spcPct val="90000"/>
              </a:lnSpc>
            </a:pPr>
            <a:r>
              <a:rPr lang="en-US" altLang="en-US" sz="2400" dirty="0"/>
              <a:t>Global warming, AIDS, resistant strains of infection, threat of nuclear weapons, terrorism etc.</a:t>
            </a:r>
          </a:p>
          <a:p>
            <a:pPr>
              <a:lnSpc>
                <a:spcPct val="90000"/>
              </a:lnSpc>
            </a:pPr>
            <a:r>
              <a:rPr lang="en-US" altLang="en-US" sz="2400" dirty="0"/>
              <a:t>Raises questions about citizenship, belonging, identity, national control, local employment, professional practices etc.</a:t>
            </a:r>
          </a:p>
        </p:txBody>
      </p:sp>
    </p:spTree>
    <p:extLst>
      <p:ext uri="{BB962C8B-B14F-4D97-AF65-F5344CB8AC3E}">
        <p14:creationId xmlns:p14="http://schemas.microsoft.com/office/powerpoint/2010/main" val="2808075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24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24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24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57200" y="44624"/>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altLang="en-US" b="1" dirty="0"/>
              <a:t>Globalisation and ‘</a:t>
            </a:r>
            <a:r>
              <a:rPr lang="en-US" altLang="en-US" b="1" dirty="0" err="1"/>
              <a:t>scapes</a:t>
            </a:r>
            <a:r>
              <a:rPr lang="en-US" altLang="en-US" b="1" dirty="0"/>
              <a:t>’</a:t>
            </a:r>
          </a:p>
        </p:txBody>
      </p:sp>
      <p:sp>
        <p:nvSpPr>
          <p:cNvPr id="3" name="TextBox 2"/>
          <p:cNvSpPr txBox="1"/>
          <p:nvPr/>
        </p:nvSpPr>
        <p:spPr>
          <a:xfrm>
            <a:off x="323528" y="984449"/>
            <a:ext cx="2520280" cy="523220"/>
          </a:xfrm>
          <a:prstGeom prst="rect">
            <a:avLst/>
          </a:prstGeom>
          <a:noFill/>
        </p:spPr>
        <p:txBody>
          <a:bodyPr wrap="square" rtlCol="0">
            <a:spAutoFit/>
          </a:bodyPr>
          <a:lstStyle/>
          <a:p>
            <a:r>
              <a:rPr lang="en-GB" sz="2800" b="1" dirty="0"/>
              <a:t>Jargon buster</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27784" y="908720"/>
            <a:ext cx="676443" cy="676443"/>
          </a:xfrm>
          <a:prstGeom prst="rect">
            <a:avLst/>
          </a:prstGeom>
        </p:spPr>
      </p:pic>
      <p:sp>
        <p:nvSpPr>
          <p:cNvPr id="5" name="TextBox 4"/>
          <p:cNvSpPr txBox="1"/>
          <p:nvPr/>
        </p:nvSpPr>
        <p:spPr>
          <a:xfrm>
            <a:off x="341428" y="1700808"/>
            <a:ext cx="8496944" cy="954107"/>
          </a:xfrm>
          <a:prstGeom prst="rect">
            <a:avLst/>
          </a:prstGeom>
          <a:noFill/>
        </p:spPr>
        <p:txBody>
          <a:bodyPr wrap="square" rtlCol="0">
            <a:spAutoFit/>
          </a:bodyPr>
          <a:lstStyle/>
          <a:p>
            <a:r>
              <a:rPr lang="en-GB" sz="2800" dirty="0" err="1"/>
              <a:t>Appadurai</a:t>
            </a:r>
            <a:r>
              <a:rPr lang="en-GB" sz="2800" dirty="0"/>
              <a:t> took the element ‘scape’ that is used in words such as landscape and seascape and added prefixes:</a:t>
            </a:r>
          </a:p>
        </p:txBody>
      </p:sp>
      <p:sp>
        <p:nvSpPr>
          <p:cNvPr id="6" name="TextBox 5"/>
          <p:cNvSpPr txBox="1"/>
          <p:nvPr/>
        </p:nvSpPr>
        <p:spPr>
          <a:xfrm>
            <a:off x="460470" y="2652401"/>
            <a:ext cx="2383338"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err="1"/>
              <a:t>Ethnoscape</a:t>
            </a:r>
            <a:endParaRPr lang="en-GB" sz="2800" dirty="0"/>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67285" y="2666618"/>
            <a:ext cx="494785" cy="494785"/>
          </a:xfrm>
          <a:prstGeom prst="rect">
            <a:avLst/>
          </a:prstGeom>
        </p:spPr>
      </p:pic>
      <p:sp>
        <p:nvSpPr>
          <p:cNvPr id="8" name="TextBox 7"/>
          <p:cNvSpPr txBox="1"/>
          <p:nvPr/>
        </p:nvSpPr>
        <p:spPr>
          <a:xfrm>
            <a:off x="4467944" y="2636912"/>
            <a:ext cx="4633486" cy="523220"/>
          </a:xfrm>
          <a:prstGeom prst="rect">
            <a:avLst/>
          </a:prstGeom>
          <a:noFill/>
        </p:spPr>
        <p:txBody>
          <a:bodyPr wrap="square" rtlCol="0">
            <a:spAutoFit/>
          </a:bodyPr>
          <a:lstStyle/>
          <a:p>
            <a:r>
              <a:rPr lang="en-GB" sz="2800" dirty="0"/>
              <a:t>Relating to race &amp; culture</a:t>
            </a:r>
          </a:p>
        </p:txBody>
      </p:sp>
      <p:sp>
        <p:nvSpPr>
          <p:cNvPr id="9" name="TextBox 8"/>
          <p:cNvSpPr txBox="1"/>
          <p:nvPr/>
        </p:nvSpPr>
        <p:spPr>
          <a:xfrm>
            <a:off x="467544" y="3337828"/>
            <a:ext cx="2664296"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err="1"/>
              <a:t>Financescape</a:t>
            </a:r>
            <a:endParaRPr lang="en-GB" sz="2800" dirty="0"/>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74359" y="3352045"/>
            <a:ext cx="494785" cy="494785"/>
          </a:xfrm>
          <a:prstGeom prst="rect">
            <a:avLst/>
          </a:prstGeom>
        </p:spPr>
      </p:pic>
      <p:sp>
        <p:nvSpPr>
          <p:cNvPr id="11" name="TextBox 10"/>
          <p:cNvSpPr txBox="1"/>
          <p:nvPr/>
        </p:nvSpPr>
        <p:spPr>
          <a:xfrm>
            <a:off x="4475018" y="3322339"/>
            <a:ext cx="4633486" cy="523220"/>
          </a:xfrm>
          <a:prstGeom prst="rect">
            <a:avLst/>
          </a:prstGeom>
          <a:noFill/>
        </p:spPr>
        <p:txBody>
          <a:bodyPr wrap="square" rtlCol="0">
            <a:spAutoFit/>
          </a:bodyPr>
          <a:lstStyle/>
          <a:p>
            <a:r>
              <a:rPr lang="en-GB" sz="2800" dirty="0"/>
              <a:t>Relating to capital &amp; markets</a:t>
            </a:r>
          </a:p>
        </p:txBody>
      </p:sp>
      <p:sp>
        <p:nvSpPr>
          <p:cNvPr id="12" name="TextBox 11"/>
          <p:cNvSpPr txBox="1"/>
          <p:nvPr/>
        </p:nvSpPr>
        <p:spPr>
          <a:xfrm>
            <a:off x="467544" y="3985900"/>
            <a:ext cx="2664296"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Technoscape</a:t>
            </a:r>
          </a:p>
        </p:txBody>
      </p:sp>
      <p:pic>
        <p:nvPicPr>
          <p:cNvPr id="13" name="Picture 1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74359" y="4000117"/>
            <a:ext cx="494785" cy="494785"/>
          </a:xfrm>
          <a:prstGeom prst="rect">
            <a:avLst/>
          </a:prstGeom>
        </p:spPr>
      </p:pic>
      <p:sp>
        <p:nvSpPr>
          <p:cNvPr id="14" name="TextBox 13"/>
          <p:cNvSpPr txBox="1"/>
          <p:nvPr/>
        </p:nvSpPr>
        <p:spPr>
          <a:xfrm>
            <a:off x="4475018" y="3970411"/>
            <a:ext cx="4633486" cy="523220"/>
          </a:xfrm>
          <a:prstGeom prst="rect">
            <a:avLst/>
          </a:prstGeom>
          <a:noFill/>
        </p:spPr>
        <p:txBody>
          <a:bodyPr wrap="square" rtlCol="0">
            <a:spAutoFit/>
          </a:bodyPr>
          <a:lstStyle/>
          <a:p>
            <a:r>
              <a:rPr lang="en-GB" sz="2800" dirty="0"/>
              <a:t>Relating to technology</a:t>
            </a:r>
          </a:p>
        </p:txBody>
      </p:sp>
      <p:sp>
        <p:nvSpPr>
          <p:cNvPr id="15" name="TextBox 14"/>
          <p:cNvSpPr txBox="1"/>
          <p:nvPr/>
        </p:nvSpPr>
        <p:spPr>
          <a:xfrm>
            <a:off x="442570" y="4705980"/>
            <a:ext cx="2383338"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err="1"/>
              <a:t>Mediascape</a:t>
            </a:r>
            <a:endParaRPr lang="en-GB" sz="2800" dirty="0"/>
          </a:p>
        </p:txBody>
      </p:sp>
      <p:pic>
        <p:nvPicPr>
          <p:cNvPr id="16" name="Picture 1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49385" y="4720197"/>
            <a:ext cx="494785" cy="494785"/>
          </a:xfrm>
          <a:prstGeom prst="rect">
            <a:avLst/>
          </a:prstGeom>
        </p:spPr>
      </p:pic>
      <p:sp>
        <p:nvSpPr>
          <p:cNvPr id="17" name="TextBox 16"/>
          <p:cNvSpPr txBox="1"/>
          <p:nvPr/>
        </p:nvSpPr>
        <p:spPr>
          <a:xfrm>
            <a:off x="4450044" y="4690491"/>
            <a:ext cx="4633486" cy="523220"/>
          </a:xfrm>
          <a:prstGeom prst="rect">
            <a:avLst/>
          </a:prstGeom>
          <a:noFill/>
        </p:spPr>
        <p:txBody>
          <a:bodyPr wrap="square" rtlCol="0">
            <a:spAutoFit/>
          </a:bodyPr>
          <a:lstStyle/>
          <a:p>
            <a:r>
              <a:rPr lang="en-GB" sz="2800" dirty="0"/>
              <a:t>Relating to media</a:t>
            </a:r>
          </a:p>
        </p:txBody>
      </p:sp>
      <p:sp>
        <p:nvSpPr>
          <p:cNvPr id="18" name="TextBox 17"/>
          <p:cNvSpPr txBox="1"/>
          <p:nvPr/>
        </p:nvSpPr>
        <p:spPr>
          <a:xfrm>
            <a:off x="460470" y="5426060"/>
            <a:ext cx="2383338"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err="1"/>
              <a:t>Ideoscape</a:t>
            </a:r>
            <a:endParaRPr lang="en-GB" sz="2800" dirty="0"/>
          </a:p>
        </p:txBody>
      </p:sp>
      <p:pic>
        <p:nvPicPr>
          <p:cNvPr id="19" name="Picture 1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67285" y="5440277"/>
            <a:ext cx="494785" cy="494785"/>
          </a:xfrm>
          <a:prstGeom prst="rect">
            <a:avLst/>
          </a:prstGeom>
        </p:spPr>
      </p:pic>
      <p:sp>
        <p:nvSpPr>
          <p:cNvPr id="20" name="TextBox 19"/>
          <p:cNvSpPr txBox="1"/>
          <p:nvPr/>
        </p:nvSpPr>
        <p:spPr>
          <a:xfrm>
            <a:off x="4467944" y="5410571"/>
            <a:ext cx="4633486" cy="523220"/>
          </a:xfrm>
          <a:prstGeom prst="rect">
            <a:avLst/>
          </a:prstGeom>
          <a:noFill/>
        </p:spPr>
        <p:txBody>
          <a:bodyPr wrap="square" rtlCol="0">
            <a:spAutoFit/>
          </a:bodyPr>
          <a:lstStyle/>
          <a:p>
            <a:r>
              <a:rPr lang="en-GB" sz="2800" dirty="0"/>
              <a:t>Relating to ideology &amp; belief</a:t>
            </a:r>
          </a:p>
        </p:txBody>
      </p:sp>
    </p:spTree>
    <p:extLst>
      <p:ext uri="{BB962C8B-B14F-4D97-AF65-F5344CB8AC3E}">
        <p14:creationId xmlns:p14="http://schemas.microsoft.com/office/powerpoint/2010/main" val="1491385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7"/>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8"/>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19"/>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9" grpId="0"/>
      <p:bldP spid="11" grpId="0"/>
      <p:bldP spid="12" grpId="0"/>
      <p:bldP spid="14" grpId="0"/>
      <p:bldP spid="15" grpId="0"/>
      <p:bldP spid="17" grpId="0"/>
      <p:bldP spid="18" grpId="0"/>
      <p:bldP spid="2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GB" altLang="en-US" b="1" dirty="0" err="1"/>
              <a:t>Ethnoscapes</a:t>
            </a:r>
            <a:endParaRPr lang="en-GB" altLang="en-US" b="1" dirty="0"/>
          </a:p>
        </p:txBody>
      </p:sp>
      <p:sp>
        <p:nvSpPr>
          <p:cNvPr id="13315" name="Content Placeholder 2"/>
          <p:cNvSpPr>
            <a:spLocks noGrp="1"/>
          </p:cNvSpPr>
          <p:nvPr>
            <p:ph idx="1"/>
          </p:nvPr>
        </p:nvSpPr>
        <p:spPr>
          <a:xfrm>
            <a:off x="457200" y="1412777"/>
            <a:ext cx="8229600" cy="3816424"/>
          </a:xfrm>
        </p:spPr>
        <p:txBody>
          <a:bodyPr/>
          <a:lstStyle/>
          <a:p>
            <a:r>
              <a:rPr lang="en-GB" altLang="en-US" dirty="0"/>
              <a:t>The movement of people through travel, immigration, seeking refuge or asylum</a:t>
            </a:r>
          </a:p>
          <a:p>
            <a:r>
              <a:rPr lang="en-GB" altLang="en-US" dirty="0"/>
              <a:t>Movement is faster, more frequent and further for pleasure, work and survival</a:t>
            </a:r>
          </a:p>
          <a:p>
            <a:r>
              <a:rPr lang="en-GB" altLang="en-US" dirty="0"/>
              <a:t>Consequently, “The established links between place, state and notions of nationhood are being disrupted”</a:t>
            </a:r>
          </a:p>
        </p:txBody>
      </p:sp>
      <p:sp>
        <p:nvSpPr>
          <p:cNvPr id="2" name="TextBox 1"/>
          <p:cNvSpPr txBox="1"/>
          <p:nvPr/>
        </p:nvSpPr>
        <p:spPr>
          <a:xfrm>
            <a:off x="3851920" y="4581128"/>
            <a:ext cx="4680520" cy="523220"/>
          </a:xfrm>
          <a:prstGeom prst="rect">
            <a:avLst/>
          </a:prstGeom>
          <a:noFill/>
        </p:spPr>
        <p:txBody>
          <a:bodyPr wrap="square" rtlCol="0">
            <a:spAutoFit/>
          </a:bodyPr>
          <a:lstStyle/>
          <a:p>
            <a:r>
              <a:rPr lang="en-GB" altLang="en-US" sz="2800" dirty="0"/>
              <a:t>Beynon &amp; </a:t>
            </a:r>
            <a:r>
              <a:rPr lang="en-GB" altLang="en-US" sz="2800" dirty="0" err="1"/>
              <a:t>Dunkerley</a:t>
            </a:r>
            <a:r>
              <a:rPr lang="en-GB" altLang="en-US" sz="2800" dirty="0"/>
              <a:t>, 2000: 37</a:t>
            </a:r>
          </a:p>
        </p:txBody>
      </p:sp>
    </p:spTree>
    <p:extLst>
      <p:ext uri="{BB962C8B-B14F-4D97-AF65-F5344CB8AC3E}">
        <p14:creationId xmlns:p14="http://schemas.microsoft.com/office/powerpoint/2010/main" val="4031746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altLang="en-US" b="1" dirty="0" err="1"/>
              <a:t>Financescapes</a:t>
            </a:r>
            <a:endParaRPr lang="en-GB" altLang="en-US" b="1" dirty="0"/>
          </a:p>
        </p:txBody>
      </p:sp>
      <p:sp>
        <p:nvSpPr>
          <p:cNvPr id="15363" name="Content Placeholder 2"/>
          <p:cNvSpPr>
            <a:spLocks noGrp="1"/>
          </p:cNvSpPr>
          <p:nvPr>
            <p:ph idx="1"/>
          </p:nvPr>
        </p:nvSpPr>
        <p:spPr>
          <a:xfrm>
            <a:off x="457200" y="1412776"/>
            <a:ext cx="8229600" cy="4525963"/>
          </a:xfrm>
        </p:spPr>
        <p:txBody>
          <a:bodyPr/>
          <a:lstStyle/>
          <a:p>
            <a:r>
              <a:rPr lang="en-GB" altLang="en-US" dirty="0"/>
              <a:t>Speed and volume of the movement of capital in a global network</a:t>
            </a:r>
          </a:p>
          <a:p>
            <a:r>
              <a:rPr lang="en-GB" altLang="en-US" dirty="0"/>
              <a:t>Global markets have an increasing impact on national and local economies</a:t>
            </a:r>
          </a:p>
          <a:p>
            <a:r>
              <a:rPr lang="en-GB" altLang="en-US" dirty="0"/>
              <a:t>Increasing importance of currency markets, commodity speculation, stock exchanges</a:t>
            </a:r>
          </a:p>
          <a:p>
            <a:r>
              <a:rPr lang="en-GB" altLang="en-US" dirty="0"/>
              <a:t>Challenge to national governments’ ability to control the economy</a:t>
            </a:r>
          </a:p>
        </p:txBody>
      </p:sp>
    </p:spTree>
    <p:extLst>
      <p:ext uri="{BB962C8B-B14F-4D97-AF65-F5344CB8AC3E}">
        <p14:creationId xmlns:p14="http://schemas.microsoft.com/office/powerpoint/2010/main" val="4033771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r>
              <a:rPr lang="en-GB" altLang="en-US" b="1" dirty="0"/>
              <a:t>Technoscapes</a:t>
            </a:r>
          </a:p>
        </p:txBody>
      </p:sp>
      <p:sp>
        <p:nvSpPr>
          <p:cNvPr id="14339" name="Content Placeholder 2"/>
          <p:cNvSpPr>
            <a:spLocks noGrp="1"/>
          </p:cNvSpPr>
          <p:nvPr>
            <p:ph idx="1"/>
          </p:nvPr>
        </p:nvSpPr>
        <p:spPr/>
        <p:txBody>
          <a:bodyPr/>
          <a:lstStyle/>
          <a:p>
            <a:r>
              <a:rPr lang="en-GB" altLang="en-US" dirty="0"/>
              <a:t>Instantaneous messages – telephone, WWW, texts, Twitter, Facebook, Skype – and in greater volume</a:t>
            </a:r>
          </a:p>
          <a:p>
            <a:r>
              <a:rPr lang="en-GB" altLang="en-US" dirty="0"/>
              <a:t>Impact on money flows, political movements, work and the economy</a:t>
            </a:r>
          </a:p>
          <a:p>
            <a:r>
              <a:rPr lang="en-GB" altLang="en-US" dirty="0"/>
              <a:t>Geographical and political boundaries are rendered ‘porous’</a:t>
            </a:r>
          </a:p>
        </p:txBody>
      </p:sp>
    </p:spTree>
    <p:extLst>
      <p:ext uri="{BB962C8B-B14F-4D97-AF65-F5344CB8AC3E}">
        <p14:creationId xmlns:p14="http://schemas.microsoft.com/office/powerpoint/2010/main" val="959180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457200" y="-27384"/>
            <a:ext cx="8229600" cy="1143000"/>
          </a:xfrm>
        </p:spPr>
        <p:txBody>
          <a:bodyPr/>
          <a:lstStyle/>
          <a:p>
            <a:r>
              <a:rPr lang="en-GB" altLang="en-US" b="1" dirty="0" err="1"/>
              <a:t>Mediascapes</a:t>
            </a:r>
            <a:endParaRPr lang="en-GB" altLang="en-US" b="1" dirty="0"/>
          </a:p>
        </p:txBody>
      </p:sp>
      <p:sp>
        <p:nvSpPr>
          <p:cNvPr id="16387" name="Content Placeholder 2"/>
          <p:cNvSpPr>
            <a:spLocks noGrp="1"/>
          </p:cNvSpPr>
          <p:nvPr>
            <p:ph idx="1"/>
          </p:nvPr>
        </p:nvSpPr>
        <p:spPr>
          <a:xfrm>
            <a:off x="457200" y="980728"/>
            <a:ext cx="8229600" cy="4525963"/>
          </a:xfrm>
        </p:spPr>
        <p:txBody>
          <a:bodyPr>
            <a:normAutofit/>
          </a:bodyPr>
          <a:lstStyle/>
          <a:p>
            <a:r>
              <a:rPr lang="en-GB" altLang="en-US" dirty="0"/>
              <a:t>Positive and negative effects of global media</a:t>
            </a:r>
          </a:p>
          <a:p>
            <a:r>
              <a:rPr lang="en-GB" altLang="en-US" dirty="0"/>
              <a:t>Can be informative and emancipatory (human rights campaigns, access to expert knowledge etc.)</a:t>
            </a:r>
          </a:p>
          <a:p>
            <a:r>
              <a:rPr lang="en-GB" altLang="en-US" dirty="0"/>
              <a:t>Can be controlling and restrictive – global media such as Murdoch group?</a:t>
            </a:r>
          </a:p>
          <a:p>
            <a:r>
              <a:rPr lang="en-GB" altLang="en-US" dirty="0" err="1"/>
              <a:t>Appadurai</a:t>
            </a:r>
            <a:r>
              <a:rPr lang="en-GB" altLang="en-US" dirty="0"/>
              <a:t> talks about “image-centred, narrative accounts of strips and bits of reality”</a:t>
            </a:r>
            <a:endParaRPr lang="en-GB" altLang="en-US" sz="2000" dirty="0"/>
          </a:p>
        </p:txBody>
      </p:sp>
      <p:sp>
        <p:nvSpPr>
          <p:cNvPr id="2" name="Rectangle 1"/>
          <p:cNvSpPr/>
          <p:nvPr/>
        </p:nvSpPr>
        <p:spPr>
          <a:xfrm>
            <a:off x="5220072" y="5988140"/>
            <a:ext cx="2812629" cy="523220"/>
          </a:xfrm>
          <a:prstGeom prst="rect">
            <a:avLst/>
          </a:prstGeom>
        </p:spPr>
        <p:txBody>
          <a:bodyPr wrap="none">
            <a:spAutoFit/>
          </a:bodyPr>
          <a:lstStyle/>
          <a:p>
            <a:r>
              <a:rPr lang="en-GB" altLang="en-US" sz="2800" dirty="0"/>
              <a:t>(</a:t>
            </a:r>
            <a:r>
              <a:rPr lang="en-GB" altLang="en-US" sz="2800" dirty="0" err="1"/>
              <a:t>Appadurai</a:t>
            </a:r>
            <a:r>
              <a:rPr lang="en-GB" altLang="en-US" sz="2800" dirty="0"/>
              <a:t>, 2006)</a:t>
            </a:r>
          </a:p>
        </p:txBody>
      </p:sp>
    </p:spTree>
    <p:extLst>
      <p:ext uri="{BB962C8B-B14F-4D97-AF65-F5344CB8AC3E}">
        <p14:creationId xmlns:p14="http://schemas.microsoft.com/office/powerpoint/2010/main" val="3774511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GB" altLang="en-US" b="1" dirty="0" err="1"/>
              <a:t>Ideoscapes</a:t>
            </a:r>
            <a:endParaRPr lang="en-GB" altLang="en-US" b="1" dirty="0"/>
          </a:p>
        </p:txBody>
      </p:sp>
      <p:sp>
        <p:nvSpPr>
          <p:cNvPr id="17411" name="Content Placeholder 2"/>
          <p:cNvSpPr>
            <a:spLocks noGrp="1"/>
          </p:cNvSpPr>
          <p:nvPr>
            <p:ph idx="1"/>
          </p:nvPr>
        </p:nvSpPr>
        <p:spPr>
          <a:xfrm>
            <a:off x="457200" y="1412776"/>
            <a:ext cx="8229600" cy="4525963"/>
          </a:xfrm>
        </p:spPr>
        <p:txBody>
          <a:bodyPr>
            <a:normAutofit lnSpcReduction="10000"/>
          </a:bodyPr>
          <a:lstStyle/>
          <a:p>
            <a:r>
              <a:rPr lang="en-GB" altLang="en-US" dirty="0"/>
              <a:t>Globalisation of ideas about citizenship, freedom, democracy and representation</a:t>
            </a:r>
          </a:p>
          <a:p>
            <a:r>
              <a:rPr lang="en-GB" altLang="en-US" dirty="0"/>
              <a:t>The United Nations can be seen as an early example</a:t>
            </a:r>
          </a:p>
          <a:p>
            <a:r>
              <a:rPr lang="en-GB" altLang="en-US" dirty="0"/>
              <a:t>Ideas, knowledges, ideologies, counter-ideologies and religions</a:t>
            </a:r>
          </a:p>
          <a:p>
            <a:r>
              <a:rPr lang="en-GB" altLang="en-US" dirty="0"/>
              <a:t>Recent example are the various manifestations of the ‘Arab spring’</a:t>
            </a:r>
          </a:p>
          <a:p>
            <a:r>
              <a:rPr lang="en-GB" altLang="en-US" dirty="0"/>
              <a:t>Other concepts include the ‘global university’</a:t>
            </a:r>
          </a:p>
          <a:p>
            <a:pPr marL="0" indent="0">
              <a:buNone/>
            </a:pPr>
            <a:endParaRPr lang="en-GB" altLang="en-US" dirty="0"/>
          </a:p>
          <a:p>
            <a:pPr>
              <a:buFont typeface="Wingdings" pitchFamily="2" charset="2"/>
              <a:buNone/>
            </a:pPr>
            <a:endParaRPr lang="en-GB" altLang="en-US" dirty="0"/>
          </a:p>
        </p:txBody>
      </p:sp>
    </p:spTree>
    <p:extLst>
      <p:ext uri="{BB962C8B-B14F-4D97-AF65-F5344CB8AC3E}">
        <p14:creationId xmlns:p14="http://schemas.microsoft.com/office/powerpoint/2010/main" val="3016966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4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457200" y="44624"/>
            <a:ext cx="8229600" cy="1143000"/>
          </a:xfrm>
        </p:spPr>
        <p:txBody>
          <a:bodyPr/>
          <a:lstStyle/>
          <a:p>
            <a:r>
              <a:rPr lang="en-GB" altLang="en-US" b="1" dirty="0"/>
              <a:t>Globalisation…….</a:t>
            </a:r>
          </a:p>
        </p:txBody>
      </p:sp>
      <p:sp>
        <p:nvSpPr>
          <p:cNvPr id="18435" name="Content Placeholder 2"/>
          <p:cNvSpPr>
            <a:spLocks noGrp="1"/>
          </p:cNvSpPr>
          <p:nvPr>
            <p:ph idx="1"/>
          </p:nvPr>
        </p:nvSpPr>
        <p:spPr>
          <a:xfrm>
            <a:off x="457200" y="1628800"/>
            <a:ext cx="8229600" cy="4320480"/>
          </a:xfrm>
        </p:spPr>
        <p:txBody>
          <a:bodyPr>
            <a:normAutofit lnSpcReduction="10000"/>
          </a:bodyPr>
          <a:lstStyle/>
          <a:p>
            <a:r>
              <a:rPr lang="en-GB" altLang="en-US" dirty="0"/>
              <a:t>Uneven impact</a:t>
            </a:r>
          </a:p>
          <a:p>
            <a:r>
              <a:rPr lang="en-GB" altLang="en-US" dirty="0"/>
              <a:t>Empowering and disempowering</a:t>
            </a:r>
          </a:p>
          <a:p>
            <a:r>
              <a:rPr lang="en-GB" altLang="en-US" dirty="0"/>
              <a:t>Is about the ‘local’ and ‘personal’ as well as the global</a:t>
            </a:r>
          </a:p>
          <a:p>
            <a:r>
              <a:rPr lang="en-GB" altLang="en-US" dirty="0"/>
              <a:t>Robertson and </a:t>
            </a:r>
            <a:r>
              <a:rPr lang="en-GB" altLang="en-US" dirty="0" err="1"/>
              <a:t>Glocalisation</a:t>
            </a:r>
            <a:r>
              <a:rPr lang="en-GB" altLang="en-US" dirty="0"/>
              <a:t>:</a:t>
            </a:r>
          </a:p>
          <a:p>
            <a:pPr>
              <a:buFont typeface="Wingdings" pitchFamily="2" charset="2"/>
              <a:buNone/>
            </a:pPr>
            <a:r>
              <a:rPr lang="en-GB" altLang="en-US" dirty="0"/>
              <a:t>“The (re)construction and invention of diverse localities (and identities) through global flows of ideas and information”</a:t>
            </a:r>
          </a:p>
        </p:txBody>
      </p:sp>
      <p:sp>
        <p:nvSpPr>
          <p:cNvPr id="2" name="TextBox 1"/>
          <p:cNvSpPr txBox="1"/>
          <p:nvPr/>
        </p:nvSpPr>
        <p:spPr>
          <a:xfrm>
            <a:off x="3779912" y="5570076"/>
            <a:ext cx="4608512" cy="523220"/>
          </a:xfrm>
          <a:prstGeom prst="rect">
            <a:avLst/>
          </a:prstGeom>
          <a:noFill/>
        </p:spPr>
        <p:txBody>
          <a:bodyPr wrap="square" rtlCol="0">
            <a:spAutoFit/>
          </a:bodyPr>
          <a:lstStyle/>
          <a:p>
            <a:r>
              <a:rPr lang="en-GB" altLang="en-US" sz="2800" dirty="0"/>
              <a:t>Beynon &amp; </a:t>
            </a:r>
            <a:r>
              <a:rPr lang="en-GB" altLang="en-US" sz="2800" dirty="0" err="1"/>
              <a:t>Dunkerley</a:t>
            </a:r>
            <a:r>
              <a:rPr lang="en-GB" altLang="en-US" sz="2800" dirty="0"/>
              <a:t>, 2000: 47</a:t>
            </a:r>
          </a:p>
        </p:txBody>
      </p:sp>
      <p:sp>
        <p:nvSpPr>
          <p:cNvPr id="3" name="TextBox 2"/>
          <p:cNvSpPr txBox="1"/>
          <p:nvPr/>
        </p:nvSpPr>
        <p:spPr>
          <a:xfrm>
            <a:off x="467544" y="1105580"/>
            <a:ext cx="4680520" cy="584775"/>
          </a:xfrm>
          <a:prstGeom prst="rect">
            <a:avLst/>
          </a:prstGeom>
          <a:noFill/>
        </p:spPr>
        <p:txBody>
          <a:bodyPr wrap="square" rtlCol="0">
            <a:spAutoFit/>
          </a:bodyPr>
          <a:lstStyle/>
          <a:p>
            <a:pPr marL="285750" indent="-285750">
              <a:buFont typeface="Arial" panose="020B0604020202020204" pitchFamily="34" charset="0"/>
              <a:buChar char="•"/>
            </a:pPr>
            <a:r>
              <a:rPr lang="en-GB" altLang="en-US" sz="3200" dirty="0"/>
              <a:t>Positives and Negatives</a:t>
            </a:r>
          </a:p>
        </p:txBody>
      </p:sp>
      <p:pic>
        <p:nvPicPr>
          <p:cNvPr id="4" name="Picture 3">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351471" y="1105580"/>
            <a:ext cx="639709" cy="674762"/>
          </a:xfrm>
          <a:prstGeom prst="rect">
            <a:avLst/>
          </a:prstGeom>
        </p:spPr>
      </p:pic>
      <p:sp>
        <p:nvSpPr>
          <p:cNvPr id="5" name="TextBox 4"/>
          <p:cNvSpPr txBox="1"/>
          <p:nvPr/>
        </p:nvSpPr>
        <p:spPr>
          <a:xfrm>
            <a:off x="2411760" y="6309320"/>
            <a:ext cx="5472608" cy="369332"/>
          </a:xfrm>
          <a:prstGeom prst="rect">
            <a:avLst/>
          </a:prstGeom>
          <a:noFill/>
        </p:spPr>
        <p:txBody>
          <a:bodyPr wrap="square" rtlCol="0">
            <a:spAutoFit/>
          </a:bodyPr>
          <a:lstStyle/>
          <a:p>
            <a:r>
              <a:rPr lang="en-GB" dirty="0"/>
              <a:t>This concept has been expanded on by Jeremy Rifkin</a:t>
            </a:r>
          </a:p>
        </p:txBody>
      </p:sp>
      <p:pic>
        <p:nvPicPr>
          <p:cNvPr id="6" name="Picture 5">
            <a:hlinkClick r:id="rId5"/>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524328" y="6228613"/>
            <a:ext cx="503175" cy="530746"/>
          </a:xfrm>
          <a:prstGeom prst="rect">
            <a:avLst/>
          </a:prstGeom>
        </p:spPr>
      </p:pic>
    </p:spTree>
    <p:extLst>
      <p:ext uri="{BB962C8B-B14F-4D97-AF65-F5344CB8AC3E}">
        <p14:creationId xmlns:p14="http://schemas.microsoft.com/office/powerpoint/2010/main" val="1392117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P spid="2" grpId="0"/>
      <p:bldP spid="3" grpId="0"/>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GB" altLang="en-US" b="1" dirty="0"/>
              <a:t>In other words, the global ‘</a:t>
            </a:r>
            <a:r>
              <a:rPr lang="en-GB" altLang="en-US" b="1" dirty="0" err="1"/>
              <a:t>scapes</a:t>
            </a:r>
            <a:r>
              <a:rPr lang="en-GB" altLang="en-US" b="1" dirty="0"/>
              <a:t>’</a:t>
            </a:r>
          </a:p>
        </p:txBody>
      </p:sp>
      <p:sp>
        <p:nvSpPr>
          <p:cNvPr id="19459" name="Content Placeholder 2"/>
          <p:cNvSpPr>
            <a:spLocks noGrp="1"/>
          </p:cNvSpPr>
          <p:nvPr>
            <p:ph idx="1"/>
          </p:nvPr>
        </p:nvSpPr>
        <p:spPr>
          <a:xfrm>
            <a:off x="457200" y="1412776"/>
            <a:ext cx="8229600" cy="4525963"/>
          </a:xfrm>
        </p:spPr>
        <p:txBody>
          <a:bodyPr/>
          <a:lstStyle/>
          <a:p>
            <a:r>
              <a:rPr lang="en-GB" altLang="en-US" dirty="0"/>
              <a:t>Can challenge local (and personal) identities, habits and cultural symbols, but</a:t>
            </a:r>
          </a:p>
          <a:p>
            <a:r>
              <a:rPr lang="en-GB" altLang="en-US" dirty="0"/>
              <a:t>They can give communities the means to reassert their cultural difference</a:t>
            </a:r>
          </a:p>
          <a:p>
            <a:r>
              <a:rPr lang="en-GB" altLang="en-US" dirty="0"/>
              <a:t>NOT about cultural homogenisation (although there are power differences between </a:t>
            </a:r>
            <a:r>
              <a:rPr lang="en-GB" altLang="en-US" dirty="0" err="1"/>
              <a:t>MacDonalds</a:t>
            </a:r>
            <a:r>
              <a:rPr lang="en-GB" altLang="en-US" dirty="0"/>
              <a:t> and ‘Joe’s Local Café’)</a:t>
            </a:r>
          </a:p>
          <a:p>
            <a:r>
              <a:rPr lang="en-GB" altLang="en-US" dirty="0"/>
              <a:t>But about local assimilation, or even rejection</a:t>
            </a:r>
          </a:p>
        </p:txBody>
      </p:sp>
      <p:sp>
        <p:nvSpPr>
          <p:cNvPr id="2" name="TextBox 1"/>
          <p:cNvSpPr txBox="1"/>
          <p:nvPr/>
        </p:nvSpPr>
        <p:spPr>
          <a:xfrm>
            <a:off x="2627784" y="5877272"/>
            <a:ext cx="1440160" cy="369332"/>
          </a:xfrm>
          <a:prstGeom prst="rect">
            <a:avLst/>
          </a:prstGeom>
          <a:noFill/>
        </p:spPr>
        <p:txBody>
          <a:bodyPr wrap="square" rtlCol="0">
            <a:spAutoFit/>
          </a:bodyPr>
          <a:lstStyle/>
          <a:p>
            <a:r>
              <a:rPr lang="en-GB" dirty="0"/>
              <a:t>For example:</a:t>
            </a:r>
          </a:p>
        </p:txBody>
      </p:sp>
      <p:pic>
        <p:nvPicPr>
          <p:cNvPr id="3" name="Picture 2">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067944" y="5773271"/>
            <a:ext cx="638801" cy="638801"/>
          </a:xfrm>
          <a:prstGeom prst="rect">
            <a:avLst/>
          </a:prstGeom>
        </p:spPr>
      </p:pic>
    </p:spTree>
    <p:extLst>
      <p:ext uri="{BB962C8B-B14F-4D97-AF65-F5344CB8AC3E}">
        <p14:creationId xmlns:p14="http://schemas.microsoft.com/office/powerpoint/2010/main" val="1740889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457200" y="44624"/>
            <a:ext cx="8229600" cy="1143000"/>
          </a:xfrm>
        </p:spPr>
        <p:txBody>
          <a:bodyPr/>
          <a:lstStyle/>
          <a:p>
            <a:r>
              <a:rPr lang="en-GB" altLang="en-US" b="1" dirty="0"/>
              <a:t>A Global Village?</a:t>
            </a:r>
          </a:p>
        </p:txBody>
      </p:sp>
      <p:sp>
        <p:nvSpPr>
          <p:cNvPr id="20483" name="Content Placeholder 2"/>
          <p:cNvSpPr>
            <a:spLocks noGrp="1"/>
          </p:cNvSpPr>
          <p:nvPr>
            <p:ph idx="1"/>
          </p:nvPr>
        </p:nvSpPr>
        <p:spPr>
          <a:xfrm>
            <a:off x="457200" y="1052737"/>
            <a:ext cx="8229600" cy="3672408"/>
          </a:xfrm>
        </p:spPr>
        <p:txBody>
          <a:bodyPr>
            <a:normAutofit/>
          </a:bodyPr>
          <a:lstStyle/>
          <a:p>
            <a:r>
              <a:rPr lang="en-GB" altLang="en-US" dirty="0"/>
              <a:t>Probably not!</a:t>
            </a:r>
          </a:p>
          <a:p>
            <a:r>
              <a:rPr lang="en-GB" altLang="en-US" dirty="0"/>
              <a:t>“We do not live in a global village where a mythic, all-encompassing, technology-based super-society replaces outdated and unwanted local social systems and cultures.  Despite technology’s reach, we have not, and will not, become one people”</a:t>
            </a:r>
          </a:p>
        </p:txBody>
      </p:sp>
      <p:sp>
        <p:nvSpPr>
          <p:cNvPr id="2" name="TextBox 1"/>
          <p:cNvSpPr txBox="1"/>
          <p:nvPr/>
        </p:nvSpPr>
        <p:spPr>
          <a:xfrm>
            <a:off x="4283968" y="4653136"/>
            <a:ext cx="4608512" cy="523220"/>
          </a:xfrm>
          <a:prstGeom prst="rect">
            <a:avLst/>
          </a:prstGeom>
          <a:noFill/>
        </p:spPr>
        <p:txBody>
          <a:bodyPr wrap="square" rtlCol="0">
            <a:spAutoFit/>
          </a:bodyPr>
          <a:lstStyle/>
          <a:p>
            <a:r>
              <a:rPr lang="en-GB" altLang="en-US" sz="2800" dirty="0"/>
              <a:t>Beynon &amp; </a:t>
            </a:r>
            <a:r>
              <a:rPr lang="en-GB" altLang="en-US" sz="2800" dirty="0" err="1"/>
              <a:t>Dunkerley</a:t>
            </a:r>
            <a:r>
              <a:rPr lang="en-GB" altLang="en-US" sz="2800" dirty="0"/>
              <a:t>, 2000:41</a:t>
            </a:r>
          </a:p>
        </p:txBody>
      </p:sp>
      <p:sp>
        <p:nvSpPr>
          <p:cNvPr id="3" name="TextBox 2"/>
          <p:cNvSpPr txBox="1"/>
          <p:nvPr/>
        </p:nvSpPr>
        <p:spPr>
          <a:xfrm>
            <a:off x="179512" y="5381470"/>
            <a:ext cx="8712968" cy="523220"/>
          </a:xfrm>
          <a:prstGeom prst="rect">
            <a:avLst/>
          </a:prstGeom>
          <a:noFill/>
        </p:spPr>
        <p:txBody>
          <a:bodyPr wrap="square" rtlCol="0">
            <a:spAutoFit/>
          </a:bodyPr>
          <a:lstStyle/>
          <a:p>
            <a:r>
              <a:rPr lang="en-GB" altLang="en-US" sz="2800" dirty="0"/>
              <a:t>HOWEVER….globalisation does change human experience!</a:t>
            </a:r>
          </a:p>
        </p:txBody>
      </p:sp>
    </p:spTree>
    <p:extLst>
      <p:ext uri="{BB962C8B-B14F-4D97-AF65-F5344CB8AC3E}">
        <p14:creationId xmlns:p14="http://schemas.microsoft.com/office/powerpoint/2010/main" val="1380601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P spid="2" grpId="0"/>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6856" y="44624"/>
            <a:ext cx="8229600" cy="1143000"/>
          </a:xfrm>
        </p:spPr>
        <p:txBody>
          <a:bodyPr>
            <a:normAutofit fontScale="90000"/>
          </a:bodyPr>
          <a:lstStyle/>
          <a:p>
            <a:r>
              <a:rPr lang="en-GB" b="1" dirty="0"/>
              <a:t>Our own experience of globalisation</a:t>
            </a:r>
          </a:p>
        </p:txBody>
      </p:sp>
      <p:sp>
        <p:nvSpPr>
          <p:cNvPr id="4" name="TextBox 3"/>
          <p:cNvSpPr txBox="1"/>
          <p:nvPr/>
        </p:nvSpPr>
        <p:spPr>
          <a:xfrm>
            <a:off x="-36512" y="1124744"/>
            <a:ext cx="8496944" cy="461665"/>
          </a:xfrm>
          <a:prstGeom prst="rect">
            <a:avLst/>
          </a:prstGeom>
          <a:noFill/>
        </p:spPr>
        <p:txBody>
          <a:bodyPr wrap="square" rtlCol="0">
            <a:spAutoFit/>
          </a:bodyPr>
          <a:lstStyle/>
          <a:p>
            <a:pPr algn="ctr"/>
            <a:r>
              <a:rPr lang="en-GB" sz="2400" i="1" dirty="0"/>
              <a:t>Take some time to reflect on what globalisation means for you.</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030852" y="925996"/>
            <a:ext cx="859160" cy="859160"/>
          </a:xfrm>
          <a:prstGeom prst="rect">
            <a:avLst/>
          </a:prstGeom>
        </p:spPr>
      </p:pic>
      <p:sp>
        <p:nvSpPr>
          <p:cNvPr id="6" name="TextBox 5"/>
          <p:cNvSpPr txBox="1"/>
          <p:nvPr/>
        </p:nvSpPr>
        <p:spPr>
          <a:xfrm>
            <a:off x="467544" y="1988840"/>
            <a:ext cx="8280920" cy="3108543"/>
          </a:xfrm>
          <a:prstGeom prst="rect">
            <a:avLst/>
          </a:prstGeom>
          <a:noFill/>
        </p:spPr>
        <p:txBody>
          <a:bodyPr wrap="square" rtlCol="0">
            <a:spAutoFit/>
          </a:bodyPr>
          <a:lstStyle/>
          <a:p>
            <a:pPr marL="457200" indent="-457200">
              <a:buFont typeface="Arial" panose="020B0604020202020204" pitchFamily="34" charset="0"/>
              <a:buChar char="•"/>
            </a:pPr>
            <a:r>
              <a:rPr lang="en-GB" sz="2800" dirty="0"/>
              <a:t>Where does the food you eat come from?</a:t>
            </a:r>
          </a:p>
          <a:p>
            <a:pPr marL="457200" indent="-457200">
              <a:buFont typeface="Arial" panose="020B0604020202020204" pitchFamily="34" charset="0"/>
              <a:buChar char="•"/>
            </a:pPr>
            <a:r>
              <a:rPr lang="en-GB" sz="2800" dirty="0"/>
              <a:t>Where was your car, TV, cooker, washing machine made?</a:t>
            </a:r>
          </a:p>
          <a:p>
            <a:pPr marL="457200" indent="-457200">
              <a:buFont typeface="Arial" panose="020B0604020202020204" pitchFamily="34" charset="0"/>
              <a:buChar char="•"/>
            </a:pPr>
            <a:r>
              <a:rPr lang="en-GB" sz="2800" dirty="0"/>
              <a:t>Where does your news come from (on TV, Facebook, Twitter etc.)</a:t>
            </a:r>
          </a:p>
          <a:p>
            <a:pPr marL="457200" indent="-457200">
              <a:buFont typeface="Arial" panose="020B0604020202020204" pitchFamily="34" charset="0"/>
              <a:buChar char="•"/>
            </a:pPr>
            <a:r>
              <a:rPr lang="en-GB" sz="2800" dirty="0"/>
              <a:t>How far does your family and ‘actual’ social network reach?</a:t>
            </a:r>
          </a:p>
        </p:txBody>
      </p:sp>
      <p:sp>
        <p:nvSpPr>
          <p:cNvPr id="7" name="TextBox 6"/>
          <p:cNvSpPr txBox="1"/>
          <p:nvPr/>
        </p:nvSpPr>
        <p:spPr>
          <a:xfrm>
            <a:off x="251520" y="5229200"/>
            <a:ext cx="8638492" cy="523220"/>
          </a:xfrm>
          <a:prstGeom prst="rect">
            <a:avLst/>
          </a:prstGeom>
          <a:noFill/>
        </p:spPr>
        <p:txBody>
          <a:bodyPr wrap="square" rtlCol="0">
            <a:spAutoFit/>
          </a:bodyPr>
          <a:lstStyle/>
          <a:p>
            <a:pPr algn="ctr"/>
            <a:r>
              <a:rPr lang="en-GB" sz="2800" i="1" dirty="0"/>
              <a:t>So, what does globalisation mean for us?</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43353" y="5752420"/>
            <a:ext cx="854825" cy="854825"/>
          </a:xfrm>
          <a:prstGeom prst="rect">
            <a:avLst/>
          </a:prstGeom>
        </p:spPr>
      </p:pic>
      <p:pic>
        <p:nvPicPr>
          <p:cNvPr id="9" name="Picture 8">
            <a:hlinkClick r:id="rId4"/>
            <a:extLst>
              <a:ext uri="{FF2B5EF4-FFF2-40B4-BE49-F238E27FC236}">
                <a16:creationId xmlns:a16="http://schemas.microsoft.com/office/drawing/2014/main" id="{13E38B27-AEFE-48ED-8BF4-B5D8C47010D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339752" y="4631668"/>
            <a:ext cx="680095" cy="680095"/>
          </a:xfrm>
          <a:prstGeom prst="rect">
            <a:avLst/>
          </a:prstGeom>
        </p:spPr>
      </p:pic>
    </p:spTree>
    <p:extLst>
      <p:ext uri="{BB962C8B-B14F-4D97-AF65-F5344CB8AC3E}">
        <p14:creationId xmlns:p14="http://schemas.microsoft.com/office/powerpoint/2010/main" val="1292095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9"/>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build="p"/>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B61B8-98FE-4A78-B142-E3444FC581E6}"/>
              </a:ext>
            </a:extLst>
          </p:cNvPr>
          <p:cNvSpPr>
            <a:spLocks noGrp="1"/>
          </p:cNvSpPr>
          <p:nvPr>
            <p:ph type="title"/>
          </p:nvPr>
        </p:nvSpPr>
        <p:spPr>
          <a:xfrm>
            <a:off x="457200" y="274638"/>
            <a:ext cx="8229600" cy="778098"/>
          </a:xfrm>
        </p:spPr>
        <p:txBody>
          <a:bodyPr/>
          <a:lstStyle/>
          <a:p>
            <a:r>
              <a:rPr lang="en-GB" b="1" dirty="0"/>
              <a:t>Globalisation and ‘Choice’</a:t>
            </a:r>
          </a:p>
        </p:txBody>
      </p:sp>
      <p:sp>
        <p:nvSpPr>
          <p:cNvPr id="3" name="TextBox 2">
            <a:extLst>
              <a:ext uri="{FF2B5EF4-FFF2-40B4-BE49-F238E27FC236}">
                <a16:creationId xmlns:a16="http://schemas.microsoft.com/office/drawing/2014/main" id="{6CF2BD1D-9297-4784-8F99-438941E1C6A4}"/>
              </a:ext>
            </a:extLst>
          </p:cNvPr>
          <p:cNvSpPr txBox="1"/>
          <p:nvPr/>
        </p:nvSpPr>
        <p:spPr>
          <a:xfrm>
            <a:off x="457200" y="1340768"/>
            <a:ext cx="8003232" cy="4031873"/>
          </a:xfrm>
          <a:prstGeom prst="rect">
            <a:avLst/>
          </a:prstGeom>
          <a:noFill/>
        </p:spPr>
        <p:txBody>
          <a:bodyPr wrap="square" rtlCol="0">
            <a:spAutoFit/>
          </a:bodyPr>
          <a:lstStyle/>
          <a:p>
            <a:pPr marL="457200" indent="-457200">
              <a:spcBef>
                <a:spcPts val="1200"/>
              </a:spcBef>
              <a:spcAft>
                <a:spcPts val="1200"/>
              </a:spcAft>
              <a:buFont typeface="Arial" panose="020B0604020202020204" pitchFamily="34" charset="0"/>
              <a:buChar char="•"/>
            </a:pPr>
            <a:r>
              <a:rPr lang="en-GB" sz="2800" dirty="0"/>
              <a:t>One aspect of globalisation that links with the concept of </a:t>
            </a:r>
            <a:r>
              <a:rPr lang="en-GB" sz="2800" b="1" dirty="0"/>
              <a:t>ethical consumerism</a:t>
            </a:r>
          </a:p>
          <a:p>
            <a:pPr marL="457200" indent="-457200">
              <a:spcBef>
                <a:spcPts val="1200"/>
              </a:spcBef>
              <a:spcAft>
                <a:spcPts val="1200"/>
              </a:spcAft>
              <a:buFont typeface="Arial" panose="020B0604020202020204" pitchFamily="34" charset="0"/>
              <a:buChar char="•"/>
            </a:pPr>
            <a:r>
              <a:rPr lang="en-GB" sz="2800" dirty="0"/>
              <a:t>More ‘brands’ are owned by fewer companies</a:t>
            </a:r>
          </a:p>
          <a:p>
            <a:pPr marL="457200" indent="-457200">
              <a:spcBef>
                <a:spcPts val="1200"/>
              </a:spcBef>
              <a:spcAft>
                <a:spcPts val="1200"/>
              </a:spcAft>
              <a:buFont typeface="Arial" panose="020B0604020202020204" pitchFamily="34" charset="0"/>
              <a:buChar char="•"/>
            </a:pPr>
            <a:r>
              <a:rPr lang="en-GB" sz="2800" dirty="0"/>
              <a:t>Therefore if a consumer wishes to shop ethically they need to be very well informed</a:t>
            </a:r>
          </a:p>
          <a:p>
            <a:pPr marL="457200" indent="-457200">
              <a:spcBef>
                <a:spcPts val="1200"/>
              </a:spcBef>
              <a:spcAft>
                <a:spcPts val="1200"/>
              </a:spcAft>
              <a:buFont typeface="Arial" panose="020B0604020202020204" pitchFamily="34" charset="0"/>
              <a:buChar char="•"/>
            </a:pPr>
            <a:r>
              <a:rPr lang="en-GB" sz="2800" dirty="0"/>
              <a:t>‘</a:t>
            </a:r>
            <a:r>
              <a:rPr lang="en-GB" sz="2800" b="1" dirty="0"/>
              <a:t>Ethical consumerism</a:t>
            </a:r>
            <a:r>
              <a:rPr lang="en-GB" sz="2800" dirty="0"/>
              <a:t>’ is increasingly popular but increasingly complex</a:t>
            </a:r>
          </a:p>
        </p:txBody>
      </p:sp>
      <p:sp>
        <p:nvSpPr>
          <p:cNvPr id="4" name="TextBox 3">
            <a:extLst>
              <a:ext uri="{FF2B5EF4-FFF2-40B4-BE49-F238E27FC236}">
                <a16:creationId xmlns:a16="http://schemas.microsoft.com/office/drawing/2014/main" id="{80DC5591-48BC-47E3-8363-10669BF2FAB0}"/>
              </a:ext>
            </a:extLst>
          </p:cNvPr>
          <p:cNvSpPr txBox="1"/>
          <p:nvPr/>
        </p:nvSpPr>
        <p:spPr>
          <a:xfrm>
            <a:off x="2627784" y="5661248"/>
            <a:ext cx="4824536" cy="584775"/>
          </a:xfrm>
          <a:prstGeom prst="rect">
            <a:avLst/>
          </a:prstGeom>
          <a:noFill/>
        </p:spPr>
        <p:txBody>
          <a:bodyPr wrap="square" rtlCol="0">
            <a:spAutoFit/>
          </a:bodyPr>
          <a:lstStyle/>
          <a:p>
            <a:r>
              <a:rPr lang="en-GB" sz="3200" b="1" dirty="0"/>
              <a:t>For example:</a:t>
            </a:r>
          </a:p>
        </p:txBody>
      </p:sp>
    </p:spTree>
    <p:extLst>
      <p:ext uri="{BB962C8B-B14F-4D97-AF65-F5344CB8AC3E}">
        <p14:creationId xmlns:p14="http://schemas.microsoft.com/office/powerpoint/2010/main" val="8777253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84B1581-814D-4BB1-BCA7-C8DD54C9B1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62362"/>
            <a:ext cx="9144000" cy="4933275"/>
          </a:xfrm>
          <a:prstGeom prst="rect">
            <a:avLst/>
          </a:prstGeom>
        </p:spPr>
      </p:pic>
      <p:pic>
        <p:nvPicPr>
          <p:cNvPr id="6" name="Picture 5">
            <a:hlinkClick r:id="rId3"/>
            <a:extLst>
              <a:ext uri="{FF2B5EF4-FFF2-40B4-BE49-F238E27FC236}">
                <a16:creationId xmlns:a16="http://schemas.microsoft.com/office/drawing/2014/main" id="{D613E5EA-0363-47DD-896F-C79465E9B8A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96336" y="6093296"/>
            <a:ext cx="617612" cy="613439"/>
          </a:xfrm>
          <a:prstGeom prst="rect">
            <a:avLst/>
          </a:prstGeom>
        </p:spPr>
      </p:pic>
      <p:sp>
        <p:nvSpPr>
          <p:cNvPr id="7" name="TextBox 6">
            <a:extLst>
              <a:ext uri="{FF2B5EF4-FFF2-40B4-BE49-F238E27FC236}">
                <a16:creationId xmlns:a16="http://schemas.microsoft.com/office/drawing/2014/main" id="{AE1041D4-BC9A-4C7C-813E-010003525E8C}"/>
              </a:ext>
            </a:extLst>
          </p:cNvPr>
          <p:cNvSpPr txBox="1"/>
          <p:nvPr/>
        </p:nvSpPr>
        <p:spPr>
          <a:xfrm>
            <a:off x="2339752" y="213112"/>
            <a:ext cx="4176464" cy="584775"/>
          </a:xfrm>
          <a:prstGeom prst="rect">
            <a:avLst/>
          </a:prstGeom>
          <a:noFill/>
        </p:spPr>
        <p:txBody>
          <a:bodyPr wrap="square" rtlCol="0">
            <a:spAutoFit/>
          </a:bodyPr>
          <a:lstStyle/>
          <a:p>
            <a:pPr algn="ctr"/>
            <a:r>
              <a:rPr lang="en-GB" sz="3200" b="1" dirty="0"/>
              <a:t>Unilever</a:t>
            </a:r>
          </a:p>
        </p:txBody>
      </p:sp>
    </p:spTree>
    <p:extLst>
      <p:ext uri="{BB962C8B-B14F-4D97-AF65-F5344CB8AC3E}">
        <p14:creationId xmlns:p14="http://schemas.microsoft.com/office/powerpoint/2010/main" val="2726117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C7CE4F1-1D34-4EE7-9E52-CEB436DD6C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7081" y="14601"/>
            <a:ext cx="8709837" cy="6858000"/>
          </a:xfrm>
          <a:prstGeom prst="rect">
            <a:avLst/>
          </a:prstGeom>
        </p:spPr>
      </p:pic>
      <p:pic>
        <p:nvPicPr>
          <p:cNvPr id="6" name="Picture 5">
            <a:hlinkClick r:id="rId3"/>
            <a:extLst>
              <a:ext uri="{FF2B5EF4-FFF2-40B4-BE49-F238E27FC236}">
                <a16:creationId xmlns:a16="http://schemas.microsoft.com/office/drawing/2014/main" id="{778774BE-C4BB-4AC3-94D5-BC5DC1CF429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24328" y="5877272"/>
            <a:ext cx="833636" cy="828003"/>
          </a:xfrm>
          <a:prstGeom prst="rect">
            <a:avLst/>
          </a:prstGeom>
        </p:spPr>
      </p:pic>
    </p:spTree>
    <p:extLst>
      <p:ext uri="{BB962C8B-B14F-4D97-AF65-F5344CB8AC3E}">
        <p14:creationId xmlns:p14="http://schemas.microsoft.com/office/powerpoint/2010/main" val="1100148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470958C-CE5D-4AB3-B335-7420F1FEC5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72109"/>
            <a:ext cx="9144000" cy="6056620"/>
          </a:xfrm>
          <a:prstGeom prst="rect">
            <a:avLst/>
          </a:prstGeom>
        </p:spPr>
      </p:pic>
      <p:sp>
        <p:nvSpPr>
          <p:cNvPr id="5" name="TextBox 4">
            <a:extLst>
              <a:ext uri="{FF2B5EF4-FFF2-40B4-BE49-F238E27FC236}">
                <a16:creationId xmlns:a16="http://schemas.microsoft.com/office/drawing/2014/main" id="{5B7000BE-F2D5-484F-96DE-0D833B577300}"/>
              </a:ext>
            </a:extLst>
          </p:cNvPr>
          <p:cNvSpPr txBox="1"/>
          <p:nvPr/>
        </p:nvSpPr>
        <p:spPr>
          <a:xfrm>
            <a:off x="2339752" y="213112"/>
            <a:ext cx="4176464" cy="584775"/>
          </a:xfrm>
          <a:prstGeom prst="rect">
            <a:avLst/>
          </a:prstGeom>
          <a:noFill/>
        </p:spPr>
        <p:txBody>
          <a:bodyPr wrap="square" rtlCol="0">
            <a:spAutoFit/>
          </a:bodyPr>
          <a:lstStyle/>
          <a:p>
            <a:pPr algn="ctr"/>
            <a:r>
              <a:rPr lang="en-GB" sz="3200" b="1" dirty="0"/>
              <a:t>Kraft</a:t>
            </a:r>
          </a:p>
        </p:txBody>
      </p:sp>
      <p:pic>
        <p:nvPicPr>
          <p:cNvPr id="7" name="Picture 6">
            <a:hlinkClick r:id="rId3"/>
            <a:extLst>
              <a:ext uri="{FF2B5EF4-FFF2-40B4-BE49-F238E27FC236}">
                <a16:creationId xmlns:a16="http://schemas.microsoft.com/office/drawing/2014/main" id="{CFB6B4A7-4A87-48E4-A4E8-7A188132AB4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96336" y="123925"/>
            <a:ext cx="617612" cy="613439"/>
          </a:xfrm>
          <a:prstGeom prst="rect">
            <a:avLst/>
          </a:prstGeom>
        </p:spPr>
      </p:pic>
    </p:spTree>
    <p:extLst>
      <p:ext uri="{BB962C8B-B14F-4D97-AF65-F5344CB8AC3E}">
        <p14:creationId xmlns:p14="http://schemas.microsoft.com/office/powerpoint/2010/main" val="4065317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EAA20BD-573E-4778-B906-27364417C0A1}"/>
              </a:ext>
            </a:extLst>
          </p:cNvPr>
          <p:cNvSpPr txBox="1"/>
          <p:nvPr/>
        </p:nvSpPr>
        <p:spPr>
          <a:xfrm>
            <a:off x="2339752" y="213112"/>
            <a:ext cx="4176464" cy="584775"/>
          </a:xfrm>
          <a:prstGeom prst="rect">
            <a:avLst/>
          </a:prstGeom>
          <a:noFill/>
        </p:spPr>
        <p:txBody>
          <a:bodyPr wrap="square" rtlCol="0">
            <a:spAutoFit/>
          </a:bodyPr>
          <a:lstStyle/>
          <a:p>
            <a:pPr algn="ctr"/>
            <a:r>
              <a:rPr lang="en-GB" sz="3200" b="1" dirty="0"/>
              <a:t>Kraft/Heinz Merger</a:t>
            </a:r>
          </a:p>
        </p:txBody>
      </p:sp>
      <p:pic>
        <p:nvPicPr>
          <p:cNvPr id="5" name="Picture 4">
            <a:extLst>
              <a:ext uri="{FF2B5EF4-FFF2-40B4-BE49-F238E27FC236}">
                <a16:creationId xmlns:a16="http://schemas.microsoft.com/office/drawing/2014/main" id="{75EB2BD4-C278-4681-B9B4-35D0C92195D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1047434"/>
            <a:ext cx="9144000" cy="4763132"/>
          </a:xfrm>
          <a:prstGeom prst="rect">
            <a:avLst/>
          </a:prstGeom>
        </p:spPr>
      </p:pic>
      <p:pic>
        <p:nvPicPr>
          <p:cNvPr id="6" name="Picture 5">
            <a:hlinkClick r:id="rId4"/>
            <a:extLst>
              <a:ext uri="{FF2B5EF4-FFF2-40B4-BE49-F238E27FC236}">
                <a16:creationId xmlns:a16="http://schemas.microsoft.com/office/drawing/2014/main" id="{35CC689C-9413-48ED-8146-B7DBB362E18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24328" y="5877272"/>
            <a:ext cx="833636" cy="828003"/>
          </a:xfrm>
          <a:prstGeom prst="rect">
            <a:avLst/>
          </a:prstGeom>
        </p:spPr>
      </p:pic>
    </p:spTree>
    <p:extLst>
      <p:ext uri="{BB962C8B-B14F-4D97-AF65-F5344CB8AC3E}">
        <p14:creationId xmlns:p14="http://schemas.microsoft.com/office/powerpoint/2010/main" val="1936804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68765DE-3902-4E67-BC55-5AC485C256EA}"/>
              </a:ext>
            </a:extLst>
          </p:cNvPr>
          <p:cNvSpPr txBox="1"/>
          <p:nvPr/>
        </p:nvSpPr>
        <p:spPr>
          <a:xfrm>
            <a:off x="2339752" y="213112"/>
            <a:ext cx="4176464" cy="584775"/>
          </a:xfrm>
          <a:prstGeom prst="rect">
            <a:avLst/>
          </a:prstGeom>
          <a:noFill/>
        </p:spPr>
        <p:txBody>
          <a:bodyPr wrap="square" rtlCol="0">
            <a:spAutoFit/>
          </a:bodyPr>
          <a:lstStyle/>
          <a:p>
            <a:pPr algn="ctr"/>
            <a:r>
              <a:rPr lang="en-GB" sz="3200" b="1" dirty="0"/>
              <a:t>Proctor &amp; Gamble</a:t>
            </a:r>
          </a:p>
        </p:txBody>
      </p:sp>
      <p:pic>
        <p:nvPicPr>
          <p:cNvPr id="5" name="Picture 4">
            <a:extLst>
              <a:ext uri="{FF2B5EF4-FFF2-40B4-BE49-F238E27FC236}">
                <a16:creationId xmlns:a16="http://schemas.microsoft.com/office/drawing/2014/main" id="{34E3B809-31E3-4304-BF79-60720135DD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885" y="836712"/>
            <a:ext cx="8958230" cy="5184576"/>
          </a:xfrm>
          <a:prstGeom prst="rect">
            <a:avLst/>
          </a:prstGeom>
        </p:spPr>
      </p:pic>
    </p:spTree>
    <p:extLst>
      <p:ext uri="{BB962C8B-B14F-4D97-AF65-F5344CB8AC3E}">
        <p14:creationId xmlns:p14="http://schemas.microsoft.com/office/powerpoint/2010/main" val="1545961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C08A345-0319-4599-A0B4-FBCDCA9BE894}"/>
              </a:ext>
            </a:extLst>
          </p:cNvPr>
          <p:cNvSpPr txBox="1"/>
          <p:nvPr/>
        </p:nvSpPr>
        <p:spPr>
          <a:xfrm>
            <a:off x="2339752" y="213112"/>
            <a:ext cx="4176464" cy="584775"/>
          </a:xfrm>
          <a:prstGeom prst="rect">
            <a:avLst/>
          </a:prstGeom>
          <a:noFill/>
        </p:spPr>
        <p:txBody>
          <a:bodyPr wrap="square" rtlCol="0">
            <a:spAutoFit/>
          </a:bodyPr>
          <a:lstStyle/>
          <a:p>
            <a:pPr algn="ctr"/>
            <a:r>
              <a:rPr lang="en-GB" sz="3200" b="1" dirty="0" err="1"/>
              <a:t>Pepsico</a:t>
            </a:r>
            <a:endParaRPr lang="en-GB" sz="3200" b="1" dirty="0"/>
          </a:p>
        </p:txBody>
      </p:sp>
      <p:pic>
        <p:nvPicPr>
          <p:cNvPr id="5" name="Picture 4">
            <a:extLst>
              <a:ext uri="{FF2B5EF4-FFF2-40B4-BE49-F238E27FC236}">
                <a16:creationId xmlns:a16="http://schemas.microsoft.com/office/drawing/2014/main" id="{72DEC534-C9F5-4FBE-8408-DE756A73C1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2548" y="1098197"/>
            <a:ext cx="8758904" cy="5541998"/>
          </a:xfrm>
          <a:prstGeom prst="rect">
            <a:avLst/>
          </a:prstGeom>
        </p:spPr>
      </p:pic>
    </p:spTree>
    <p:extLst>
      <p:ext uri="{BB962C8B-B14F-4D97-AF65-F5344CB8AC3E}">
        <p14:creationId xmlns:p14="http://schemas.microsoft.com/office/powerpoint/2010/main" val="1119620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323528" y="260648"/>
            <a:ext cx="8229600" cy="1143000"/>
          </a:xfrm>
        </p:spPr>
        <p:txBody>
          <a:bodyPr>
            <a:normAutofit fontScale="90000"/>
          </a:bodyPr>
          <a:lstStyle/>
          <a:p>
            <a:r>
              <a:rPr lang="en-GB" altLang="en-US" b="1" dirty="0"/>
              <a:t>Impacts of globalisation – some case studies</a:t>
            </a:r>
          </a:p>
        </p:txBody>
      </p:sp>
      <p:sp>
        <p:nvSpPr>
          <p:cNvPr id="2" name="TextBox 1"/>
          <p:cNvSpPr txBox="1"/>
          <p:nvPr/>
        </p:nvSpPr>
        <p:spPr>
          <a:xfrm>
            <a:off x="251520" y="1772816"/>
            <a:ext cx="7920880" cy="954107"/>
          </a:xfrm>
          <a:prstGeom prst="rect">
            <a:avLst/>
          </a:prstGeom>
          <a:noFill/>
        </p:spPr>
        <p:txBody>
          <a:bodyPr wrap="square" rtlCol="0">
            <a:spAutoFit/>
          </a:bodyPr>
          <a:lstStyle/>
          <a:p>
            <a:r>
              <a:rPr lang="en-GB" altLang="en-US" sz="2800" dirty="0"/>
              <a:t>Leitch Review (2004) – ‘Prosperity for all in the global economy - world class skills’</a:t>
            </a:r>
          </a:p>
        </p:txBody>
      </p:sp>
      <p:pic>
        <p:nvPicPr>
          <p:cNvPr id="3" name="Picture 2">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60746" y="1772816"/>
            <a:ext cx="757219" cy="752103"/>
          </a:xfrm>
          <a:prstGeom prst="rect">
            <a:avLst/>
          </a:prstGeom>
        </p:spPr>
      </p:pic>
      <p:sp>
        <p:nvSpPr>
          <p:cNvPr id="6" name="TextBox 5"/>
          <p:cNvSpPr txBox="1"/>
          <p:nvPr/>
        </p:nvSpPr>
        <p:spPr>
          <a:xfrm>
            <a:off x="251520" y="3122965"/>
            <a:ext cx="7920880" cy="954107"/>
          </a:xfrm>
          <a:prstGeom prst="rect">
            <a:avLst/>
          </a:prstGeom>
          <a:noFill/>
        </p:spPr>
        <p:txBody>
          <a:bodyPr wrap="square" rtlCol="0">
            <a:spAutoFit/>
          </a:bodyPr>
          <a:lstStyle/>
          <a:p>
            <a:r>
              <a:rPr lang="en-GB" altLang="en-US" sz="2800" dirty="0"/>
              <a:t>Joseph Rowntree Foundation (2011) – ‘Globalisation, UK Poverty and Communities’</a:t>
            </a:r>
          </a:p>
        </p:txBody>
      </p:sp>
      <p:pic>
        <p:nvPicPr>
          <p:cNvPr id="7" name="Picture 6">
            <a:hlinkClick r:id="rId4"/>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60746" y="3122965"/>
            <a:ext cx="757219" cy="752103"/>
          </a:xfrm>
          <a:prstGeom prst="rect">
            <a:avLst/>
          </a:prstGeom>
        </p:spPr>
      </p:pic>
      <p:sp>
        <p:nvSpPr>
          <p:cNvPr id="10" name="TextBox 9"/>
          <p:cNvSpPr txBox="1"/>
          <p:nvPr/>
        </p:nvSpPr>
        <p:spPr>
          <a:xfrm>
            <a:off x="345215" y="4509120"/>
            <a:ext cx="7920880" cy="954107"/>
          </a:xfrm>
          <a:prstGeom prst="rect">
            <a:avLst/>
          </a:prstGeom>
          <a:noFill/>
        </p:spPr>
        <p:txBody>
          <a:bodyPr wrap="square" rtlCol="0">
            <a:spAutoFit/>
          </a:bodyPr>
          <a:lstStyle/>
          <a:p>
            <a:r>
              <a:rPr lang="en-GB" altLang="en-US" sz="2800" dirty="0"/>
              <a:t>UNESCO Salamanca Statement (1994) – inclusive education for all</a:t>
            </a:r>
          </a:p>
        </p:txBody>
      </p:sp>
      <p:pic>
        <p:nvPicPr>
          <p:cNvPr id="11" name="Picture 10">
            <a:hlinkClick r:id="rId5"/>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72400" y="4509120"/>
            <a:ext cx="757219" cy="752103"/>
          </a:xfrm>
          <a:prstGeom prst="rect">
            <a:avLst/>
          </a:prstGeom>
        </p:spPr>
      </p:pic>
    </p:spTree>
    <p:extLst>
      <p:ext uri="{BB962C8B-B14F-4D97-AF65-F5344CB8AC3E}">
        <p14:creationId xmlns:p14="http://schemas.microsoft.com/office/powerpoint/2010/main" val="2047055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10"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457200" y="0"/>
            <a:ext cx="8229600" cy="891380"/>
          </a:xfrm>
        </p:spPr>
        <p:txBody>
          <a:bodyPr/>
          <a:lstStyle/>
          <a:p>
            <a:r>
              <a:rPr lang="en-GB" altLang="en-US" b="1" dirty="0"/>
              <a:t>Leitch Review</a:t>
            </a:r>
          </a:p>
        </p:txBody>
      </p:sp>
      <p:sp>
        <p:nvSpPr>
          <p:cNvPr id="31747" name="Content Placeholder 2"/>
          <p:cNvSpPr>
            <a:spLocks noGrp="1"/>
          </p:cNvSpPr>
          <p:nvPr>
            <p:ph idx="1"/>
          </p:nvPr>
        </p:nvSpPr>
        <p:spPr>
          <a:xfrm>
            <a:off x="323528" y="920514"/>
            <a:ext cx="8496944" cy="5028766"/>
          </a:xfrm>
        </p:spPr>
        <p:txBody>
          <a:bodyPr>
            <a:noAutofit/>
          </a:bodyPr>
          <a:lstStyle/>
          <a:p>
            <a:r>
              <a:rPr lang="en-GB" altLang="en-US" sz="2400" dirty="0"/>
              <a:t>“Demographic, technological and global changes present enormous challenges and brilliant opportunities. </a:t>
            </a:r>
          </a:p>
          <a:p>
            <a:r>
              <a:rPr lang="en-GB" altLang="en-US" sz="2400" dirty="0"/>
              <a:t>The population continues to age. </a:t>
            </a:r>
          </a:p>
          <a:p>
            <a:r>
              <a:rPr lang="en-GB" altLang="en-US" sz="2400" dirty="0"/>
              <a:t>Technological developments are occurring faster than we dreamed, dramatically altering the way we work. </a:t>
            </a:r>
          </a:p>
          <a:p>
            <a:r>
              <a:rPr lang="en-GB" altLang="en-US" sz="2400" dirty="0"/>
              <a:t>Competitive pressures on all sectors of the economy are increasing. </a:t>
            </a:r>
          </a:p>
          <a:p>
            <a:r>
              <a:rPr lang="en-GB" altLang="en-US" sz="2400" dirty="0"/>
              <a:t>Manufactured goods, and increasingly services, are traded across the world. </a:t>
            </a:r>
          </a:p>
          <a:p>
            <a:r>
              <a:rPr lang="en-GB" altLang="en-US" sz="2400" dirty="0"/>
              <a:t>Developed nations are relying more and more on their capacity to innovate to drive economic growth. The ability to do this depends upon the skills and knowledge of their people”.</a:t>
            </a:r>
          </a:p>
        </p:txBody>
      </p:sp>
    </p:spTree>
    <p:extLst>
      <p:ext uri="{BB962C8B-B14F-4D97-AF65-F5344CB8AC3E}">
        <p14:creationId xmlns:p14="http://schemas.microsoft.com/office/powerpoint/2010/main" val="2650789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7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17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17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17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174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457200" y="116632"/>
            <a:ext cx="8229600" cy="778098"/>
          </a:xfrm>
        </p:spPr>
        <p:txBody>
          <a:bodyPr/>
          <a:lstStyle/>
          <a:p>
            <a:r>
              <a:rPr lang="en-GB" altLang="en-US" b="1" dirty="0"/>
              <a:t>Leitch Review</a:t>
            </a:r>
          </a:p>
        </p:txBody>
      </p:sp>
      <p:sp>
        <p:nvSpPr>
          <p:cNvPr id="32771" name="Content Placeholder 2"/>
          <p:cNvSpPr>
            <a:spLocks noGrp="1"/>
          </p:cNvSpPr>
          <p:nvPr>
            <p:ph idx="1"/>
          </p:nvPr>
        </p:nvSpPr>
        <p:spPr>
          <a:xfrm>
            <a:off x="424521" y="919813"/>
            <a:ext cx="8229600" cy="4525963"/>
          </a:xfrm>
        </p:spPr>
        <p:txBody>
          <a:bodyPr/>
          <a:lstStyle/>
          <a:p>
            <a:r>
              <a:rPr lang="en-GB" altLang="en-US" sz="2400" dirty="0"/>
              <a:t>Our nation’s skills are not world class and we run the risk that this will undermine the UK’s long-term prosperity. </a:t>
            </a:r>
          </a:p>
          <a:p>
            <a:r>
              <a:rPr lang="en-GB" altLang="en-US" sz="2400" dirty="0"/>
              <a:t>Productivity continues to trail many of our main international comparators. </a:t>
            </a:r>
          </a:p>
          <a:p>
            <a:r>
              <a:rPr lang="en-GB" altLang="en-US" sz="2400" dirty="0"/>
              <a:t>Despite recent progress, the UK has serious social disparities with high levels of child poverty, poor employment rates for the disadvantaged, regional disparities and relatively high income inequality. </a:t>
            </a:r>
          </a:p>
          <a:p>
            <a:r>
              <a:rPr lang="en-GB" altLang="en-US" sz="2400" dirty="0"/>
              <a:t>Improving our skill levels can address all of these problems.</a:t>
            </a:r>
          </a:p>
        </p:txBody>
      </p:sp>
    </p:spTree>
    <p:extLst>
      <p:ext uri="{BB962C8B-B14F-4D97-AF65-F5344CB8AC3E}">
        <p14:creationId xmlns:p14="http://schemas.microsoft.com/office/powerpoint/2010/main" val="1570337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7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77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27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457200" y="116632"/>
            <a:ext cx="8229600" cy="850106"/>
          </a:xfrm>
        </p:spPr>
        <p:txBody>
          <a:bodyPr/>
          <a:lstStyle/>
          <a:p>
            <a:r>
              <a:rPr lang="en-US" altLang="en-US" b="1" dirty="0"/>
              <a:t>Leitch Review</a:t>
            </a:r>
          </a:p>
        </p:txBody>
      </p:sp>
      <p:sp>
        <p:nvSpPr>
          <p:cNvPr id="33795" name="Content Placeholder 2"/>
          <p:cNvSpPr>
            <a:spLocks noGrp="1"/>
          </p:cNvSpPr>
          <p:nvPr>
            <p:ph idx="1"/>
          </p:nvPr>
        </p:nvSpPr>
        <p:spPr>
          <a:xfrm>
            <a:off x="457200" y="1166018"/>
            <a:ext cx="8229600" cy="4525963"/>
          </a:xfrm>
        </p:spPr>
        <p:txBody>
          <a:bodyPr>
            <a:normAutofit lnSpcReduction="10000"/>
          </a:bodyPr>
          <a:lstStyle/>
          <a:p>
            <a:r>
              <a:rPr lang="en-GB" altLang="en-US" dirty="0"/>
              <a:t>“How is the UK placed to respond to this challenge? </a:t>
            </a:r>
          </a:p>
          <a:p>
            <a:r>
              <a:rPr lang="en-GB" altLang="en-US" dirty="0"/>
              <a:t>We have many important strengths – an excellent higher education system where more people then ever are studying for degrees; many good initiatives on vocational training; an increasingly effective school system; and a strong record of improvement over the past decade”.</a:t>
            </a:r>
          </a:p>
          <a:p>
            <a:endParaRPr lang="en-GB" altLang="en-US" dirty="0"/>
          </a:p>
        </p:txBody>
      </p:sp>
    </p:spTree>
    <p:extLst>
      <p:ext uri="{BB962C8B-B14F-4D97-AF65-F5344CB8AC3E}">
        <p14:creationId xmlns:p14="http://schemas.microsoft.com/office/powerpoint/2010/main" val="3668690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379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US" altLang="en-US" b="1" dirty="0"/>
              <a:t>Issues</a:t>
            </a:r>
          </a:p>
        </p:txBody>
      </p:sp>
      <p:sp>
        <p:nvSpPr>
          <p:cNvPr id="34819" name="Content Placeholder 2"/>
          <p:cNvSpPr>
            <a:spLocks noGrp="1"/>
          </p:cNvSpPr>
          <p:nvPr>
            <p:ph idx="1"/>
          </p:nvPr>
        </p:nvSpPr>
        <p:spPr>
          <a:xfrm>
            <a:off x="457200" y="1268760"/>
            <a:ext cx="8229600" cy="4525963"/>
          </a:xfrm>
        </p:spPr>
        <p:txBody>
          <a:bodyPr>
            <a:normAutofit/>
          </a:bodyPr>
          <a:lstStyle/>
          <a:p>
            <a:r>
              <a:rPr lang="en-GB" altLang="en-US" sz="2800" dirty="0"/>
              <a:t>“We also have very considerable weaknesses”</a:t>
            </a:r>
          </a:p>
          <a:p>
            <a:r>
              <a:rPr lang="en-GB" altLang="en-US" sz="2800" dirty="0"/>
              <a:t>one third of adults do not hold the equivalent of a basic school-leaving qualification</a:t>
            </a:r>
          </a:p>
          <a:p>
            <a:r>
              <a:rPr lang="en-GB" altLang="en-US" sz="2800" dirty="0"/>
              <a:t>one half of adults (17 million) have difficulty with numbers and one seventh (5 million) are not functionally literate. This is worse than our principal comparators. </a:t>
            </a:r>
          </a:p>
          <a:p>
            <a:r>
              <a:rPr lang="en-GB" altLang="en-US" sz="2800" dirty="0"/>
              <a:t>over 70 per cent of our 2020 workforce have already completed their compulsory education”.</a:t>
            </a:r>
          </a:p>
          <a:p>
            <a:endParaRPr lang="en-GB" altLang="en-US" sz="2800" dirty="0"/>
          </a:p>
        </p:txBody>
      </p:sp>
    </p:spTree>
    <p:extLst>
      <p:ext uri="{BB962C8B-B14F-4D97-AF65-F5344CB8AC3E}">
        <p14:creationId xmlns:p14="http://schemas.microsoft.com/office/powerpoint/2010/main" val="281804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8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8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481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r>
              <a:rPr lang="en-GB" altLang="en-US" b="1" dirty="0"/>
              <a:t>Leitch Review</a:t>
            </a:r>
          </a:p>
        </p:txBody>
      </p:sp>
      <p:sp>
        <p:nvSpPr>
          <p:cNvPr id="35843" name="Content Placeholder 2"/>
          <p:cNvSpPr>
            <a:spLocks noGrp="1"/>
          </p:cNvSpPr>
          <p:nvPr>
            <p:ph idx="1"/>
          </p:nvPr>
        </p:nvSpPr>
        <p:spPr>
          <a:xfrm>
            <a:off x="457200" y="1412776"/>
            <a:ext cx="8229600" cy="4525963"/>
          </a:xfrm>
        </p:spPr>
        <p:txBody>
          <a:bodyPr>
            <a:normAutofit lnSpcReduction="10000"/>
          </a:bodyPr>
          <a:lstStyle/>
          <a:p>
            <a:r>
              <a:rPr lang="en-GB" altLang="en-US" dirty="0"/>
              <a:t>Future prosperity of advanced economies increasingly depends on their skills bases</a:t>
            </a:r>
          </a:p>
          <a:p>
            <a:r>
              <a:rPr lang="en-GB" altLang="en-US" dirty="0"/>
              <a:t>Emerging economies are growing rapidly</a:t>
            </a:r>
          </a:p>
          <a:p>
            <a:r>
              <a:rPr lang="en-GB" altLang="en-US" dirty="0"/>
              <a:t>Technological change and global migration flows are increasing </a:t>
            </a:r>
          </a:p>
          <a:p>
            <a:r>
              <a:rPr lang="en-GB" altLang="en-US" dirty="0"/>
              <a:t>These changes are breaking down the barriers between what can and cannot be traded and increasing skills requirements across the economy</a:t>
            </a:r>
          </a:p>
        </p:txBody>
      </p:sp>
    </p:spTree>
    <p:extLst>
      <p:ext uri="{BB962C8B-B14F-4D97-AF65-F5344CB8AC3E}">
        <p14:creationId xmlns:p14="http://schemas.microsoft.com/office/powerpoint/2010/main" val="3127888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Content Placeholder 2"/>
          <p:cNvSpPr>
            <a:spLocks noGrp="1"/>
          </p:cNvSpPr>
          <p:nvPr>
            <p:ph idx="1"/>
          </p:nvPr>
        </p:nvSpPr>
        <p:spPr>
          <a:xfrm>
            <a:off x="323528" y="980728"/>
            <a:ext cx="8229600" cy="4525963"/>
          </a:xfrm>
        </p:spPr>
        <p:txBody>
          <a:bodyPr/>
          <a:lstStyle/>
          <a:p>
            <a:r>
              <a:rPr lang="en-GB" altLang="en-US" sz="2400" dirty="0"/>
              <a:t>Skills are also a key determinant of fairness. </a:t>
            </a:r>
          </a:p>
          <a:p>
            <a:r>
              <a:rPr lang="en-GB" altLang="en-US" sz="2400" dirty="0"/>
              <a:t>In the new global economy, people’s economic security cannot come from trying to protect particular jobs, holding back the tide of change. </a:t>
            </a:r>
          </a:p>
          <a:p>
            <a:r>
              <a:rPr lang="en-GB" altLang="en-US" sz="2400" dirty="0"/>
              <a:t>Instead it comes from enabling people to adapt to change, and this relies upon equipping people with the skills to be flexible and take advantage of new opportunities. </a:t>
            </a:r>
          </a:p>
          <a:p>
            <a:r>
              <a:rPr lang="en-GB" altLang="en-US" sz="2400" dirty="0"/>
              <a:t>In the new century, improving and updating skills is the best way to help people make the most of change. </a:t>
            </a:r>
          </a:p>
          <a:p>
            <a:r>
              <a:rPr lang="en-GB" altLang="en-US" sz="2400" dirty="0"/>
              <a:t>To achieve world class prosperity and fairness, the UK must have world class skills</a:t>
            </a:r>
          </a:p>
          <a:p>
            <a:endParaRPr lang="en-GB" altLang="en-US" dirty="0"/>
          </a:p>
        </p:txBody>
      </p:sp>
      <p:sp>
        <p:nvSpPr>
          <p:cNvPr id="4" name="Title 1"/>
          <p:cNvSpPr>
            <a:spLocks noGrp="1"/>
          </p:cNvSpPr>
          <p:nvPr>
            <p:ph type="title"/>
          </p:nvPr>
        </p:nvSpPr>
        <p:spPr>
          <a:xfrm>
            <a:off x="323528" y="51541"/>
            <a:ext cx="8229600" cy="706090"/>
          </a:xfrm>
        </p:spPr>
        <p:txBody>
          <a:bodyPr>
            <a:normAutofit fontScale="90000"/>
          </a:bodyPr>
          <a:lstStyle/>
          <a:p>
            <a:r>
              <a:rPr lang="en-GB" altLang="en-US" b="1" dirty="0"/>
              <a:t>Leitch Review</a:t>
            </a:r>
          </a:p>
        </p:txBody>
      </p:sp>
    </p:spTree>
    <p:extLst>
      <p:ext uri="{BB962C8B-B14F-4D97-AF65-F5344CB8AC3E}">
        <p14:creationId xmlns:p14="http://schemas.microsoft.com/office/powerpoint/2010/main" val="3058680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8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68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68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686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GB" altLang="en-US" b="1" dirty="0"/>
              <a:t>Thus Globalisation =</a:t>
            </a:r>
          </a:p>
        </p:txBody>
      </p:sp>
      <p:sp>
        <p:nvSpPr>
          <p:cNvPr id="37891" name="Content Placeholder 2"/>
          <p:cNvSpPr>
            <a:spLocks noGrp="1"/>
          </p:cNvSpPr>
          <p:nvPr>
            <p:ph idx="1"/>
          </p:nvPr>
        </p:nvSpPr>
        <p:spPr>
          <a:xfrm>
            <a:off x="457200" y="1600201"/>
            <a:ext cx="8229600" cy="2548880"/>
          </a:xfrm>
        </p:spPr>
        <p:txBody>
          <a:bodyPr/>
          <a:lstStyle/>
          <a:p>
            <a:r>
              <a:rPr lang="en-GB" altLang="en-US" dirty="0"/>
              <a:t>Job mobility</a:t>
            </a:r>
          </a:p>
          <a:p>
            <a:r>
              <a:rPr lang="en-GB" altLang="en-US" dirty="0"/>
              <a:t>Job insecurity</a:t>
            </a:r>
          </a:p>
          <a:p>
            <a:r>
              <a:rPr lang="en-GB" altLang="en-US" dirty="0"/>
              <a:t>Need to re-skill, learn new jobs</a:t>
            </a:r>
          </a:p>
          <a:p>
            <a:r>
              <a:rPr lang="en-GB" altLang="en-US" dirty="0"/>
              <a:t>Importance of life-long learning</a:t>
            </a:r>
          </a:p>
        </p:txBody>
      </p:sp>
    </p:spTree>
    <p:extLst>
      <p:ext uri="{BB962C8B-B14F-4D97-AF65-F5344CB8AC3E}">
        <p14:creationId xmlns:p14="http://schemas.microsoft.com/office/powerpoint/2010/main" val="670382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8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8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78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r>
              <a:rPr lang="en-GB" altLang="en-US" b="1" dirty="0"/>
              <a:t>Joseph Rowntree Foundation</a:t>
            </a:r>
          </a:p>
        </p:txBody>
      </p:sp>
      <p:sp>
        <p:nvSpPr>
          <p:cNvPr id="38915" name="Content Placeholder 2"/>
          <p:cNvSpPr>
            <a:spLocks noGrp="1"/>
          </p:cNvSpPr>
          <p:nvPr>
            <p:ph idx="1"/>
          </p:nvPr>
        </p:nvSpPr>
        <p:spPr>
          <a:xfrm>
            <a:off x="395536" y="1340768"/>
            <a:ext cx="8229600" cy="4525963"/>
          </a:xfrm>
        </p:spPr>
        <p:txBody>
          <a:bodyPr/>
          <a:lstStyle/>
          <a:p>
            <a:pPr eaLnBrk="1" hangingPunct="1"/>
            <a:r>
              <a:rPr lang="en-GB" altLang="en-US" dirty="0"/>
              <a:t>Research into impact of globalisation on local communities</a:t>
            </a:r>
          </a:p>
          <a:p>
            <a:r>
              <a:rPr lang="en-GB" altLang="en-US" dirty="0"/>
              <a:t>‘Globalisation is key to the environment where UK antipoverty policy is implemented. There is limited evidence of how globalisation affects communities and poverty in the UK. Evidence that does exist is fragmented and rarely multi-disciplinary’. </a:t>
            </a:r>
          </a:p>
        </p:txBody>
      </p:sp>
    </p:spTree>
    <p:extLst>
      <p:ext uri="{BB962C8B-B14F-4D97-AF65-F5344CB8AC3E}">
        <p14:creationId xmlns:p14="http://schemas.microsoft.com/office/powerpoint/2010/main" val="4232255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891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r>
              <a:rPr lang="en-GB" altLang="en-US"/>
              <a:t>Joseph Rowntree Foundation</a:t>
            </a:r>
          </a:p>
        </p:txBody>
      </p:sp>
      <p:sp>
        <p:nvSpPr>
          <p:cNvPr id="39939" name="Content Placeholder 2"/>
          <p:cNvSpPr>
            <a:spLocks noGrp="1"/>
          </p:cNvSpPr>
          <p:nvPr>
            <p:ph idx="1"/>
          </p:nvPr>
        </p:nvSpPr>
        <p:spPr>
          <a:xfrm>
            <a:off x="457200" y="1340768"/>
            <a:ext cx="8229600" cy="4525963"/>
          </a:xfrm>
        </p:spPr>
        <p:txBody>
          <a:bodyPr/>
          <a:lstStyle/>
          <a:p>
            <a:r>
              <a:rPr lang="en-GB" altLang="en-US" dirty="0"/>
              <a:t>Reported on 3 key themes:</a:t>
            </a:r>
          </a:p>
          <a:p>
            <a:pPr>
              <a:buFont typeface="Wingdings" pitchFamily="2" charset="2"/>
              <a:buNone/>
            </a:pPr>
            <a:r>
              <a:rPr lang="en-GB" altLang="en-US" dirty="0"/>
              <a:t>• the uneven impacts of globalisation within and between localities;</a:t>
            </a:r>
          </a:p>
          <a:p>
            <a:pPr>
              <a:buFont typeface="Wingdings" pitchFamily="2" charset="2"/>
              <a:buNone/>
            </a:pPr>
            <a:r>
              <a:rPr lang="en-GB" altLang="en-US" dirty="0"/>
              <a:t>• the role of globalisation in shaping local labour markets; and</a:t>
            </a:r>
          </a:p>
          <a:p>
            <a:pPr>
              <a:buFont typeface="Wingdings" pitchFamily="2" charset="2"/>
              <a:buNone/>
            </a:pPr>
            <a:r>
              <a:rPr lang="en-GB" altLang="en-US" dirty="0"/>
              <a:t>• the effects of globalisation on community relations.</a:t>
            </a:r>
          </a:p>
          <a:p>
            <a:r>
              <a:rPr lang="en-GB" altLang="en-US" dirty="0"/>
              <a:t>Findings:</a:t>
            </a:r>
          </a:p>
        </p:txBody>
      </p:sp>
    </p:spTree>
    <p:extLst>
      <p:ext uri="{BB962C8B-B14F-4D97-AF65-F5344CB8AC3E}">
        <p14:creationId xmlns:p14="http://schemas.microsoft.com/office/powerpoint/2010/main" val="3074295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99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993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r>
              <a:rPr lang="en-GB" altLang="en-US" b="1" dirty="0"/>
              <a:t>Point 1</a:t>
            </a:r>
          </a:p>
        </p:txBody>
      </p:sp>
      <p:sp>
        <p:nvSpPr>
          <p:cNvPr id="40963" name="Content Placeholder 2"/>
          <p:cNvSpPr>
            <a:spLocks noGrp="1"/>
          </p:cNvSpPr>
          <p:nvPr>
            <p:ph idx="1"/>
          </p:nvPr>
        </p:nvSpPr>
        <p:spPr>
          <a:xfrm>
            <a:off x="457200" y="1340768"/>
            <a:ext cx="8229600" cy="4525963"/>
          </a:xfrm>
        </p:spPr>
        <p:txBody>
          <a:bodyPr/>
          <a:lstStyle/>
          <a:p>
            <a:r>
              <a:rPr lang="en-GB" altLang="en-US" dirty="0"/>
              <a:t>There is a clear gap between the concepts and discourses of globalisation used by elite policy-makers and the understandings of people on the ground. Respondents had a sense of the broad global processes that affect their lives, but these are understood in terms of particular local impacts and experiences, such as increased unemployment and competition for work.</a:t>
            </a:r>
          </a:p>
        </p:txBody>
      </p:sp>
    </p:spTree>
    <p:extLst>
      <p:ext uri="{BB962C8B-B14F-4D97-AF65-F5344CB8AC3E}">
        <p14:creationId xmlns:p14="http://schemas.microsoft.com/office/powerpoint/2010/main" val="570893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en-GB" altLang="en-US" b="1" dirty="0"/>
              <a:t>Point 2</a:t>
            </a:r>
          </a:p>
        </p:txBody>
      </p:sp>
      <p:sp>
        <p:nvSpPr>
          <p:cNvPr id="41987" name="Content Placeholder 2"/>
          <p:cNvSpPr>
            <a:spLocks noGrp="1"/>
          </p:cNvSpPr>
          <p:nvPr>
            <p:ph idx="1"/>
          </p:nvPr>
        </p:nvSpPr>
        <p:spPr>
          <a:xfrm>
            <a:off x="457200" y="1412776"/>
            <a:ext cx="8229600" cy="4525963"/>
          </a:xfrm>
        </p:spPr>
        <p:txBody>
          <a:bodyPr/>
          <a:lstStyle/>
          <a:p>
            <a:r>
              <a:rPr lang="en-GB" altLang="en-US" dirty="0"/>
              <a:t>These local impacts of global processes are highly uneven. Some groups within communities (generally more educated and skilled workers) have benefited, whereas others (particularly the unemployed and less skilled) have been left behind.</a:t>
            </a:r>
          </a:p>
          <a:p>
            <a:r>
              <a:rPr lang="en-GB" altLang="en-US" dirty="0"/>
              <a:t>Confirms UK governments own research</a:t>
            </a:r>
          </a:p>
          <a:p>
            <a:pPr algn="r">
              <a:buFont typeface="Wingdings" pitchFamily="2" charset="2"/>
              <a:buNone/>
            </a:pPr>
            <a:r>
              <a:rPr lang="en-GB" altLang="en-US" dirty="0"/>
              <a:t>(Government Equalities Office, 2010)</a:t>
            </a:r>
          </a:p>
        </p:txBody>
      </p:sp>
    </p:spTree>
    <p:extLst>
      <p:ext uri="{BB962C8B-B14F-4D97-AF65-F5344CB8AC3E}">
        <p14:creationId xmlns:p14="http://schemas.microsoft.com/office/powerpoint/2010/main" val="3750314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9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98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r>
              <a:rPr lang="en-GB" altLang="en-US" b="1" dirty="0"/>
              <a:t>Point 3</a:t>
            </a:r>
          </a:p>
        </p:txBody>
      </p:sp>
      <p:sp>
        <p:nvSpPr>
          <p:cNvPr id="43011" name="Content Placeholder 2"/>
          <p:cNvSpPr>
            <a:spLocks noGrp="1"/>
          </p:cNvSpPr>
          <p:nvPr>
            <p:ph idx="1"/>
          </p:nvPr>
        </p:nvSpPr>
        <p:spPr/>
        <p:txBody>
          <a:bodyPr>
            <a:normAutofit/>
          </a:bodyPr>
          <a:lstStyle/>
          <a:p>
            <a:r>
              <a:rPr lang="en-GB" altLang="en-US" sz="2800" dirty="0"/>
              <a:t>Uneven impacts of globalisation increase </a:t>
            </a:r>
            <a:r>
              <a:rPr lang="en-GB" altLang="en-US" sz="2800" dirty="0" err="1"/>
              <a:t>precarity</a:t>
            </a:r>
            <a:r>
              <a:rPr lang="en-GB" altLang="en-US" sz="2800" dirty="0"/>
              <a:t> for many groups of workers as well as for the unemployed. </a:t>
            </a:r>
          </a:p>
          <a:p>
            <a:r>
              <a:rPr lang="en-GB" altLang="en-US" sz="2800" dirty="0"/>
              <a:t>In some case studies respondents clearly expressed increased insecurity related to global commercial competition, outsourcing, the use of agency and non-permanent staff, and the perception of being undermined by the migrants willing to work for below-subsistence wages.</a:t>
            </a:r>
          </a:p>
        </p:txBody>
      </p:sp>
    </p:spTree>
    <p:extLst>
      <p:ext uri="{BB962C8B-B14F-4D97-AF65-F5344CB8AC3E}">
        <p14:creationId xmlns:p14="http://schemas.microsoft.com/office/powerpoint/2010/main" val="1596725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lstStyle/>
          <a:p>
            <a:r>
              <a:rPr lang="en-GB" altLang="en-US" b="1" dirty="0"/>
              <a:t>Point 4</a:t>
            </a:r>
          </a:p>
        </p:txBody>
      </p:sp>
      <p:sp>
        <p:nvSpPr>
          <p:cNvPr id="44035" name="Content Placeholder 2"/>
          <p:cNvSpPr>
            <a:spLocks noGrp="1"/>
          </p:cNvSpPr>
          <p:nvPr>
            <p:ph sz="half" idx="4294967295"/>
          </p:nvPr>
        </p:nvSpPr>
        <p:spPr>
          <a:xfrm>
            <a:off x="467544" y="2132856"/>
            <a:ext cx="8507288" cy="1756792"/>
          </a:xfrm>
          <a:prstGeom prst="rect">
            <a:avLst/>
          </a:prstGeom>
        </p:spPr>
        <p:txBody>
          <a:bodyPr/>
          <a:lstStyle/>
          <a:p>
            <a:r>
              <a:rPr lang="en-GB" altLang="en-US" dirty="0"/>
              <a:t>The recession is exacerbating inequalities produced by the differential effects of earlier processes of global integration</a:t>
            </a:r>
          </a:p>
          <a:p>
            <a:endParaRPr lang="en-GB" altLang="en-US" dirty="0"/>
          </a:p>
        </p:txBody>
      </p:sp>
    </p:spTree>
    <p:extLst>
      <p:ext uri="{BB962C8B-B14F-4D97-AF65-F5344CB8AC3E}">
        <p14:creationId xmlns:p14="http://schemas.microsoft.com/office/powerpoint/2010/main" val="13834447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4"/>
          <p:cNvSpPr>
            <a:spLocks noGrp="1"/>
          </p:cNvSpPr>
          <p:nvPr>
            <p:ph type="title"/>
          </p:nvPr>
        </p:nvSpPr>
        <p:spPr/>
        <p:txBody>
          <a:bodyPr/>
          <a:lstStyle/>
          <a:p>
            <a:r>
              <a:rPr lang="en-GB" altLang="en-US" b="1" dirty="0"/>
              <a:t>Point 5</a:t>
            </a:r>
          </a:p>
        </p:txBody>
      </p:sp>
      <p:sp>
        <p:nvSpPr>
          <p:cNvPr id="45059" name="Content Placeholder 5"/>
          <p:cNvSpPr>
            <a:spLocks noGrp="1"/>
          </p:cNvSpPr>
          <p:nvPr>
            <p:ph idx="1"/>
          </p:nvPr>
        </p:nvSpPr>
        <p:spPr/>
        <p:txBody>
          <a:bodyPr/>
          <a:lstStyle/>
          <a:p>
            <a:r>
              <a:rPr lang="en-GB" altLang="en-US"/>
              <a:t>While some global flows such as in-migration can create new social divisions and tensions, our research highlights examples of ‘ordinary multiculturalism’ which strengthen social cohesion in multi-ethnic communities, despite the prevalence of ‘them’ and ‘us’ discourses in wider society and the media.</a:t>
            </a:r>
          </a:p>
        </p:txBody>
      </p:sp>
    </p:spTree>
    <p:extLst>
      <p:ext uri="{BB962C8B-B14F-4D97-AF65-F5344CB8AC3E}">
        <p14:creationId xmlns:p14="http://schemas.microsoft.com/office/powerpoint/2010/main" val="400764087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r>
              <a:rPr lang="en-GB" altLang="en-US" b="1" dirty="0"/>
              <a:t>Meaning…….</a:t>
            </a:r>
          </a:p>
        </p:txBody>
      </p:sp>
      <p:sp>
        <p:nvSpPr>
          <p:cNvPr id="46083" name="Content Placeholder 2"/>
          <p:cNvSpPr>
            <a:spLocks noGrp="1"/>
          </p:cNvSpPr>
          <p:nvPr>
            <p:ph idx="1"/>
          </p:nvPr>
        </p:nvSpPr>
        <p:spPr>
          <a:xfrm>
            <a:off x="457200" y="1484784"/>
            <a:ext cx="8229600" cy="4525963"/>
          </a:xfrm>
        </p:spPr>
        <p:txBody>
          <a:bodyPr>
            <a:normAutofit/>
          </a:bodyPr>
          <a:lstStyle/>
          <a:p>
            <a:r>
              <a:rPr lang="en-GB" altLang="en-US" dirty="0"/>
              <a:t>Globalisation is a concern to UK policy-makers</a:t>
            </a:r>
          </a:p>
          <a:p>
            <a:r>
              <a:rPr lang="en-GB" altLang="en-US" dirty="0"/>
              <a:t>The focus tends to be economic</a:t>
            </a:r>
          </a:p>
          <a:p>
            <a:r>
              <a:rPr lang="en-GB" altLang="en-US" dirty="0"/>
              <a:t>Has implications, however, for social justice and well-being</a:t>
            </a:r>
          </a:p>
          <a:p>
            <a:r>
              <a:rPr lang="en-GB" altLang="en-US" dirty="0"/>
              <a:t>Impact uneven….and not a homogenising force</a:t>
            </a:r>
          </a:p>
          <a:p>
            <a:r>
              <a:rPr lang="en-GB" altLang="en-US" dirty="0"/>
              <a:t>Example of a policy trying to become global in its reach?</a:t>
            </a:r>
          </a:p>
        </p:txBody>
      </p:sp>
    </p:spTree>
    <p:extLst>
      <p:ext uri="{BB962C8B-B14F-4D97-AF65-F5344CB8AC3E}">
        <p14:creationId xmlns:p14="http://schemas.microsoft.com/office/powerpoint/2010/main" val="387108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60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60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60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608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608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lstStyle/>
          <a:p>
            <a:r>
              <a:rPr lang="en-GB" altLang="en-US" sz="4000" b="1" dirty="0"/>
              <a:t>UNESCO Salamanca Statement (1994)</a:t>
            </a:r>
          </a:p>
        </p:txBody>
      </p:sp>
      <p:sp>
        <p:nvSpPr>
          <p:cNvPr id="47107" name="Content Placeholder 2"/>
          <p:cNvSpPr>
            <a:spLocks noGrp="1"/>
          </p:cNvSpPr>
          <p:nvPr>
            <p:ph idx="1"/>
          </p:nvPr>
        </p:nvSpPr>
        <p:spPr/>
        <p:txBody>
          <a:bodyPr/>
          <a:lstStyle/>
          <a:p>
            <a:r>
              <a:rPr lang="en-GB" altLang="en-US" dirty="0"/>
              <a:t>June 1994, Salamanca, Spain</a:t>
            </a:r>
          </a:p>
          <a:p>
            <a:r>
              <a:rPr lang="en-GB" altLang="en-US" dirty="0"/>
              <a:t>World Conference on Special Needs Education</a:t>
            </a:r>
          </a:p>
          <a:p>
            <a:r>
              <a:rPr lang="en-GB" altLang="en-US" dirty="0"/>
              <a:t>92 Governments represented</a:t>
            </a:r>
          </a:p>
          <a:p>
            <a:r>
              <a:rPr lang="en-GB" altLang="en-US" dirty="0"/>
              <a:t>25 international organisations</a:t>
            </a:r>
          </a:p>
          <a:p>
            <a:r>
              <a:rPr lang="en-GB" altLang="en-US" dirty="0">
                <a:hlinkClick r:id="rId2"/>
              </a:rPr>
              <a:t>UNESCO</a:t>
            </a:r>
            <a:r>
              <a:rPr lang="en-GB" altLang="en-US" dirty="0"/>
              <a:t>: United Nations Educational Scientific and Cultural Organisation </a:t>
            </a:r>
          </a:p>
          <a:p>
            <a:endParaRPr lang="en-GB" altLang="en-US" dirty="0"/>
          </a:p>
        </p:txBody>
      </p:sp>
    </p:spTree>
    <p:extLst>
      <p:ext uri="{BB962C8B-B14F-4D97-AF65-F5344CB8AC3E}">
        <p14:creationId xmlns:p14="http://schemas.microsoft.com/office/powerpoint/2010/main" val="2719648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71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71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710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710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7"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r>
              <a:rPr lang="en-GB" altLang="en-US" b="1" dirty="0"/>
              <a:t>Salamanca Statement</a:t>
            </a:r>
          </a:p>
        </p:txBody>
      </p:sp>
      <p:sp>
        <p:nvSpPr>
          <p:cNvPr id="48131" name="Content Placeholder 2"/>
          <p:cNvSpPr>
            <a:spLocks noGrp="1"/>
          </p:cNvSpPr>
          <p:nvPr>
            <p:ph idx="1"/>
          </p:nvPr>
        </p:nvSpPr>
        <p:spPr/>
        <p:txBody>
          <a:bodyPr/>
          <a:lstStyle/>
          <a:p>
            <a:r>
              <a:rPr lang="en-GB" altLang="en-US" dirty="0"/>
              <a:t>Dynamic statement</a:t>
            </a:r>
          </a:p>
          <a:p>
            <a:r>
              <a:rPr lang="en-GB" altLang="en-US" dirty="0"/>
              <a:t>Education to ALL children with disabilities</a:t>
            </a:r>
          </a:p>
          <a:p>
            <a:r>
              <a:rPr lang="en-GB" altLang="en-US" dirty="0"/>
              <a:t>Inclusive education to be the ‘norm’</a:t>
            </a:r>
          </a:p>
          <a:p>
            <a:r>
              <a:rPr lang="en-GB" altLang="en-US" dirty="0"/>
              <a:t>Global framework for action</a:t>
            </a:r>
          </a:p>
        </p:txBody>
      </p:sp>
    </p:spTree>
    <p:extLst>
      <p:ext uri="{BB962C8B-B14F-4D97-AF65-F5344CB8AC3E}">
        <p14:creationId xmlns:p14="http://schemas.microsoft.com/office/powerpoint/2010/main" val="2036407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81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81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813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r>
              <a:rPr lang="en-GB" altLang="en-US" b="1" dirty="0"/>
              <a:t>The Salamanca Statement</a:t>
            </a:r>
          </a:p>
        </p:txBody>
      </p:sp>
      <p:sp>
        <p:nvSpPr>
          <p:cNvPr id="49155" name="Content Placeholder 2"/>
          <p:cNvSpPr>
            <a:spLocks noGrp="1"/>
          </p:cNvSpPr>
          <p:nvPr>
            <p:ph idx="1"/>
          </p:nvPr>
        </p:nvSpPr>
        <p:spPr/>
        <p:txBody>
          <a:bodyPr/>
          <a:lstStyle/>
          <a:p>
            <a:r>
              <a:rPr lang="en-GB" altLang="en-US" dirty="0"/>
              <a:t>International Community to endorse the approach of inclusive schools by implementing:</a:t>
            </a:r>
          </a:p>
          <a:p>
            <a:r>
              <a:rPr lang="en-GB" altLang="en-US" dirty="0"/>
              <a:t>Practical changes</a:t>
            </a:r>
          </a:p>
          <a:p>
            <a:r>
              <a:rPr lang="en-GB" altLang="en-US" dirty="0"/>
              <a:t>Strategic changes</a:t>
            </a:r>
          </a:p>
        </p:txBody>
      </p:sp>
    </p:spTree>
    <p:extLst>
      <p:ext uri="{BB962C8B-B14F-4D97-AF65-F5344CB8AC3E}">
        <p14:creationId xmlns:p14="http://schemas.microsoft.com/office/powerpoint/2010/main" val="1044871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91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915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5"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a:xfrm>
            <a:off x="457200" y="44624"/>
            <a:ext cx="8229600" cy="706090"/>
          </a:xfrm>
        </p:spPr>
        <p:txBody>
          <a:bodyPr>
            <a:normAutofit fontScale="90000"/>
          </a:bodyPr>
          <a:lstStyle/>
          <a:p>
            <a:br>
              <a:rPr lang="en-GB" altLang="en-US" b="1" dirty="0"/>
            </a:br>
            <a:r>
              <a:rPr lang="en-GB" altLang="en-US" b="1" dirty="0"/>
              <a:t>Framework for action</a:t>
            </a:r>
          </a:p>
        </p:txBody>
      </p:sp>
      <p:sp>
        <p:nvSpPr>
          <p:cNvPr id="50179" name="Content Placeholder 2"/>
          <p:cNvSpPr>
            <a:spLocks noGrp="1"/>
          </p:cNvSpPr>
          <p:nvPr>
            <p:ph idx="1"/>
          </p:nvPr>
        </p:nvSpPr>
        <p:spPr/>
        <p:txBody>
          <a:bodyPr/>
          <a:lstStyle/>
          <a:p>
            <a:r>
              <a:rPr lang="en-GB" altLang="en-US" dirty="0"/>
              <a:t>Ordinary Schools to accommodate all children regardless of their physical, intellectual, social, emotional, linguistic or other conditions</a:t>
            </a:r>
          </a:p>
          <a:p>
            <a:r>
              <a:rPr lang="en-GB" altLang="en-US" dirty="0"/>
              <a:t>All educational policies should stipulate that children with disabilities attend the neighbourhood school ‘that would be attended if the child did not have a disability’</a:t>
            </a:r>
          </a:p>
        </p:txBody>
      </p:sp>
    </p:spTree>
    <p:extLst>
      <p:ext uri="{BB962C8B-B14F-4D97-AF65-F5344CB8AC3E}">
        <p14:creationId xmlns:p14="http://schemas.microsoft.com/office/powerpoint/2010/main" val="1850098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1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017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9"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normAutofit fontScale="90000"/>
          </a:bodyPr>
          <a:lstStyle/>
          <a:p>
            <a:r>
              <a:rPr lang="en-GB" altLang="en-US"/>
              <a:t>Salamanca Statement: Commitments</a:t>
            </a:r>
          </a:p>
        </p:txBody>
      </p:sp>
      <p:sp>
        <p:nvSpPr>
          <p:cNvPr id="51203" name="Content Placeholder 2"/>
          <p:cNvSpPr>
            <a:spLocks noGrp="1"/>
          </p:cNvSpPr>
          <p:nvPr>
            <p:ph idx="1"/>
          </p:nvPr>
        </p:nvSpPr>
        <p:spPr/>
        <p:txBody>
          <a:bodyPr/>
          <a:lstStyle/>
          <a:p>
            <a:r>
              <a:rPr lang="en-GB" altLang="en-US"/>
              <a:t>Commitment to Education for All, recognising the necessity and urgency of providing education for all children, young people and adults ‘within the regular school system’</a:t>
            </a:r>
          </a:p>
          <a:p>
            <a:r>
              <a:rPr lang="en-GB" altLang="en-US"/>
              <a:t>Children with SEN ‘must have access to regular schools’</a:t>
            </a:r>
          </a:p>
        </p:txBody>
      </p:sp>
    </p:spTree>
    <p:extLst>
      <p:ext uri="{BB962C8B-B14F-4D97-AF65-F5344CB8AC3E}">
        <p14:creationId xmlns:p14="http://schemas.microsoft.com/office/powerpoint/2010/main" val="317914879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r>
              <a:rPr lang="en-GB" altLang="en-US" b="1" dirty="0"/>
              <a:t>Salamanca Statement</a:t>
            </a:r>
          </a:p>
        </p:txBody>
      </p:sp>
      <p:sp>
        <p:nvSpPr>
          <p:cNvPr id="52227" name="Content Placeholder 2"/>
          <p:cNvSpPr>
            <a:spLocks noGrp="1"/>
          </p:cNvSpPr>
          <p:nvPr>
            <p:ph idx="1"/>
          </p:nvPr>
        </p:nvSpPr>
        <p:spPr>
          <a:xfrm>
            <a:off x="457200" y="1412776"/>
            <a:ext cx="8229600" cy="4525963"/>
          </a:xfrm>
        </p:spPr>
        <p:txBody>
          <a:bodyPr/>
          <a:lstStyle/>
          <a:p>
            <a:r>
              <a:rPr lang="en-GB" altLang="en-US" dirty="0"/>
              <a:t>Highest policy and budgetary priority to ‘improve education services so that all children could be included, regardless of differences or difficulties’</a:t>
            </a:r>
          </a:p>
          <a:p>
            <a:r>
              <a:rPr lang="en-GB" altLang="en-US" dirty="0"/>
              <a:t>To adopt as a matter of Law or policy the principle of ‘inclusive education’ and enrol all children in ordinary schools unless there were compelling reasons for doing otherwise</a:t>
            </a:r>
          </a:p>
          <a:p>
            <a:pPr>
              <a:buFont typeface="Wingdings" pitchFamily="2" charset="2"/>
              <a:buNone/>
            </a:pPr>
            <a:endParaRPr lang="en-GB" altLang="en-US" dirty="0"/>
          </a:p>
        </p:txBody>
      </p:sp>
    </p:spTree>
    <p:extLst>
      <p:ext uri="{BB962C8B-B14F-4D97-AF65-F5344CB8AC3E}">
        <p14:creationId xmlns:p14="http://schemas.microsoft.com/office/powerpoint/2010/main" val="2355292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22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222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7"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lstStyle/>
          <a:p>
            <a:r>
              <a:rPr lang="en-GB" altLang="en-US" b="1" dirty="0"/>
              <a:t>Salamanca Statement</a:t>
            </a:r>
          </a:p>
        </p:txBody>
      </p:sp>
      <p:sp>
        <p:nvSpPr>
          <p:cNvPr id="53251" name="Content Placeholder 2"/>
          <p:cNvSpPr>
            <a:spLocks noGrp="1"/>
          </p:cNvSpPr>
          <p:nvPr>
            <p:ph idx="1"/>
          </p:nvPr>
        </p:nvSpPr>
        <p:spPr>
          <a:xfrm>
            <a:off x="457200" y="1412776"/>
            <a:ext cx="8229600" cy="4525963"/>
          </a:xfrm>
        </p:spPr>
        <p:txBody>
          <a:bodyPr>
            <a:normAutofit fontScale="92500" lnSpcReduction="20000"/>
          </a:bodyPr>
          <a:lstStyle/>
          <a:p>
            <a:r>
              <a:rPr lang="en-GB" altLang="en-US" dirty="0"/>
              <a:t>Develop demonstration projects and encourage exchanges with countries with inclusive education systems</a:t>
            </a:r>
          </a:p>
          <a:p>
            <a:r>
              <a:rPr lang="en-GB" altLang="en-US" dirty="0"/>
              <a:t>Ensure organisations representing people with disabilities, along with parent carers and community bodies, are involved in planning decision-making</a:t>
            </a:r>
          </a:p>
          <a:p>
            <a:r>
              <a:rPr lang="en-GB" altLang="en-US" dirty="0"/>
              <a:t>Greater effort re: pre-school strategies and vocational education</a:t>
            </a:r>
          </a:p>
          <a:p>
            <a:r>
              <a:rPr lang="en-GB" altLang="en-US" dirty="0"/>
              <a:t>Teacher training should embody the principles of inclusion</a:t>
            </a:r>
          </a:p>
        </p:txBody>
      </p:sp>
    </p:spTree>
    <p:extLst>
      <p:ext uri="{BB962C8B-B14F-4D97-AF65-F5344CB8AC3E}">
        <p14:creationId xmlns:p14="http://schemas.microsoft.com/office/powerpoint/2010/main" val="47258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32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325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325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p:txBody>
          <a:bodyPr/>
          <a:lstStyle/>
          <a:p>
            <a:r>
              <a:rPr lang="en-GB" altLang="en-US" b="1" dirty="0"/>
              <a:t>15 years on….?</a:t>
            </a:r>
          </a:p>
        </p:txBody>
      </p:sp>
      <p:sp>
        <p:nvSpPr>
          <p:cNvPr id="54275" name="Content Placeholder 2"/>
          <p:cNvSpPr>
            <a:spLocks noGrp="1"/>
          </p:cNvSpPr>
          <p:nvPr>
            <p:ph idx="1"/>
          </p:nvPr>
        </p:nvSpPr>
        <p:spPr>
          <a:xfrm>
            <a:off x="457200" y="1340768"/>
            <a:ext cx="8229600" cy="4525963"/>
          </a:xfrm>
        </p:spPr>
        <p:txBody>
          <a:bodyPr>
            <a:normAutofit fontScale="92500"/>
          </a:bodyPr>
          <a:lstStyle/>
          <a:p>
            <a:r>
              <a:rPr lang="en-GB" altLang="en-US" dirty="0" err="1"/>
              <a:t>Salamanka</a:t>
            </a:r>
            <a:r>
              <a:rPr lang="en-GB" altLang="en-US" dirty="0"/>
              <a:t> Conference 2009</a:t>
            </a:r>
          </a:p>
          <a:p>
            <a:r>
              <a:rPr lang="en-GB" altLang="en-US" dirty="0"/>
              <a:t>Again: shows uneven impact and likelihood that ideas will not take over but will be ‘indigenised’ into their local/ regional/ national setting</a:t>
            </a:r>
          </a:p>
          <a:p>
            <a:r>
              <a:rPr lang="en-GB" altLang="en-US" dirty="0"/>
              <a:t>Nonetheless opportunity to share ideas, practices and policies globally through websites, </a:t>
            </a:r>
            <a:r>
              <a:rPr lang="en-GB" altLang="en-US" dirty="0" err="1"/>
              <a:t>youtube</a:t>
            </a:r>
            <a:r>
              <a:rPr lang="en-GB" altLang="en-US" dirty="0"/>
              <a:t>, conferences, research, exchange visits….globalisation is facilitating globalisation!</a:t>
            </a:r>
          </a:p>
        </p:txBody>
      </p:sp>
    </p:spTree>
    <p:extLst>
      <p:ext uri="{BB962C8B-B14F-4D97-AF65-F5344CB8AC3E}">
        <p14:creationId xmlns:p14="http://schemas.microsoft.com/office/powerpoint/2010/main" val="3599784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42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427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5"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p:txBody>
          <a:bodyPr/>
          <a:lstStyle/>
          <a:p>
            <a:r>
              <a:rPr lang="en-GB" altLang="en-US" b="1" dirty="0"/>
              <a:t>30 years on….?</a:t>
            </a:r>
          </a:p>
        </p:txBody>
      </p:sp>
      <p:sp>
        <p:nvSpPr>
          <p:cNvPr id="54275" name="Content Placeholder 2"/>
          <p:cNvSpPr>
            <a:spLocks noGrp="1"/>
          </p:cNvSpPr>
          <p:nvPr>
            <p:ph idx="1"/>
          </p:nvPr>
        </p:nvSpPr>
        <p:spPr>
          <a:xfrm>
            <a:off x="457200" y="1340768"/>
            <a:ext cx="8229600" cy="4525963"/>
          </a:xfrm>
        </p:spPr>
        <p:txBody>
          <a:bodyPr>
            <a:normAutofit fontScale="92500"/>
          </a:bodyPr>
          <a:lstStyle/>
          <a:p>
            <a:r>
              <a:rPr lang="en-GB" altLang="en-US" dirty="0"/>
              <a:t>Paris Accord on Climate Change 2015</a:t>
            </a:r>
          </a:p>
          <a:p>
            <a:r>
              <a:rPr lang="en-GB" altLang="en-US" dirty="0"/>
              <a:t>Once again: shows uneven impact and likelihood that ideas will not take over but will be ‘indigenised’ into their local/ regional/ national setting</a:t>
            </a:r>
          </a:p>
          <a:p>
            <a:r>
              <a:rPr lang="en-GB" altLang="en-US" dirty="0"/>
              <a:t>Nonetheless opportunity to share ideas, practices and policies globally through websites, </a:t>
            </a:r>
            <a:r>
              <a:rPr lang="en-GB" altLang="en-US" dirty="0" err="1"/>
              <a:t>youtube</a:t>
            </a:r>
            <a:r>
              <a:rPr lang="en-GB" altLang="en-US" dirty="0"/>
              <a:t>, conferences, research, exchange visits….globalisation is facilitating globalisation!</a:t>
            </a:r>
          </a:p>
        </p:txBody>
      </p:sp>
    </p:spTree>
    <p:extLst>
      <p:ext uri="{BB962C8B-B14F-4D97-AF65-F5344CB8AC3E}">
        <p14:creationId xmlns:p14="http://schemas.microsoft.com/office/powerpoint/2010/main" val="3735057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42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427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5"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31640" y="692696"/>
            <a:ext cx="5616624" cy="707886"/>
          </a:xfrm>
          <a:prstGeom prst="rect">
            <a:avLst/>
          </a:prstGeom>
          <a:noFill/>
        </p:spPr>
        <p:txBody>
          <a:bodyPr wrap="square" rtlCol="0">
            <a:spAutoFit/>
          </a:bodyPr>
          <a:lstStyle/>
          <a:p>
            <a:pPr algn="ctr"/>
            <a:r>
              <a:rPr lang="en-GB" sz="4000" dirty="0"/>
              <a:t>The Story of Stuff</a:t>
            </a:r>
          </a:p>
        </p:txBody>
      </p:sp>
      <p:pic>
        <p:nvPicPr>
          <p:cNvPr id="3" name="Picture 2">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75856" y="1578779"/>
            <a:ext cx="1936789" cy="2042914"/>
          </a:xfrm>
          <a:prstGeom prst="rect">
            <a:avLst/>
          </a:prstGeom>
        </p:spPr>
      </p:pic>
      <p:sp>
        <p:nvSpPr>
          <p:cNvPr id="4" name="TextBox 3">
            <a:extLst>
              <a:ext uri="{FF2B5EF4-FFF2-40B4-BE49-F238E27FC236}">
                <a16:creationId xmlns:a16="http://schemas.microsoft.com/office/drawing/2014/main" id="{CC853A73-7D19-D49C-78B5-0C0A9E14A3D0}"/>
              </a:ext>
            </a:extLst>
          </p:cNvPr>
          <p:cNvSpPr txBox="1"/>
          <p:nvPr/>
        </p:nvSpPr>
        <p:spPr>
          <a:xfrm>
            <a:off x="755576" y="4005064"/>
            <a:ext cx="7632848" cy="1569660"/>
          </a:xfrm>
          <a:prstGeom prst="rect">
            <a:avLst/>
          </a:prstGeom>
          <a:noFill/>
        </p:spPr>
        <p:txBody>
          <a:bodyPr wrap="square" rtlCol="0">
            <a:spAutoFit/>
          </a:bodyPr>
          <a:lstStyle/>
          <a:p>
            <a:pPr algn="ctr"/>
            <a:r>
              <a:rPr lang="en-GB" sz="2400" i="1" dirty="0"/>
              <a:t>Remember that, as an </a:t>
            </a:r>
            <a:r>
              <a:rPr lang="en-GB" sz="2400" b="1" i="1" dirty="0"/>
              <a:t>ethical consumer</a:t>
            </a:r>
            <a:r>
              <a:rPr lang="en-GB" sz="2400" i="1" dirty="0"/>
              <a:t>, you can choose to make changes at any of the points of the production and consumption process outlined in the video that we looked at earlier in the Module.</a:t>
            </a:r>
          </a:p>
        </p:txBody>
      </p:sp>
    </p:spTree>
    <p:extLst>
      <p:ext uri="{BB962C8B-B14F-4D97-AF65-F5344CB8AC3E}">
        <p14:creationId xmlns:p14="http://schemas.microsoft.com/office/powerpoint/2010/main" val="241833710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323528" y="116632"/>
            <a:ext cx="8229600" cy="490066"/>
          </a:xfrm>
        </p:spPr>
        <p:txBody>
          <a:bodyPr>
            <a:normAutofit fontScale="90000"/>
          </a:bodyPr>
          <a:lstStyle/>
          <a:p>
            <a:pPr eaLnBrk="1" hangingPunct="1"/>
            <a:r>
              <a:rPr lang="en-GB" altLang="en-US" dirty="0"/>
              <a:t>References </a:t>
            </a:r>
          </a:p>
        </p:txBody>
      </p:sp>
      <p:sp>
        <p:nvSpPr>
          <p:cNvPr id="71683" name="Rectangle 3"/>
          <p:cNvSpPr>
            <a:spLocks noGrp="1" noChangeArrowheads="1"/>
          </p:cNvSpPr>
          <p:nvPr>
            <p:ph type="body" idx="1"/>
          </p:nvPr>
        </p:nvSpPr>
        <p:spPr>
          <a:xfrm>
            <a:off x="323528" y="1052736"/>
            <a:ext cx="8640960" cy="4525963"/>
          </a:xfrm>
        </p:spPr>
        <p:txBody>
          <a:bodyPr>
            <a:normAutofit lnSpcReduction="10000"/>
          </a:bodyPr>
          <a:lstStyle/>
          <a:p>
            <a:pPr>
              <a:lnSpc>
                <a:spcPct val="90000"/>
              </a:lnSpc>
              <a:spcBef>
                <a:spcPts val="600"/>
              </a:spcBef>
            </a:pPr>
            <a:r>
              <a:rPr lang="en-GB" altLang="en-US" sz="1800" dirty="0"/>
              <a:t>Appadurai, A. (1990) ‘Disjuncture and difference in the global political economy’, </a:t>
            </a:r>
            <a:r>
              <a:rPr lang="en-GB" altLang="en-US" sz="1800" i="1" dirty="0"/>
              <a:t>Public Culture</a:t>
            </a:r>
            <a:r>
              <a:rPr lang="en-GB" altLang="en-US" sz="1800" dirty="0"/>
              <a:t>, 2:2, Available at: </a:t>
            </a:r>
            <a:r>
              <a:rPr lang="en-GB" altLang="en-US" sz="1800" dirty="0">
                <a:hlinkClick r:id="rId3"/>
              </a:rPr>
              <a:t>http://www.arjunappadurai.org/articles/Appadurai_Disjuncture_and_Difference_in_the_Global_Cultural_Economy.pdf</a:t>
            </a:r>
            <a:r>
              <a:rPr lang="en-GB" altLang="en-US" sz="1800" dirty="0"/>
              <a:t> [Accessed 22/09/2022]</a:t>
            </a:r>
          </a:p>
          <a:p>
            <a:pPr eaLnBrk="1" hangingPunct="1">
              <a:lnSpc>
                <a:spcPct val="90000"/>
              </a:lnSpc>
              <a:spcBef>
                <a:spcPts val="600"/>
              </a:spcBef>
            </a:pPr>
            <a:r>
              <a:rPr lang="en-GB" altLang="en-US" sz="1800" dirty="0" err="1"/>
              <a:t>Axford</a:t>
            </a:r>
            <a:r>
              <a:rPr lang="en-GB" altLang="en-US" sz="1800" dirty="0"/>
              <a:t>, B. </a:t>
            </a:r>
            <a:r>
              <a:rPr lang="en-GB" altLang="en-US" sz="1800" i="1" dirty="0"/>
              <a:t>The Global System. Economics, Politics and Culture</a:t>
            </a:r>
            <a:r>
              <a:rPr lang="en-GB" altLang="en-US" sz="1800" dirty="0"/>
              <a:t>, Cambridge: Polity, 1995</a:t>
            </a:r>
          </a:p>
          <a:p>
            <a:pPr eaLnBrk="1" hangingPunct="1">
              <a:lnSpc>
                <a:spcPct val="90000"/>
              </a:lnSpc>
              <a:spcBef>
                <a:spcPts val="600"/>
              </a:spcBef>
            </a:pPr>
            <a:r>
              <a:rPr lang="en-GB" altLang="en-US" sz="1800" dirty="0"/>
              <a:t>Beck, U. </a:t>
            </a:r>
            <a:r>
              <a:rPr lang="en-GB" altLang="en-US" sz="1800" i="1" dirty="0"/>
              <a:t>Risk Society: Towards a New Modernity</a:t>
            </a:r>
            <a:r>
              <a:rPr lang="en-GB" altLang="en-US" sz="1800" dirty="0"/>
              <a:t>, London: Sage, 1992</a:t>
            </a:r>
          </a:p>
          <a:p>
            <a:pPr eaLnBrk="1" hangingPunct="1">
              <a:lnSpc>
                <a:spcPct val="90000"/>
              </a:lnSpc>
              <a:spcBef>
                <a:spcPts val="600"/>
              </a:spcBef>
            </a:pPr>
            <a:r>
              <a:rPr lang="en-GB" altLang="en-US" sz="1800" dirty="0"/>
              <a:t>Beck, U. </a:t>
            </a:r>
            <a:r>
              <a:rPr lang="en-GB" altLang="en-US" sz="1800" i="1" dirty="0"/>
              <a:t>World Risk Society</a:t>
            </a:r>
            <a:r>
              <a:rPr lang="en-GB" altLang="en-US" sz="1800" dirty="0"/>
              <a:t>, Cambridge: Policy, 2000</a:t>
            </a:r>
          </a:p>
          <a:p>
            <a:pPr eaLnBrk="1" hangingPunct="1">
              <a:lnSpc>
                <a:spcPct val="90000"/>
              </a:lnSpc>
              <a:spcBef>
                <a:spcPts val="600"/>
              </a:spcBef>
            </a:pPr>
            <a:r>
              <a:rPr lang="en-GB" altLang="en-US" sz="1800" dirty="0"/>
              <a:t>Beynon, J. &amp; </a:t>
            </a:r>
            <a:r>
              <a:rPr lang="en-GB" altLang="en-US" sz="1800" dirty="0" err="1"/>
              <a:t>Dunkerley</a:t>
            </a:r>
            <a:r>
              <a:rPr lang="en-GB" altLang="en-US" sz="1800" dirty="0"/>
              <a:t>, D. (eds), </a:t>
            </a:r>
            <a:r>
              <a:rPr lang="en-GB" altLang="en-US" sz="1800" i="1" dirty="0"/>
              <a:t>Globalization: The Reader</a:t>
            </a:r>
            <a:r>
              <a:rPr lang="en-GB" altLang="en-US" sz="1800" dirty="0"/>
              <a:t>, London: Athlone Press, 2000</a:t>
            </a:r>
          </a:p>
          <a:p>
            <a:pPr eaLnBrk="1" hangingPunct="1">
              <a:spcBef>
                <a:spcPts val="600"/>
              </a:spcBef>
            </a:pPr>
            <a:r>
              <a:rPr lang="en-GB" altLang="en-US" sz="1800" dirty="0" err="1"/>
              <a:t>Edkins</a:t>
            </a:r>
            <a:r>
              <a:rPr lang="en-GB" altLang="en-US" sz="1800" dirty="0"/>
              <a:t>, J. &amp; Zehfuss, M. (eds.) </a:t>
            </a:r>
            <a:r>
              <a:rPr lang="en-GB" altLang="en-US" sz="1800" i="1" dirty="0"/>
              <a:t>Global Politics: A New Introduction</a:t>
            </a:r>
            <a:r>
              <a:rPr lang="en-GB" altLang="en-US" sz="1800" dirty="0"/>
              <a:t>, London: Routledge, 2009</a:t>
            </a:r>
          </a:p>
          <a:p>
            <a:pPr eaLnBrk="1" hangingPunct="1">
              <a:spcBef>
                <a:spcPts val="600"/>
              </a:spcBef>
            </a:pPr>
            <a:r>
              <a:rPr lang="en-GB" altLang="en-US" sz="1800" dirty="0"/>
              <a:t>Heyman, J. </a:t>
            </a:r>
            <a:r>
              <a:rPr lang="en-GB" altLang="en-US" sz="1800" dirty="0" err="1"/>
              <a:t>McC</a:t>
            </a:r>
            <a:r>
              <a:rPr lang="en-GB" altLang="en-US" sz="1800" dirty="0"/>
              <a:t>., &amp; Campbell, H. (2009). The anthropology of global flows: A critical reading of Appadurai’s `Disjuncture and Difference in the Global Cultural Economy’. </a:t>
            </a:r>
            <a:r>
              <a:rPr lang="en-GB" altLang="en-US" sz="1800" i="1" dirty="0"/>
              <a:t>Anthropological Theory</a:t>
            </a:r>
            <a:r>
              <a:rPr lang="en-GB" altLang="en-US" sz="1800" dirty="0"/>
              <a:t>, 9(2), 131–148. Available at: </a:t>
            </a:r>
            <a:r>
              <a:rPr lang="en-GB" altLang="en-US" sz="1800" dirty="0">
                <a:hlinkClick r:id="rId4"/>
              </a:rPr>
              <a:t>https://journals-sagepub-com.ezproxy.uwtsd.ac.uk/doi/abs/10.1177/1463499609105474</a:t>
            </a:r>
            <a:r>
              <a:rPr lang="en-GB" altLang="en-US" sz="1800" dirty="0"/>
              <a:t> [Accessed 22/09/2022]</a:t>
            </a:r>
          </a:p>
          <a:p>
            <a:pPr eaLnBrk="1" hangingPunct="1">
              <a:spcBef>
                <a:spcPts val="600"/>
              </a:spcBef>
            </a:pPr>
            <a:r>
              <a:rPr lang="en-GB" altLang="en-US" sz="1800" dirty="0"/>
              <a:t>Higgins, P. &amp; Johnson, J. (eds) </a:t>
            </a:r>
            <a:r>
              <a:rPr lang="en-GB" altLang="en-US" sz="1800" i="1" dirty="0"/>
              <a:t>Personal Sociology</a:t>
            </a:r>
            <a:r>
              <a:rPr lang="en-GB" altLang="en-US" sz="1800" dirty="0"/>
              <a:t>, </a:t>
            </a:r>
            <a:r>
              <a:rPr lang="en-GB" altLang="en-US" sz="1800" dirty="0" err="1"/>
              <a:t>NewYork</a:t>
            </a:r>
            <a:r>
              <a:rPr lang="en-GB" altLang="en-US" sz="1800" dirty="0"/>
              <a:t>: Praeger, 1988</a:t>
            </a:r>
          </a:p>
          <a:p>
            <a:pPr eaLnBrk="1" hangingPunct="1">
              <a:lnSpc>
                <a:spcPct val="90000"/>
              </a:lnSpc>
              <a:spcBef>
                <a:spcPts val="600"/>
              </a:spcBef>
            </a:pPr>
            <a:endParaRPr lang="en-GB" altLang="en-US" sz="1800" dirty="0"/>
          </a:p>
          <a:p>
            <a:pPr eaLnBrk="1" hangingPunct="1">
              <a:lnSpc>
                <a:spcPct val="90000"/>
              </a:lnSpc>
              <a:spcBef>
                <a:spcPts val="600"/>
              </a:spcBef>
              <a:buFont typeface="Wingdings" pitchFamily="2" charset="2"/>
              <a:buNone/>
            </a:pPr>
            <a:endParaRPr lang="en-GB" altLang="en-US" sz="1800" dirty="0"/>
          </a:p>
          <a:p>
            <a:pPr eaLnBrk="1" hangingPunct="1">
              <a:lnSpc>
                <a:spcPct val="90000"/>
              </a:lnSpc>
              <a:spcBef>
                <a:spcPts val="600"/>
              </a:spcBef>
              <a:buFont typeface="Wingdings" pitchFamily="2" charset="2"/>
              <a:buNone/>
            </a:pPr>
            <a:endParaRPr lang="en-GB" altLang="en-US" sz="1800" dirty="0"/>
          </a:p>
          <a:p>
            <a:pPr eaLnBrk="1" hangingPunct="1">
              <a:lnSpc>
                <a:spcPct val="90000"/>
              </a:lnSpc>
              <a:spcBef>
                <a:spcPts val="600"/>
              </a:spcBef>
            </a:pPr>
            <a:endParaRPr lang="en-GB" altLang="en-US" sz="1800" dirty="0"/>
          </a:p>
        </p:txBody>
      </p:sp>
    </p:spTree>
    <p:extLst>
      <p:ext uri="{BB962C8B-B14F-4D97-AF65-F5344CB8AC3E}">
        <p14:creationId xmlns:p14="http://schemas.microsoft.com/office/powerpoint/2010/main" val="141916081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p:cNvSpPr>
          <p:nvPr>
            <p:ph type="title"/>
          </p:nvPr>
        </p:nvSpPr>
        <p:spPr/>
        <p:txBody>
          <a:bodyPr/>
          <a:lstStyle/>
          <a:p>
            <a:r>
              <a:rPr lang="en-US" altLang="en-US"/>
              <a:t>References</a:t>
            </a:r>
          </a:p>
        </p:txBody>
      </p:sp>
      <p:sp>
        <p:nvSpPr>
          <p:cNvPr id="72707" name="Content Placeholder 2"/>
          <p:cNvSpPr>
            <a:spLocks noGrp="1"/>
          </p:cNvSpPr>
          <p:nvPr>
            <p:ph idx="1"/>
          </p:nvPr>
        </p:nvSpPr>
        <p:spPr>
          <a:xfrm>
            <a:off x="429574" y="1268760"/>
            <a:ext cx="8229600" cy="4525963"/>
          </a:xfrm>
        </p:spPr>
        <p:txBody>
          <a:bodyPr>
            <a:normAutofit/>
          </a:bodyPr>
          <a:lstStyle/>
          <a:p>
            <a:pPr eaLnBrk="1" hangingPunct="1">
              <a:spcBef>
                <a:spcPts val="600"/>
              </a:spcBef>
            </a:pPr>
            <a:r>
              <a:rPr lang="en-GB" altLang="en-US" sz="1800" dirty="0"/>
              <a:t>Leitch (2006) </a:t>
            </a:r>
            <a:r>
              <a:rPr lang="en-GB" altLang="en-US" sz="1800" i="1" dirty="0"/>
              <a:t>Prosperity for all in the global economy: World class skills </a:t>
            </a:r>
            <a:r>
              <a:rPr lang="en-GB" altLang="en-US" sz="1800" dirty="0"/>
              <a:t>London: HMSO Available at: </a:t>
            </a:r>
            <a:r>
              <a:rPr lang="en-GB" altLang="en-US" sz="1800" dirty="0">
                <a:hlinkClick r:id="rId3"/>
              </a:rPr>
              <a:t>https://assets.publishing.service.gov.uk/government/uploads/system/uploads/attachment_data/file/354161/Prosperity_for_all_in_the_global_economy_-_summary.pdf</a:t>
            </a:r>
            <a:r>
              <a:rPr lang="en-GB" altLang="en-US" sz="1800" dirty="0"/>
              <a:t> [Accessed 22/09/2022]</a:t>
            </a:r>
          </a:p>
          <a:p>
            <a:pPr eaLnBrk="1" hangingPunct="1">
              <a:spcBef>
                <a:spcPts val="600"/>
              </a:spcBef>
            </a:pPr>
            <a:r>
              <a:rPr lang="en-GB" altLang="en-US" sz="1800" dirty="0"/>
              <a:t>Joseph Rowntree Foundation (2009) </a:t>
            </a:r>
            <a:r>
              <a:rPr lang="en-GB" altLang="en-US" sz="1800" i="1" dirty="0"/>
              <a:t>Globalisation, UK poverty and communities</a:t>
            </a:r>
            <a:r>
              <a:rPr lang="en-GB" altLang="en-US" sz="1800" dirty="0"/>
              <a:t> Available at: </a:t>
            </a:r>
            <a:r>
              <a:rPr lang="en-GB" altLang="en-US" sz="1800" dirty="0">
                <a:hlinkClick r:id="rId4"/>
              </a:rPr>
              <a:t>https://www.jrf.org.uk/sites/default/files/jrf/migrated/files/investigations-globalisation.pdf</a:t>
            </a:r>
            <a:r>
              <a:rPr lang="en-GB" altLang="en-US" sz="1800" dirty="0"/>
              <a:t> [Accessed 22/09/2022]</a:t>
            </a:r>
          </a:p>
          <a:p>
            <a:pPr>
              <a:spcBef>
                <a:spcPts val="600"/>
              </a:spcBef>
            </a:pPr>
            <a:r>
              <a:rPr lang="en-GB" altLang="en-US" sz="1800" dirty="0"/>
              <a:t>UNESCO (1994) </a:t>
            </a:r>
            <a:r>
              <a:rPr lang="en-GB" altLang="en-US" sz="1800" i="1" dirty="0"/>
              <a:t>The Salamanca statement and framework for action on special needs education</a:t>
            </a:r>
            <a:r>
              <a:rPr lang="en-GB" altLang="en-US" sz="1800" dirty="0"/>
              <a:t> Available at: </a:t>
            </a:r>
            <a:r>
              <a:rPr lang="en-GB" altLang="en-US" sz="1800" dirty="0">
                <a:hlinkClick r:id="rId5"/>
              </a:rPr>
              <a:t>https://unesdoc.unesco.org/ark:/48223/pf0000098427</a:t>
            </a:r>
            <a:r>
              <a:rPr lang="en-GB" altLang="en-US" sz="1800" dirty="0"/>
              <a:t> [Accessed 22/09/2022]</a:t>
            </a:r>
            <a:endParaRPr lang="en-GB" altLang="en-US" sz="1800" i="1" dirty="0"/>
          </a:p>
          <a:p>
            <a:pPr eaLnBrk="1" hangingPunct="1">
              <a:spcBef>
                <a:spcPts val="600"/>
              </a:spcBef>
            </a:pPr>
            <a:r>
              <a:rPr lang="en-GB" altLang="en-US" sz="1800" dirty="0"/>
              <a:t>Wallerstein, I. </a:t>
            </a:r>
            <a:r>
              <a:rPr lang="en-GB" altLang="en-US" sz="1800" i="1" dirty="0"/>
              <a:t>The Capitalist World Economy</a:t>
            </a:r>
            <a:r>
              <a:rPr lang="en-GB" altLang="en-US" sz="1800" dirty="0"/>
              <a:t>, Cambridge University Press: Cambridge, 1979</a:t>
            </a:r>
          </a:p>
          <a:p>
            <a:pPr eaLnBrk="1" hangingPunct="1">
              <a:spcBef>
                <a:spcPts val="600"/>
              </a:spcBef>
            </a:pPr>
            <a:r>
              <a:rPr lang="en-GB" altLang="en-US" sz="1800" dirty="0" err="1"/>
              <a:t>Yeates</a:t>
            </a:r>
            <a:r>
              <a:rPr lang="en-GB" altLang="en-US" sz="1800" dirty="0"/>
              <a:t>, N. (ed) </a:t>
            </a:r>
            <a:r>
              <a:rPr lang="en-GB" altLang="en-US" sz="1800" i="1" dirty="0"/>
              <a:t>Understanding Global Social Policy</a:t>
            </a:r>
            <a:r>
              <a:rPr lang="en-GB" altLang="en-US" sz="1800" dirty="0"/>
              <a:t>, Bristol: The Polity Press, 2008</a:t>
            </a:r>
          </a:p>
          <a:p>
            <a:pPr eaLnBrk="1" hangingPunct="1">
              <a:spcBef>
                <a:spcPts val="600"/>
              </a:spcBef>
            </a:pPr>
            <a:endParaRPr lang="en-GB" altLang="en-US" sz="1800" dirty="0"/>
          </a:p>
          <a:p>
            <a:pPr>
              <a:spcBef>
                <a:spcPts val="600"/>
              </a:spcBef>
            </a:pPr>
            <a:endParaRPr lang="en-GB" altLang="en-US" sz="1800" dirty="0"/>
          </a:p>
        </p:txBody>
      </p:sp>
    </p:spTree>
    <p:extLst>
      <p:ext uri="{BB962C8B-B14F-4D97-AF65-F5344CB8AC3E}">
        <p14:creationId xmlns:p14="http://schemas.microsoft.com/office/powerpoint/2010/main" val="3276247798"/>
      </p:ext>
    </p:extLst>
  </p:cSld>
  <p:clrMapOvr>
    <a:masterClrMapping/>
  </p:clrMapOvr>
</p:sld>
</file>

<file path=ppt/theme/theme1.xml><?xml version="1.0" encoding="utf-8"?>
<a:theme xmlns:a="http://schemas.openxmlformats.org/drawingml/2006/main" name="UWTSD PPT Template (lecture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473</TotalTime>
  <Words>2700</Words>
  <Application>Microsoft Office PowerPoint</Application>
  <PresentationFormat>On-screen Show (4:3)</PresentationFormat>
  <Paragraphs>229</Paragraphs>
  <Slides>51</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51</vt:i4>
      </vt:variant>
    </vt:vector>
  </HeadingPairs>
  <TitlesOfParts>
    <vt:vector size="55" baseType="lpstr">
      <vt:lpstr>Arial</vt:lpstr>
      <vt:lpstr>Calibri</vt:lpstr>
      <vt:lpstr>Wingdings</vt:lpstr>
      <vt:lpstr>UWTSD PPT Template (lectures)</vt:lpstr>
      <vt:lpstr>PowerPoint Presentation</vt:lpstr>
      <vt:lpstr>What is globalisation?</vt:lpstr>
      <vt:lpstr>Theories of globalisation</vt:lpstr>
      <vt:lpstr>Different theories of globalisation</vt:lpstr>
      <vt:lpstr>Different theories of globalisation</vt:lpstr>
      <vt:lpstr>Globalisation</vt:lpstr>
      <vt:lpstr>PowerPoint Presentation</vt:lpstr>
      <vt:lpstr>Ethnoscapes</vt:lpstr>
      <vt:lpstr>Financescapes</vt:lpstr>
      <vt:lpstr>Technoscapes</vt:lpstr>
      <vt:lpstr>Mediascapes</vt:lpstr>
      <vt:lpstr>Ideoscapes</vt:lpstr>
      <vt:lpstr>Globalisation…….</vt:lpstr>
      <vt:lpstr>In other words, the global ‘scapes’</vt:lpstr>
      <vt:lpstr>A Global Village?</vt:lpstr>
      <vt:lpstr>Our own experience of globalisation</vt:lpstr>
      <vt:lpstr>Globalisation and ‘Choice’</vt:lpstr>
      <vt:lpstr>PowerPoint Presentation</vt:lpstr>
      <vt:lpstr>PowerPoint Presentation</vt:lpstr>
      <vt:lpstr>PowerPoint Presentation</vt:lpstr>
      <vt:lpstr>PowerPoint Presentation</vt:lpstr>
      <vt:lpstr>PowerPoint Presentation</vt:lpstr>
      <vt:lpstr>PowerPoint Presentation</vt:lpstr>
      <vt:lpstr>Impacts of globalisation – some case studies</vt:lpstr>
      <vt:lpstr>Leitch Review</vt:lpstr>
      <vt:lpstr>Leitch Review</vt:lpstr>
      <vt:lpstr>Leitch Review</vt:lpstr>
      <vt:lpstr>Issues</vt:lpstr>
      <vt:lpstr>Leitch Review</vt:lpstr>
      <vt:lpstr>Leitch Review</vt:lpstr>
      <vt:lpstr>Thus Globalisation =</vt:lpstr>
      <vt:lpstr>Joseph Rowntree Foundation</vt:lpstr>
      <vt:lpstr>Joseph Rowntree Foundation</vt:lpstr>
      <vt:lpstr>Point 1</vt:lpstr>
      <vt:lpstr>Point 2</vt:lpstr>
      <vt:lpstr>Point 3</vt:lpstr>
      <vt:lpstr>Point 4</vt:lpstr>
      <vt:lpstr>Point 5</vt:lpstr>
      <vt:lpstr>Meaning…….</vt:lpstr>
      <vt:lpstr>UNESCO Salamanca Statement (1994)</vt:lpstr>
      <vt:lpstr>Salamanca Statement</vt:lpstr>
      <vt:lpstr>The Salamanca Statement</vt:lpstr>
      <vt:lpstr> Framework for action</vt:lpstr>
      <vt:lpstr>Salamanca Statement: Commitments</vt:lpstr>
      <vt:lpstr>Salamanca Statement</vt:lpstr>
      <vt:lpstr>Salamanca Statement</vt:lpstr>
      <vt:lpstr>15 years on….?</vt:lpstr>
      <vt:lpstr>30 years on….?</vt:lpstr>
      <vt:lpstr>PowerPoint Presentation</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36</cp:revision>
  <dcterms:created xsi:type="dcterms:W3CDTF">2016-11-30T09:33:30Z</dcterms:created>
  <dcterms:modified xsi:type="dcterms:W3CDTF">2024-11-15T08:36:10Z</dcterms:modified>
</cp:coreProperties>
</file>