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26"/>
  </p:notesMasterIdLst>
  <p:handoutMasterIdLst>
    <p:handoutMasterId r:id="rId27"/>
  </p:handoutMasterIdLst>
  <p:sldIdLst>
    <p:sldId id="277" r:id="rId3"/>
    <p:sldId id="331" r:id="rId4"/>
    <p:sldId id="257" r:id="rId5"/>
    <p:sldId id="511" r:id="rId6"/>
    <p:sldId id="509" r:id="rId7"/>
    <p:sldId id="510" r:id="rId8"/>
    <p:sldId id="508" r:id="rId9"/>
    <p:sldId id="512" r:id="rId10"/>
    <p:sldId id="516" r:id="rId11"/>
    <p:sldId id="513" r:id="rId12"/>
    <p:sldId id="515" r:id="rId13"/>
    <p:sldId id="514" r:id="rId14"/>
    <p:sldId id="526" r:id="rId15"/>
    <p:sldId id="519" r:id="rId16"/>
    <p:sldId id="520" r:id="rId17"/>
    <p:sldId id="518" r:id="rId18"/>
    <p:sldId id="517" r:id="rId19"/>
    <p:sldId id="524" r:id="rId20"/>
    <p:sldId id="523" r:id="rId21"/>
    <p:sldId id="522" r:id="rId22"/>
    <p:sldId id="521" r:id="rId23"/>
    <p:sldId id="527" r:id="rId24"/>
    <p:sldId id="525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4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0" d="100"/>
          <a:sy n="80" d="100"/>
        </p:scale>
        <p:origin x="4050" y="8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75703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016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ngodb.org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ngodb.org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hive.apache.org/" TargetMode="External"/><Relationship Id="rId2" Type="http://schemas.openxmlformats.org/officeDocument/2006/relationships/hyperlink" Target="http://hbase.apache.org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twitter/flockdb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ACCA6019 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Emerging Trends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BIG DATA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D320EC-FEEC-5D86-AE43-7690360EBD31}"/>
              </a:ext>
            </a:extLst>
          </p:cNvPr>
          <p:cNvSpPr txBox="1"/>
          <p:nvPr/>
        </p:nvSpPr>
        <p:spPr>
          <a:xfrm>
            <a:off x="391069" y="1412776"/>
            <a:ext cx="8208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How much would it cost to store all world music electronically?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C369AB-F07D-906A-8A91-90646ED8B9F5}"/>
              </a:ext>
            </a:extLst>
          </p:cNvPr>
          <p:cNvSpPr txBox="1"/>
          <p:nvPr/>
        </p:nvSpPr>
        <p:spPr>
          <a:xfrm>
            <a:off x="449690" y="2996952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Assuming 5p per Gb and 10 Tb storage requirement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828DC80-C9D3-68B7-12DE-9A593C281750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/>
              <a:t>Big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BBEE0-BC63-F2A6-C9D6-E1FD3661674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How many processing devices do you own?</a:t>
            </a:r>
          </a:p>
          <a:p>
            <a:pPr marL="177800"/>
            <a:r>
              <a:rPr lang="en-GB" sz="2800" dirty="0"/>
              <a:t>	What about you’re immediate family?</a:t>
            </a:r>
          </a:p>
          <a:p>
            <a:pPr marL="177800"/>
            <a:endParaRPr lang="en-GB" sz="2800" dirty="0"/>
          </a:p>
          <a:p>
            <a:pPr marL="177800"/>
            <a:r>
              <a:rPr lang="en-GB" sz="2800" dirty="0"/>
              <a:t>How many do you have access to?</a:t>
            </a: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721FE-32EE-134C-D7FB-DCAECC6FB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66E06-D399-AFB6-864E-C41F0239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77800"/>
            <a:r>
              <a:rPr lang="en-GB" sz="2400" dirty="0"/>
              <a:t>Mobile</a:t>
            </a:r>
          </a:p>
          <a:p>
            <a:pPr marL="177800"/>
            <a:r>
              <a:rPr lang="en-GB" sz="2400" dirty="0"/>
              <a:t>Laptop</a:t>
            </a:r>
          </a:p>
          <a:p>
            <a:pPr marL="177800"/>
            <a:r>
              <a:rPr lang="en-GB" sz="2400" dirty="0"/>
              <a:t>Desktop</a:t>
            </a:r>
          </a:p>
          <a:p>
            <a:pPr marL="177800"/>
            <a:r>
              <a:rPr lang="en-GB" sz="2400" dirty="0"/>
              <a:t>Calculator</a:t>
            </a:r>
          </a:p>
          <a:p>
            <a:pPr marL="177800"/>
            <a:r>
              <a:rPr lang="en-GB" sz="2400" dirty="0"/>
              <a:t>Car</a:t>
            </a:r>
          </a:p>
          <a:p>
            <a:pPr marL="177800"/>
            <a:r>
              <a:rPr lang="en-GB" sz="2400" dirty="0"/>
              <a:t>Home appliances</a:t>
            </a:r>
          </a:p>
          <a:p>
            <a:pPr marL="177800"/>
            <a:r>
              <a:rPr lang="en-GB" sz="2400" dirty="0"/>
              <a:t>Remote Servers</a:t>
            </a:r>
          </a:p>
          <a:p>
            <a:pPr marL="177800"/>
            <a:r>
              <a:rPr lang="en-GB" sz="2400" dirty="0"/>
              <a:t>Web/Cloud Services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81462-E4CE-F589-6E37-C723FD8D1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77C973-1231-8DEE-04C1-375C49C60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8493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A80BA-9780-E052-8294-1593E2673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How much data is held about you?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2026E-8CBA-E76F-7AF0-C46DA50AF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77800"/>
            <a:r>
              <a:rPr lang="en-GB" sz="2400" dirty="0"/>
              <a:t>Health Records</a:t>
            </a:r>
          </a:p>
          <a:p>
            <a:pPr marL="177800"/>
            <a:r>
              <a:rPr lang="en-GB" sz="2400" dirty="0"/>
              <a:t>Student/School Records</a:t>
            </a:r>
          </a:p>
          <a:p>
            <a:pPr marL="177800"/>
            <a:r>
              <a:rPr lang="en-GB" sz="2400" dirty="0"/>
              <a:t>Workplace Records</a:t>
            </a:r>
          </a:p>
          <a:p>
            <a:pPr marL="177800"/>
            <a:r>
              <a:rPr lang="en-GB" sz="2400" dirty="0"/>
              <a:t>Utility Records</a:t>
            </a:r>
          </a:p>
          <a:p>
            <a:pPr marL="177800"/>
            <a:r>
              <a:rPr lang="en-GB" sz="2400" dirty="0"/>
              <a:t>Membership Records</a:t>
            </a:r>
          </a:p>
          <a:p>
            <a:pPr marL="177800"/>
            <a:r>
              <a:rPr lang="en-GB" sz="2400" dirty="0"/>
              <a:t>Surveillance Records</a:t>
            </a:r>
          </a:p>
          <a:p>
            <a:pPr marL="177800"/>
            <a:r>
              <a:rPr lang="en-GB" sz="2400" dirty="0"/>
              <a:t>Email</a:t>
            </a:r>
          </a:p>
          <a:p>
            <a:pPr marL="177800"/>
            <a:r>
              <a:rPr lang="en-GB" sz="2400" dirty="0"/>
              <a:t>Web Logs</a:t>
            </a:r>
          </a:p>
          <a:p>
            <a:pPr marL="177800"/>
            <a:r>
              <a:rPr lang="en-GB" sz="2400" dirty="0"/>
              <a:t>Cookies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6B18A2-5A0A-2B00-CB74-FD5185CFF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B04B6-4F0B-2CF2-6F7A-F9B6F7262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836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3F7B-DF3C-7432-F0A7-E9E670680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0E5AB-EEAF-1E24-5FED-6B11573AC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These factors underpin the development of “Big Data”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26FBB-33D8-E124-F6CF-05160C58A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10CCA6-088C-0FCF-7C42-3F11CEFC2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422D7D-5001-643C-4F33-CB93BF722C2D}"/>
              </a:ext>
            </a:extLst>
          </p:cNvPr>
          <p:cNvSpPr txBox="1"/>
          <p:nvPr/>
        </p:nvSpPr>
        <p:spPr>
          <a:xfrm>
            <a:off x="437112" y="2876719"/>
            <a:ext cx="8208913" cy="475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Cheap and plentiful storage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9D4B14-CA0C-DE8B-56FA-08B00346B700}"/>
              </a:ext>
            </a:extLst>
          </p:cNvPr>
          <p:cNvSpPr txBox="1"/>
          <p:nvPr/>
        </p:nvSpPr>
        <p:spPr>
          <a:xfrm>
            <a:off x="437113" y="3389814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Accessible distributed processing resource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CD7233-6575-1985-45CB-63D9C7F4DDEB}"/>
              </a:ext>
            </a:extLst>
          </p:cNvPr>
          <p:cNvSpPr txBox="1"/>
          <p:nvPr/>
        </p:nvSpPr>
        <p:spPr>
          <a:xfrm>
            <a:off x="437113" y="3929929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Vast amount of data</a:t>
            </a:r>
          </a:p>
        </p:txBody>
      </p:sp>
    </p:spTree>
    <p:extLst>
      <p:ext uri="{BB962C8B-B14F-4D97-AF65-F5344CB8AC3E}">
        <p14:creationId xmlns:p14="http://schemas.microsoft.com/office/powerpoint/2010/main" val="321519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5E262-FFFA-D8AF-163E-589E323D7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4EBB9B-32D2-A081-189E-16293DBE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01409D-3291-3FC8-EFFF-8740B2592527}"/>
              </a:ext>
            </a:extLst>
          </p:cNvPr>
          <p:cNvSpPr txBox="1"/>
          <p:nvPr/>
        </p:nvSpPr>
        <p:spPr>
          <a:xfrm>
            <a:off x="332634" y="903492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Why is this Big Data “Big”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535B04-C3B0-F772-6D26-DE3A38C6D6F6}"/>
              </a:ext>
            </a:extLst>
          </p:cNvPr>
          <p:cNvSpPr txBox="1"/>
          <p:nvPr/>
        </p:nvSpPr>
        <p:spPr>
          <a:xfrm>
            <a:off x="437113" y="2103068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Obviously it is plentiful 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E56412-AD2B-76C7-B412-F58788C48C07}"/>
              </a:ext>
            </a:extLst>
          </p:cNvPr>
          <p:cNvSpPr txBox="1"/>
          <p:nvPr/>
        </p:nvSpPr>
        <p:spPr>
          <a:xfrm>
            <a:off x="2627784" y="2852936"/>
            <a:ext cx="60182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10’s of billions of information additions per day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92EDE-FB8C-479E-509C-F3886E43D4FE}"/>
              </a:ext>
            </a:extLst>
          </p:cNvPr>
          <p:cNvSpPr txBox="1"/>
          <p:nvPr/>
        </p:nvSpPr>
        <p:spPr>
          <a:xfrm>
            <a:off x="3419872" y="2852936"/>
            <a:ext cx="540060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CERN LHC generates 100’s of megabytes of unfiltered data per second. </a:t>
            </a:r>
          </a:p>
          <a:p>
            <a:r>
              <a:rPr lang="en-GB" sz="2800" dirty="0"/>
              <a:t>15 petabytes of data per year</a:t>
            </a:r>
            <a:endParaRPr lang="en-GB" sz="2800" dirty="0">
              <a:effectLst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C7E505D-5F08-9706-4D29-F4BC3855989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319" y="2862875"/>
            <a:ext cx="1130425" cy="11304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EE1BDE4-8450-C14D-70CC-1EB5C6317D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86" y="4103722"/>
            <a:ext cx="2358690" cy="12935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EA11FF2-97EC-BA18-C62F-B606B0ADED5A}"/>
              </a:ext>
            </a:extLst>
          </p:cNvPr>
          <p:cNvSpPr txBox="1"/>
          <p:nvPr/>
        </p:nvSpPr>
        <p:spPr>
          <a:xfrm>
            <a:off x="0" y="479715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Volume</a:t>
            </a:r>
          </a:p>
        </p:txBody>
      </p:sp>
    </p:spTree>
    <p:extLst>
      <p:ext uri="{BB962C8B-B14F-4D97-AF65-F5344CB8AC3E}">
        <p14:creationId xmlns:p14="http://schemas.microsoft.com/office/powerpoint/2010/main" val="217322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59FA4-FC39-1ADF-1B15-66EEED283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Multi-Structured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3A783-A23A-1100-F1C3-BC4A68E38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5890EC-9C80-038A-BD34-B0E9BB32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7FA6116-8B88-918E-6349-D3C909A967DD}"/>
              </a:ext>
            </a:extLst>
          </p:cNvPr>
          <p:cNvSpPr txBox="1">
            <a:spLocks/>
          </p:cNvSpPr>
          <p:nvPr/>
        </p:nvSpPr>
        <p:spPr>
          <a:xfrm>
            <a:off x="7939094" y="0"/>
            <a:ext cx="1204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Microsoft Sans Serif" pitchFamily="34" charset="0"/>
              <a:ea typeface="+mn-ea"/>
              <a:cs typeface="Microsoft Sans Serif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3DF178-9875-C2B4-936E-0A0D27D75AB2}"/>
              </a:ext>
            </a:extLst>
          </p:cNvPr>
          <p:cNvSpPr txBox="1"/>
          <p:nvPr/>
        </p:nvSpPr>
        <p:spPr>
          <a:xfrm>
            <a:off x="419870" y="1837430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Big Data is also multi-structured …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6B4914-BE42-6365-50EF-4773291DCDF4}"/>
              </a:ext>
            </a:extLst>
          </p:cNvPr>
          <p:cNvSpPr txBox="1"/>
          <p:nvPr/>
        </p:nvSpPr>
        <p:spPr>
          <a:xfrm>
            <a:off x="2810312" y="2852936"/>
            <a:ext cx="58357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Sensory data of many varieties –</a:t>
            </a:r>
          </a:p>
          <a:p>
            <a:pPr marL="177800"/>
            <a:r>
              <a:rPr lang="en-GB" sz="2800" dirty="0"/>
              <a:t>1-D signals to multimedia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DE1C96-BBA4-7CAC-EE61-A1EC2D5588FE}"/>
              </a:ext>
            </a:extLst>
          </p:cNvPr>
          <p:cNvSpPr txBox="1"/>
          <p:nvPr/>
        </p:nvSpPr>
        <p:spPr>
          <a:xfrm>
            <a:off x="3027867" y="3166417"/>
            <a:ext cx="5400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Repeated, non-relational data</a:t>
            </a:r>
            <a:endParaRPr lang="en-GB" sz="2800" dirty="0">
              <a:effectLst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356893D-D065-DDC3-E872-380B2B08F5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805472"/>
            <a:ext cx="2270760" cy="12451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63C8417-7B39-3A7B-D50C-1EFC27278DF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13" y="2494455"/>
            <a:ext cx="2429892" cy="20843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48621B7-9F69-32E6-526B-D4EE9BD27FC6}"/>
              </a:ext>
            </a:extLst>
          </p:cNvPr>
          <p:cNvSpPr txBox="1"/>
          <p:nvPr/>
        </p:nvSpPr>
        <p:spPr>
          <a:xfrm>
            <a:off x="0" y="479715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Variety</a:t>
            </a:r>
          </a:p>
        </p:txBody>
      </p:sp>
    </p:spTree>
    <p:extLst>
      <p:ext uri="{BB962C8B-B14F-4D97-AF65-F5344CB8AC3E}">
        <p14:creationId xmlns:p14="http://schemas.microsoft.com/office/powerpoint/2010/main" val="334706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AE38A-48BE-30CE-85C3-1CDE38C50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Rapidly Growing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0FE8-1860-3A33-DDAC-9C710738B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0DC1F3-F295-4A45-3B1A-1446765ED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79B34C-217E-EEF7-490A-E0D4FC441511}"/>
              </a:ext>
            </a:extLst>
          </p:cNvPr>
          <p:cNvSpPr txBox="1"/>
          <p:nvPr/>
        </p:nvSpPr>
        <p:spPr>
          <a:xfrm>
            <a:off x="412568" y="1575820"/>
            <a:ext cx="820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Big Data is delivered or changes rapidly …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EE2566-EC7E-9BCA-2BB6-B22844C3B1B9}"/>
              </a:ext>
            </a:extLst>
          </p:cNvPr>
          <p:cNvSpPr txBox="1"/>
          <p:nvPr/>
        </p:nvSpPr>
        <p:spPr>
          <a:xfrm>
            <a:off x="2860853" y="2852936"/>
            <a:ext cx="5785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Real-time processing of data for up to the minute decision making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40AE95-7DB8-B370-C692-A3B2843E1F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762" y="2656825"/>
            <a:ext cx="2487091" cy="14922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A721CA-6D4B-3FA0-A95D-BAB0FF1174A4}"/>
              </a:ext>
            </a:extLst>
          </p:cNvPr>
          <p:cNvSpPr txBox="1"/>
          <p:nvPr/>
        </p:nvSpPr>
        <p:spPr>
          <a:xfrm>
            <a:off x="0" y="479715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Velocity</a:t>
            </a:r>
          </a:p>
        </p:txBody>
      </p:sp>
    </p:spTree>
    <p:extLst>
      <p:ext uri="{BB962C8B-B14F-4D97-AF65-F5344CB8AC3E}">
        <p14:creationId xmlns:p14="http://schemas.microsoft.com/office/powerpoint/2010/main" val="133848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92D66-08EA-4059-D882-ACFB53F77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04418"/>
            <a:ext cx="8229600" cy="1143000"/>
          </a:xfrm>
        </p:spPr>
        <p:txBody>
          <a:bodyPr/>
          <a:lstStyle/>
          <a:p>
            <a:r>
              <a:rPr lang="en-GB" sz="4400" dirty="0"/>
              <a:t>Big Data is defined by the 3 V’s</a:t>
            </a:r>
            <a:br>
              <a:rPr lang="en-GB" sz="4400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A53D2D-C7C1-728C-A7ED-0B2F11492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87C8B9-2B1B-AC29-3962-9F33A384F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59DC62-14FA-E305-B30B-C5BE7579446F}"/>
              </a:ext>
            </a:extLst>
          </p:cNvPr>
          <p:cNvSpPr txBox="1"/>
          <p:nvPr/>
        </p:nvSpPr>
        <p:spPr>
          <a:xfrm>
            <a:off x="0" y="211547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Volume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A47044-60E5-1728-7C98-FDF2318E1948}"/>
              </a:ext>
            </a:extLst>
          </p:cNvPr>
          <p:cNvSpPr txBox="1"/>
          <p:nvPr/>
        </p:nvSpPr>
        <p:spPr>
          <a:xfrm>
            <a:off x="-23123" y="306896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Variety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A181B2-99AE-E4CE-5F7B-1E9F045638DE}"/>
              </a:ext>
            </a:extLst>
          </p:cNvPr>
          <p:cNvSpPr txBox="1"/>
          <p:nvPr/>
        </p:nvSpPr>
        <p:spPr>
          <a:xfrm>
            <a:off x="-23123" y="4005064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algn="ctr"/>
            <a:r>
              <a:rPr lang="en-GB" sz="7200" dirty="0">
                <a:solidFill>
                  <a:srgbClr val="FF0000"/>
                </a:solidFill>
              </a:rPr>
              <a:t>Velocity</a:t>
            </a:r>
          </a:p>
        </p:txBody>
      </p:sp>
    </p:spTree>
    <p:extLst>
      <p:ext uri="{BB962C8B-B14F-4D97-AF65-F5344CB8AC3E}">
        <p14:creationId xmlns:p14="http://schemas.microsoft.com/office/powerpoint/2010/main" val="198473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AB0A7-4322-8B87-4EB8-EC1F9D4FC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Big Data does what?</a:t>
            </a:r>
            <a:br>
              <a:rPr lang="en-GB" sz="4400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D130B-3F50-0F03-1AE8-8191DA87B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73AF1A-9EBE-05F1-D730-D8C1163B8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5D7140-209F-6DBF-0918-B2C63138E563}"/>
              </a:ext>
            </a:extLst>
          </p:cNvPr>
          <p:cNvSpPr txBox="1"/>
          <p:nvPr/>
        </p:nvSpPr>
        <p:spPr>
          <a:xfrm>
            <a:off x="731309" y="1628800"/>
            <a:ext cx="784094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Solves aggregation and statistical problems … FAST</a:t>
            </a:r>
          </a:p>
          <a:p>
            <a:pPr marL="177800"/>
            <a:endParaRPr lang="en-GB" sz="2800" dirty="0"/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Word occurrence count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Building Indexes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Statistics gathering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Pattern Matching</a:t>
            </a:r>
          </a:p>
          <a:p>
            <a:pPr marL="635000" indent="-457200">
              <a:buFont typeface="Arial" pitchFamily="34" charset="0"/>
              <a:buChar char="•"/>
            </a:pPr>
            <a:r>
              <a:rPr lang="en-GB" sz="2800" dirty="0"/>
              <a:t>Auditing/Error Reporting</a:t>
            </a:r>
          </a:p>
        </p:txBody>
      </p:sp>
    </p:spTree>
    <p:extLst>
      <p:ext uri="{BB962C8B-B14F-4D97-AF65-F5344CB8AC3E}">
        <p14:creationId xmlns:p14="http://schemas.microsoft.com/office/powerpoint/2010/main" val="16788032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3BDDC-B549-7BDD-E176-9F21ABE4E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Delivery process</a:t>
            </a:r>
            <a:br>
              <a:rPr lang="en-GB" sz="4400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0D6F9-9DBD-B518-5F2C-C6FE288ED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C61FB4-4E9C-56FB-4A8E-5DD8C3B10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74E035-F647-9964-876C-671F833D3EF1}"/>
              </a:ext>
            </a:extLst>
          </p:cNvPr>
          <p:cNvSpPr txBox="1"/>
          <p:nvPr/>
        </p:nvSpPr>
        <p:spPr>
          <a:xfrm>
            <a:off x="899591" y="2420888"/>
            <a:ext cx="78409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/>
            <a:r>
              <a:rPr lang="en-GB" sz="2800" dirty="0"/>
              <a:t>Lots of processing units</a:t>
            </a:r>
          </a:p>
          <a:p>
            <a:pPr marL="177800"/>
            <a:r>
              <a:rPr lang="en-GB" sz="2800" dirty="0"/>
              <a:t>Lots of Storage</a:t>
            </a:r>
          </a:p>
          <a:p>
            <a:pPr marL="177800"/>
            <a:r>
              <a:rPr lang="en-GB" sz="2800" dirty="0"/>
              <a:t>Model problem as many simple tasks</a:t>
            </a:r>
          </a:p>
          <a:p>
            <a:pPr marL="177800"/>
            <a:r>
              <a:rPr lang="en-GB" sz="2800" dirty="0"/>
              <a:t>Flexible (Schema-free) database</a:t>
            </a:r>
          </a:p>
          <a:p>
            <a:pPr marL="177800"/>
            <a:r>
              <a:rPr lang="en-GB" sz="2800" dirty="0"/>
              <a:t>Simple operation set</a:t>
            </a:r>
          </a:p>
        </p:txBody>
      </p:sp>
    </p:spTree>
    <p:extLst>
      <p:ext uri="{BB962C8B-B14F-4D97-AF65-F5344CB8AC3E}">
        <p14:creationId xmlns:p14="http://schemas.microsoft.com/office/powerpoint/2010/main" val="46925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6FEE-63F0-8357-E434-CF9343E78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HDFS File Architecture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079EE-17A5-A9D1-4EEA-0223DBE63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468462-2E2C-1494-DE63-5898167A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026" name="Picture 2" descr="Set Up Containerize and Test a Single Hadoop Cluster using Docker and ...">
            <a:extLst>
              <a:ext uri="{FF2B5EF4-FFF2-40B4-BE49-F238E27FC236}">
                <a16:creationId xmlns:a16="http://schemas.microsoft.com/office/drawing/2014/main" id="{557DBC30-E3AA-C2CB-7778-F5130F404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84" y="1484784"/>
            <a:ext cx="8316416" cy="435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616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36517-9348-70BA-DDA2-A324EE5BC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 Reduce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D1B-0DC7-C6C0-FAC4-A234E20A2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44994B-60F7-C006-3E9C-15F99EBC1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C66A79-DA9F-5E23-0C51-694B68A3E9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262" y="1988840"/>
            <a:ext cx="6873475" cy="319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506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8D828-8B84-C9A2-CD0D-4B4BFA713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Schema Free Database (</a:t>
            </a:r>
            <a:r>
              <a:rPr lang="en-GB" sz="4400" dirty="0" err="1"/>
              <a:t>NotREL</a:t>
            </a:r>
            <a:r>
              <a:rPr lang="en-GB" sz="4400" dirty="0"/>
              <a:t>)</a:t>
            </a:r>
            <a:br>
              <a:rPr lang="en-GB" sz="4400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CF1D6B-BABD-DD59-09A3-CA67A6EF6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2BE7C9-84A2-EE08-AA9C-123B38265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182A50-5A56-8AA3-CEAD-84F8FD763029}"/>
              </a:ext>
            </a:extLst>
          </p:cNvPr>
          <p:cNvSpPr txBox="1"/>
          <p:nvPr/>
        </p:nvSpPr>
        <p:spPr>
          <a:xfrm>
            <a:off x="522634" y="2970144"/>
            <a:ext cx="8073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NoSQL</a:t>
            </a:r>
            <a:r>
              <a:rPr lang="en-GB" sz="2800" dirty="0"/>
              <a:t> Database (</a:t>
            </a:r>
            <a:r>
              <a:rPr lang="en-GB" sz="2800" b="1" dirty="0"/>
              <a:t>N</a:t>
            </a:r>
            <a:r>
              <a:rPr lang="en-GB" sz="2800" dirty="0"/>
              <a:t>ot </a:t>
            </a:r>
            <a:r>
              <a:rPr lang="en-GB" sz="2800" b="1" dirty="0"/>
              <a:t>O</a:t>
            </a:r>
            <a:r>
              <a:rPr lang="en-GB" sz="2800" dirty="0"/>
              <a:t>nly SQL)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D65756-3C72-E789-E852-055AF411E95C}"/>
              </a:ext>
            </a:extLst>
          </p:cNvPr>
          <p:cNvSpPr txBox="1"/>
          <p:nvPr/>
        </p:nvSpPr>
        <p:spPr>
          <a:xfrm>
            <a:off x="738658" y="3635104"/>
            <a:ext cx="786123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Non-relational</a:t>
            </a:r>
          </a:p>
          <a:p>
            <a:pPr marL="635000" lvl="1"/>
            <a:r>
              <a:rPr lang="en-GB" sz="2800" dirty="0"/>
              <a:t>Distributed</a:t>
            </a:r>
          </a:p>
          <a:p>
            <a:pPr marL="635000" lvl="1"/>
            <a:r>
              <a:rPr lang="en-GB" sz="2800" dirty="0"/>
              <a:t>Open-source</a:t>
            </a:r>
          </a:p>
          <a:p>
            <a:pPr marL="635000" lvl="1"/>
            <a:r>
              <a:rPr lang="en-GB" sz="2800" dirty="0"/>
              <a:t>Horizontally scalable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E0D3C3-4B4A-87F6-035F-1698A45B75DB}"/>
              </a:ext>
            </a:extLst>
          </p:cNvPr>
          <p:cNvSpPr txBox="1"/>
          <p:nvPr/>
        </p:nvSpPr>
        <p:spPr>
          <a:xfrm>
            <a:off x="226406" y="2276486"/>
            <a:ext cx="8369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Schema Free Database (</a:t>
            </a:r>
            <a:r>
              <a:rPr lang="en-GB" sz="2800" dirty="0" err="1"/>
              <a:t>NotREL</a:t>
            </a:r>
            <a:r>
              <a:rPr lang="en-GB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27934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3BA76-452B-9D70-1CFC-B03C37F9C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Schema Free Databases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D0ACC-503B-A627-6EC0-CDA748C08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F6B3CD-BA62-A409-0385-A4E560C20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BC4DA47-59FA-A641-CA3B-E38F13BF177B}"/>
              </a:ext>
            </a:extLst>
          </p:cNvPr>
          <p:cNvSpPr txBox="1">
            <a:spLocks/>
          </p:cNvSpPr>
          <p:nvPr/>
        </p:nvSpPr>
        <p:spPr>
          <a:xfrm>
            <a:off x="7939094" y="0"/>
            <a:ext cx="1204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Microsoft Sans Serif" pitchFamily="34" charset="0"/>
              <a:ea typeface="+mn-ea"/>
              <a:cs typeface="Microsoft Sans Serif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18516C-0AE3-FFF5-9AD3-288640472444}"/>
              </a:ext>
            </a:extLst>
          </p:cNvPr>
          <p:cNvSpPr txBox="1"/>
          <p:nvPr/>
        </p:nvSpPr>
        <p:spPr>
          <a:xfrm>
            <a:off x="251517" y="1348476"/>
            <a:ext cx="8369961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endParaRPr lang="en-GB" sz="2800" dirty="0"/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Massive distributed spreadsheet</a:t>
            </a:r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Speed of access </a:t>
            </a:r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Ordering not managed</a:t>
            </a:r>
          </a:p>
          <a:p>
            <a:pPr marL="981075" indent="-285750">
              <a:buFont typeface="Arial" pitchFamily="34" charset="0"/>
              <a:buChar char="•"/>
            </a:pPr>
            <a:r>
              <a:rPr lang="en-GB" sz="3200" dirty="0"/>
              <a:t>Replication possible</a:t>
            </a:r>
          </a:p>
          <a:p>
            <a:pPr marL="695325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01030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B2024-0081-049D-91FE-EBA3D074E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Schema Free Databases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E4E32-E0A3-0EED-E017-1F252393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8B2E96-F460-B4AE-EF1D-BF93CF2EB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BC9615A-528B-C2DF-6557-BD69FBE667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678745"/>
              </p:ext>
            </p:extLst>
          </p:nvPr>
        </p:nvGraphicFramePr>
        <p:xfrm>
          <a:off x="1403648" y="1844824"/>
          <a:ext cx="6030058" cy="2880000"/>
        </p:xfrm>
        <a:graphic>
          <a:graphicData uri="http://schemas.openxmlformats.org/drawingml/2006/table">
            <a:tbl>
              <a:tblPr/>
              <a:tblGrid>
                <a:gridCol w="30150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50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Document Oriented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hlinkClick r:id="rId2"/>
                        </a:rPr>
                        <a:t>MongoDB</a:t>
                      </a:r>
                      <a:endParaRPr lang="en-GB" sz="2400" dirty="0"/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XML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fr-FR" sz="2400" dirty="0" err="1"/>
                        <a:t>BaseX</a:t>
                      </a:r>
                      <a:endParaRPr lang="fr-FR" sz="2400" dirty="0"/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Sorted Column store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HBase</a:t>
                      </a:r>
                      <a:endParaRPr lang="en-GB" sz="2400" dirty="0"/>
                    </a:p>
                  </a:txBody>
                  <a:tcPr marL="78034" marR="78034" marT="39017" marB="390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>
                      <a:noFill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0000">
                <a:tc>
                  <a:txBody>
                    <a:bodyPr/>
                    <a:lstStyle/>
                    <a:p>
                      <a:r>
                        <a:rPr lang="en-GB" sz="2400" dirty="0"/>
                        <a:t>Graph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FlockDB</a:t>
                      </a:r>
                      <a:endParaRPr lang="en-GB" sz="2400" dirty="0"/>
                    </a:p>
                  </a:txBody>
                  <a:tcPr marL="78034" marR="78034" marT="39017" marB="3901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>
                      <a:noFill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336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04989-172D-2EB1-7251-D674A15D7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 Oriented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7EDB1-12DE-9A43-644E-75CC49BB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573EEC-EB40-04EA-E01F-EEEE491A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8F8FB4-50ED-B6DC-7287-A01CE6F8A366}"/>
              </a:ext>
            </a:extLst>
          </p:cNvPr>
          <p:cNvSpPr txBox="1"/>
          <p:nvPr/>
        </p:nvSpPr>
        <p:spPr>
          <a:xfrm>
            <a:off x="251518" y="1673680"/>
            <a:ext cx="8369961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MongoDB</a:t>
            </a:r>
            <a:endParaRPr lang="en-GB" sz="2800" dirty="0"/>
          </a:p>
          <a:p>
            <a:pPr marL="635000" lvl="1"/>
            <a:endParaRPr lang="en-GB" sz="2800" dirty="0"/>
          </a:p>
          <a:p>
            <a:pPr lvl="2"/>
            <a:r>
              <a:rPr lang="en-GB" dirty="0"/>
              <a:t>Official Online Resources — </a:t>
            </a:r>
            <a:r>
              <a:rPr lang="en-GB" dirty="0">
                <a:hlinkClick r:id="rId2"/>
              </a:rPr>
              <a:t>www.mongodb.org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History — Created at 10gen.</a:t>
            </a:r>
          </a:p>
          <a:p>
            <a:pPr lvl="2"/>
            <a:r>
              <a:rPr lang="en-GB" dirty="0"/>
              <a:t>Technologies and Language — Implemented in C++.</a:t>
            </a:r>
          </a:p>
          <a:p>
            <a:pPr lvl="2"/>
            <a:r>
              <a:rPr lang="en-GB" dirty="0"/>
              <a:t>Access Methods — A JavaScript command-line interface. Drivers exist for a number of languages including C, C#, C++, </a:t>
            </a:r>
            <a:r>
              <a:rPr lang="en-GB" dirty="0" err="1"/>
              <a:t>Erlang</a:t>
            </a:r>
            <a:r>
              <a:rPr lang="en-GB" dirty="0"/>
              <a:t>. Haskell, Java, JavaScript, Perl, PHP, Python, Ruby, and </a:t>
            </a:r>
            <a:r>
              <a:rPr lang="en-GB" dirty="0" err="1"/>
              <a:t>Scala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Query Language — SQL-like query language.</a:t>
            </a:r>
          </a:p>
          <a:p>
            <a:pPr lvl="2"/>
            <a:r>
              <a:rPr lang="en-GB" dirty="0"/>
              <a:t>Open-Source License — GNU </a:t>
            </a:r>
            <a:r>
              <a:rPr lang="en-GB" dirty="0" err="1"/>
              <a:t>Affero</a:t>
            </a:r>
            <a:r>
              <a:rPr lang="en-GB" dirty="0"/>
              <a:t> GPL </a:t>
            </a:r>
          </a:p>
          <a:p>
            <a:pPr lvl="2"/>
            <a:r>
              <a:rPr lang="en-GB" dirty="0"/>
              <a:t>Who Uses It — </a:t>
            </a:r>
            <a:r>
              <a:rPr lang="en-GB" dirty="0" err="1"/>
              <a:t>FourSquare</a:t>
            </a:r>
            <a:r>
              <a:rPr lang="en-GB" dirty="0"/>
              <a:t>, </a:t>
            </a:r>
            <a:r>
              <a:rPr lang="en-GB" dirty="0" err="1"/>
              <a:t>Shutterfly</a:t>
            </a:r>
            <a:r>
              <a:rPr lang="en-GB" dirty="0"/>
              <a:t>, Intuit, </a:t>
            </a:r>
            <a:r>
              <a:rPr lang="en-GB" dirty="0" err="1"/>
              <a:t>Github</a:t>
            </a:r>
            <a:r>
              <a:rPr lang="en-GB" dirty="0"/>
              <a:t>, and more.</a:t>
            </a:r>
          </a:p>
          <a:p>
            <a:pPr marL="635000"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16654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B4783-525B-B4A4-3FDD-4B2BB29FB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697" y="101483"/>
            <a:ext cx="8229600" cy="1143000"/>
          </a:xfrm>
        </p:spPr>
        <p:txBody>
          <a:bodyPr/>
          <a:lstStyle/>
          <a:p>
            <a:r>
              <a:rPr lang="en-GB" dirty="0"/>
              <a:t>Sorted Column Base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C7013-34C9-85D0-DCB6-63407BCC3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80E301-C9D7-74CC-94AF-D01ECA13B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4D2943-7E6E-96B0-003D-9ED3FB0A146F}"/>
              </a:ext>
            </a:extLst>
          </p:cNvPr>
          <p:cNvSpPr txBox="1"/>
          <p:nvPr/>
        </p:nvSpPr>
        <p:spPr>
          <a:xfrm>
            <a:off x="218304" y="1151453"/>
            <a:ext cx="8369961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HBase</a:t>
            </a:r>
            <a:endParaRPr lang="en-GB" sz="2800" dirty="0"/>
          </a:p>
          <a:p>
            <a:pPr lvl="2">
              <a:tabLst>
                <a:tab pos="2962275" algn="l"/>
              </a:tabLst>
            </a:pPr>
            <a:r>
              <a:rPr lang="en-GB" dirty="0"/>
              <a:t>Official Online Resources — </a:t>
            </a:r>
            <a:r>
              <a:rPr lang="en-GB" dirty="0">
                <a:hlinkClick r:id="rId2"/>
              </a:rPr>
              <a:t>http://hbase.apache.org</a:t>
            </a:r>
            <a:r>
              <a:rPr lang="en-GB" dirty="0"/>
              <a:t>.</a:t>
            </a:r>
          </a:p>
          <a:p>
            <a:pPr marL="1878013" lvl="2" indent="-963613">
              <a:tabLst>
                <a:tab pos="2962275" algn="l"/>
              </a:tabLst>
            </a:pPr>
            <a:r>
              <a:rPr lang="en-GB" dirty="0"/>
              <a:t>History — Created at </a:t>
            </a:r>
            <a:r>
              <a:rPr lang="en-GB" dirty="0" err="1"/>
              <a:t>Powerset</a:t>
            </a:r>
            <a:r>
              <a:rPr lang="en-GB" dirty="0"/>
              <a:t> (now part of Microsoft) in 2007. Donated to the Apache foundation before </a:t>
            </a:r>
            <a:r>
              <a:rPr lang="en-GB" dirty="0" err="1"/>
              <a:t>Powerset</a:t>
            </a:r>
            <a:r>
              <a:rPr lang="en-GB" dirty="0"/>
              <a:t> was acquired by Microsoft.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Technologies and Language — Implemented in Java.</a:t>
            </a:r>
          </a:p>
          <a:p>
            <a:pPr marL="2782888" lvl="2" indent="-1868488">
              <a:tabLst>
                <a:tab pos="2962275" algn="l"/>
              </a:tabLst>
            </a:pPr>
            <a:r>
              <a:rPr lang="en-GB" dirty="0"/>
              <a:t>Access Methods —	A </a:t>
            </a:r>
            <a:r>
              <a:rPr lang="en-GB" dirty="0" err="1"/>
              <a:t>JRuby</a:t>
            </a:r>
            <a:r>
              <a:rPr lang="en-GB" dirty="0"/>
              <a:t> shell allows command-line access to the store. Thrift, Avro, REST, and </a:t>
            </a:r>
            <a:r>
              <a:rPr lang="en-GB" dirty="0" err="1"/>
              <a:t>protobuf</a:t>
            </a:r>
            <a:r>
              <a:rPr lang="en-GB" dirty="0"/>
              <a:t> clients exist. A few language bindings are also available. A Java API is available with the distribution.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 Query Language — No native querying language. Hive (</a:t>
            </a:r>
            <a:r>
              <a:rPr lang="en-GB" dirty="0">
                <a:hlinkClick r:id="rId3"/>
              </a:rPr>
              <a:t>http://hive.apache.org</a:t>
            </a:r>
            <a:r>
              <a:rPr lang="en-GB" dirty="0"/>
              <a:t>) provides a SQL-like interface for </a:t>
            </a:r>
            <a:r>
              <a:rPr lang="en-GB" dirty="0" err="1"/>
              <a:t>HBase</a:t>
            </a:r>
            <a:r>
              <a:rPr lang="en-GB" dirty="0"/>
              <a:t>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Open-Source License — Apache License version 2.</a:t>
            </a:r>
          </a:p>
          <a:p>
            <a:pPr lvl="2">
              <a:tabLst>
                <a:tab pos="2962275" algn="l"/>
              </a:tabLst>
            </a:pPr>
            <a:r>
              <a:rPr lang="en-GB" dirty="0"/>
              <a:t>Who Uses It — Facebook, </a:t>
            </a:r>
            <a:r>
              <a:rPr lang="en-GB" dirty="0" err="1"/>
              <a:t>StumbleUpon</a:t>
            </a:r>
            <a:r>
              <a:rPr lang="en-GB" dirty="0"/>
              <a:t>, </a:t>
            </a:r>
            <a:r>
              <a:rPr lang="en-GB" dirty="0" err="1"/>
              <a:t>Hulu</a:t>
            </a:r>
            <a:r>
              <a:rPr lang="en-GB" dirty="0"/>
              <a:t>, </a:t>
            </a:r>
            <a:r>
              <a:rPr lang="en-GB" dirty="0" err="1"/>
              <a:t>Ning</a:t>
            </a:r>
            <a:r>
              <a:rPr lang="en-GB" dirty="0"/>
              <a:t>, </a:t>
            </a:r>
            <a:r>
              <a:rPr lang="en-GB" dirty="0" err="1"/>
              <a:t>Mahalo</a:t>
            </a:r>
            <a:r>
              <a:rPr lang="en-GB" dirty="0"/>
              <a:t>, Yahoo!, and others.</a:t>
            </a:r>
          </a:p>
        </p:txBody>
      </p:sp>
    </p:spTree>
    <p:extLst>
      <p:ext uri="{BB962C8B-B14F-4D97-AF65-F5344CB8AC3E}">
        <p14:creationId xmlns:p14="http://schemas.microsoft.com/office/powerpoint/2010/main" val="28969707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3E28B-94F8-279B-1A11-9C65ED587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 Database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CE56C-72FF-281C-B55B-A84654CAA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209C6D-C792-8D9F-A10E-80367801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3A546E-FC5F-7A27-182C-DF0784F98DAA}"/>
              </a:ext>
            </a:extLst>
          </p:cNvPr>
          <p:cNvSpPr txBox="1"/>
          <p:nvPr/>
        </p:nvSpPr>
        <p:spPr>
          <a:xfrm>
            <a:off x="354358" y="1782817"/>
            <a:ext cx="84352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 err="1"/>
              <a:t>HBase</a:t>
            </a:r>
            <a:endParaRPr lang="en-GB" sz="2800" dirty="0"/>
          </a:p>
          <a:p>
            <a:pPr marL="635000" lvl="1"/>
            <a:endParaRPr lang="en-GB" sz="2800" dirty="0"/>
          </a:p>
          <a:p>
            <a:pPr lvl="2">
              <a:tabLst>
                <a:tab pos="3051175" algn="l"/>
              </a:tabLst>
            </a:pPr>
            <a:r>
              <a:rPr lang="en-GB" dirty="0" err="1"/>
              <a:t>FlockDB</a:t>
            </a:r>
            <a:endParaRPr lang="en-GB" dirty="0"/>
          </a:p>
          <a:p>
            <a:pPr lvl="2">
              <a:tabLst>
                <a:tab pos="3051175" algn="l"/>
              </a:tabLst>
            </a:pPr>
            <a:r>
              <a:rPr lang="en-GB" dirty="0"/>
              <a:t>Official Online Resources — </a:t>
            </a:r>
            <a:r>
              <a:rPr lang="en-GB" dirty="0">
                <a:hlinkClick r:id="rId2"/>
              </a:rPr>
              <a:t>https://github.com/twitter/flockdb</a:t>
            </a:r>
            <a:endParaRPr lang="en-GB" dirty="0"/>
          </a:p>
          <a:p>
            <a:pPr lvl="2">
              <a:tabLst>
                <a:tab pos="3051175" algn="l"/>
              </a:tabLst>
            </a:pPr>
            <a:r>
              <a:rPr lang="en-GB" dirty="0"/>
              <a:t>History — Created at Twitter and open sourced in 2010. Designed to store the adjacency lists for followers on Twitter.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Technologies and Language — Implemented in </a:t>
            </a:r>
            <a:r>
              <a:rPr lang="en-GB" dirty="0" err="1"/>
              <a:t>Scala</a:t>
            </a:r>
            <a:r>
              <a:rPr lang="en-GB" dirty="0"/>
              <a:t>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Access Methods — A Thrift and Ruby client.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Open-Source License — Apache License version 2.</a:t>
            </a:r>
          </a:p>
          <a:p>
            <a:pPr lvl="2">
              <a:tabLst>
                <a:tab pos="3051175" algn="l"/>
              </a:tabLst>
            </a:pPr>
            <a:r>
              <a:rPr lang="en-GB" dirty="0"/>
              <a:t>Who Uses It — Twitter.</a:t>
            </a:r>
          </a:p>
        </p:txBody>
      </p:sp>
    </p:spTree>
    <p:extLst>
      <p:ext uri="{BB962C8B-B14F-4D97-AF65-F5344CB8AC3E}">
        <p14:creationId xmlns:p14="http://schemas.microsoft.com/office/powerpoint/2010/main" val="1053573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5E402-DD79-E426-BCCF-05A0917AF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 Database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C3FBD-CE60-B61F-3B73-3DF8EB3B0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9A62B6-8969-9A9B-061B-8B4C14AC9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5E83E2-E646-6273-2E1B-5E05989F4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1473981"/>
            <a:ext cx="4769702" cy="4160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7406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3EC3-4EEA-A6D9-7FAB-5B8823F57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 Reduce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BE0BA4-54D3-5C3C-B04E-6EEACFC05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0179F-7CB7-6C82-9F6A-BC93A7DC0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D505F4-C86D-340F-4356-89BBA1657B52}"/>
              </a:ext>
            </a:extLst>
          </p:cNvPr>
          <p:cNvSpPr txBox="1"/>
          <p:nvPr/>
        </p:nvSpPr>
        <p:spPr>
          <a:xfrm>
            <a:off x="243324" y="1484784"/>
            <a:ext cx="8369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Method which: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353D92-5BEA-00CD-C985-B13C44E1DAFA}"/>
              </a:ext>
            </a:extLst>
          </p:cNvPr>
          <p:cNvSpPr txBox="1"/>
          <p:nvPr/>
        </p:nvSpPr>
        <p:spPr>
          <a:xfrm>
            <a:off x="745334" y="2112638"/>
            <a:ext cx="786123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5000" lvl="1"/>
            <a:r>
              <a:rPr lang="en-GB" sz="2800" dirty="0"/>
              <a:t>Utilises repeated simple function execution to process large datasets</a:t>
            </a:r>
          </a:p>
          <a:p>
            <a:pPr marL="635000" lvl="1"/>
            <a:endParaRPr lang="en-GB" sz="2800" dirty="0"/>
          </a:p>
          <a:p>
            <a:pPr marL="635000" lvl="1"/>
            <a:r>
              <a:rPr lang="en-GB" sz="2800" dirty="0"/>
              <a:t>Utilises multiple processor resource via massive parallelism</a:t>
            </a:r>
          </a:p>
          <a:p>
            <a:pPr marL="635000" lvl="1"/>
            <a:endParaRPr lang="en-GB" sz="2800" dirty="0"/>
          </a:p>
          <a:p>
            <a:pPr marL="635000" lvl="1"/>
            <a:r>
              <a:rPr lang="en-GB" sz="2800" dirty="0"/>
              <a:t>Supports “out of sequence” processing</a:t>
            </a:r>
          </a:p>
        </p:txBody>
      </p:sp>
    </p:spTree>
    <p:extLst>
      <p:ext uri="{BB962C8B-B14F-4D97-AF65-F5344CB8AC3E}">
        <p14:creationId xmlns:p14="http://schemas.microsoft.com/office/powerpoint/2010/main" val="16680388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04AC7-34AB-EB93-EBE9-F58567F76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51C6B-99CE-5122-BDA7-4B6742B24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260D2-FA51-EF9A-B1B7-29F81834C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C7234B-3ABC-E794-2D39-550478DA5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90815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709</Words>
  <Application>Microsoft Office PowerPoint</Application>
  <PresentationFormat>On-screen Show (4:3)</PresentationFormat>
  <Paragraphs>175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Microsoft Sans Serif</vt:lpstr>
      <vt:lpstr>Myriad Pro</vt:lpstr>
      <vt:lpstr>Verdana</vt:lpstr>
      <vt:lpstr>20140311PresentationUWTSDTemplate</vt:lpstr>
      <vt:lpstr>UWTSD 200_Subtitle 2</vt:lpstr>
      <vt:lpstr>ACCA6019 </vt:lpstr>
      <vt:lpstr>PowerPoint Presentation</vt:lpstr>
      <vt:lpstr>PowerPoint Presentation</vt:lpstr>
      <vt:lpstr>Smart Devices</vt:lpstr>
      <vt:lpstr>How much data is held about you? </vt:lpstr>
      <vt:lpstr>So what?</vt:lpstr>
      <vt:lpstr>PowerPoint Presentation</vt:lpstr>
      <vt:lpstr>Multi-Structured</vt:lpstr>
      <vt:lpstr>Rapidly Growing</vt:lpstr>
      <vt:lpstr>Big Data is defined by the 3 V’s </vt:lpstr>
      <vt:lpstr>Big Data does what? </vt:lpstr>
      <vt:lpstr>Delivery process </vt:lpstr>
      <vt:lpstr>HDFS File Architecture</vt:lpstr>
      <vt:lpstr>Map Reduce</vt:lpstr>
      <vt:lpstr>Schema Free Database (NotREL) </vt:lpstr>
      <vt:lpstr>Schema Free Databases</vt:lpstr>
      <vt:lpstr>Schema Free Databases</vt:lpstr>
      <vt:lpstr>Document Oriented</vt:lpstr>
      <vt:lpstr>Sorted Column Base</vt:lpstr>
      <vt:lpstr>Graph Database</vt:lpstr>
      <vt:lpstr>Graph Database</vt:lpstr>
      <vt:lpstr>Map Reduce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54</cp:revision>
  <cp:lastPrinted>2018-07-09T15:27:01Z</cp:lastPrinted>
  <dcterms:created xsi:type="dcterms:W3CDTF">2002-10-07T19:43:58Z</dcterms:created>
  <dcterms:modified xsi:type="dcterms:W3CDTF">2023-03-17T00:49:12Z</dcterms:modified>
</cp:coreProperties>
</file>