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5" d="100"/>
          <a:sy n="95" d="100"/>
        </p:scale>
        <p:origin x="22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AFEB7A-6B08-442C-987F-39182F5B8866}"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15BF51F0-8C70-4D68-B603-48B82F884F04}">
      <dgm:prSet/>
      <dgm:spPr/>
      <dgm:t>
        <a:bodyPr/>
        <a:lstStyle/>
        <a:p>
          <a:r>
            <a:rPr lang="en-GB"/>
            <a:t>Throughout this presentation, the anatomy of the breast was covered, the development of breast cancer as well as the impacts it can have on the human body</a:t>
          </a:r>
          <a:endParaRPr lang="en-US"/>
        </a:p>
      </dgm:t>
    </dgm:pt>
    <dgm:pt modelId="{B5A9272F-8F75-445E-8723-7928950DA88C}" type="parTrans" cxnId="{6BF9DBD2-D66E-435F-9E14-E05B01F0604C}">
      <dgm:prSet/>
      <dgm:spPr/>
      <dgm:t>
        <a:bodyPr/>
        <a:lstStyle/>
        <a:p>
          <a:endParaRPr lang="en-US"/>
        </a:p>
      </dgm:t>
    </dgm:pt>
    <dgm:pt modelId="{89DDD2B9-05CC-48B7-AF1F-770799C75C3D}" type="sibTrans" cxnId="{6BF9DBD2-D66E-435F-9E14-E05B01F0604C}">
      <dgm:prSet/>
      <dgm:spPr/>
      <dgm:t>
        <a:bodyPr/>
        <a:lstStyle/>
        <a:p>
          <a:endParaRPr lang="en-US"/>
        </a:p>
      </dgm:t>
    </dgm:pt>
    <dgm:pt modelId="{B607FDF3-CE10-4475-BB10-D09D421A20B0}">
      <dgm:prSet/>
      <dgm:spPr/>
      <dgm:t>
        <a:bodyPr/>
        <a:lstStyle/>
        <a:p>
          <a:r>
            <a:rPr lang="en-GB"/>
            <a:t>Reviewed the breast anatomy and how breast cancer develops</a:t>
          </a:r>
          <a:endParaRPr lang="en-US"/>
        </a:p>
      </dgm:t>
    </dgm:pt>
    <dgm:pt modelId="{067E465A-D5AB-4134-B2C2-C9B9E2F8C062}" type="parTrans" cxnId="{BF72CD21-BC44-4410-85C5-84A4E4079ECC}">
      <dgm:prSet/>
      <dgm:spPr/>
      <dgm:t>
        <a:bodyPr/>
        <a:lstStyle/>
        <a:p>
          <a:endParaRPr lang="en-US"/>
        </a:p>
      </dgm:t>
    </dgm:pt>
    <dgm:pt modelId="{C4A3B81A-FE13-480F-BD64-44ADAFBA013B}" type="sibTrans" cxnId="{BF72CD21-BC44-4410-85C5-84A4E4079ECC}">
      <dgm:prSet/>
      <dgm:spPr/>
      <dgm:t>
        <a:bodyPr/>
        <a:lstStyle/>
        <a:p>
          <a:endParaRPr lang="en-US"/>
        </a:p>
      </dgm:t>
    </dgm:pt>
    <dgm:pt modelId="{E2F563E1-E9B8-40DE-8D15-EDE11F05F72E}">
      <dgm:prSet/>
      <dgm:spPr/>
      <dgm:t>
        <a:bodyPr/>
        <a:lstStyle/>
        <a:p>
          <a:r>
            <a:rPr lang="en-GB"/>
            <a:t>Explained into detail the impact on breast tissue and the body</a:t>
          </a:r>
          <a:endParaRPr lang="en-US"/>
        </a:p>
      </dgm:t>
    </dgm:pt>
    <dgm:pt modelId="{59ED41F9-2D8B-4552-ACC7-8BF2A0C3CD39}" type="parTrans" cxnId="{19E7D4E0-8A41-41C0-8F52-526691709AD7}">
      <dgm:prSet/>
      <dgm:spPr/>
      <dgm:t>
        <a:bodyPr/>
        <a:lstStyle/>
        <a:p>
          <a:endParaRPr lang="en-US"/>
        </a:p>
      </dgm:t>
    </dgm:pt>
    <dgm:pt modelId="{72750CD5-8336-4158-B474-67BEBC87EC13}" type="sibTrans" cxnId="{19E7D4E0-8A41-41C0-8F52-526691709AD7}">
      <dgm:prSet/>
      <dgm:spPr/>
      <dgm:t>
        <a:bodyPr/>
        <a:lstStyle/>
        <a:p>
          <a:endParaRPr lang="en-US"/>
        </a:p>
      </dgm:t>
    </dgm:pt>
    <dgm:pt modelId="{EBA0BC55-4A38-468D-8DFD-78210550A445}">
      <dgm:prSet/>
      <dgm:spPr/>
      <dgm:t>
        <a:bodyPr/>
        <a:lstStyle/>
        <a:p>
          <a:r>
            <a:rPr lang="en-GB" dirty="0"/>
            <a:t>Diamonds case was looked at, and all her risk factors were analysed</a:t>
          </a:r>
          <a:endParaRPr lang="en-US" dirty="0"/>
        </a:p>
      </dgm:t>
    </dgm:pt>
    <dgm:pt modelId="{50F31D16-FD6B-4F61-AA07-591C8B4B8F6E}" type="parTrans" cxnId="{58E72EE8-32D2-4F08-865E-08FD6F580CA7}">
      <dgm:prSet/>
      <dgm:spPr/>
      <dgm:t>
        <a:bodyPr/>
        <a:lstStyle/>
        <a:p>
          <a:endParaRPr lang="en-US"/>
        </a:p>
      </dgm:t>
    </dgm:pt>
    <dgm:pt modelId="{EF4EA24F-F2B1-4E2A-B765-E9EB767B01C0}" type="sibTrans" cxnId="{58E72EE8-32D2-4F08-865E-08FD6F580CA7}">
      <dgm:prSet/>
      <dgm:spPr/>
      <dgm:t>
        <a:bodyPr/>
        <a:lstStyle/>
        <a:p>
          <a:endParaRPr lang="en-US"/>
        </a:p>
      </dgm:t>
    </dgm:pt>
    <dgm:pt modelId="{77A20EBA-4F72-41B3-A6A3-05D1A4FDCB31}">
      <dgm:prSet/>
      <dgm:spPr/>
      <dgm:t>
        <a:bodyPr/>
        <a:lstStyle/>
        <a:p>
          <a:r>
            <a:rPr lang="en-GB" dirty="0"/>
            <a:t>Diamonds diagnosis was outlined, her cancer was monitored, and she was given treatment options</a:t>
          </a:r>
          <a:endParaRPr lang="en-US" dirty="0"/>
        </a:p>
      </dgm:t>
    </dgm:pt>
    <dgm:pt modelId="{32AF862F-62AB-487E-8895-9D609DE6C555}" type="parTrans" cxnId="{6C42DEA0-CBAB-4A8A-A1F6-8B2AE3D7B967}">
      <dgm:prSet/>
      <dgm:spPr/>
      <dgm:t>
        <a:bodyPr/>
        <a:lstStyle/>
        <a:p>
          <a:endParaRPr lang="en-US"/>
        </a:p>
      </dgm:t>
    </dgm:pt>
    <dgm:pt modelId="{49FE8F8D-DD15-4D32-A3E0-C15CC967E064}" type="sibTrans" cxnId="{6C42DEA0-CBAB-4A8A-A1F6-8B2AE3D7B967}">
      <dgm:prSet/>
      <dgm:spPr/>
      <dgm:t>
        <a:bodyPr/>
        <a:lstStyle/>
        <a:p>
          <a:endParaRPr lang="en-US"/>
        </a:p>
      </dgm:t>
    </dgm:pt>
    <dgm:pt modelId="{9801F1B7-3516-4C4B-B242-1AC17D4A3797}">
      <dgm:prSet/>
      <dgm:spPr/>
      <dgm:t>
        <a:bodyPr/>
        <a:lstStyle/>
        <a:p>
          <a:r>
            <a:rPr lang="en-GB" dirty="0"/>
            <a:t>Finally, she had a care plan created for her which included lifestyle changes, diet changes and more to improve her health</a:t>
          </a:r>
          <a:endParaRPr lang="en-US" dirty="0"/>
        </a:p>
      </dgm:t>
    </dgm:pt>
    <dgm:pt modelId="{82957AE8-AA8E-49D8-9BA4-0412FF184A72}" type="parTrans" cxnId="{C008A58E-9CA3-44E6-B0CF-F742705438C5}">
      <dgm:prSet/>
      <dgm:spPr/>
      <dgm:t>
        <a:bodyPr/>
        <a:lstStyle/>
        <a:p>
          <a:endParaRPr lang="en-US"/>
        </a:p>
      </dgm:t>
    </dgm:pt>
    <dgm:pt modelId="{6FF3F01D-1BA4-417A-9DE6-FBF5B6091726}" type="sibTrans" cxnId="{C008A58E-9CA3-44E6-B0CF-F742705438C5}">
      <dgm:prSet/>
      <dgm:spPr/>
      <dgm:t>
        <a:bodyPr/>
        <a:lstStyle/>
        <a:p>
          <a:endParaRPr lang="en-US"/>
        </a:p>
      </dgm:t>
    </dgm:pt>
    <dgm:pt modelId="{662D756B-CABF-4F56-922C-61EF406BACDB}" type="pres">
      <dgm:prSet presAssocID="{79AFEB7A-6B08-442C-987F-39182F5B8866}" presName="Name0" presStyleCnt="0">
        <dgm:presLayoutVars>
          <dgm:dir/>
          <dgm:resizeHandles val="exact"/>
        </dgm:presLayoutVars>
      </dgm:prSet>
      <dgm:spPr/>
    </dgm:pt>
    <dgm:pt modelId="{C5BD3F78-B87F-436E-8A71-9D4A85C987EB}" type="pres">
      <dgm:prSet presAssocID="{15BF51F0-8C70-4D68-B603-48B82F884F04}" presName="node" presStyleLbl="node1" presStyleIdx="0" presStyleCnt="6">
        <dgm:presLayoutVars>
          <dgm:bulletEnabled val="1"/>
        </dgm:presLayoutVars>
      </dgm:prSet>
      <dgm:spPr/>
    </dgm:pt>
    <dgm:pt modelId="{3580BA04-5762-48C3-9CEB-25685299F084}" type="pres">
      <dgm:prSet presAssocID="{89DDD2B9-05CC-48B7-AF1F-770799C75C3D}" presName="sibTrans" presStyleLbl="sibTrans1D1" presStyleIdx="0" presStyleCnt="5"/>
      <dgm:spPr/>
    </dgm:pt>
    <dgm:pt modelId="{C61CFB2E-3A29-45B6-B1CE-D48B2056EB3D}" type="pres">
      <dgm:prSet presAssocID="{89DDD2B9-05CC-48B7-AF1F-770799C75C3D}" presName="connectorText" presStyleLbl="sibTrans1D1" presStyleIdx="0" presStyleCnt="5"/>
      <dgm:spPr/>
    </dgm:pt>
    <dgm:pt modelId="{8CE5E8CC-D500-400F-8386-E3F94E5FFFE5}" type="pres">
      <dgm:prSet presAssocID="{B607FDF3-CE10-4475-BB10-D09D421A20B0}" presName="node" presStyleLbl="node1" presStyleIdx="1" presStyleCnt="6">
        <dgm:presLayoutVars>
          <dgm:bulletEnabled val="1"/>
        </dgm:presLayoutVars>
      </dgm:prSet>
      <dgm:spPr/>
    </dgm:pt>
    <dgm:pt modelId="{637EFFF5-8506-4BAD-BB27-B35B04E77492}" type="pres">
      <dgm:prSet presAssocID="{C4A3B81A-FE13-480F-BD64-44ADAFBA013B}" presName="sibTrans" presStyleLbl="sibTrans1D1" presStyleIdx="1" presStyleCnt="5"/>
      <dgm:spPr/>
    </dgm:pt>
    <dgm:pt modelId="{628338BB-1A86-4EC3-9077-118E8EBDE8DA}" type="pres">
      <dgm:prSet presAssocID="{C4A3B81A-FE13-480F-BD64-44ADAFBA013B}" presName="connectorText" presStyleLbl="sibTrans1D1" presStyleIdx="1" presStyleCnt="5"/>
      <dgm:spPr/>
    </dgm:pt>
    <dgm:pt modelId="{F3CC0E60-4BC5-40D9-AB28-F5B921AD8D65}" type="pres">
      <dgm:prSet presAssocID="{E2F563E1-E9B8-40DE-8D15-EDE11F05F72E}" presName="node" presStyleLbl="node1" presStyleIdx="2" presStyleCnt="6">
        <dgm:presLayoutVars>
          <dgm:bulletEnabled val="1"/>
        </dgm:presLayoutVars>
      </dgm:prSet>
      <dgm:spPr/>
    </dgm:pt>
    <dgm:pt modelId="{7E6D0709-F178-48D6-AAD8-F6902C93E634}" type="pres">
      <dgm:prSet presAssocID="{72750CD5-8336-4158-B474-67BEBC87EC13}" presName="sibTrans" presStyleLbl="sibTrans1D1" presStyleIdx="2" presStyleCnt="5"/>
      <dgm:spPr/>
    </dgm:pt>
    <dgm:pt modelId="{E1B29FE4-F324-4454-8E22-3BC0CF8CB82C}" type="pres">
      <dgm:prSet presAssocID="{72750CD5-8336-4158-B474-67BEBC87EC13}" presName="connectorText" presStyleLbl="sibTrans1D1" presStyleIdx="2" presStyleCnt="5"/>
      <dgm:spPr/>
    </dgm:pt>
    <dgm:pt modelId="{152BC83D-28A9-4F77-830E-6864E51E5440}" type="pres">
      <dgm:prSet presAssocID="{EBA0BC55-4A38-468D-8DFD-78210550A445}" presName="node" presStyleLbl="node1" presStyleIdx="3" presStyleCnt="6">
        <dgm:presLayoutVars>
          <dgm:bulletEnabled val="1"/>
        </dgm:presLayoutVars>
      </dgm:prSet>
      <dgm:spPr/>
    </dgm:pt>
    <dgm:pt modelId="{2CFBAD43-CD2F-4C2E-9FB6-42F359BBB5AA}" type="pres">
      <dgm:prSet presAssocID="{EF4EA24F-F2B1-4E2A-B765-E9EB767B01C0}" presName="sibTrans" presStyleLbl="sibTrans1D1" presStyleIdx="3" presStyleCnt="5"/>
      <dgm:spPr/>
    </dgm:pt>
    <dgm:pt modelId="{9F6DB2F7-C567-4AC5-89A7-62D4E8641232}" type="pres">
      <dgm:prSet presAssocID="{EF4EA24F-F2B1-4E2A-B765-E9EB767B01C0}" presName="connectorText" presStyleLbl="sibTrans1D1" presStyleIdx="3" presStyleCnt="5"/>
      <dgm:spPr/>
    </dgm:pt>
    <dgm:pt modelId="{7CA94FF4-D323-409E-A84A-E90DE1ABF2CD}" type="pres">
      <dgm:prSet presAssocID="{77A20EBA-4F72-41B3-A6A3-05D1A4FDCB31}" presName="node" presStyleLbl="node1" presStyleIdx="4" presStyleCnt="6">
        <dgm:presLayoutVars>
          <dgm:bulletEnabled val="1"/>
        </dgm:presLayoutVars>
      </dgm:prSet>
      <dgm:spPr/>
    </dgm:pt>
    <dgm:pt modelId="{BC5AF3F5-19E4-40B9-8318-06319E584FA7}" type="pres">
      <dgm:prSet presAssocID="{49FE8F8D-DD15-4D32-A3E0-C15CC967E064}" presName="sibTrans" presStyleLbl="sibTrans1D1" presStyleIdx="4" presStyleCnt="5"/>
      <dgm:spPr/>
    </dgm:pt>
    <dgm:pt modelId="{2471628E-7D49-4499-8267-6C35E944C296}" type="pres">
      <dgm:prSet presAssocID="{49FE8F8D-DD15-4D32-A3E0-C15CC967E064}" presName="connectorText" presStyleLbl="sibTrans1D1" presStyleIdx="4" presStyleCnt="5"/>
      <dgm:spPr/>
    </dgm:pt>
    <dgm:pt modelId="{FE5DB236-EF7B-42E1-B3B0-CA0EC1C6864D}" type="pres">
      <dgm:prSet presAssocID="{9801F1B7-3516-4C4B-B242-1AC17D4A3797}" presName="node" presStyleLbl="node1" presStyleIdx="5" presStyleCnt="6">
        <dgm:presLayoutVars>
          <dgm:bulletEnabled val="1"/>
        </dgm:presLayoutVars>
      </dgm:prSet>
      <dgm:spPr/>
    </dgm:pt>
  </dgm:ptLst>
  <dgm:cxnLst>
    <dgm:cxn modelId="{B9034D00-9518-4859-B10A-5CAEE8B3E8FE}" type="presOf" srcId="{9801F1B7-3516-4C4B-B242-1AC17D4A3797}" destId="{FE5DB236-EF7B-42E1-B3B0-CA0EC1C6864D}" srcOrd="0" destOrd="0" presId="urn:microsoft.com/office/officeart/2016/7/layout/RepeatingBendingProcessNew"/>
    <dgm:cxn modelId="{946A0A13-F7F4-449E-BC8C-37D763DD3188}" type="presOf" srcId="{EF4EA24F-F2B1-4E2A-B765-E9EB767B01C0}" destId="{9F6DB2F7-C567-4AC5-89A7-62D4E8641232}" srcOrd="1" destOrd="0" presId="urn:microsoft.com/office/officeart/2016/7/layout/RepeatingBendingProcessNew"/>
    <dgm:cxn modelId="{C0AE1A21-546D-4F6D-B3D4-AAD651E7AC0B}" type="presOf" srcId="{B607FDF3-CE10-4475-BB10-D09D421A20B0}" destId="{8CE5E8CC-D500-400F-8386-E3F94E5FFFE5}" srcOrd="0" destOrd="0" presId="urn:microsoft.com/office/officeart/2016/7/layout/RepeatingBendingProcessNew"/>
    <dgm:cxn modelId="{BF72CD21-BC44-4410-85C5-84A4E4079ECC}" srcId="{79AFEB7A-6B08-442C-987F-39182F5B8866}" destId="{B607FDF3-CE10-4475-BB10-D09D421A20B0}" srcOrd="1" destOrd="0" parTransId="{067E465A-D5AB-4134-B2C2-C9B9E2F8C062}" sibTransId="{C4A3B81A-FE13-480F-BD64-44ADAFBA013B}"/>
    <dgm:cxn modelId="{6580492D-C2D7-4ED2-B4E4-77FE0102075A}" type="presOf" srcId="{EBA0BC55-4A38-468D-8DFD-78210550A445}" destId="{152BC83D-28A9-4F77-830E-6864E51E5440}" srcOrd="0" destOrd="0" presId="urn:microsoft.com/office/officeart/2016/7/layout/RepeatingBendingProcessNew"/>
    <dgm:cxn modelId="{BD09812F-6D2F-4FC6-B951-CD39C173F85A}" type="presOf" srcId="{89DDD2B9-05CC-48B7-AF1F-770799C75C3D}" destId="{3580BA04-5762-48C3-9CEB-25685299F084}" srcOrd="0" destOrd="0" presId="urn:microsoft.com/office/officeart/2016/7/layout/RepeatingBendingProcessNew"/>
    <dgm:cxn modelId="{737DDB34-F7DF-4719-80B1-7BE2367CBFDB}" type="presOf" srcId="{77A20EBA-4F72-41B3-A6A3-05D1A4FDCB31}" destId="{7CA94FF4-D323-409E-A84A-E90DE1ABF2CD}" srcOrd="0" destOrd="0" presId="urn:microsoft.com/office/officeart/2016/7/layout/RepeatingBendingProcessNew"/>
    <dgm:cxn modelId="{ACCF4C8A-F0C1-4FE8-B426-4C529C83993D}" type="presOf" srcId="{49FE8F8D-DD15-4D32-A3E0-C15CC967E064}" destId="{BC5AF3F5-19E4-40B9-8318-06319E584FA7}" srcOrd="0" destOrd="0" presId="urn:microsoft.com/office/officeart/2016/7/layout/RepeatingBendingProcessNew"/>
    <dgm:cxn modelId="{C008A58E-9CA3-44E6-B0CF-F742705438C5}" srcId="{79AFEB7A-6B08-442C-987F-39182F5B8866}" destId="{9801F1B7-3516-4C4B-B242-1AC17D4A3797}" srcOrd="5" destOrd="0" parTransId="{82957AE8-AA8E-49D8-9BA4-0412FF184A72}" sibTransId="{6FF3F01D-1BA4-417A-9DE6-FBF5B6091726}"/>
    <dgm:cxn modelId="{4D4B9391-6193-4DA2-AAC7-8623353A990D}" type="presOf" srcId="{15BF51F0-8C70-4D68-B603-48B82F884F04}" destId="{C5BD3F78-B87F-436E-8A71-9D4A85C987EB}" srcOrd="0" destOrd="0" presId="urn:microsoft.com/office/officeart/2016/7/layout/RepeatingBendingProcessNew"/>
    <dgm:cxn modelId="{B59C0F9F-D698-47A4-8289-FFFE0B6EBF4E}" type="presOf" srcId="{EF4EA24F-F2B1-4E2A-B765-E9EB767B01C0}" destId="{2CFBAD43-CD2F-4C2E-9FB6-42F359BBB5AA}" srcOrd="0" destOrd="0" presId="urn:microsoft.com/office/officeart/2016/7/layout/RepeatingBendingProcessNew"/>
    <dgm:cxn modelId="{6C42DEA0-CBAB-4A8A-A1F6-8B2AE3D7B967}" srcId="{79AFEB7A-6B08-442C-987F-39182F5B8866}" destId="{77A20EBA-4F72-41B3-A6A3-05D1A4FDCB31}" srcOrd="4" destOrd="0" parTransId="{32AF862F-62AB-487E-8895-9D609DE6C555}" sibTransId="{49FE8F8D-DD15-4D32-A3E0-C15CC967E064}"/>
    <dgm:cxn modelId="{16CEF0B4-F109-438D-8BAD-4EE6EBEC5156}" type="presOf" srcId="{72750CD5-8336-4158-B474-67BEBC87EC13}" destId="{7E6D0709-F178-48D6-AAD8-F6902C93E634}" srcOrd="0" destOrd="0" presId="urn:microsoft.com/office/officeart/2016/7/layout/RepeatingBendingProcessNew"/>
    <dgm:cxn modelId="{F7AFCCC8-5159-448D-9ED8-327E3E72AF6A}" type="presOf" srcId="{72750CD5-8336-4158-B474-67BEBC87EC13}" destId="{E1B29FE4-F324-4454-8E22-3BC0CF8CB82C}" srcOrd="1" destOrd="0" presId="urn:microsoft.com/office/officeart/2016/7/layout/RepeatingBendingProcessNew"/>
    <dgm:cxn modelId="{1509E4CC-BD4A-4E44-915D-D9957A2AEB8C}" type="presOf" srcId="{C4A3B81A-FE13-480F-BD64-44ADAFBA013B}" destId="{628338BB-1A86-4EC3-9077-118E8EBDE8DA}" srcOrd="1" destOrd="0" presId="urn:microsoft.com/office/officeart/2016/7/layout/RepeatingBendingProcessNew"/>
    <dgm:cxn modelId="{6BF9DBD2-D66E-435F-9E14-E05B01F0604C}" srcId="{79AFEB7A-6B08-442C-987F-39182F5B8866}" destId="{15BF51F0-8C70-4D68-B603-48B82F884F04}" srcOrd="0" destOrd="0" parTransId="{B5A9272F-8F75-445E-8723-7928950DA88C}" sibTransId="{89DDD2B9-05CC-48B7-AF1F-770799C75C3D}"/>
    <dgm:cxn modelId="{46310ED4-0983-44D5-A836-81BD24DDA4F5}" type="presOf" srcId="{79AFEB7A-6B08-442C-987F-39182F5B8866}" destId="{662D756B-CABF-4F56-922C-61EF406BACDB}" srcOrd="0" destOrd="0" presId="urn:microsoft.com/office/officeart/2016/7/layout/RepeatingBendingProcessNew"/>
    <dgm:cxn modelId="{77E49EDE-6476-4140-978D-239A244325AF}" type="presOf" srcId="{49FE8F8D-DD15-4D32-A3E0-C15CC967E064}" destId="{2471628E-7D49-4499-8267-6C35E944C296}" srcOrd="1" destOrd="0" presId="urn:microsoft.com/office/officeart/2016/7/layout/RepeatingBendingProcessNew"/>
    <dgm:cxn modelId="{19E7D4E0-8A41-41C0-8F52-526691709AD7}" srcId="{79AFEB7A-6B08-442C-987F-39182F5B8866}" destId="{E2F563E1-E9B8-40DE-8D15-EDE11F05F72E}" srcOrd="2" destOrd="0" parTransId="{59ED41F9-2D8B-4552-ACC7-8BF2A0C3CD39}" sibTransId="{72750CD5-8336-4158-B474-67BEBC87EC13}"/>
    <dgm:cxn modelId="{58E72EE8-32D2-4F08-865E-08FD6F580CA7}" srcId="{79AFEB7A-6B08-442C-987F-39182F5B8866}" destId="{EBA0BC55-4A38-468D-8DFD-78210550A445}" srcOrd="3" destOrd="0" parTransId="{50F31D16-FD6B-4F61-AA07-591C8B4B8F6E}" sibTransId="{EF4EA24F-F2B1-4E2A-B765-E9EB767B01C0}"/>
    <dgm:cxn modelId="{90485EEF-BA60-411D-AC6B-B00150036A1D}" type="presOf" srcId="{C4A3B81A-FE13-480F-BD64-44ADAFBA013B}" destId="{637EFFF5-8506-4BAD-BB27-B35B04E77492}" srcOrd="0" destOrd="0" presId="urn:microsoft.com/office/officeart/2016/7/layout/RepeatingBendingProcessNew"/>
    <dgm:cxn modelId="{11535BF7-820C-41EF-9AD5-EE54844F0FF7}" type="presOf" srcId="{89DDD2B9-05CC-48B7-AF1F-770799C75C3D}" destId="{C61CFB2E-3A29-45B6-B1CE-D48B2056EB3D}" srcOrd="1" destOrd="0" presId="urn:microsoft.com/office/officeart/2016/7/layout/RepeatingBendingProcessNew"/>
    <dgm:cxn modelId="{03EFD1F9-9FB7-4217-BDA0-95CA7A73F991}" type="presOf" srcId="{E2F563E1-E9B8-40DE-8D15-EDE11F05F72E}" destId="{F3CC0E60-4BC5-40D9-AB28-F5B921AD8D65}" srcOrd="0" destOrd="0" presId="urn:microsoft.com/office/officeart/2016/7/layout/RepeatingBendingProcessNew"/>
    <dgm:cxn modelId="{58FD32F9-BC90-43FB-A03C-0F5D67345D29}" type="presParOf" srcId="{662D756B-CABF-4F56-922C-61EF406BACDB}" destId="{C5BD3F78-B87F-436E-8A71-9D4A85C987EB}" srcOrd="0" destOrd="0" presId="urn:microsoft.com/office/officeart/2016/7/layout/RepeatingBendingProcessNew"/>
    <dgm:cxn modelId="{20CBE321-A7A7-4431-927C-0508564377C0}" type="presParOf" srcId="{662D756B-CABF-4F56-922C-61EF406BACDB}" destId="{3580BA04-5762-48C3-9CEB-25685299F084}" srcOrd="1" destOrd="0" presId="urn:microsoft.com/office/officeart/2016/7/layout/RepeatingBendingProcessNew"/>
    <dgm:cxn modelId="{56D0B525-19E1-4CF9-B9B4-DC5FD7AFF2C6}" type="presParOf" srcId="{3580BA04-5762-48C3-9CEB-25685299F084}" destId="{C61CFB2E-3A29-45B6-B1CE-D48B2056EB3D}" srcOrd="0" destOrd="0" presId="urn:microsoft.com/office/officeart/2016/7/layout/RepeatingBendingProcessNew"/>
    <dgm:cxn modelId="{71B39FFC-7E5E-4A2F-916C-51BC1C984672}" type="presParOf" srcId="{662D756B-CABF-4F56-922C-61EF406BACDB}" destId="{8CE5E8CC-D500-400F-8386-E3F94E5FFFE5}" srcOrd="2" destOrd="0" presId="urn:microsoft.com/office/officeart/2016/7/layout/RepeatingBendingProcessNew"/>
    <dgm:cxn modelId="{2E18EC4A-14AF-46F8-A668-A7806B9B2122}" type="presParOf" srcId="{662D756B-CABF-4F56-922C-61EF406BACDB}" destId="{637EFFF5-8506-4BAD-BB27-B35B04E77492}" srcOrd="3" destOrd="0" presId="urn:microsoft.com/office/officeart/2016/7/layout/RepeatingBendingProcessNew"/>
    <dgm:cxn modelId="{D66CB79F-5B51-4CB4-99AF-302428056526}" type="presParOf" srcId="{637EFFF5-8506-4BAD-BB27-B35B04E77492}" destId="{628338BB-1A86-4EC3-9077-118E8EBDE8DA}" srcOrd="0" destOrd="0" presId="urn:microsoft.com/office/officeart/2016/7/layout/RepeatingBendingProcessNew"/>
    <dgm:cxn modelId="{07709580-7741-4F8C-94A9-BBF278AEBDE7}" type="presParOf" srcId="{662D756B-CABF-4F56-922C-61EF406BACDB}" destId="{F3CC0E60-4BC5-40D9-AB28-F5B921AD8D65}" srcOrd="4" destOrd="0" presId="urn:microsoft.com/office/officeart/2016/7/layout/RepeatingBendingProcessNew"/>
    <dgm:cxn modelId="{8BABD0D4-796B-4337-BF8E-465E78DD4DDE}" type="presParOf" srcId="{662D756B-CABF-4F56-922C-61EF406BACDB}" destId="{7E6D0709-F178-48D6-AAD8-F6902C93E634}" srcOrd="5" destOrd="0" presId="urn:microsoft.com/office/officeart/2016/7/layout/RepeatingBendingProcessNew"/>
    <dgm:cxn modelId="{78834FAF-DB8E-4D4C-9738-C0B214D401B7}" type="presParOf" srcId="{7E6D0709-F178-48D6-AAD8-F6902C93E634}" destId="{E1B29FE4-F324-4454-8E22-3BC0CF8CB82C}" srcOrd="0" destOrd="0" presId="urn:microsoft.com/office/officeart/2016/7/layout/RepeatingBendingProcessNew"/>
    <dgm:cxn modelId="{58FD565E-964C-47AF-B466-CFFD4C2919B2}" type="presParOf" srcId="{662D756B-CABF-4F56-922C-61EF406BACDB}" destId="{152BC83D-28A9-4F77-830E-6864E51E5440}" srcOrd="6" destOrd="0" presId="urn:microsoft.com/office/officeart/2016/7/layout/RepeatingBendingProcessNew"/>
    <dgm:cxn modelId="{53FA97CF-B6C1-4FCA-9E1C-E677A5B2A449}" type="presParOf" srcId="{662D756B-CABF-4F56-922C-61EF406BACDB}" destId="{2CFBAD43-CD2F-4C2E-9FB6-42F359BBB5AA}" srcOrd="7" destOrd="0" presId="urn:microsoft.com/office/officeart/2016/7/layout/RepeatingBendingProcessNew"/>
    <dgm:cxn modelId="{607F9CC0-FDEB-488C-B099-A89CECDABD03}" type="presParOf" srcId="{2CFBAD43-CD2F-4C2E-9FB6-42F359BBB5AA}" destId="{9F6DB2F7-C567-4AC5-89A7-62D4E8641232}" srcOrd="0" destOrd="0" presId="urn:microsoft.com/office/officeart/2016/7/layout/RepeatingBendingProcessNew"/>
    <dgm:cxn modelId="{0754E247-6DCD-47A9-9267-F2D368986E17}" type="presParOf" srcId="{662D756B-CABF-4F56-922C-61EF406BACDB}" destId="{7CA94FF4-D323-409E-A84A-E90DE1ABF2CD}" srcOrd="8" destOrd="0" presId="urn:microsoft.com/office/officeart/2016/7/layout/RepeatingBendingProcessNew"/>
    <dgm:cxn modelId="{E3843B96-0A61-4008-8DB2-DF13AF88AFA5}" type="presParOf" srcId="{662D756B-CABF-4F56-922C-61EF406BACDB}" destId="{BC5AF3F5-19E4-40B9-8318-06319E584FA7}" srcOrd="9" destOrd="0" presId="urn:microsoft.com/office/officeart/2016/7/layout/RepeatingBendingProcessNew"/>
    <dgm:cxn modelId="{EB9B351B-FCC0-4829-8104-93F403F6D40D}" type="presParOf" srcId="{BC5AF3F5-19E4-40B9-8318-06319E584FA7}" destId="{2471628E-7D49-4499-8267-6C35E944C296}" srcOrd="0" destOrd="0" presId="urn:microsoft.com/office/officeart/2016/7/layout/RepeatingBendingProcessNew"/>
    <dgm:cxn modelId="{B8B60FFC-3331-431B-AEC5-E541AEFB4CEB}" type="presParOf" srcId="{662D756B-CABF-4F56-922C-61EF406BACDB}" destId="{FE5DB236-EF7B-42E1-B3B0-CA0EC1C6864D}"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80BA04-5762-48C3-9CEB-25685299F084}">
      <dsp:nvSpPr>
        <dsp:cNvPr id="0" name=""/>
        <dsp:cNvSpPr/>
      </dsp:nvSpPr>
      <dsp:spPr>
        <a:xfrm>
          <a:off x="3094939" y="748729"/>
          <a:ext cx="578257" cy="91440"/>
        </a:xfrm>
        <a:custGeom>
          <a:avLst/>
          <a:gdLst/>
          <a:ahLst/>
          <a:cxnLst/>
          <a:rect l="0" t="0" r="0" b="0"/>
          <a:pathLst>
            <a:path>
              <a:moveTo>
                <a:pt x="0" y="45720"/>
              </a:moveTo>
              <a:lnTo>
                <a:pt x="578257"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68846" y="791405"/>
        <a:ext cx="30442" cy="6088"/>
      </dsp:txXfrm>
    </dsp:sp>
    <dsp:sp modelId="{C5BD3F78-B87F-436E-8A71-9D4A85C987EB}">
      <dsp:nvSpPr>
        <dsp:cNvPr id="0" name=""/>
        <dsp:cNvSpPr/>
      </dsp:nvSpPr>
      <dsp:spPr>
        <a:xfrm>
          <a:off x="449533" y="287"/>
          <a:ext cx="2647205" cy="158832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715" tIns="136159" rIns="129715" bIns="136159" numCol="1" spcCol="1270" anchor="ctr" anchorCtr="0">
          <a:noAutofit/>
        </a:bodyPr>
        <a:lstStyle/>
        <a:p>
          <a:pPr marL="0" lvl="0" indent="0" algn="ctr" defTabSz="666750">
            <a:lnSpc>
              <a:spcPct val="90000"/>
            </a:lnSpc>
            <a:spcBef>
              <a:spcPct val="0"/>
            </a:spcBef>
            <a:spcAft>
              <a:spcPct val="35000"/>
            </a:spcAft>
            <a:buNone/>
          </a:pPr>
          <a:r>
            <a:rPr lang="en-GB" sz="1500" kern="1200"/>
            <a:t>Throughout this presentation, the anatomy of the breast was covered, the development of breast cancer as well as the impacts it can have on the human body</a:t>
          </a:r>
          <a:endParaRPr lang="en-US" sz="1500" kern="1200"/>
        </a:p>
      </dsp:txBody>
      <dsp:txXfrm>
        <a:off x="449533" y="287"/>
        <a:ext cx="2647205" cy="1588323"/>
      </dsp:txXfrm>
    </dsp:sp>
    <dsp:sp modelId="{637EFFF5-8506-4BAD-BB27-B35B04E77492}">
      <dsp:nvSpPr>
        <dsp:cNvPr id="0" name=""/>
        <dsp:cNvSpPr/>
      </dsp:nvSpPr>
      <dsp:spPr>
        <a:xfrm>
          <a:off x="6351002" y="748729"/>
          <a:ext cx="578257" cy="91440"/>
        </a:xfrm>
        <a:custGeom>
          <a:avLst/>
          <a:gdLst/>
          <a:ahLst/>
          <a:cxnLst/>
          <a:rect l="0" t="0" r="0" b="0"/>
          <a:pathLst>
            <a:path>
              <a:moveTo>
                <a:pt x="0" y="45720"/>
              </a:moveTo>
              <a:lnTo>
                <a:pt x="578257" y="45720"/>
              </a:lnTo>
            </a:path>
          </a:pathLst>
        </a:custGeom>
        <a:noFill/>
        <a:ln w="12700" cap="flat" cmpd="sng" algn="ctr">
          <a:solidFill>
            <a:schemeClr val="accent2">
              <a:hueOff val="-364891"/>
              <a:satOff val="-3184"/>
              <a:lumOff val="-411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24910" y="791405"/>
        <a:ext cx="30442" cy="6088"/>
      </dsp:txXfrm>
    </dsp:sp>
    <dsp:sp modelId="{8CE5E8CC-D500-400F-8386-E3F94E5FFFE5}">
      <dsp:nvSpPr>
        <dsp:cNvPr id="0" name=""/>
        <dsp:cNvSpPr/>
      </dsp:nvSpPr>
      <dsp:spPr>
        <a:xfrm>
          <a:off x="3705597" y="287"/>
          <a:ext cx="2647205" cy="1588323"/>
        </a:xfrm>
        <a:prstGeom prst="rect">
          <a:avLst/>
        </a:prstGeom>
        <a:solidFill>
          <a:schemeClr val="accent2">
            <a:hueOff val="-291913"/>
            <a:satOff val="-2547"/>
            <a:lumOff val="-329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715" tIns="136159" rIns="129715" bIns="136159" numCol="1" spcCol="1270" anchor="ctr" anchorCtr="0">
          <a:noAutofit/>
        </a:bodyPr>
        <a:lstStyle/>
        <a:p>
          <a:pPr marL="0" lvl="0" indent="0" algn="ctr" defTabSz="666750">
            <a:lnSpc>
              <a:spcPct val="90000"/>
            </a:lnSpc>
            <a:spcBef>
              <a:spcPct val="0"/>
            </a:spcBef>
            <a:spcAft>
              <a:spcPct val="35000"/>
            </a:spcAft>
            <a:buNone/>
          </a:pPr>
          <a:r>
            <a:rPr lang="en-GB" sz="1500" kern="1200"/>
            <a:t>Reviewed the breast anatomy and how breast cancer develops</a:t>
          </a:r>
          <a:endParaRPr lang="en-US" sz="1500" kern="1200"/>
        </a:p>
      </dsp:txBody>
      <dsp:txXfrm>
        <a:off x="3705597" y="287"/>
        <a:ext cx="2647205" cy="1588323"/>
      </dsp:txXfrm>
    </dsp:sp>
    <dsp:sp modelId="{7E6D0709-F178-48D6-AAD8-F6902C93E634}">
      <dsp:nvSpPr>
        <dsp:cNvPr id="0" name=""/>
        <dsp:cNvSpPr/>
      </dsp:nvSpPr>
      <dsp:spPr>
        <a:xfrm>
          <a:off x="1773136" y="1586811"/>
          <a:ext cx="6512126" cy="578257"/>
        </a:xfrm>
        <a:custGeom>
          <a:avLst/>
          <a:gdLst/>
          <a:ahLst/>
          <a:cxnLst/>
          <a:rect l="0" t="0" r="0" b="0"/>
          <a:pathLst>
            <a:path>
              <a:moveTo>
                <a:pt x="6512126" y="0"/>
              </a:moveTo>
              <a:lnTo>
                <a:pt x="6512126" y="306228"/>
              </a:lnTo>
              <a:lnTo>
                <a:pt x="0" y="306228"/>
              </a:lnTo>
              <a:lnTo>
                <a:pt x="0" y="578257"/>
              </a:lnTo>
            </a:path>
          </a:pathLst>
        </a:custGeom>
        <a:noFill/>
        <a:ln w="12700" cap="flat" cmpd="sng" algn="ctr">
          <a:solidFill>
            <a:schemeClr val="accent2">
              <a:hueOff val="-729781"/>
              <a:satOff val="-6367"/>
              <a:lumOff val="-823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65686" y="1872895"/>
        <a:ext cx="327026" cy="6088"/>
      </dsp:txXfrm>
    </dsp:sp>
    <dsp:sp modelId="{F3CC0E60-4BC5-40D9-AB28-F5B921AD8D65}">
      <dsp:nvSpPr>
        <dsp:cNvPr id="0" name=""/>
        <dsp:cNvSpPr/>
      </dsp:nvSpPr>
      <dsp:spPr>
        <a:xfrm>
          <a:off x="6961660" y="287"/>
          <a:ext cx="2647205" cy="1588323"/>
        </a:xfrm>
        <a:prstGeom prst="rect">
          <a:avLst/>
        </a:prstGeom>
        <a:solidFill>
          <a:schemeClr val="accent2">
            <a:hueOff val="-583825"/>
            <a:satOff val="-5094"/>
            <a:lumOff val="-658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715" tIns="136159" rIns="129715" bIns="136159" numCol="1" spcCol="1270" anchor="ctr" anchorCtr="0">
          <a:noAutofit/>
        </a:bodyPr>
        <a:lstStyle/>
        <a:p>
          <a:pPr marL="0" lvl="0" indent="0" algn="ctr" defTabSz="666750">
            <a:lnSpc>
              <a:spcPct val="90000"/>
            </a:lnSpc>
            <a:spcBef>
              <a:spcPct val="0"/>
            </a:spcBef>
            <a:spcAft>
              <a:spcPct val="35000"/>
            </a:spcAft>
            <a:buNone/>
          </a:pPr>
          <a:r>
            <a:rPr lang="en-GB" sz="1500" kern="1200"/>
            <a:t>Explained into detail the impact on breast tissue and the body</a:t>
          </a:r>
          <a:endParaRPr lang="en-US" sz="1500" kern="1200"/>
        </a:p>
      </dsp:txBody>
      <dsp:txXfrm>
        <a:off x="6961660" y="287"/>
        <a:ext cx="2647205" cy="1588323"/>
      </dsp:txXfrm>
    </dsp:sp>
    <dsp:sp modelId="{2CFBAD43-CD2F-4C2E-9FB6-42F359BBB5AA}">
      <dsp:nvSpPr>
        <dsp:cNvPr id="0" name=""/>
        <dsp:cNvSpPr/>
      </dsp:nvSpPr>
      <dsp:spPr>
        <a:xfrm>
          <a:off x="3094939" y="2945910"/>
          <a:ext cx="578257" cy="91440"/>
        </a:xfrm>
        <a:custGeom>
          <a:avLst/>
          <a:gdLst/>
          <a:ahLst/>
          <a:cxnLst/>
          <a:rect l="0" t="0" r="0" b="0"/>
          <a:pathLst>
            <a:path>
              <a:moveTo>
                <a:pt x="0" y="45720"/>
              </a:moveTo>
              <a:lnTo>
                <a:pt x="578257" y="45720"/>
              </a:lnTo>
            </a:path>
          </a:pathLst>
        </a:custGeom>
        <a:noFill/>
        <a:ln w="12700" cap="flat" cmpd="sng" algn="ctr">
          <a:solidFill>
            <a:schemeClr val="accent2">
              <a:hueOff val="-1094672"/>
              <a:satOff val="-9550"/>
              <a:lumOff val="-1235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68846" y="2988586"/>
        <a:ext cx="30442" cy="6088"/>
      </dsp:txXfrm>
    </dsp:sp>
    <dsp:sp modelId="{152BC83D-28A9-4F77-830E-6864E51E5440}">
      <dsp:nvSpPr>
        <dsp:cNvPr id="0" name=""/>
        <dsp:cNvSpPr/>
      </dsp:nvSpPr>
      <dsp:spPr>
        <a:xfrm>
          <a:off x="449533" y="2197468"/>
          <a:ext cx="2647205" cy="1588323"/>
        </a:xfrm>
        <a:prstGeom prst="rect">
          <a:avLst/>
        </a:prstGeom>
        <a:solidFill>
          <a:schemeClr val="accent2">
            <a:hueOff val="-875738"/>
            <a:satOff val="-7640"/>
            <a:lumOff val="-988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715" tIns="136159" rIns="129715" bIns="136159" numCol="1" spcCol="1270" anchor="ctr" anchorCtr="0">
          <a:noAutofit/>
        </a:bodyPr>
        <a:lstStyle/>
        <a:p>
          <a:pPr marL="0" lvl="0" indent="0" algn="ctr" defTabSz="666750">
            <a:lnSpc>
              <a:spcPct val="90000"/>
            </a:lnSpc>
            <a:spcBef>
              <a:spcPct val="0"/>
            </a:spcBef>
            <a:spcAft>
              <a:spcPct val="35000"/>
            </a:spcAft>
            <a:buNone/>
          </a:pPr>
          <a:r>
            <a:rPr lang="en-GB" sz="1500" kern="1200" dirty="0"/>
            <a:t>Diamonds case was looked at, and all her risk factors were analysed</a:t>
          </a:r>
          <a:endParaRPr lang="en-US" sz="1500" kern="1200" dirty="0"/>
        </a:p>
      </dsp:txBody>
      <dsp:txXfrm>
        <a:off x="449533" y="2197468"/>
        <a:ext cx="2647205" cy="1588323"/>
      </dsp:txXfrm>
    </dsp:sp>
    <dsp:sp modelId="{BC5AF3F5-19E4-40B9-8318-06319E584FA7}">
      <dsp:nvSpPr>
        <dsp:cNvPr id="0" name=""/>
        <dsp:cNvSpPr/>
      </dsp:nvSpPr>
      <dsp:spPr>
        <a:xfrm>
          <a:off x="6351002" y="2945910"/>
          <a:ext cx="578257" cy="91440"/>
        </a:xfrm>
        <a:custGeom>
          <a:avLst/>
          <a:gdLst/>
          <a:ahLst/>
          <a:cxnLst/>
          <a:rect l="0" t="0" r="0" b="0"/>
          <a:pathLst>
            <a:path>
              <a:moveTo>
                <a:pt x="0" y="45720"/>
              </a:moveTo>
              <a:lnTo>
                <a:pt x="578257" y="45720"/>
              </a:lnTo>
            </a:path>
          </a:pathLst>
        </a:custGeom>
        <a:noFill/>
        <a:ln w="12700" cap="flat" cmpd="sng" algn="ctr">
          <a:solidFill>
            <a:schemeClr val="accent2">
              <a:hueOff val="-1459563"/>
              <a:satOff val="-12734"/>
              <a:lumOff val="-16471"/>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24910" y="2988586"/>
        <a:ext cx="30442" cy="6088"/>
      </dsp:txXfrm>
    </dsp:sp>
    <dsp:sp modelId="{7CA94FF4-D323-409E-A84A-E90DE1ABF2CD}">
      <dsp:nvSpPr>
        <dsp:cNvPr id="0" name=""/>
        <dsp:cNvSpPr/>
      </dsp:nvSpPr>
      <dsp:spPr>
        <a:xfrm>
          <a:off x="3705597" y="2197468"/>
          <a:ext cx="2647205" cy="1588323"/>
        </a:xfrm>
        <a:prstGeom prst="rect">
          <a:avLst/>
        </a:prstGeom>
        <a:solidFill>
          <a:schemeClr val="accent2">
            <a:hueOff val="-1167650"/>
            <a:satOff val="-10187"/>
            <a:lumOff val="-13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715" tIns="136159" rIns="129715" bIns="136159" numCol="1" spcCol="1270" anchor="ctr" anchorCtr="0">
          <a:noAutofit/>
        </a:bodyPr>
        <a:lstStyle/>
        <a:p>
          <a:pPr marL="0" lvl="0" indent="0" algn="ctr" defTabSz="666750">
            <a:lnSpc>
              <a:spcPct val="90000"/>
            </a:lnSpc>
            <a:spcBef>
              <a:spcPct val="0"/>
            </a:spcBef>
            <a:spcAft>
              <a:spcPct val="35000"/>
            </a:spcAft>
            <a:buNone/>
          </a:pPr>
          <a:r>
            <a:rPr lang="en-GB" sz="1500" kern="1200" dirty="0"/>
            <a:t>Diamonds diagnosis was outlined, her cancer was monitored, and she was given treatment options</a:t>
          </a:r>
          <a:endParaRPr lang="en-US" sz="1500" kern="1200" dirty="0"/>
        </a:p>
      </dsp:txBody>
      <dsp:txXfrm>
        <a:off x="3705597" y="2197468"/>
        <a:ext cx="2647205" cy="1588323"/>
      </dsp:txXfrm>
    </dsp:sp>
    <dsp:sp modelId="{FE5DB236-EF7B-42E1-B3B0-CA0EC1C6864D}">
      <dsp:nvSpPr>
        <dsp:cNvPr id="0" name=""/>
        <dsp:cNvSpPr/>
      </dsp:nvSpPr>
      <dsp:spPr>
        <a:xfrm>
          <a:off x="6961660" y="2197468"/>
          <a:ext cx="2647205" cy="1588323"/>
        </a:xfrm>
        <a:prstGeom prst="rect">
          <a:avLst/>
        </a:prstGeom>
        <a:solidFill>
          <a:schemeClr val="accent2">
            <a:hueOff val="-1459563"/>
            <a:satOff val="-12734"/>
            <a:lumOff val="-1647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715" tIns="136159" rIns="129715" bIns="136159" numCol="1" spcCol="1270" anchor="ctr" anchorCtr="0">
          <a:noAutofit/>
        </a:bodyPr>
        <a:lstStyle/>
        <a:p>
          <a:pPr marL="0" lvl="0" indent="0" algn="ctr" defTabSz="666750">
            <a:lnSpc>
              <a:spcPct val="90000"/>
            </a:lnSpc>
            <a:spcBef>
              <a:spcPct val="0"/>
            </a:spcBef>
            <a:spcAft>
              <a:spcPct val="35000"/>
            </a:spcAft>
            <a:buNone/>
          </a:pPr>
          <a:r>
            <a:rPr lang="en-GB" sz="1500" kern="1200" dirty="0"/>
            <a:t>Finally, she had a care plan created for her which included lifestyle changes, diet changes and more to improve her health</a:t>
          </a:r>
          <a:endParaRPr lang="en-US" sz="1500" kern="1200" dirty="0"/>
        </a:p>
      </dsp:txBody>
      <dsp:txXfrm>
        <a:off x="6961660" y="2197468"/>
        <a:ext cx="2647205" cy="1588323"/>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5548217-34BB-4018-B0C4-2CDA8494BD21}"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726DBE-9EDB-4F70-BFD5-B5DD0DAD7D8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4095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548217-34BB-4018-B0C4-2CDA8494BD21}"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726DBE-9EDB-4F70-BFD5-B5DD0DAD7D8D}" type="slidenum">
              <a:rPr lang="en-GB" smtClean="0"/>
              <a:t>‹#›</a:t>
            </a:fld>
            <a:endParaRPr lang="en-GB"/>
          </a:p>
        </p:txBody>
      </p:sp>
    </p:spTree>
    <p:extLst>
      <p:ext uri="{BB962C8B-B14F-4D97-AF65-F5344CB8AC3E}">
        <p14:creationId xmlns:p14="http://schemas.microsoft.com/office/powerpoint/2010/main" val="3473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5548217-34BB-4018-B0C4-2CDA8494BD21}"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726DBE-9EDB-4F70-BFD5-B5DD0DAD7D8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3896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548217-34BB-4018-B0C4-2CDA8494BD21}"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726DBE-9EDB-4F70-BFD5-B5DD0DAD7D8D}" type="slidenum">
              <a:rPr lang="en-GB" smtClean="0"/>
              <a:t>‹#›</a:t>
            </a:fld>
            <a:endParaRPr lang="en-GB"/>
          </a:p>
        </p:txBody>
      </p:sp>
    </p:spTree>
    <p:extLst>
      <p:ext uri="{BB962C8B-B14F-4D97-AF65-F5344CB8AC3E}">
        <p14:creationId xmlns:p14="http://schemas.microsoft.com/office/powerpoint/2010/main" val="1056809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548217-34BB-4018-B0C4-2CDA8494BD21}" type="datetimeFigureOut">
              <a:rPr lang="en-GB" smtClean="0"/>
              <a:t>16/11/2025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726DBE-9EDB-4F70-BFD5-B5DD0DAD7D8D}" type="slidenum">
              <a:rPr lang="en-GB" smtClean="0"/>
              <a:t>‹#›</a:t>
            </a:fld>
            <a:endParaRPr lang="en-GB"/>
          </a:p>
        </p:txBody>
      </p:sp>
    </p:spTree>
    <p:extLst>
      <p:ext uri="{BB962C8B-B14F-4D97-AF65-F5344CB8AC3E}">
        <p14:creationId xmlns:p14="http://schemas.microsoft.com/office/powerpoint/2010/main" val="3190394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548217-34BB-4018-B0C4-2CDA8494BD21}" type="datetimeFigureOut">
              <a:rPr lang="en-GB" smtClean="0"/>
              <a:t>16/11/2025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726DBE-9EDB-4F70-BFD5-B5DD0DAD7D8D}" type="slidenum">
              <a:rPr lang="en-GB" smtClean="0"/>
              <a:t>‹#›</a:t>
            </a:fld>
            <a:endParaRPr lang="en-GB"/>
          </a:p>
        </p:txBody>
      </p:sp>
    </p:spTree>
    <p:extLst>
      <p:ext uri="{BB962C8B-B14F-4D97-AF65-F5344CB8AC3E}">
        <p14:creationId xmlns:p14="http://schemas.microsoft.com/office/powerpoint/2010/main" val="2217351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5548217-34BB-4018-B0C4-2CDA8494BD21}" type="datetimeFigureOut">
              <a:rPr lang="en-GB" smtClean="0"/>
              <a:t>16/11/2025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E2726DBE-9EDB-4F70-BFD5-B5DD0DAD7D8D}" type="slidenum">
              <a:rPr lang="en-GB" smtClean="0"/>
              <a:t>‹#›</a:t>
            </a:fld>
            <a:endParaRPr lang="en-GB"/>
          </a:p>
        </p:txBody>
      </p:sp>
    </p:spTree>
    <p:extLst>
      <p:ext uri="{BB962C8B-B14F-4D97-AF65-F5344CB8AC3E}">
        <p14:creationId xmlns:p14="http://schemas.microsoft.com/office/powerpoint/2010/main" val="1910921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5548217-34BB-4018-B0C4-2CDA8494BD21}" type="datetimeFigureOut">
              <a:rPr lang="en-GB" smtClean="0"/>
              <a:t>16/11/2025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E2726DBE-9EDB-4F70-BFD5-B5DD0DAD7D8D}" type="slidenum">
              <a:rPr lang="en-GB" smtClean="0"/>
              <a:t>‹#›</a:t>
            </a:fld>
            <a:endParaRPr lang="en-GB"/>
          </a:p>
        </p:txBody>
      </p:sp>
    </p:spTree>
    <p:extLst>
      <p:ext uri="{BB962C8B-B14F-4D97-AF65-F5344CB8AC3E}">
        <p14:creationId xmlns:p14="http://schemas.microsoft.com/office/powerpoint/2010/main" val="2910289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5548217-34BB-4018-B0C4-2CDA8494BD21}" type="datetimeFigureOut">
              <a:rPr lang="en-GB" smtClean="0"/>
              <a:t>16/11/2025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726DBE-9EDB-4F70-BFD5-B5DD0DAD7D8D}" type="slidenum">
              <a:rPr lang="en-GB" smtClean="0"/>
              <a:t>‹#›</a:t>
            </a:fld>
            <a:endParaRPr lang="en-GB"/>
          </a:p>
        </p:txBody>
      </p:sp>
    </p:spTree>
    <p:extLst>
      <p:ext uri="{BB962C8B-B14F-4D97-AF65-F5344CB8AC3E}">
        <p14:creationId xmlns:p14="http://schemas.microsoft.com/office/powerpoint/2010/main" val="2572752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548217-34BB-4018-B0C4-2CDA8494BD21}"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726DBE-9EDB-4F70-BFD5-B5DD0DAD7D8D}" type="slidenum">
              <a:rPr lang="en-GB" smtClean="0"/>
              <a:t>‹#›</a:t>
            </a:fld>
            <a:endParaRPr lang="en-GB"/>
          </a:p>
        </p:txBody>
      </p:sp>
    </p:spTree>
    <p:extLst>
      <p:ext uri="{BB962C8B-B14F-4D97-AF65-F5344CB8AC3E}">
        <p14:creationId xmlns:p14="http://schemas.microsoft.com/office/powerpoint/2010/main" val="15171654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548217-34BB-4018-B0C4-2CDA8494BD21}" type="datetimeFigureOut">
              <a:rPr lang="en-GB" smtClean="0"/>
              <a:t>16/11/2025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726DBE-9EDB-4F70-BFD5-B5DD0DAD7D8D}" type="slidenum">
              <a:rPr lang="en-GB" smtClean="0"/>
              <a:t>‹#›</a:t>
            </a:fld>
            <a:endParaRPr lang="en-GB"/>
          </a:p>
        </p:txBody>
      </p:sp>
    </p:spTree>
    <p:extLst>
      <p:ext uri="{BB962C8B-B14F-4D97-AF65-F5344CB8AC3E}">
        <p14:creationId xmlns:p14="http://schemas.microsoft.com/office/powerpoint/2010/main" val="25577385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5548217-34BB-4018-B0C4-2CDA8494BD21}" type="datetimeFigureOut">
              <a:rPr lang="en-GB" smtClean="0"/>
              <a:t>16/11/2025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E2726DBE-9EDB-4F70-BFD5-B5DD0DAD7D8D}"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2058293"/>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6.jpg"/><Relationship Id="rId5" Type="http://schemas.openxmlformats.org/officeDocument/2006/relationships/hyperlink" Target="http://www.patientpower.info/" TargetMode="External"/><Relationship Id="rId4" Type="http://schemas.openxmlformats.org/officeDocument/2006/relationships/hyperlink" Target="http://www.macmillan.org.uk/" TargetMode="Externa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8.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image" Target="../media/image10.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2.svg"/><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image" Target="../media/image13.jpg"/></Relationships>
</file>

<file path=ppt/slides/_rels/slide1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15.xml.rels><?xml version="1.0" encoding="UTF-8" standalone="yes"?>
<Relationships xmlns="http://schemas.openxmlformats.org/package/2006/relationships"><Relationship Id="rId8" Type="http://schemas.openxmlformats.org/officeDocument/2006/relationships/hyperlink" Target="https://www.patientpower.info/breast-cancer/how-does-breast-cancer-affect-the-body" TargetMode="External"/><Relationship Id="rId13" Type="http://schemas.openxmlformats.org/officeDocument/2006/relationships/hyperlink" Target="https://www.mdanderson.org/cancerwise/what-to-expect-during-a-clinical-breast-exam.h00-159780390.html" TargetMode="External"/><Relationship Id="rId18" Type="http://schemas.openxmlformats.org/officeDocument/2006/relationships/hyperlink" Target="https://www.nhs.uk/tests-and-treatments/radiotherapy/" TargetMode="External"/><Relationship Id="rId3" Type="http://schemas.openxmlformats.org/officeDocument/2006/relationships/slideLayout" Target="../slideLayouts/slideLayout2.xml"/><Relationship Id="rId21" Type="http://schemas.openxmlformats.org/officeDocument/2006/relationships/hyperlink" Target="https://www.england.nhs.uk/personalisedcare/shared-decision-making/" TargetMode="External"/><Relationship Id="rId7" Type="http://schemas.openxmlformats.org/officeDocument/2006/relationships/hyperlink" Target="https://www.macmillan.org.uk/cancer-information-and-support/breast-cancer/breast-cancer-and-the-lymphatic-system" TargetMode="External"/><Relationship Id="rId12" Type="http://schemas.openxmlformats.org/officeDocument/2006/relationships/hyperlink" Target="https://www.bcrf.org/about-breast-cancer/breast-cancer-diet-nutrition/" TargetMode="External"/><Relationship Id="rId17" Type="http://schemas.openxmlformats.org/officeDocument/2006/relationships/hyperlink" Target="https://medlineplus.gov/lab-tests/what-you-need-to-know-about-blood-testing/" TargetMode="External"/><Relationship Id="rId2" Type="http://schemas.openxmlformats.org/officeDocument/2006/relationships/audio" Target="../media/media15.m4a"/><Relationship Id="rId16" Type="http://schemas.openxmlformats.org/officeDocument/2006/relationships/hyperlink" Target="https://www.mayoclinic.org/tests-procedures/breast-biopsy/about/pac-20384812" TargetMode="External"/><Relationship Id="rId20" Type="http://schemas.openxmlformats.org/officeDocument/2006/relationships/hyperlink" Target="https://www.cancerresearchuk.org/about-cancer/breast-cancer/treatment/targeted-immunotherapy-drugs" TargetMode="External"/><Relationship Id="rId1" Type="http://schemas.microsoft.com/office/2007/relationships/media" Target="../media/media15.m4a"/><Relationship Id="rId6" Type="http://schemas.openxmlformats.org/officeDocument/2006/relationships/hyperlink" Target="https://www.who.int/news-room/fact-sheets/detail/breast-cancer" TargetMode="External"/><Relationship Id="rId11" Type="http://schemas.openxmlformats.org/officeDocument/2006/relationships/hyperlink" Target="https://www.breastcancer.org/research-news/metabolic-syndrome-breast-cancer-subtypes-mortality-risk" TargetMode="External"/><Relationship Id="rId5" Type="http://schemas.openxmlformats.org/officeDocument/2006/relationships/hyperlink" Target="https://www.cancerresearchuk.org/about-cancer/breast-cancer/about" TargetMode="External"/><Relationship Id="rId15" Type="http://schemas.openxmlformats.org/officeDocument/2006/relationships/hyperlink" Target="https://www.cancerresearchuk.org/about-cancer/tests-and-scans/breast-ultrasound" TargetMode="External"/><Relationship Id="rId10" Type="http://schemas.openxmlformats.org/officeDocument/2006/relationships/hyperlink" Target="https://www.mdanderson.org/cancerwise/does-breast-cancer-run-in-families.h00-159695967.html" TargetMode="External"/><Relationship Id="rId19" Type="http://schemas.openxmlformats.org/officeDocument/2006/relationships/hyperlink" Target="https://www.cancerresearchuk.org/about-cancer/breast-cancer/treatment/hormone-therapy" TargetMode="External"/><Relationship Id="rId4" Type="http://schemas.openxmlformats.org/officeDocument/2006/relationships/hyperlink" Target="https://cancer.ca/en/cancer-information/cancer-types/breast/what-is-breast-cancer/the-breasts" TargetMode="External"/><Relationship Id="rId9" Type="http://schemas.openxmlformats.org/officeDocument/2006/relationships/hyperlink" Target="https://www.cdc.gov/breast-cancer/risk-factors/index.html" TargetMode="External"/><Relationship Id="rId14" Type="http://schemas.openxmlformats.org/officeDocument/2006/relationships/hyperlink" Target="https://www.nhs.uk/tests-and-treatments/breast-screening-mammogram/" TargetMode="External"/><Relationship Id="rId22"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B95C55F-4286-4A2A-A05E-2D274D82F7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EE2561D9-068B-4BC7-85F6-AE6A7C34B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D61BACF2-0F18-493C-99AB-363E614710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0750762-890D-E05F-DF32-B6241E90702A}"/>
              </a:ext>
            </a:extLst>
          </p:cNvPr>
          <p:cNvSpPr>
            <a:spLocks noGrp="1"/>
          </p:cNvSpPr>
          <p:nvPr>
            <p:ph type="ctrTitle"/>
          </p:nvPr>
        </p:nvSpPr>
        <p:spPr>
          <a:xfrm>
            <a:off x="492370" y="605896"/>
            <a:ext cx="3084844" cy="5646208"/>
          </a:xfrm>
        </p:spPr>
        <p:txBody>
          <a:bodyPr vert="horz" lIns="91440" tIns="45720" rIns="91440" bIns="45720" rtlCol="0" anchor="ctr">
            <a:normAutofit/>
          </a:bodyPr>
          <a:lstStyle/>
          <a:p>
            <a:r>
              <a:rPr lang="en-US" sz="3600" dirty="0">
                <a:solidFill>
                  <a:srgbClr val="FFFFFF"/>
                </a:solidFill>
              </a:rPr>
              <a:t>Care Plan for a Fictional Patient with Breast Cancer</a:t>
            </a:r>
          </a:p>
        </p:txBody>
      </p:sp>
      <p:sp>
        <p:nvSpPr>
          <p:cNvPr id="18" name="Rectangle 17">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ABD1F1C6-01F2-EA9F-6665-860A7D3108E8}"/>
              </a:ext>
            </a:extLst>
          </p:cNvPr>
          <p:cNvSpPr>
            <a:spLocks noGrp="1"/>
          </p:cNvSpPr>
          <p:nvPr>
            <p:ph type="subTitle" idx="1"/>
          </p:nvPr>
        </p:nvSpPr>
        <p:spPr>
          <a:xfrm>
            <a:off x="4742016" y="605896"/>
            <a:ext cx="6413663" cy="5646208"/>
          </a:xfrm>
        </p:spPr>
        <p:txBody>
          <a:bodyPr vert="horz" lIns="0" tIns="45720" rIns="0" bIns="45720" rtlCol="0" anchor="ctr">
            <a:normAutofit/>
          </a:bodyPr>
          <a:lstStyle/>
          <a:p>
            <a:r>
              <a:rPr lang="en-US" dirty="0">
                <a:solidFill>
                  <a:schemeClr val="tx1">
                    <a:lumMod val="75000"/>
                    <a:lumOff val="25000"/>
                  </a:schemeClr>
                </a:solidFill>
                <a:latin typeface="+mn-lt"/>
              </a:rPr>
              <a:t>By Princila Manu</a:t>
            </a:r>
          </a:p>
          <a:p>
            <a:r>
              <a:rPr lang="en-US" dirty="0">
                <a:solidFill>
                  <a:schemeClr val="tx1">
                    <a:lumMod val="75000"/>
                    <a:lumOff val="25000"/>
                  </a:schemeClr>
                </a:solidFill>
                <a:latin typeface="+mn-lt"/>
              </a:rPr>
              <a:t>2330125</a:t>
            </a:r>
          </a:p>
          <a:p>
            <a:r>
              <a:rPr lang="en-US" dirty="0">
                <a:solidFill>
                  <a:schemeClr val="tx1">
                    <a:lumMod val="75000"/>
                    <a:lumOff val="25000"/>
                  </a:schemeClr>
                </a:solidFill>
                <a:latin typeface="+mn-lt"/>
              </a:rPr>
              <a:t>BMHP5023</a:t>
            </a:r>
          </a:p>
          <a:p>
            <a:r>
              <a:rPr lang="en-US">
                <a:solidFill>
                  <a:schemeClr val="tx1">
                    <a:lumMod val="75000"/>
                    <a:lumOff val="25000"/>
                  </a:schemeClr>
                </a:solidFill>
                <a:latin typeface="+mn-lt"/>
              </a:rPr>
              <a:t>Gillian weaver</a:t>
            </a:r>
          </a:p>
          <a:p>
            <a:r>
              <a:rPr lang="en-US" dirty="0">
                <a:solidFill>
                  <a:schemeClr val="tx1">
                    <a:lumMod val="75000"/>
                    <a:lumOff val="25000"/>
                  </a:schemeClr>
                </a:solidFill>
                <a:latin typeface="+mn-lt"/>
              </a:rPr>
              <a:t>Introduction to PHYSIOLOGY </a:t>
            </a:r>
          </a:p>
        </p:txBody>
      </p:sp>
      <p:pic>
        <p:nvPicPr>
          <p:cNvPr id="42" name="Audio 41">
            <a:hlinkClick r:id="" action="ppaction://media"/>
            <a:extLst>
              <a:ext uri="{FF2B5EF4-FFF2-40B4-BE49-F238E27FC236}">
                <a16:creationId xmlns:a16="http://schemas.microsoft.com/office/drawing/2014/main" id="{06317348-446A-31EB-2E3A-4FE83AAF0DF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7103616"/>
      </p:ext>
    </p:extLst>
  </p:cSld>
  <p:clrMapOvr>
    <a:masterClrMapping/>
  </p:clrMapOvr>
  <mc:AlternateContent xmlns:mc="http://schemas.openxmlformats.org/markup-compatibility/2006">
    <mc:Choice xmlns:p14="http://schemas.microsoft.com/office/powerpoint/2010/main" Requires="p14">
      <p:transition spd="slow" p14:dur="2000" advTm="21576"/>
    </mc:Choice>
    <mc:Fallback>
      <p:transition spd="slow" advTm="215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9D3A0FC-5D74-4BAC-9DDB-68A942650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47B37-04D9-F656-7198-9A91AA7C7C03}"/>
              </a:ext>
            </a:extLst>
          </p:cNvPr>
          <p:cNvSpPr>
            <a:spLocks noGrp="1"/>
          </p:cNvSpPr>
          <p:nvPr>
            <p:ph type="title"/>
          </p:nvPr>
        </p:nvSpPr>
        <p:spPr>
          <a:xfrm>
            <a:off x="4974771" y="634946"/>
            <a:ext cx="6574972" cy="1450757"/>
          </a:xfrm>
        </p:spPr>
        <p:txBody>
          <a:bodyPr>
            <a:normAutofit/>
          </a:bodyPr>
          <a:lstStyle/>
          <a:p>
            <a:r>
              <a:rPr lang="en-GB" dirty="0"/>
              <a:t>Introduction</a:t>
            </a:r>
          </a:p>
        </p:txBody>
      </p:sp>
      <p:pic>
        <p:nvPicPr>
          <p:cNvPr id="22" name="Graphic 21" descr="DNA">
            <a:extLst>
              <a:ext uri="{FF2B5EF4-FFF2-40B4-BE49-F238E27FC236}">
                <a16:creationId xmlns:a16="http://schemas.microsoft.com/office/drawing/2014/main" id="{F4232DAE-F7AA-3A24-2E14-5B92B85C04F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33999" y="1296626"/>
            <a:ext cx="4001315" cy="4001315"/>
          </a:xfrm>
          <a:prstGeom prst="rect">
            <a:avLst/>
          </a:prstGeom>
        </p:spPr>
      </p:pic>
      <p:cxnSp>
        <p:nvCxnSpPr>
          <p:cNvPr id="23" name="Straight Connector 22">
            <a:extLst>
              <a:ext uri="{FF2B5EF4-FFF2-40B4-BE49-F238E27FC236}">
                <a16:creationId xmlns:a16="http://schemas.microsoft.com/office/drawing/2014/main" id="{69B36A11-4FA0-4989-A465-037DF52469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4" name="Content Placeholder 2">
            <a:extLst>
              <a:ext uri="{FF2B5EF4-FFF2-40B4-BE49-F238E27FC236}">
                <a16:creationId xmlns:a16="http://schemas.microsoft.com/office/drawing/2014/main" id="{A0B53573-4BDD-13BB-769E-78FC42F3B453}"/>
              </a:ext>
            </a:extLst>
          </p:cNvPr>
          <p:cNvSpPr>
            <a:spLocks noGrp="1"/>
          </p:cNvSpPr>
          <p:nvPr>
            <p:ph idx="1"/>
          </p:nvPr>
        </p:nvSpPr>
        <p:spPr>
          <a:xfrm>
            <a:off x="4974769" y="2198914"/>
            <a:ext cx="6574973" cy="3670180"/>
          </a:xfrm>
        </p:spPr>
        <p:txBody>
          <a:bodyPr>
            <a:normAutofit/>
          </a:bodyPr>
          <a:lstStyle/>
          <a:p>
            <a:r>
              <a:rPr lang="en-GB" dirty="0"/>
              <a:t>Breast cancer is a major health condition that is negatively affecting the lives of many women and men in the UK today</a:t>
            </a:r>
          </a:p>
          <a:p>
            <a:r>
              <a:rPr lang="en-GB" dirty="0"/>
              <a:t>It is currently the most common cancer</a:t>
            </a:r>
          </a:p>
          <a:p>
            <a:r>
              <a:rPr lang="en-GB" dirty="0"/>
              <a:t>Throughout this presentation, I will cover the anatomy and physiology of the breast, how breast cancer affects the way the body works as well as create a care plan for a fictional character</a:t>
            </a:r>
          </a:p>
          <a:p>
            <a:endParaRPr lang="en-GB" dirty="0"/>
          </a:p>
          <a:p>
            <a:endParaRPr lang="en-GB" dirty="0"/>
          </a:p>
        </p:txBody>
      </p:sp>
      <p:sp>
        <p:nvSpPr>
          <p:cNvPr id="25" name="Rectangle 24">
            <a:extLst>
              <a:ext uri="{FF2B5EF4-FFF2-40B4-BE49-F238E27FC236}">
                <a16:creationId xmlns:a16="http://schemas.microsoft.com/office/drawing/2014/main" id="{B8DB8C60-3B7D-46C5-B1A9-A295D8A48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7B7006A8-EB46-45ED-977F-BC489E2B7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59" name="Audio 58">
            <a:hlinkClick r:id="" action="ppaction://media"/>
            <a:extLst>
              <a:ext uri="{FF2B5EF4-FFF2-40B4-BE49-F238E27FC236}">
                <a16:creationId xmlns:a16="http://schemas.microsoft.com/office/drawing/2014/main" id="{41C21FB8-896C-E8D2-89C6-4689F8F1611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21908130"/>
      </p:ext>
    </p:extLst>
  </p:cSld>
  <p:clrMapOvr>
    <a:masterClrMapping/>
  </p:clrMapOvr>
  <mc:AlternateContent xmlns:mc="http://schemas.openxmlformats.org/markup-compatibility/2006">
    <mc:Choice xmlns:p14="http://schemas.microsoft.com/office/powerpoint/2010/main" Requires="p14">
      <p:transition spd="slow" p14:dur="2000" advTm="46491"/>
    </mc:Choice>
    <mc:Fallback>
      <p:transition spd="slow" advTm="464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91351-EA76-8625-AA6F-A105C30CBB6D}"/>
              </a:ext>
            </a:extLst>
          </p:cNvPr>
          <p:cNvSpPr>
            <a:spLocks noGrp="1"/>
          </p:cNvSpPr>
          <p:nvPr>
            <p:ph type="title"/>
          </p:nvPr>
        </p:nvSpPr>
        <p:spPr>
          <a:xfrm>
            <a:off x="572493" y="238539"/>
            <a:ext cx="11018520" cy="1434415"/>
          </a:xfrm>
        </p:spPr>
        <p:txBody>
          <a:bodyPr anchor="b">
            <a:normAutofit/>
          </a:bodyPr>
          <a:lstStyle/>
          <a:p>
            <a:r>
              <a:rPr lang="en-GB" sz="5400"/>
              <a:t>The Anatomy of the Breast	</a:t>
            </a:r>
          </a:p>
        </p:txBody>
      </p:sp>
      <p:sp>
        <p:nvSpPr>
          <p:cNvPr id="3" name="Content Placeholder 2">
            <a:extLst>
              <a:ext uri="{FF2B5EF4-FFF2-40B4-BE49-F238E27FC236}">
                <a16:creationId xmlns:a16="http://schemas.microsoft.com/office/drawing/2014/main" id="{800E86AE-F068-4507-834B-5EF5DDB5D768}"/>
              </a:ext>
            </a:extLst>
          </p:cNvPr>
          <p:cNvSpPr>
            <a:spLocks noGrp="1"/>
          </p:cNvSpPr>
          <p:nvPr>
            <p:ph idx="1"/>
          </p:nvPr>
        </p:nvSpPr>
        <p:spPr>
          <a:xfrm>
            <a:off x="572493" y="2071316"/>
            <a:ext cx="6713552" cy="4119172"/>
          </a:xfrm>
        </p:spPr>
        <p:txBody>
          <a:bodyPr anchor="t">
            <a:normAutofit/>
          </a:bodyPr>
          <a:lstStyle/>
          <a:p>
            <a:r>
              <a:rPr lang="en-GB" sz="1500" dirty="0"/>
              <a:t>The key structures of the breast are the </a:t>
            </a:r>
            <a:r>
              <a:rPr lang="en-GB" sz="1500" b="1" dirty="0"/>
              <a:t>nipple</a:t>
            </a:r>
            <a:r>
              <a:rPr lang="en-GB" sz="1500" dirty="0"/>
              <a:t> and </a:t>
            </a:r>
            <a:r>
              <a:rPr lang="en-GB" sz="1500" b="1" dirty="0"/>
              <a:t>areola</a:t>
            </a:r>
            <a:r>
              <a:rPr lang="en-GB" sz="1500" dirty="0"/>
              <a:t>, </a:t>
            </a:r>
            <a:r>
              <a:rPr lang="en-GB" sz="1500" b="1" dirty="0"/>
              <a:t>milk ducts</a:t>
            </a:r>
            <a:r>
              <a:rPr lang="en-GB" sz="1500" dirty="0"/>
              <a:t>, </a:t>
            </a:r>
            <a:r>
              <a:rPr lang="en-GB" sz="1500" b="1" dirty="0"/>
              <a:t>lobules</a:t>
            </a:r>
            <a:r>
              <a:rPr lang="en-GB" sz="1500" dirty="0"/>
              <a:t>, </a:t>
            </a:r>
            <a:r>
              <a:rPr lang="en-GB" sz="1500" b="1" dirty="0"/>
              <a:t>fatty tissue</a:t>
            </a:r>
            <a:r>
              <a:rPr lang="en-GB" sz="1500" dirty="0"/>
              <a:t>, </a:t>
            </a:r>
            <a:r>
              <a:rPr lang="en-GB" sz="1500" b="1" dirty="0"/>
              <a:t>fibrous tissue </a:t>
            </a:r>
            <a:r>
              <a:rPr lang="en-GB" sz="1500" dirty="0"/>
              <a:t>and  </a:t>
            </a:r>
            <a:r>
              <a:rPr lang="en-GB" sz="1500" b="1" dirty="0"/>
              <a:t>lymph nodes </a:t>
            </a:r>
            <a:r>
              <a:rPr lang="en-GB" sz="1500" dirty="0"/>
              <a:t>and </a:t>
            </a:r>
            <a:r>
              <a:rPr lang="en-GB" sz="1500" b="1" dirty="0"/>
              <a:t>lymph vessels</a:t>
            </a:r>
            <a:r>
              <a:rPr lang="en-GB" sz="1500" dirty="0"/>
              <a:t> (Patient.info, 2018)</a:t>
            </a:r>
          </a:p>
          <a:p>
            <a:r>
              <a:rPr lang="en-GB" sz="1500" dirty="0"/>
              <a:t>The </a:t>
            </a:r>
            <a:r>
              <a:rPr lang="en-GB" sz="1500" b="1" u="sng" dirty="0"/>
              <a:t>Nipple</a:t>
            </a:r>
            <a:r>
              <a:rPr lang="en-GB" sz="1500" dirty="0"/>
              <a:t>: It is used for breastfeeding</a:t>
            </a:r>
          </a:p>
          <a:p>
            <a:r>
              <a:rPr lang="en-GB" sz="1500" dirty="0"/>
              <a:t>The </a:t>
            </a:r>
            <a:r>
              <a:rPr lang="en-GB" sz="1500" b="1" u="sng" dirty="0"/>
              <a:t>Areola</a:t>
            </a:r>
            <a:r>
              <a:rPr lang="en-GB" sz="1500" dirty="0"/>
              <a:t>: Provides lubrication for the nipple during nursing</a:t>
            </a:r>
          </a:p>
          <a:p>
            <a:r>
              <a:rPr lang="en-GB" sz="1500" dirty="0"/>
              <a:t>The </a:t>
            </a:r>
            <a:r>
              <a:rPr lang="en-GB" sz="1500" b="1" u="sng" dirty="0"/>
              <a:t>Milk Ducts</a:t>
            </a:r>
            <a:r>
              <a:rPr lang="en-GB" sz="1500" dirty="0"/>
              <a:t>: Transports milk from lobules to the nipples (Cleveland Clinic, 2023)</a:t>
            </a:r>
          </a:p>
          <a:p>
            <a:r>
              <a:rPr lang="en-GB" sz="1500" dirty="0"/>
              <a:t>The </a:t>
            </a:r>
            <a:r>
              <a:rPr lang="en-GB" sz="1500" b="1" u="sng" dirty="0"/>
              <a:t>Lobules</a:t>
            </a:r>
            <a:r>
              <a:rPr lang="en-GB" sz="1500" dirty="0"/>
              <a:t>: Small sections of tissue in the breast that produce milk</a:t>
            </a:r>
          </a:p>
          <a:p>
            <a:r>
              <a:rPr lang="en-GB" sz="1500" b="1" u="sng" dirty="0"/>
              <a:t>Fatty Tissue</a:t>
            </a:r>
            <a:r>
              <a:rPr lang="en-GB" sz="1500" dirty="0"/>
              <a:t>: Fatty tissue lies between the skin and chest muscles and extends towards the armpit and ribcage</a:t>
            </a:r>
          </a:p>
          <a:p>
            <a:r>
              <a:rPr lang="en-GB" sz="1500" b="1" u="sng" dirty="0"/>
              <a:t>Lymph Nodes</a:t>
            </a:r>
            <a:r>
              <a:rPr lang="en-GB" sz="1500" dirty="0"/>
              <a:t>: Small organs that help fight against disease</a:t>
            </a:r>
          </a:p>
          <a:p>
            <a:r>
              <a:rPr lang="en-GB" sz="1500" b="1" u="sng" dirty="0"/>
              <a:t>Lymph Vessels</a:t>
            </a:r>
            <a:r>
              <a:rPr lang="en-GB" sz="1500" dirty="0"/>
              <a:t>: Transports lymph which is a fluid that helps the body fight infection</a:t>
            </a:r>
          </a:p>
          <a:p>
            <a:endParaRPr lang="en-GB" sz="1500" dirty="0"/>
          </a:p>
          <a:p>
            <a:endParaRPr lang="en-GB" sz="1500" dirty="0"/>
          </a:p>
        </p:txBody>
      </p:sp>
      <p:pic>
        <p:nvPicPr>
          <p:cNvPr id="5" name="Picture 4" descr="A diagram of a blue and red object&#10;&#10;AI-generated content may be incorrect.">
            <a:extLst>
              <a:ext uri="{FF2B5EF4-FFF2-40B4-BE49-F238E27FC236}">
                <a16:creationId xmlns:a16="http://schemas.microsoft.com/office/drawing/2014/main" id="{EF601A3E-3933-5D51-2BBD-DC39283DBD17}"/>
              </a:ext>
            </a:extLst>
          </p:cNvPr>
          <p:cNvPicPr>
            <a:picLocks noChangeAspect="1"/>
          </p:cNvPicPr>
          <p:nvPr/>
        </p:nvPicPr>
        <p:blipFill>
          <a:blip r:embed="rId4">
            <a:extLst>
              <a:ext uri="{28A0092B-C50C-407E-A947-70E740481C1C}">
                <a14:useLocalDpi xmlns:a14="http://schemas.microsoft.com/office/drawing/2010/main" val="0"/>
              </a:ext>
            </a:extLst>
          </a:blip>
          <a:srcRect l="7883" r="1" b="1"/>
          <a:stretch>
            <a:fillRect/>
          </a:stretch>
        </p:blipFill>
        <p:spPr>
          <a:xfrm>
            <a:off x="7675658" y="2093976"/>
            <a:ext cx="3941064" cy="4096512"/>
          </a:xfrm>
          <a:prstGeom prst="rect">
            <a:avLst/>
          </a:prstGeom>
        </p:spPr>
      </p:pic>
      <p:pic>
        <p:nvPicPr>
          <p:cNvPr id="38" name="Audio 37">
            <a:hlinkClick r:id="" action="ppaction://media"/>
            <a:extLst>
              <a:ext uri="{FF2B5EF4-FFF2-40B4-BE49-F238E27FC236}">
                <a16:creationId xmlns:a16="http://schemas.microsoft.com/office/drawing/2014/main" id="{CE836349-81A8-4D16-6E90-FF394AD5C02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48111013"/>
      </p:ext>
    </p:extLst>
  </p:cSld>
  <p:clrMapOvr>
    <a:masterClrMapping/>
  </p:clrMapOvr>
  <mc:AlternateContent xmlns:mc="http://schemas.openxmlformats.org/markup-compatibility/2006">
    <mc:Choice xmlns:p14="http://schemas.microsoft.com/office/powerpoint/2010/main" Requires="p14">
      <p:transition spd="slow" p14:dur="2000" advTm="23338"/>
    </mc:Choice>
    <mc:Fallback>
      <p:transition spd="slow" advTm="23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05A42EF-68E6-4808-81CD-E5ABD0ED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CD770-751E-7F93-7CDE-46B01F018666}"/>
              </a:ext>
            </a:extLst>
          </p:cNvPr>
          <p:cNvSpPr>
            <a:spLocks noGrp="1"/>
          </p:cNvSpPr>
          <p:nvPr>
            <p:ph type="title"/>
          </p:nvPr>
        </p:nvSpPr>
        <p:spPr>
          <a:xfrm>
            <a:off x="6411685" y="634946"/>
            <a:ext cx="5127171" cy="1450757"/>
          </a:xfrm>
        </p:spPr>
        <p:txBody>
          <a:bodyPr>
            <a:normAutofit/>
          </a:bodyPr>
          <a:lstStyle/>
          <a:p>
            <a:r>
              <a:rPr lang="en-GB"/>
              <a:t>The Functions of the Breast</a:t>
            </a:r>
          </a:p>
        </p:txBody>
      </p:sp>
      <p:pic>
        <p:nvPicPr>
          <p:cNvPr id="5" name="Picture 4" descr="A diagram of breastfeeding&#10;&#10;AI-generated content may be incorrect.">
            <a:extLst>
              <a:ext uri="{FF2B5EF4-FFF2-40B4-BE49-F238E27FC236}">
                <a16:creationId xmlns:a16="http://schemas.microsoft.com/office/drawing/2014/main" id="{5D7B6780-C81D-8C67-7DF1-042AE5162FDA}"/>
              </a:ext>
            </a:extLst>
          </p:cNvPr>
          <p:cNvPicPr>
            <a:picLocks noChangeAspect="1"/>
          </p:cNvPicPr>
          <p:nvPr/>
        </p:nvPicPr>
        <p:blipFill>
          <a:blip r:embed="rId4">
            <a:extLst>
              <a:ext uri="{28A0092B-C50C-407E-A947-70E740481C1C}">
                <a14:useLocalDpi xmlns:a14="http://schemas.microsoft.com/office/drawing/2010/main" val="0"/>
              </a:ext>
            </a:extLst>
          </a:blip>
          <a:srcRect l="6339" r="14418" b="2"/>
          <a:stretch>
            <a:fillRect/>
          </a:stretch>
        </p:blipFill>
        <p:spPr>
          <a:xfrm>
            <a:off x="643192" y="964350"/>
            <a:ext cx="5451627" cy="4609258"/>
          </a:xfrm>
          <a:prstGeom prst="rect">
            <a:avLst/>
          </a:prstGeom>
        </p:spPr>
      </p:pic>
      <p:cxnSp>
        <p:nvCxnSpPr>
          <p:cNvPr id="22" name="Straight Connector 21">
            <a:extLst>
              <a:ext uri="{FF2B5EF4-FFF2-40B4-BE49-F238E27FC236}">
                <a16:creationId xmlns:a16="http://schemas.microsoft.com/office/drawing/2014/main" id="{3C4A154E-1950-4755-A5FC-5998EE0CC1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0D5BD53-64F0-E24B-B41D-502948CF94E1}"/>
              </a:ext>
            </a:extLst>
          </p:cNvPr>
          <p:cNvSpPr>
            <a:spLocks noGrp="1"/>
          </p:cNvSpPr>
          <p:nvPr>
            <p:ph idx="1"/>
          </p:nvPr>
        </p:nvSpPr>
        <p:spPr>
          <a:xfrm>
            <a:off x="6411684" y="2198914"/>
            <a:ext cx="5127172" cy="3670180"/>
          </a:xfrm>
        </p:spPr>
        <p:txBody>
          <a:bodyPr>
            <a:normAutofit/>
          </a:bodyPr>
          <a:lstStyle/>
          <a:p>
            <a:r>
              <a:rPr lang="en-GB" dirty="0"/>
              <a:t>The main function of the breast is to make, store and release milk to feed a baby (Lee, 2012)</a:t>
            </a:r>
          </a:p>
          <a:p>
            <a:r>
              <a:rPr lang="en-GB" dirty="0"/>
              <a:t>After childbirth, hormones in the woman's body sets off the lobules to produce milk</a:t>
            </a:r>
          </a:p>
          <a:p>
            <a:r>
              <a:rPr lang="en-GB" dirty="0"/>
              <a:t>Milk travels through the ducts to the nipple and is fed to the baby</a:t>
            </a:r>
          </a:p>
          <a:p>
            <a:r>
              <a:rPr lang="en-GB" dirty="0"/>
              <a:t>This process is called breastfeeding</a:t>
            </a:r>
          </a:p>
          <a:p>
            <a:endParaRPr lang="en-GB" dirty="0"/>
          </a:p>
        </p:txBody>
      </p:sp>
      <p:sp>
        <p:nvSpPr>
          <p:cNvPr id="24" name="Rectangle 23">
            <a:extLst>
              <a:ext uri="{FF2B5EF4-FFF2-40B4-BE49-F238E27FC236}">
                <a16:creationId xmlns:a16="http://schemas.microsoft.com/office/drawing/2014/main" id="{3FE9C285-56FB-4B36-8ECA-C2D6596AA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937C076B-00B1-4629-B27F-A86F9885F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4" name="Audio 33">
            <a:hlinkClick r:id="" action="ppaction://media"/>
            <a:extLst>
              <a:ext uri="{FF2B5EF4-FFF2-40B4-BE49-F238E27FC236}">
                <a16:creationId xmlns:a16="http://schemas.microsoft.com/office/drawing/2014/main" id="{5B954E8C-BAD1-2A0E-2E1A-3B2D909B9C5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79139270"/>
      </p:ext>
    </p:extLst>
  </p:cSld>
  <p:clrMapOvr>
    <a:masterClrMapping/>
  </p:clrMapOvr>
  <mc:AlternateContent xmlns:mc="http://schemas.openxmlformats.org/markup-compatibility/2006">
    <mc:Choice xmlns:p14="http://schemas.microsoft.com/office/powerpoint/2010/main" Requires="p14">
      <p:transition spd="slow" p14:dur="2000" advTm="37176"/>
    </mc:Choice>
    <mc:Fallback>
      <p:transition spd="slow" advTm="37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BAD89-1BC7-1E89-7959-16B5DE99BF9A}"/>
              </a:ext>
            </a:extLst>
          </p:cNvPr>
          <p:cNvSpPr>
            <a:spLocks noGrp="1"/>
          </p:cNvSpPr>
          <p:nvPr>
            <p:ph type="title"/>
          </p:nvPr>
        </p:nvSpPr>
        <p:spPr/>
        <p:txBody>
          <a:bodyPr/>
          <a:lstStyle/>
          <a:p>
            <a:r>
              <a:rPr lang="en-GB" dirty="0"/>
              <a:t>What is Breast Cancer?</a:t>
            </a:r>
          </a:p>
        </p:txBody>
      </p:sp>
      <p:sp>
        <p:nvSpPr>
          <p:cNvPr id="3" name="Content Placeholder 2">
            <a:extLst>
              <a:ext uri="{FF2B5EF4-FFF2-40B4-BE49-F238E27FC236}">
                <a16:creationId xmlns:a16="http://schemas.microsoft.com/office/drawing/2014/main" id="{09894566-1F88-F7A2-F1E7-2B533413C0AB}"/>
              </a:ext>
            </a:extLst>
          </p:cNvPr>
          <p:cNvSpPr>
            <a:spLocks noGrp="1"/>
          </p:cNvSpPr>
          <p:nvPr>
            <p:ph idx="1"/>
          </p:nvPr>
        </p:nvSpPr>
        <p:spPr/>
        <p:txBody>
          <a:bodyPr/>
          <a:lstStyle/>
          <a:p>
            <a:r>
              <a:rPr lang="en-GB" dirty="0"/>
              <a:t>Breast cancer is when abnormal cells in the breast begin to grow and divide in an uncontrolled way and eventually grow into a tumour (Cancer Research UK, 2023)</a:t>
            </a:r>
          </a:p>
          <a:p>
            <a:r>
              <a:rPr lang="en-GB" dirty="0"/>
              <a:t>When cancer progresses, it is called stages</a:t>
            </a:r>
          </a:p>
          <a:p>
            <a:r>
              <a:rPr lang="en-GB" dirty="0"/>
              <a:t>The stages explains the size of cancer and how far it has spread (Breast Cancer Now, 2023)</a:t>
            </a:r>
          </a:p>
          <a:p>
            <a:r>
              <a:rPr lang="en-GB" dirty="0"/>
              <a:t>Most cancer in the breast have 4 stages that range from 0 to 4</a:t>
            </a:r>
          </a:p>
          <a:p>
            <a:r>
              <a:rPr lang="en-GB" dirty="0"/>
              <a:t>0 means early and 4 means advanced and has spread to the bones</a:t>
            </a:r>
          </a:p>
          <a:p>
            <a:r>
              <a:rPr lang="en-GB" dirty="0"/>
              <a:t>Breast cancer causes the cells that are in the breast to spread into nearby tissue, this forms tumours that create lumps or areas of thickening (WHO, 2025)</a:t>
            </a:r>
          </a:p>
          <a:p>
            <a:endParaRPr lang="en-GB" dirty="0"/>
          </a:p>
        </p:txBody>
      </p:sp>
      <p:pic>
        <p:nvPicPr>
          <p:cNvPr id="21" name="Audio 20">
            <a:hlinkClick r:id="" action="ppaction://media"/>
            <a:extLst>
              <a:ext uri="{FF2B5EF4-FFF2-40B4-BE49-F238E27FC236}">
                <a16:creationId xmlns:a16="http://schemas.microsoft.com/office/drawing/2014/main" id="{8563C3A5-5BED-C5E1-6660-D270EC140B9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01647945"/>
      </p:ext>
    </p:extLst>
  </p:cSld>
  <p:clrMapOvr>
    <a:masterClrMapping/>
  </p:clrMapOvr>
  <mc:AlternateContent xmlns:mc="http://schemas.openxmlformats.org/markup-compatibility/2006">
    <mc:Choice xmlns:p14="http://schemas.microsoft.com/office/powerpoint/2010/main" Requires="p14">
      <p:transition spd="slow" p14:dur="2000" advTm="57983"/>
    </mc:Choice>
    <mc:Fallback>
      <p:transition spd="slow" advTm="57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90D0034-F768-41E7-85D4-F38C4DE85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464E8-0DDE-8435-5F7F-03852882A098}"/>
              </a:ext>
            </a:extLst>
          </p:cNvPr>
          <p:cNvSpPr>
            <a:spLocks noGrp="1"/>
          </p:cNvSpPr>
          <p:nvPr>
            <p:ph type="title"/>
          </p:nvPr>
        </p:nvSpPr>
        <p:spPr>
          <a:xfrm>
            <a:off x="477078" y="516835"/>
            <a:ext cx="3100136" cy="2103875"/>
          </a:xfrm>
        </p:spPr>
        <p:txBody>
          <a:bodyPr>
            <a:normAutofit/>
          </a:bodyPr>
          <a:lstStyle/>
          <a:p>
            <a:r>
              <a:rPr lang="en-GB" sz="3300"/>
              <a:t>How Does Breast Cancer Affect How the Body Functions?</a:t>
            </a:r>
          </a:p>
        </p:txBody>
      </p:sp>
      <p:cxnSp>
        <p:nvCxnSpPr>
          <p:cNvPr id="29" name="Straight Connector 28">
            <a:extLst>
              <a:ext uri="{FF2B5EF4-FFF2-40B4-BE49-F238E27FC236}">
                <a16:creationId xmlns:a16="http://schemas.microsoft.com/office/drawing/2014/main" id="{5A0A5CF6-407C-4691-8122-49DF69D002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0927" y="2633962"/>
            <a:ext cx="274320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B158846-6587-9665-029F-D7F6044D8455}"/>
              </a:ext>
            </a:extLst>
          </p:cNvPr>
          <p:cNvSpPr>
            <a:spLocks noGrp="1"/>
          </p:cNvSpPr>
          <p:nvPr>
            <p:ph idx="1"/>
          </p:nvPr>
        </p:nvSpPr>
        <p:spPr>
          <a:xfrm>
            <a:off x="492370" y="2736573"/>
            <a:ext cx="3421903" cy="4134678"/>
          </a:xfrm>
        </p:spPr>
        <p:txBody>
          <a:bodyPr>
            <a:normAutofit lnSpcReduction="10000"/>
          </a:bodyPr>
          <a:lstStyle/>
          <a:p>
            <a:r>
              <a:rPr lang="en-GB" sz="1500" dirty="0"/>
              <a:t>Breast cancer can affect the body in many ways</a:t>
            </a:r>
          </a:p>
          <a:p>
            <a:r>
              <a:rPr lang="en-GB" sz="1500" dirty="0"/>
              <a:t>The cells can invade the tissue which can cause changes in the appearance and texture of the breasts</a:t>
            </a:r>
          </a:p>
          <a:p>
            <a:r>
              <a:rPr lang="en-GB" sz="1500" dirty="0"/>
              <a:t>These changes can include lumps, swelling, redness, skin dimpling or even thickening</a:t>
            </a:r>
          </a:p>
          <a:p>
            <a:r>
              <a:rPr lang="en-GB" sz="1500" dirty="0"/>
              <a:t>At times, cancer can spread through the lymphatic system to lymph nodes that are nearby (</a:t>
            </a:r>
            <a:r>
              <a:rPr lang="en-GB" sz="1500" dirty="0">
                <a:hlinkClick r:id="rId4"/>
              </a:rPr>
              <a:t>www.macmillan.org.uk</a:t>
            </a:r>
            <a:r>
              <a:rPr lang="en-GB" sz="1500" dirty="0"/>
              <a:t>, n.d.)</a:t>
            </a:r>
          </a:p>
          <a:p>
            <a:r>
              <a:rPr lang="en-GB" sz="1500" dirty="0"/>
              <a:t>Systemic effects of breast cancer can have an impact on overall health</a:t>
            </a:r>
          </a:p>
          <a:p>
            <a:r>
              <a:rPr lang="en-GB" sz="1500" dirty="0"/>
              <a:t>Common systemic effects include tiredness, bone pain, weight gain, low sex drive and swelling (</a:t>
            </a:r>
            <a:r>
              <a:rPr lang="en-GB" sz="1500" dirty="0">
                <a:hlinkClick r:id="rId5"/>
              </a:rPr>
              <a:t>www.patientpower.info</a:t>
            </a:r>
            <a:r>
              <a:rPr lang="en-GB" sz="1500" dirty="0"/>
              <a:t>, 2023)</a:t>
            </a:r>
          </a:p>
          <a:p>
            <a:endParaRPr lang="en-GB" sz="1200" dirty="0"/>
          </a:p>
          <a:p>
            <a:endParaRPr lang="en-GB" sz="1200" dirty="0"/>
          </a:p>
          <a:p>
            <a:endParaRPr lang="en-GB" sz="1200" dirty="0"/>
          </a:p>
        </p:txBody>
      </p:sp>
      <p:pic>
        <p:nvPicPr>
          <p:cNvPr id="5" name="Picture 4" descr="A close-up of a person's chest">
            <a:extLst>
              <a:ext uri="{FF2B5EF4-FFF2-40B4-BE49-F238E27FC236}">
                <a16:creationId xmlns:a16="http://schemas.microsoft.com/office/drawing/2014/main" id="{4D07546F-0CB2-352A-5D99-007ED3847AD4}"/>
              </a:ext>
            </a:extLst>
          </p:cNvPr>
          <p:cNvPicPr>
            <a:picLocks noChangeAspect="1"/>
          </p:cNvPicPr>
          <p:nvPr/>
        </p:nvPicPr>
        <p:blipFill>
          <a:blip r:embed="rId6">
            <a:extLst>
              <a:ext uri="{28A0092B-C50C-407E-A947-70E740481C1C}">
                <a14:useLocalDpi xmlns:a14="http://schemas.microsoft.com/office/drawing/2010/main" val="0"/>
              </a:ext>
            </a:extLst>
          </a:blip>
          <a:srcRect l="21052" r="-1" b="-1"/>
          <a:stretch>
            <a:fillRect/>
          </a:stretch>
        </p:blipFill>
        <p:spPr>
          <a:xfrm>
            <a:off x="4075043" y="10"/>
            <a:ext cx="8111272" cy="6857990"/>
          </a:xfrm>
          <a:prstGeom prst="rect">
            <a:avLst/>
          </a:prstGeom>
        </p:spPr>
      </p:pic>
      <p:pic>
        <p:nvPicPr>
          <p:cNvPr id="27" name="Audio 26">
            <a:hlinkClick r:id="" action="ppaction://media"/>
            <a:extLst>
              <a:ext uri="{FF2B5EF4-FFF2-40B4-BE49-F238E27FC236}">
                <a16:creationId xmlns:a16="http://schemas.microsoft.com/office/drawing/2014/main" id="{1ED83D73-B311-6779-B4DA-3E1F88A399D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58866359"/>
      </p:ext>
    </p:extLst>
  </p:cSld>
  <p:clrMapOvr>
    <a:masterClrMapping/>
  </p:clrMapOvr>
  <mc:AlternateContent xmlns:mc="http://schemas.openxmlformats.org/markup-compatibility/2006">
    <mc:Choice xmlns:p14="http://schemas.microsoft.com/office/powerpoint/2010/main" Requires="p14">
      <p:transition spd="slow" p14:dur="2000" advTm="75907"/>
    </mc:Choice>
    <mc:Fallback>
      <p:transition spd="slow" advTm="759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742B2-A419-BE7F-4BC5-C72ADD4C8934}"/>
              </a:ext>
            </a:extLst>
          </p:cNvPr>
          <p:cNvSpPr>
            <a:spLocks noGrp="1"/>
          </p:cNvSpPr>
          <p:nvPr>
            <p:ph type="title"/>
          </p:nvPr>
        </p:nvSpPr>
        <p:spPr>
          <a:xfrm>
            <a:off x="1097280" y="286603"/>
            <a:ext cx="10058400" cy="1450757"/>
          </a:xfrm>
        </p:spPr>
        <p:txBody>
          <a:bodyPr>
            <a:normAutofit/>
          </a:bodyPr>
          <a:lstStyle/>
          <a:p>
            <a:r>
              <a:rPr lang="en-GB" dirty="0"/>
              <a:t>Fictional Profile of Patient</a:t>
            </a:r>
          </a:p>
        </p:txBody>
      </p:sp>
      <p:sp>
        <p:nvSpPr>
          <p:cNvPr id="3" name="Content Placeholder 2">
            <a:extLst>
              <a:ext uri="{FF2B5EF4-FFF2-40B4-BE49-F238E27FC236}">
                <a16:creationId xmlns:a16="http://schemas.microsoft.com/office/drawing/2014/main" id="{491BFB50-D5B0-AC51-3389-002147D1BBB8}"/>
              </a:ext>
            </a:extLst>
          </p:cNvPr>
          <p:cNvSpPr>
            <a:spLocks noGrp="1"/>
          </p:cNvSpPr>
          <p:nvPr>
            <p:ph idx="1"/>
          </p:nvPr>
        </p:nvSpPr>
        <p:spPr>
          <a:xfrm>
            <a:off x="1097279" y="1845734"/>
            <a:ext cx="6454987" cy="4023360"/>
          </a:xfrm>
        </p:spPr>
        <p:txBody>
          <a:bodyPr>
            <a:normAutofit/>
          </a:bodyPr>
          <a:lstStyle/>
          <a:p>
            <a:r>
              <a:rPr lang="en-GB" sz="1900" dirty="0"/>
              <a:t>Name: Diamond Johnson</a:t>
            </a:r>
          </a:p>
          <a:p>
            <a:r>
              <a:rPr lang="en-GB" sz="1900" dirty="0"/>
              <a:t>Age: 53</a:t>
            </a:r>
          </a:p>
          <a:p>
            <a:r>
              <a:rPr lang="en-GB" sz="1900" dirty="0"/>
              <a:t>Gender: Female</a:t>
            </a:r>
          </a:p>
          <a:p>
            <a:r>
              <a:rPr lang="en-GB" sz="1900" dirty="0"/>
              <a:t>Ethnicity: African</a:t>
            </a:r>
          </a:p>
          <a:p>
            <a:r>
              <a:rPr lang="en-GB" sz="1900" dirty="0"/>
              <a:t>Occupation: Youth Worker</a:t>
            </a:r>
          </a:p>
          <a:p>
            <a:r>
              <a:rPr lang="en-GB" sz="1900" dirty="0"/>
              <a:t>Lifestyle Factors: BMI 34, Doesn’t exercise, Bad diet</a:t>
            </a:r>
          </a:p>
          <a:p>
            <a:r>
              <a:rPr lang="en-GB" sz="1900" dirty="0"/>
              <a:t>History of Family: Mother and grandmother all had breast cancer by 65 years old</a:t>
            </a:r>
          </a:p>
          <a:p>
            <a:r>
              <a:rPr lang="en-GB" sz="1900" dirty="0"/>
              <a:t>Symptoms: Felt a lump in the right breast and it was quite swollen </a:t>
            </a:r>
          </a:p>
          <a:p>
            <a:endParaRPr lang="en-GB" sz="1900" dirty="0"/>
          </a:p>
          <a:p>
            <a:endParaRPr lang="en-GB" sz="1900" dirty="0"/>
          </a:p>
        </p:txBody>
      </p:sp>
      <p:pic>
        <p:nvPicPr>
          <p:cNvPr id="5" name="Picture 4" descr="A cartoon of a person">
            <a:extLst>
              <a:ext uri="{FF2B5EF4-FFF2-40B4-BE49-F238E27FC236}">
                <a16:creationId xmlns:a16="http://schemas.microsoft.com/office/drawing/2014/main" id="{0938ECD3-6F96-B9FC-7229-8D1952341F5E}"/>
              </a:ext>
            </a:extLst>
          </p:cNvPr>
          <p:cNvPicPr>
            <a:picLocks noChangeAspect="1"/>
          </p:cNvPicPr>
          <p:nvPr/>
        </p:nvPicPr>
        <p:blipFill>
          <a:blip r:embed="rId4">
            <a:extLst>
              <a:ext uri="{28A0092B-C50C-407E-A947-70E740481C1C}">
                <a14:useLocalDpi xmlns:a14="http://schemas.microsoft.com/office/drawing/2010/main" val="0"/>
              </a:ext>
            </a:extLst>
          </a:blip>
          <a:srcRect l="4338" r="5344" b="5"/>
          <a:stretch>
            <a:fillRect/>
          </a:stretch>
        </p:blipFill>
        <p:spPr>
          <a:xfrm>
            <a:off x="8020570" y="1916318"/>
            <a:ext cx="3135109" cy="3471012"/>
          </a:xfrm>
          <a:prstGeom prst="rect">
            <a:avLst/>
          </a:prstGeom>
        </p:spPr>
      </p:pic>
      <p:pic>
        <p:nvPicPr>
          <p:cNvPr id="53" name="Audio 52">
            <a:hlinkClick r:id="" action="ppaction://media"/>
            <a:extLst>
              <a:ext uri="{FF2B5EF4-FFF2-40B4-BE49-F238E27FC236}">
                <a16:creationId xmlns:a16="http://schemas.microsoft.com/office/drawing/2014/main" id="{0AEBBEA3-13B2-FA79-5E93-E15363F8FBB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95620802"/>
      </p:ext>
    </p:extLst>
  </p:cSld>
  <p:clrMapOvr>
    <a:masterClrMapping/>
  </p:clrMapOvr>
  <mc:AlternateContent xmlns:mc="http://schemas.openxmlformats.org/markup-compatibility/2006">
    <mc:Choice xmlns:p14="http://schemas.microsoft.com/office/powerpoint/2010/main" Requires="p14">
      <p:transition spd="slow" p14:dur="2000" advTm="49279"/>
    </mc:Choice>
    <mc:Fallback>
      <p:transition spd="slow" advTm="49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15C5C-1993-47AC-FAAE-CD16538DCCB7}"/>
              </a:ext>
            </a:extLst>
          </p:cNvPr>
          <p:cNvSpPr>
            <a:spLocks noGrp="1"/>
          </p:cNvSpPr>
          <p:nvPr>
            <p:ph type="title"/>
          </p:nvPr>
        </p:nvSpPr>
        <p:spPr>
          <a:xfrm>
            <a:off x="1097280" y="286603"/>
            <a:ext cx="10058400" cy="1450757"/>
          </a:xfrm>
        </p:spPr>
        <p:txBody>
          <a:bodyPr>
            <a:normAutofit/>
          </a:bodyPr>
          <a:lstStyle/>
          <a:p>
            <a:r>
              <a:rPr lang="en-GB" dirty="0"/>
              <a:t>Risk Factors</a:t>
            </a:r>
          </a:p>
        </p:txBody>
      </p:sp>
      <p:pic>
        <p:nvPicPr>
          <p:cNvPr id="5" name="Picture 4" descr="A person with a cigarette and alcohol&#10;&#10;AI-generated content may be incorrect.">
            <a:extLst>
              <a:ext uri="{FF2B5EF4-FFF2-40B4-BE49-F238E27FC236}">
                <a16:creationId xmlns:a16="http://schemas.microsoft.com/office/drawing/2014/main" id="{2ED41F5F-FAEF-90A1-8102-2568672CE56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6432" y="2104325"/>
            <a:ext cx="3094997" cy="3094997"/>
          </a:xfrm>
          <a:prstGeom prst="rect">
            <a:avLst/>
          </a:prstGeom>
        </p:spPr>
      </p:pic>
      <p:sp>
        <p:nvSpPr>
          <p:cNvPr id="3" name="Content Placeholder 2">
            <a:extLst>
              <a:ext uri="{FF2B5EF4-FFF2-40B4-BE49-F238E27FC236}">
                <a16:creationId xmlns:a16="http://schemas.microsoft.com/office/drawing/2014/main" id="{BC769299-080A-CC80-EC67-6535DE01B57B}"/>
              </a:ext>
            </a:extLst>
          </p:cNvPr>
          <p:cNvSpPr>
            <a:spLocks noGrp="1"/>
          </p:cNvSpPr>
          <p:nvPr>
            <p:ph idx="1"/>
          </p:nvPr>
        </p:nvSpPr>
        <p:spPr>
          <a:xfrm>
            <a:off x="4639733" y="1845734"/>
            <a:ext cx="6515947" cy="4023360"/>
          </a:xfrm>
        </p:spPr>
        <p:txBody>
          <a:bodyPr>
            <a:normAutofit fontScale="92500" lnSpcReduction="20000"/>
          </a:bodyPr>
          <a:lstStyle/>
          <a:p>
            <a:r>
              <a:rPr lang="en-GB" sz="1800" dirty="0"/>
              <a:t>Diamond is 53 years old and the risk of getting breast cancer increases as women get older. </a:t>
            </a:r>
          </a:p>
          <a:p>
            <a:r>
              <a:rPr lang="en-GB" sz="1800" dirty="0"/>
              <a:t>Most breast cancers happen to women who are 50 years and older (</a:t>
            </a:r>
            <a:r>
              <a:rPr lang="en-GB" sz="1800" dirty="0" err="1"/>
              <a:t>Centers</a:t>
            </a:r>
            <a:r>
              <a:rPr lang="en-GB" sz="1800" dirty="0"/>
              <a:t> for Disease Control and Prevention, 2024)</a:t>
            </a:r>
          </a:p>
          <a:p>
            <a:r>
              <a:rPr lang="en-GB" sz="1800" dirty="0"/>
              <a:t>Breast cancer can be hereditary. This simply means that it can run in families and be passed down through genetics (M.D, 2024)</a:t>
            </a:r>
          </a:p>
          <a:p>
            <a:r>
              <a:rPr lang="en-GB" sz="1800" dirty="0"/>
              <a:t>Diamond has a strong family history, which makes her risk higher</a:t>
            </a:r>
          </a:p>
          <a:p>
            <a:r>
              <a:rPr lang="en-GB" sz="1800" dirty="0"/>
              <a:t>Diamond has a BMI of 34 which is high</a:t>
            </a:r>
          </a:p>
          <a:p>
            <a:r>
              <a:rPr lang="en-GB" sz="1800" dirty="0"/>
              <a:t>According to DePOLO 2024, women that have a BMI over 30 were more likely to be diagnosed with breast cancer as they were overweight </a:t>
            </a:r>
          </a:p>
          <a:p>
            <a:r>
              <a:rPr lang="en-GB" sz="1800" dirty="0"/>
              <a:t>A bad diet and lack of exercise can increase the risk of breast cancer</a:t>
            </a:r>
          </a:p>
          <a:p>
            <a:r>
              <a:rPr lang="en-GB" sz="1800" dirty="0"/>
              <a:t>This is because it affects inflammation, hormone levels, and the control of cell growth (Brown, 2025)</a:t>
            </a:r>
          </a:p>
          <a:p>
            <a:endParaRPr lang="en-GB" sz="1800" dirty="0"/>
          </a:p>
          <a:p>
            <a:endParaRPr lang="en-GB" sz="1400" dirty="0"/>
          </a:p>
        </p:txBody>
      </p:sp>
      <p:pic>
        <p:nvPicPr>
          <p:cNvPr id="36" name="Audio 35">
            <a:hlinkClick r:id="" action="ppaction://media"/>
            <a:extLst>
              <a:ext uri="{FF2B5EF4-FFF2-40B4-BE49-F238E27FC236}">
                <a16:creationId xmlns:a16="http://schemas.microsoft.com/office/drawing/2014/main" id="{B5B9CF72-044C-02F7-66F9-06E526E5A41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61059906"/>
      </p:ext>
    </p:extLst>
  </p:cSld>
  <p:clrMapOvr>
    <a:masterClrMapping/>
  </p:clrMapOvr>
  <mc:AlternateContent xmlns:mc="http://schemas.openxmlformats.org/markup-compatibility/2006">
    <mc:Choice xmlns:p14="http://schemas.microsoft.com/office/powerpoint/2010/main" Requires="p14">
      <p:transition spd="slow" p14:dur="2000" advTm="89711"/>
    </mc:Choice>
    <mc:Fallback>
      <p:transition spd="slow" advTm="897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5224-8344-F9B1-BB1E-68C2B30A0B13}"/>
              </a:ext>
            </a:extLst>
          </p:cNvPr>
          <p:cNvSpPr>
            <a:spLocks noGrp="1"/>
          </p:cNvSpPr>
          <p:nvPr>
            <p:ph type="title"/>
          </p:nvPr>
        </p:nvSpPr>
        <p:spPr>
          <a:xfrm>
            <a:off x="1097280" y="286603"/>
            <a:ext cx="10058400" cy="1450757"/>
          </a:xfrm>
        </p:spPr>
        <p:txBody>
          <a:bodyPr>
            <a:normAutofit/>
          </a:bodyPr>
          <a:lstStyle/>
          <a:p>
            <a:r>
              <a:rPr lang="en-GB" dirty="0"/>
              <a:t>Diagnosis and Routine Data</a:t>
            </a:r>
          </a:p>
        </p:txBody>
      </p:sp>
      <p:sp>
        <p:nvSpPr>
          <p:cNvPr id="3" name="Content Placeholder 2">
            <a:extLst>
              <a:ext uri="{FF2B5EF4-FFF2-40B4-BE49-F238E27FC236}">
                <a16:creationId xmlns:a16="http://schemas.microsoft.com/office/drawing/2014/main" id="{CF1FD5CC-7175-7FD2-C9E8-52DB9C473EDA}"/>
              </a:ext>
            </a:extLst>
          </p:cNvPr>
          <p:cNvSpPr>
            <a:spLocks noGrp="1"/>
          </p:cNvSpPr>
          <p:nvPr>
            <p:ph idx="1"/>
          </p:nvPr>
        </p:nvSpPr>
        <p:spPr>
          <a:xfrm>
            <a:off x="1097279" y="1845734"/>
            <a:ext cx="6454987" cy="4023360"/>
          </a:xfrm>
        </p:spPr>
        <p:txBody>
          <a:bodyPr>
            <a:normAutofit fontScale="92500" lnSpcReduction="20000"/>
          </a:bodyPr>
          <a:lstStyle/>
          <a:p>
            <a:r>
              <a:rPr lang="en-GB" sz="1500" dirty="0"/>
              <a:t>The following tests were used to diagnose Diamond and monitor her condition: </a:t>
            </a:r>
          </a:p>
          <a:p>
            <a:r>
              <a:rPr lang="en-GB" sz="1500" b="1" u="sng" dirty="0"/>
              <a:t>Breast Exam</a:t>
            </a:r>
            <a:r>
              <a:rPr lang="en-GB" sz="1500" dirty="0"/>
              <a:t>: A healthcare professional examined Diamonds breasts to see if there were any differences or abnormalities (Newman, 2025). This provides data to monitor changes over time</a:t>
            </a:r>
          </a:p>
          <a:p>
            <a:r>
              <a:rPr lang="en-GB" sz="1500" b="1" u="sng" dirty="0"/>
              <a:t>Mammogram</a:t>
            </a:r>
            <a:r>
              <a:rPr lang="en-GB" sz="1500" dirty="0"/>
              <a:t>: They are X-rays that are used to identify cancers too small to see or feel (NHS, 2021).  The images created can be compared to monitor the growth of the tumour</a:t>
            </a:r>
          </a:p>
          <a:p>
            <a:r>
              <a:rPr lang="en-GB" sz="1500" b="1" u="sng" dirty="0"/>
              <a:t>Breast Ultrasound</a:t>
            </a:r>
            <a:r>
              <a:rPr lang="en-GB" sz="1500" dirty="0"/>
              <a:t>: It is a test that uses high frequency sound waves to create a picture of the inside of the breast (Cancer Research UK, 2023). This helps track whether the lump is changing</a:t>
            </a:r>
          </a:p>
          <a:p>
            <a:r>
              <a:rPr lang="en-GB" sz="1500" b="1" u="sng" dirty="0"/>
              <a:t>Breast Biopsy</a:t>
            </a:r>
            <a:r>
              <a:rPr lang="en-GB" sz="1500" dirty="0"/>
              <a:t>: It’s a procedure to remove a sample of the breast tissue for testing (Mayo Clinic, 2021). This shows what type of cancer and the grade which monitors how aggressive it may be</a:t>
            </a:r>
          </a:p>
          <a:p>
            <a:r>
              <a:rPr lang="en-GB" sz="1500" b="1" u="sng" dirty="0"/>
              <a:t>Blood Tests</a:t>
            </a:r>
            <a:r>
              <a:rPr lang="en-GB" sz="1500" dirty="0"/>
              <a:t>: Blood tests are used to measure or look at cells, chemicals, proteins, or other substances in your blood (MedlinePlus, 2021). This is monitored throughout treatment to check the organ is functioning properly </a:t>
            </a:r>
          </a:p>
          <a:p>
            <a:r>
              <a:rPr lang="en-GB" sz="1500" b="1" u="sng" dirty="0"/>
              <a:t>CT or MRI Scan</a:t>
            </a:r>
            <a:r>
              <a:rPr lang="en-GB" sz="1500" dirty="0"/>
              <a:t>: They are scans that capture images of the inside of your body. By doing these scans often it can show if the cancer has spread or has stayed in the same area</a:t>
            </a:r>
          </a:p>
          <a:p>
            <a:endParaRPr lang="en-GB" sz="1100" dirty="0"/>
          </a:p>
          <a:p>
            <a:endParaRPr lang="en-GB" sz="1100" dirty="0"/>
          </a:p>
          <a:p>
            <a:endParaRPr lang="en-GB" sz="1100" dirty="0"/>
          </a:p>
        </p:txBody>
      </p:sp>
      <p:pic>
        <p:nvPicPr>
          <p:cNvPr id="5" name="Picture 4" descr="A graph of cancer&#10;&#10;AI-generated content may be incorrect.">
            <a:extLst>
              <a:ext uri="{FF2B5EF4-FFF2-40B4-BE49-F238E27FC236}">
                <a16:creationId xmlns:a16="http://schemas.microsoft.com/office/drawing/2014/main" id="{0D4151AC-5843-7C46-F646-F3CCEEF9BD4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20570" y="2597644"/>
            <a:ext cx="3135109" cy="2108360"/>
          </a:xfrm>
          <a:prstGeom prst="rect">
            <a:avLst/>
          </a:prstGeom>
        </p:spPr>
      </p:pic>
      <p:pic>
        <p:nvPicPr>
          <p:cNvPr id="30" name="Audio 29">
            <a:hlinkClick r:id="" action="ppaction://media"/>
            <a:extLst>
              <a:ext uri="{FF2B5EF4-FFF2-40B4-BE49-F238E27FC236}">
                <a16:creationId xmlns:a16="http://schemas.microsoft.com/office/drawing/2014/main" id="{A4F7CC8A-B410-0F07-5B10-9595615EC34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72672344"/>
      </p:ext>
    </p:extLst>
  </p:cSld>
  <p:clrMapOvr>
    <a:masterClrMapping/>
  </p:clrMapOvr>
  <mc:AlternateContent xmlns:mc="http://schemas.openxmlformats.org/markup-compatibility/2006">
    <mc:Choice xmlns:p14="http://schemas.microsoft.com/office/powerpoint/2010/main" Requires="p14">
      <p:transition spd="slow" p14:dur="2000" advTm="135003"/>
    </mc:Choice>
    <mc:Fallback>
      <p:transition spd="slow" advTm="135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83BAE65-D215-4292-9498-D9610AC2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0CA209-7C20-C506-0EC4-E9E1FF386B00}"/>
              </a:ext>
            </a:extLst>
          </p:cNvPr>
          <p:cNvSpPr>
            <a:spLocks noGrp="1"/>
          </p:cNvSpPr>
          <p:nvPr>
            <p:ph type="title"/>
          </p:nvPr>
        </p:nvSpPr>
        <p:spPr>
          <a:xfrm>
            <a:off x="7859485" y="634946"/>
            <a:ext cx="3690257" cy="1450757"/>
          </a:xfrm>
        </p:spPr>
        <p:txBody>
          <a:bodyPr>
            <a:normAutofit/>
          </a:bodyPr>
          <a:lstStyle/>
          <a:p>
            <a:r>
              <a:rPr lang="en-GB" dirty="0"/>
              <a:t>Overview of Treatment</a:t>
            </a:r>
          </a:p>
        </p:txBody>
      </p:sp>
      <p:pic>
        <p:nvPicPr>
          <p:cNvPr id="5" name="Picture 4" descr="A diagram of various medical icons&#10;&#10;AI-generated content may be incorrect.">
            <a:extLst>
              <a:ext uri="{FF2B5EF4-FFF2-40B4-BE49-F238E27FC236}">
                <a16:creationId xmlns:a16="http://schemas.microsoft.com/office/drawing/2014/main" id="{D683B7FC-95CF-7182-2AEE-7404B48632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3999" y="732020"/>
            <a:ext cx="6909801" cy="5130527"/>
          </a:xfrm>
          <a:prstGeom prst="rect">
            <a:avLst/>
          </a:prstGeom>
        </p:spPr>
      </p:pic>
      <p:cxnSp>
        <p:nvCxnSpPr>
          <p:cNvPr id="35" name="Straight Connector 34">
            <a:extLst>
              <a:ext uri="{FF2B5EF4-FFF2-40B4-BE49-F238E27FC236}">
                <a16:creationId xmlns:a16="http://schemas.microsoft.com/office/drawing/2014/main" id="{5C99ACED-3F9B-471D-97BC-E5D2D23198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A1626FA-9742-F338-70C9-0FCB8092FE62}"/>
              </a:ext>
            </a:extLst>
          </p:cNvPr>
          <p:cNvSpPr>
            <a:spLocks noGrp="1"/>
          </p:cNvSpPr>
          <p:nvPr>
            <p:ph idx="1"/>
          </p:nvPr>
        </p:nvSpPr>
        <p:spPr>
          <a:xfrm>
            <a:off x="7859485" y="2198913"/>
            <a:ext cx="4027715" cy="3820885"/>
          </a:xfrm>
        </p:spPr>
        <p:txBody>
          <a:bodyPr>
            <a:normAutofit fontScale="92500" lnSpcReduction="20000"/>
          </a:bodyPr>
          <a:lstStyle/>
          <a:p>
            <a:r>
              <a:rPr lang="en-GB" sz="1400" dirty="0"/>
              <a:t>There are several treatment options that are available for Diamond to use to manage her breast cancer:</a:t>
            </a:r>
          </a:p>
          <a:p>
            <a:r>
              <a:rPr lang="en-GB" sz="1400" b="1" u="sng" dirty="0"/>
              <a:t>Surgery</a:t>
            </a:r>
            <a:r>
              <a:rPr lang="en-GB" sz="1400" dirty="0"/>
              <a:t>: This is when the tumour of the breast is removed. This is suitable as Diamonds cancer seems to be localised to the breast</a:t>
            </a:r>
          </a:p>
          <a:p>
            <a:r>
              <a:rPr lang="en-GB" sz="1400" b="1" u="sng" dirty="0"/>
              <a:t>Radiotherapy</a:t>
            </a:r>
            <a:r>
              <a:rPr lang="en-GB" sz="1400" dirty="0"/>
              <a:t>: High energy rays that destroy the cancer cells left after surgery (NHS website, 2017). This reduces the chance of the cancer coming back again</a:t>
            </a:r>
          </a:p>
          <a:p>
            <a:r>
              <a:rPr lang="en-GB" sz="1400" b="1" u="sng" dirty="0"/>
              <a:t>Chemotherapy</a:t>
            </a:r>
            <a:r>
              <a:rPr lang="en-GB" sz="1400" dirty="0"/>
              <a:t>: A cancer treatment that uses medicine to kill cancer cells. It is usually considered if the risk of spread is high</a:t>
            </a:r>
          </a:p>
          <a:p>
            <a:r>
              <a:rPr lang="en-GB" sz="1400" b="1" u="sng" dirty="0"/>
              <a:t>Hormone Therapy</a:t>
            </a:r>
            <a:r>
              <a:rPr lang="en-GB" sz="1400" dirty="0"/>
              <a:t>: It lowers the number of hormones in the body by blocking them from getting to breast cancer cells (Cancer Research UK, 2020). This is used if the cancer is hormone receptor positive</a:t>
            </a:r>
          </a:p>
          <a:p>
            <a:r>
              <a:rPr lang="en-GB" sz="1400" b="1" u="sng" dirty="0"/>
              <a:t>Targeted Therapy</a:t>
            </a:r>
            <a:r>
              <a:rPr lang="en-GB" sz="1400" dirty="0"/>
              <a:t>: Medicines that target the differences in cancer cells that help them grow and survive (Cancer Research UK, 2023). This is used if the cancer expresses HER2</a:t>
            </a:r>
          </a:p>
        </p:txBody>
      </p:sp>
      <p:sp>
        <p:nvSpPr>
          <p:cNvPr id="36" name="Rectangle 35">
            <a:extLst>
              <a:ext uri="{FF2B5EF4-FFF2-40B4-BE49-F238E27FC236}">
                <a16:creationId xmlns:a16="http://schemas.microsoft.com/office/drawing/2014/main" id="{86C05757-249C-4F2B-B326-B940FDD9C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7" name="Rectangle 36">
            <a:extLst>
              <a:ext uri="{FF2B5EF4-FFF2-40B4-BE49-F238E27FC236}">
                <a16:creationId xmlns:a16="http://schemas.microsoft.com/office/drawing/2014/main" id="{EE922679-5189-4C5C-9FBB-6839F89C6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6" name="Audio 25">
            <a:hlinkClick r:id="" action="ppaction://media"/>
            <a:extLst>
              <a:ext uri="{FF2B5EF4-FFF2-40B4-BE49-F238E27FC236}">
                <a16:creationId xmlns:a16="http://schemas.microsoft.com/office/drawing/2014/main" id="{8D2B14AB-7012-1BA7-E12A-E8591970809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39432706"/>
      </p:ext>
    </p:extLst>
  </p:cSld>
  <p:clrMapOvr>
    <a:masterClrMapping/>
  </p:clrMapOvr>
  <mc:AlternateContent xmlns:mc="http://schemas.openxmlformats.org/markup-compatibility/2006">
    <mc:Choice xmlns:p14="http://schemas.microsoft.com/office/powerpoint/2010/main" Requires="p14">
      <p:transition spd="slow" p14:dur="2000" advTm="26426"/>
    </mc:Choice>
    <mc:Fallback>
      <p:transition spd="slow" advTm="26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EEF8B-4F12-CE94-9B6C-8609258F4D13}"/>
              </a:ext>
            </a:extLst>
          </p:cNvPr>
          <p:cNvSpPr>
            <a:spLocks noGrp="1"/>
          </p:cNvSpPr>
          <p:nvPr>
            <p:ph type="title"/>
          </p:nvPr>
        </p:nvSpPr>
        <p:spPr/>
        <p:txBody>
          <a:bodyPr/>
          <a:lstStyle/>
          <a:p>
            <a:r>
              <a:rPr lang="en-GB" dirty="0"/>
              <a:t>Evidence Based Care Plan</a:t>
            </a:r>
          </a:p>
        </p:txBody>
      </p:sp>
      <p:sp>
        <p:nvSpPr>
          <p:cNvPr id="3" name="Content Placeholder 2">
            <a:extLst>
              <a:ext uri="{FF2B5EF4-FFF2-40B4-BE49-F238E27FC236}">
                <a16:creationId xmlns:a16="http://schemas.microsoft.com/office/drawing/2014/main" id="{B335FB7E-5296-F21B-144D-3B16FB1F97E6}"/>
              </a:ext>
            </a:extLst>
          </p:cNvPr>
          <p:cNvSpPr>
            <a:spLocks noGrp="1"/>
          </p:cNvSpPr>
          <p:nvPr>
            <p:ph idx="1"/>
          </p:nvPr>
        </p:nvSpPr>
        <p:spPr/>
        <p:txBody>
          <a:bodyPr>
            <a:normAutofit lnSpcReduction="10000"/>
          </a:bodyPr>
          <a:lstStyle/>
          <a:p>
            <a:r>
              <a:rPr lang="en-GB" dirty="0"/>
              <a:t>The care plan of Diamond is based on evidence-based NHS and NICE guidelines to monitor her condition, manage her side effects and support her physical and emotional wellbeing</a:t>
            </a:r>
          </a:p>
          <a:p>
            <a:r>
              <a:rPr lang="en-GB" b="1" dirty="0"/>
              <a:t>Monitoring</a:t>
            </a:r>
            <a:r>
              <a:rPr lang="en-GB" dirty="0"/>
              <a:t>: She will take regular exams on the breast, take blood tests to monitor any symptoms and look for changes in the size of the tumour</a:t>
            </a:r>
          </a:p>
          <a:p>
            <a:r>
              <a:rPr lang="en-GB" b="1" dirty="0"/>
              <a:t>Medication</a:t>
            </a:r>
            <a:r>
              <a:rPr lang="en-GB" dirty="0"/>
              <a:t> Schedule: She will follow her treatment plan to ensure that her treatment is effective</a:t>
            </a:r>
          </a:p>
          <a:p>
            <a:r>
              <a:rPr lang="en-GB" b="1" dirty="0"/>
              <a:t>Wound Care</a:t>
            </a:r>
            <a:r>
              <a:rPr lang="en-GB" dirty="0"/>
              <a:t>: If she has surgery, she will need to look at the wound daily to ensure it is clean and show no signs of infection</a:t>
            </a:r>
          </a:p>
          <a:p>
            <a:r>
              <a:rPr lang="en-GB" b="1" dirty="0"/>
              <a:t>Diet and Physical Activity</a:t>
            </a:r>
            <a:r>
              <a:rPr lang="en-GB" dirty="0"/>
              <a:t>: She will be encouraged to be on a balanced diet and exercise so she can stay healthy as she recovers </a:t>
            </a:r>
          </a:p>
          <a:p>
            <a:r>
              <a:rPr lang="en-GB" b="1" dirty="0"/>
              <a:t>Emotional Support</a:t>
            </a:r>
            <a:r>
              <a:rPr lang="en-GB" dirty="0"/>
              <a:t>: She will have access to different support groups and mental health services to help her when she becomes stressed due to her illness </a:t>
            </a:r>
          </a:p>
          <a:p>
            <a:endParaRPr lang="en-GB" dirty="0"/>
          </a:p>
          <a:p>
            <a:endParaRPr lang="en-GB" dirty="0"/>
          </a:p>
          <a:p>
            <a:endParaRPr lang="en-GB" dirty="0"/>
          </a:p>
          <a:p>
            <a:endParaRPr lang="en-GB" dirty="0"/>
          </a:p>
        </p:txBody>
      </p:sp>
      <p:pic>
        <p:nvPicPr>
          <p:cNvPr id="19" name="Audio 18">
            <a:hlinkClick r:id="" action="ppaction://media"/>
            <a:extLst>
              <a:ext uri="{FF2B5EF4-FFF2-40B4-BE49-F238E27FC236}">
                <a16:creationId xmlns:a16="http://schemas.microsoft.com/office/drawing/2014/main" id="{07F2DF8E-1B24-3CA7-7DB3-9C8D203BC6A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54430902"/>
      </p:ext>
    </p:extLst>
  </p:cSld>
  <p:clrMapOvr>
    <a:masterClrMapping/>
  </p:clrMapOvr>
  <mc:AlternateContent xmlns:mc="http://schemas.openxmlformats.org/markup-compatibility/2006">
    <mc:Choice xmlns:p14="http://schemas.microsoft.com/office/powerpoint/2010/main" Requires="p14">
      <p:transition spd="slow" p14:dur="2000" advTm="102144"/>
    </mc:Choice>
    <mc:Fallback>
      <p:transition spd="slow" advTm="1021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9D3A0FC-5D74-4BAC-9DDB-68A942650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63CF13-F4D4-8375-8084-3B8269ABE7DC}"/>
              </a:ext>
            </a:extLst>
          </p:cNvPr>
          <p:cNvSpPr>
            <a:spLocks noGrp="1"/>
          </p:cNvSpPr>
          <p:nvPr>
            <p:ph type="title"/>
          </p:nvPr>
        </p:nvSpPr>
        <p:spPr>
          <a:xfrm>
            <a:off x="4974771" y="634946"/>
            <a:ext cx="6574972" cy="1450757"/>
          </a:xfrm>
        </p:spPr>
        <p:txBody>
          <a:bodyPr>
            <a:normAutofit/>
          </a:bodyPr>
          <a:lstStyle/>
          <a:p>
            <a:r>
              <a:rPr lang="en-GB"/>
              <a:t>Communication and Ethical Considerations</a:t>
            </a:r>
            <a:endParaRPr lang="en-GB" dirty="0"/>
          </a:p>
        </p:txBody>
      </p:sp>
      <p:pic>
        <p:nvPicPr>
          <p:cNvPr id="19" name="Graphic 18" descr="Doctor">
            <a:extLst>
              <a:ext uri="{FF2B5EF4-FFF2-40B4-BE49-F238E27FC236}">
                <a16:creationId xmlns:a16="http://schemas.microsoft.com/office/drawing/2014/main" id="{96CF7F56-B702-6FDD-B5FB-F71A6FD68F4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33999" y="1296626"/>
            <a:ext cx="4001315" cy="4001315"/>
          </a:xfrm>
          <a:prstGeom prst="rect">
            <a:avLst/>
          </a:prstGeom>
        </p:spPr>
      </p:pic>
      <p:cxnSp>
        <p:nvCxnSpPr>
          <p:cNvPr id="20" name="Straight Connector 19">
            <a:extLst>
              <a:ext uri="{FF2B5EF4-FFF2-40B4-BE49-F238E27FC236}">
                <a16:creationId xmlns:a16="http://schemas.microsoft.com/office/drawing/2014/main" id="{69B36A11-4FA0-4989-A465-037DF52469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5934C5-F24F-1886-A5B1-E3238C266540}"/>
              </a:ext>
            </a:extLst>
          </p:cNvPr>
          <p:cNvSpPr>
            <a:spLocks noGrp="1"/>
          </p:cNvSpPr>
          <p:nvPr>
            <p:ph idx="1"/>
          </p:nvPr>
        </p:nvSpPr>
        <p:spPr>
          <a:xfrm>
            <a:off x="4974769" y="2198914"/>
            <a:ext cx="6574973" cy="3670180"/>
          </a:xfrm>
        </p:spPr>
        <p:txBody>
          <a:bodyPr>
            <a:normAutofit fontScale="92500" lnSpcReduction="20000"/>
          </a:bodyPr>
          <a:lstStyle/>
          <a:p>
            <a:r>
              <a:rPr lang="en-GB" sz="1500" dirty="0"/>
              <a:t>It is important that effective communication and ethical practice are displayed when helping Diamond through her diagnosis and treatment</a:t>
            </a:r>
          </a:p>
          <a:p>
            <a:r>
              <a:rPr lang="en-GB" sz="1500" b="1" dirty="0"/>
              <a:t>Person Centred Care</a:t>
            </a:r>
            <a:r>
              <a:rPr lang="en-GB" sz="1500" dirty="0"/>
              <a:t>: Person centred care is focusing on the needs of the individual (NHS England, 2024). This ensures that all her values, needs and preferences are prioritised in all decisions</a:t>
            </a:r>
          </a:p>
          <a:p>
            <a:r>
              <a:rPr lang="en-GB" sz="1500" b="1" dirty="0"/>
              <a:t>Privacy and Dignity</a:t>
            </a:r>
            <a:r>
              <a:rPr lang="en-GB" sz="1500" dirty="0"/>
              <a:t>: Her personal details will be kept private, and she will be cared for respectfully</a:t>
            </a:r>
          </a:p>
          <a:p>
            <a:r>
              <a:rPr lang="en-GB" sz="1500" b="1" dirty="0"/>
              <a:t>Shared Decision Making</a:t>
            </a:r>
            <a:r>
              <a:rPr lang="en-GB" sz="1500" dirty="0"/>
              <a:t>: Diamond will have a say in everything so that she knows and understands exactly what is happening and can reach a decision. According to NHS England 2019, shared decision making ensures that individuals are supported to make the right decisions</a:t>
            </a:r>
          </a:p>
          <a:p>
            <a:r>
              <a:rPr lang="en-GB" sz="1500" b="1" dirty="0"/>
              <a:t>Culturally Appropriate</a:t>
            </a:r>
            <a:r>
              <a:rPr lang="en-GB" sz="1500" dirty="0"/>
              <a:t>: Culturally appropriate care is sensitive to people’s cultural identity or heritage (CQC, 2024). She will be respected regardless of her background, and we will take certain things into consideration </a:t>
            </a:r>
          </a:p>
          <a:p>
            <a:r>
              <a:rPr lang="en-GB" sz="1500" b="1" dirty="0"/>
              <a:t>Clear Explanation</a:t>
            </a:r>
            <a:r>
              <a:rPr lang="en-GB" sz="1500" dirty="0"/>
              <a:t>: Everything will be clear so that she understands her diagnosis and options for treatment that is available to her</a:t>
            </a:r>
          </a:p>
          <a:p>
            <a:endParaRPr lang="en-GB" sz="1100" dirty="0"/>
          </a:p>
        </p:txBody>
      </p:sp>
      <p:sp>
        <p:nvSpPr>
          <p:cNvPr id="21" name="Rectangle 20">
            <a:extLst>
              <a:ext uri="{FF2B5EF4-FFF2-40B4-BE49-F238E27FC236}">
                <a16:creationId xmlns:a16="http://schemas.microsoft.com/office/drawing/2014/main" id="{B8DB8C60-3B7D-46C5-B1A9-A295D8A48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7B7006A8-EB46-45ED-977F-BC489E2B7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4" name="Audio 23">
            <a:hlinkClick r:id="" action="ppaction://media"/>
            <a:extLst>
              <a:ext uri="{FF2B5EF4-FFF2-40B4-BE49-F238E27FC236}">
                <a16:creationId xmlns:a16="http://schemas.microsoft.com/office/drawing/2014/main" id="{B0AA462E-6F7E-198D-1875-FF41C93E096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31606301"/>
      </p:ext>
    </p:extLst>
  </p:cSld>
  <p:clrMapOvr>
    <a:masterClrMapping/>
  </p:clrMapOvr>
  <mc:AlternateContent xmlns:mc="http://schemas.openxmlformats.org/markup-compatibility/2006">
    <mc:Choice xmlns:p14="http://schemas.microsoft.com/office/powerpoint/2010/main" Requires="p14">
      <p:transition spd="slow" p14:dur="2000" advTm="88212"/>
    </mc:Choice>
    <mc:Fallback>
      <p:transition spd="slow" advTm="88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05A42EF-68E6-4808-81CD-E5ABD0ED9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B12789-58F5-EBD6-FF91-D264FB7AAC01}"/>
              </a:ext>
            </a:extLst>
          </p:cNvPr>
          <p:cNvSpPr>
            <a:spLocks noGrp="1"/>
          </p:cNvSpPr>
          <p:nvPr>
            <p:ph type="title"/>
          </p:nvPr>
        </p:nvSpPr>
        <p:spPr>
          <a:xfrm>
            <a:off x="6411685" y="634946"/>
            <a:ext cx="5127171" cy="1450757"/>
          </a:xfrm>
        </p:spPr>
        <p:txBody>
          <a:bodyPr>
            <a:normAutofit/>
          </a:bodyPr>
          <a:lstStyle/>
          <a:p>
            <a:r>
              <a:rPr lang="en-GB"/>
              <a:t>Suggestions For Lifestyle</a:t>
            </a:r>
            <a:endParaRPr lang="en-GB" dirty="0"/>
          </a:p>
        </p:txBody>
      </p:sp>
      <p:pic>
        <p:nvPicPr>
          <p:cNvPr id="5" name="Picture 4" descr="A person running around a globe&#10;&#10;AI-generated content may be incorrect.">
            <a:extLst>
              <a:ext uri="{FF2B5EF4-FFF2-40B4-BE49-F238E27FC236}">
                <a16:creationId xmlns:a16="http://schemas.microsoft.com/office/drawing/2014/main" id="{DEC1B163-D9E2-8166-28B7-95F119D8FF5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3192" y="1020183"/>
            <a:ext cx="5451627" cy="4497592"/>
          </a:xfrm>
          <a:prstGeom prst="rect">
            <a:avLst/>
          </a:prstGeom>
        </p:spPr>
      </p:pic>
      <p:cxnSp>
        <p:nvCxnSpPr>
          <p:cNvPr id="8" name="Straight Connector 7">
            <a:extLst>
              <a:ext uri="{FF2B5EF4-FFF2-40B4-BE49-F238E27FC236}">
                <a16:creationId xmlns:a16="http://schemas.microsoft.com/office/drawing/2014/main" id="{3C4A154E-1950-4755-A5FC-5998EE0CC1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670106-AD86-0400-D386-D2D9111AB2C6}"/>
              </a:ext>
            </a:extLst>
          </p:cNvPr>
          <p:cNvSpPr>
            <a:spLocks noGrp="1"/>
          </p:cNvSpPr>
          <p:nvPr>
            <p:ph idx="1"/>
          </p:nvPr>
        </p:nvSpPr>
        <p:spPr>
          <a:xfrm>
            <a:off x="6411684" y="2198914"/>
            <a:ext cx="5127172" cy="3670180"/>
          </a:xfrm>
        </p:spPr>
        <p:txBody>
          <a:bodyPr>
            <a:normAutofit/>
          </a:bodyPr>
          <a:lstStyle/>
          <a:p>
            <a:r>
              <a:rPr lang="en-GB" sz="1400" dirty="0"/>
              <a:t>If Diamond follows these lifestyle changes, it can support her recovery and health</a:t>
            </a:r>
          </a:p>
          <a:p>
            <a:r>
              <a:rPr lang="en-GB" sz="1400" dirty="0"/>
              <a:t>Manage her weight: By staying at a healthy weight, it drastically reduces her chances of her cancer getting worse which makes treatment successful</a:t>
            </a:r>
          </a:p>
          <a:p>
            <a:r>
              <a:rPr lang="en-GB" sz="1400" dirty="0"/>
              <a:t>Staying active: She has been encouraged to stay active always through walking. This will increase her fitness and help her to lose weight</a:t>
            </a:r>
          </a:p>
          <a:p>
            <a:r>
              <a:rPr lang="en-GB" sz="1400" dirty="0"/>
              <a:t>Balanced diet: She should eat a balanced diet that consists of carbs, proteins, fruits, vegetables, healthy fats etc. Everything should be eaten in moderation</a:t>
            </a:r>
          </a:p>
          <a:p>
            <a:r>
              <a:rPr lang="en-GB" sz="1400" dirty="0"/>
              <a:t>Follow up appointments: She should attend all her appointments so that her progress can be monitored. That way if treatment is to be changed, it can be done</a:t>
            </a:r>
          </a:p>
        </p:txBody>
      </p:sp>
      <p:sp>
        <p:nvSpPr>
          <p:cNvPr id="14" name="Rectangle 13">
            <a:extLst>
              <a:ext uri="{FF2B5EF4-FFF2-40B4-BE49-F238E27FC236}">
                <a16:creationId xmlns:a16="http://schemas.microsoft.com/office/drawing/2014/main" id="{3FE9C285-56FB-4B36-8ECA-C2D6596AA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937C076B-00B1-4629-B27F-A86F9885FB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8" name="Audio 17">
            <a:hlinkClick r:id="" action="ppaction://media"/>
            <a:extLst>
              <a:ext uri="{FF2B5EF4-FFF2-40B4-BE49-F238E27FC236}">
                <a16:creationId xmlns:a16="http://schemas.microsoft.com/office/drawing/2014/main" id="{8990D052-AC6A-F714-E631-E208B286BE4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09710557"/>
      </p:ext>
    </p:extLst>
  </p:cSld>
  <p:clrMapOvr>
    <a:masterClrMapping/>
  </p:clrMapOvr>
  <mc:AlternateContent xmlns:mc="http://schemas.openxmlformats.org/markup-compatibility/2006">
    <mc:Choice xmlns:p14="http://schemas.microsoft.com/office/powerpoint/2010/main" Requires="p14">
      <p:transition spd="slow" p14:dur="2000" advTm="82024"/>
    </mc:Choice>
    <mc:Fallback>
      <p:transition spd="slow" advTm="820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CBC05-E796-39E8-8792-12F0634C7B1E}"/>
              </a:ext>
            </a:extLst>
          </p:cNvPr>
          <p:cNvSpPr>
            <a:spLocks noGrp="1"/>
          </p:cNvSpPr>
          <p:nvPr>
            <p:ph type="title"/>
          </p:nvPr>
        </p:nvSpPr>
        <p:spPr>
          <a:xfrm>
            <a:off x="1097280" y="286603"/>
            <a:ext cx="10058400" cy="1450757"/>
          </a:xfrm>
        </p:spPr>
        <p:txBody>
          <a:bodyPr>
            <a:normAutofit/>
          </a:bodyPr>
          <a:lstStyle/>
          <a:p>
            <a:r>
              <a:rPr lang="en-GB"/>
              <a:t>Conclusion</a:t>
            </a:r>
          </a:p>
        </p:txBody>
      </p:sp>
      <p:graphicFrame>
        <p:nvGraphicFramePr>
          <p:cNvPr id="5" name="Content Placeholder 2">
            <a:extLst>
              <a:ext uri="{FF2B5EF4-FFF2-40B4-BE49-F238E27FC236}">
                <a16:creationId xmlns:a16="http://schemas.microsoft.com/office/drawing/2014/main" id="{8C433402-DF13-FE29-FFE6-F0944A9CABA5}"/>
              </a:ext>
            </a:extLst>
          </p:cNvPr>
          <p:cNvGraphicFramePr>
            <a:graphicFrameLocks noGrp="1"/>
          </p:cNvGraphicFramePr>
          <p:nvPr>
            <p:ph idx="1"/>
            <p:extLst>
              <p:ext uri="{D42A27DB-BD31-4B8C-83A1-F6EECF244321}">
                <p14:modId xmlns:p14="http://schemas.microsoft.com/office/powerpoint/2010/main" val="71262161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7" name="Audio 46">
            <a:hlinkClick r:id="" action="ppaction://media"/>
            <a:extLst>
              <a:ext uri="{FF2B5EF4-FFF2-40B4-BE49-F238E27FC236}">
                <a16:creationId xmlns:a16="http://schemas.microsoft.com/office/drawing/2014/main" id="{A5CAF1ED-B6D3-EC7C-4CD8-DFA54DE0F4B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90548191"/>
      </p:ext>
    </p:extLst>
  </p:cSld>
  <p:clrMapOvr>
    <a:masterClrMapping/>
  </p:clrMapOvr>
  <mc:AlternateContent xmlns:mc="http://schemas.openxmlformats.org/markup-compatibility/2006">
    <mc:Choice xmlns:p14="http://schemas.microsoft.com/office/powerpoint/2010/main" Requires="p14">
      <p:transition spd="slow" p14:dur="2000" advTm="55884"/>
    </mc:Choice>
    <mc:Fallback>
      <p:transition spd="slow" advTm="55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4A07CF9-BAFF-DD20-AA97-F77804C74BFD}"/>
              </a:ext>
            </a:extLst>
          </p:cNvPr>
          <p:cNvSpPr>
            <a:spLocks noGrp="1"/>
          </p:cNvSpPr>
          <p:nvPr>
            <p:ph type="title"/>
          </p:nvPr>
        </p:nvSpPr>
        <p:spPr>
          <a:xfrm>
            <a:off x="492370" y="605896"/>
            <a:ext cx="3084844" cy="5646208"/>
          </a:xfrm>
        </p:spPr>
        <p:txBody>
          <a:bodyPr anchor="ctr">
            <a:normAutofit/>
          </a:bodyPr>
          <a:lstStyle/>
          <a:p>
            <a:r>
              <a:rPr lang="en-GB" sz="3600" dirty="0">
                <a:solidFill>
                  <a:srgbClr val="FFFFFF"/>
                </a:solidFill>
              </a:rPr>
              <a:t>References</a:t>
            </a:r>
          </a:p>
        </p:txBody>
      </p:sp>
      <p:sp>
        <p:nvSpPr>
          <p:cNvPr id="30" name="Rectangle 29">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A33F7E81-2B0C-3EF6-D01F-32DDC006E472}"/>
              </a:ext>
            </a:extLst>
          </p:cNvPr>
          <p:cNvSpPr>
            <a:spLocks noGrp="1"/>
          </p:cNvSpPr>
          <p:nvPr>
            <p:ph idx="1"/>
          </p:nvPr>
        </p:nvSpPr>
        <p:spPr>
          <a:xfrm>
            <a:off x="4063883" y="5721171"/>
            <a:ext cx="8122432" cy="3562000"/>
          </a:xfrm>
        </p:spPr>
        <p:txBody>
          <a:bodyPr anchor="ctr">
            <a:normAutofit fontScale="25000" lnSpcReduction="20000"/>
          </a:bodyPr>
          <a:lstStyle/>
          <a:p>
            <a:r>
              <a:rPr lang="en-GB" sz="3200" dirty="0"/>
              <a:t>Patient.info. (2018). </a:t>
            </a:r>
            <a:r>
              <a:rPr lang="en-GB" sz="3200" i="1" dirty="0"/>
              <a:t>Anatomy of the breast</a:t>
            </a:r>
            <a:r>
              <a:rPr lang="en-GB" sz="3200" dirty="0"/>
              <a:t>. [online] Available at: https://patient.info/features/womens-health/anatomy-of-the-breast [Accessed 15 Nov. 2025].</a:t>
            </a:r>
          </a:p>
          <a:p>
            <a:r>
              <a:rPr lang="en-GB" sz="3200" dirty="0"/>
              <a:t>‌Cleveland Clinic (2023). </a:t>
            </a:r>
            <a:r>
              <a:rPr lang="en-GB" sz="3200" i="1" dirty="0"/>
              <a:t>Breast Anatomy | Cleveland Clinic</a:t>
            </a:r>
            <a:r>
              <a:rPr lang="en-GB" sz="3200" dirty="0"/>
              <a:t>. [online] Cleveland Clinic. Available at: https://my.clevelandclinic.org/health/articles/8330-breast-anatomy.</a:t>
            </a:r>
          </a:p>
          <a:p>
            <a:r>
              <a:rPr lang="en-GB" sz="3200" dirty="0"/>
              <a:t>‌Lee, S. (2012). </a:t>
            </a:r>
            <a:r>
              <a:rPr lang="en-GB" sz="3200" i="1" dirty="0"/>
              <a:t>The breasts</a:t>
            </a:r>
            <a:r>
              <a:rPr lang="en-GB" sz="3200" dirty="0"/>
              <a:t>. [online] Canadian Cancer Society. Available at: </a:t>
            </a:r>
            <a:r>
              <a:rPr lang="en-GB" sz="3200" dirty="0">
                <a:hlinkClick r:id="rId4"/>
              </a:rPr>
              <a:t>https://cancer.ca/en/cancer-information/cancer-types/breast/what-is-breast-cancer/the-breasts</a:t>
            </a:r>
            <a:r>
              <a:rPr lang="en-GB" sz="3200" dirty="0"/>
              <a:t>.</a:t>
            </a:r>
          </a:p>
          <a:p>
            <a:r>
              <a:rPr lang="en-GB" sz="3200" dirty="0"/>
              <a:t>Cancer Research UK (2023). </a:t>
            </a:r>
            <a:r>
              <a:rPr lang="en-GB" sz="3200" i="1" dirty="0"/>
              <a:t>What is breast cancer? | Cancer Research UK</a:t>
            </a:r>
            <a:r>
              <a:rPr lang="en-GB" sz="3200" dirty="0"/>
              <a:t>. [online] Cancerresearchuk.org. Available at: </a:t>
            </a:r>
            <a:r>
              <a:rPr lang="en-GB" sz="3200" dirty="0">
                <a:hlinkClick r:id="rId5"/>
              </a:rPr>
              <a:t>https://www.cancerresearchuk.org/about-cancer/breast-cancer/about</a:t>
            </a:r>
            <a:r>
              <a:rPr lang="en-GB" sz="3200" dirty="0"/>
              <a:t>.</a:t>
            </a:r>
          </a:p>
          <a:p>
            <a:r>
              <a:rPr lang="en-GB" sz="3200" dirty="0"/>
              <a:t>Breast Cancer Now. (2023). </a:t>
            </a:r>
            <a:r>
              <a:rPr lang="en-GB" sz="3200" i="1" dirty="0"/>
              <a:t>Breast cancer stages</a:t>
            </a:r>
            <a:r>
              <a:rPr lang="en-GB" sz="3200" dirty="0"/>
              <a:t>. [online] Available at: https://breastcancernow.org/about-breast-cancer/diagnosis/breast-cancer-stages?gad_source=1&amp;gad_campaignid=22672873820&amp;gbraid=0AAAAAD1B14h-83AWm05p3GtzBYk-Eic41&amp;gclid=Cj0KCQiA5uDIBhDAARIsAOxj0CFBBvEL7r0izJCi0gPASP-NnMf_BEkz_yc-jfARuZ8pq2IFJd7e8QwaAoADEALw_wcB [Accessed 15 Nov. 2025].</a:t>
            </a:r>
          </a:p>
          <a:p>
            <a:r>
              <a:rPr lang="en-GB" sz="3200" dirty="0"/>
              <a:t>WHO (2025). </a:t>
            </a:r>
            <a:r>
              <a:rPr lang="en-GB" sz="3200" i="1" dirty="0"/>
              <a:t>Breast cancer</a:t>
            </a:r>
            <a:r>
              <a:rPr lang="en-GB" sz="3200" dirty="0"/>
              <a:t>. [online] World Health Organization. Available at: </a:t>
            </a:r>
            <a:r>
              <a:rPr lang="en-GB" sz="3200" dirty="0">
                <a:hlinkClick r:id="rId6"/>
              </a:rPr>
              <a:t>https://www.who.int/news-room/fact-sheets/detail/breast-cancer</a:t>
            </a:r>
            <a:r>
              <a:rPr lang="en-GB" sz="3200" dirty="0"/>
              <a:t>.</a:t>
            </a:r>
          </a:p>
          <a:p>
            <a:r>
              <a:rPr lang="en-GB" sz="3200" dirty="0"/>
              <a:t>www.macmillan.org.uk. (n.d.). </a:t>
            </a:r>
            <a:r>
              <a:rPr lang="en-GB" sz="3200" i="1" dirty="0"/>
              <a:t>Breast cancer and the lymphatic system - Macmillan Cancer Support</a:t>
            </a:r>
            <a:r>
              <a:rPr lang="en-GB" sz="3200" dirty="0"/>
              <a:t>. [online] Available at: </a:t>
            </a:r>
            <a:r>
              <a:rPr lang="en-GB" sz="3200" dirty="0">
                <a:hlinkClick r:id="rId7"/>
              </a:rPr>
              <a:t>https://www.macmillan.org.uk/cancer-information-and-support/breast-cancer/breast-cancer-and-the-lymphatic-system</a:t>
            </a:r>
            <a:r>
              <a:rPr lang="en-GB" sz="3200" dirty="0"/>
              <a:t>.</a:t>
            </a:r>
          </a:p>
          <a:p>
            <a:r>
              <a:rPr lang="en-GB" sz="3200" dirty="0"/>
              <a:t>www.patientpower.info. (2023). </a:t>
            </a:r>
            <a:r>
              <a:rPr lang="en-GB" sz="3200" i="1" dirty="0"/>
              <a:t>How Does Breast Cancer Affect the Body?</a:t>
            </a:r>
            <a:r>
              <a:rPr lang="en-GB" sz="3200" dirty="0"/>
              <a:t> [online] Available at: </a:t>
            </a:r>
            <a:r>
              <a:rPr lang="en-GB" sz="3200" dirty="0">
                <a:hlinkClick r:id="rId8"/>
              </a:rPr>
              <a:t>https://www.patientpower.info/breast-cancer/how-does-breast-cancer-affect-the-body</a:t>
            </a:r>
            <a:r>
              <a:rPr lang="en-GB" sz="3200" dirty="0"/>
              <a:t>.</a:t>
            </a:r>
          </a:p>
          <a:p>
            <a:r>
              <a:rPr lang="en-GB" sz="3200" dirty="0" err="1"/>
              <a:t>Centers</a:t>
            </a:r>
            <a:r>
              <a:rPr lang="en-GB" sz="3200" dirty="0"/>
              <a:t> for Disease Control and Prevention (2024). </a:t>
            </a:r>
            <a:r>
              <a:rPr lang="en-GB" sz="3200" i="1" dirty="0"/>
              <a:t>Breast cancer risk factors</a:t>
            </a:r>
            <a:r>
              <a:rPr lang="en-GB" sz="3200" dirty="0"/>
              <a:t>. [online] CDC. Available at: </a:t>
            </a:r>
            <a:r>
              <a:rPr lang="en-GB" sz="3200" dirty="0">
                <a:hlinkClick r:id="rId9"/>
              </a:rPr>
              <a:t>https://www.cdc.gov/breast-cancer/risk-factors/index.html</a:t>
            </a:r>
            <a:r>
              <a:rPr lang="en-GB" sz="3200" dirty="0"/>
              <a:t>.</a:t>
            </a:r>
          </a:p>
          <a:p>
            <a:r>
              <a:rPr lang="en-GB" sz="3200" dirty="0"/>
              <a:t>M.D, B.A. (2024). </a:t>
            </a:r>
            <a:r>
              <a:rPr lang="en-GB" sz="3200" i="1" dirty="0"/>
              <a:t>Is breast cancer genetic?</a:t>
            </a:r>
            <a:r>
              <a:rPr lang="en-GB" sz="3200" dirty="0"/>
              <a:t> [online] MD Anderson Cancer </a:t>
            </a:r>
            <a:r>
              <a:rPr lang="en-GB" sz="3200" dirty="0" err="1"/>
              <a:t>Center</a:t>
            </a:r>
            <a:r>
              <a:rPr lang="en-GB" sz="3200" dirty="0"/>
              <a:t>. Available at: </a:t>
            </a:r>
            <a:r>
              <a:rPr lang="en-GB" sz="3200" dirty="0">
                <a:hlinkClick r:id="rId10"/>
              </a:rPr>
              <a:t>https://www.mdanderson.org/cancerwise/does-breast-cancer-run-in-families.h00-159695967.html</a:t>
            </a:r>
            <a:r>
              <a:rPr lang="en-GB" sz="3200" dirty="0"/>
              <a:t>.</a:t>
            </a:r>
          </a:p>
          <a:p>
            <a:r>
              <a:rPr lang="en-GB" sz="3200" dirty="0"/>
              <a:t>DePolo, J. (2024). </a:t>
            </a:r>
            <a:r>
              <a:rPr lang="en-GB" sz="3200" i="1" dirty="0"/>
              <a:t>Metabolic Syndrome May Increase Risk of Death From Breast Cancer</a:t>
            </a:r>
            <a:r>
              <a:rPr lang="en-GB" sz="3200" dirty="0"/>
              <a:t>. [online] Breastcancer.org. Available at: </a:t>
            </a:r>
            <a:r>
              <a:rPr lang="en-GB" sz="3200" dirty="0">
                <a:hlinkClick r:id="rId11"/>
              </a:rPr>
              <a:t>https://www.breastcancer.org/research-news/metabolic-syndrome-breast-cancer-subtypes-mortality-risk</a:t>
            </a:r>
            <a:r>
              <a:rPr lang="en-GB" sz="3200" dirty="0"/>
              <a:t>.</a:t>
            </a:r>
          </a:p>
          <a:p>
            <a:r>
              <a:rPr lang="en-GB" sz="3200" dirty="0"/>
              <a:t>Brown, J. (2025). </a:t>
            </a:r>
            <a:r>
              <a:rPr lang="en-GB" sz="3200" i="1" dirty="0"/>
              <a:t>Diet and Breast Cancer Risk | Breast Cancer Research Foundation</a:t>
            </a:r>
            <a:r>
              <a:rPr lang="en-GB" sz="3200" dirty="0"/>
              <a:t>. [online] Breast Cancer Research Foundation. Available at: </a:t>
            </a:r>
            <a:r>
              <a:rPr lang="en-GB" sz="3200" dirty="0">
                <a:hlinkClick r:id="rId12"/>
              </a:rPr>
              <a:t>https://www.bcrf.org/about-breast-cancer/breast-cancer-diet-nutrition/</a:t>
            </a:r>
            <a:r>
              <a:rPr lang="en-GB" sz="3200" dirty="0"/>
              <a:t>.</a:t>
            </a:r>
          </a:p>
          <a:p>
            <a:r>
              <a:rPr lang="en-GB" sz="3200" dirty="0"/>
              <a:t>Newman, L. (2025). </a:t>
            </a:r>
            <a:r>
              <a:rPr lang="en-GB" sz="3200" i="1" dirty="0"/>
              <a:t>What to expect during a clinical breast exam</a:t>
            </a:r>
            <a:r>
              <a:rPr lang="en-GB" sz="3200" dirty="0"/>
              <a:t>. [online] MD Anderson Cancer </a:t>
            </a:r>
            <a:r>
              <a:rPr lang="en-GB" sz="3200" dirty="0" err="1"/>
              <a:t>Center</a:t>
            </a:r>
            <a:r>
              <a:rPr lang="en-GB" sz="3200" dirty="0"/>
              <a:t>. Available at: </a:t>
            </a:r>
            <a:r>
              <a:rPr lang="en-GB" sz="3200" dirty="0">
                <a:hlinkClick r:id="rId13"/>
              </a:rPr>
              <a:t>https://www.mdanderson.org/cancerwise/what-to-expect-during-a-clinical-breast-exam.h00-159780390.html</a:t>
            </a:r>
            <a:r>
              <a:rPr lang="en-GB" sz="3200" dirty="0"/>
              <a:t>.</a:t>
            </a:r>
          </a:p>
          <a:p>
            <a:r>
              <a:rPr lang="en-GB" sz="3200" dirty="0"/>
              <a:t>NHS (2021). </a:t>
            </a:r>
            <a:r>
              <a:rPr lang="en-GB" sz="3200" i="1" dirty="0"/>
              <a:t>Breast screening (mammogram)</a:t>
            </a:r>
            <a:r>
              <a:rPr lang="en-GB" sz="3200" dirty="0"/>
              <a:t>. [online] nhs.uk. Available at: </a:t>
            </a:r>
            <a:r>
              <a:rPr lang="en-GB" sz="3200" dirty="0">
                <a:hlinkClick r:id="rId14"/>
              </a:rPr>
              <a:t>https://www.nhs.uk/tests-and-treatments/breast-screening-mammogram/</a:t>
            </a:r>
            <a:r>
              <a:rPr lang="en-GB" sz="3200" dirty="0"/>
              <a:t>.</a:t>
            </a:r>
          </a:p>
          <a:p>
            <a:r>
              <a:rPr lang="en-GB" sz="3200" dirty="0"/>
              <a:t>cancer research </a:t>
            </a:r>
            <a:r>
              <a:rPr lang="en-GB" sz="3200" dirty="0" err="1"/>
              <a:t>uk</a:t>
            </a:r>
            <a:r>
              <a:rPr lang="en-GB" sz="3200" dirty="0"/>
              <a:t> (2023). </a:t>
            </a:r>
            <a:r>
              <a:rPr lang="en-GB" sz="3200" i="1" dirty="0"/>
              <a:t>Breast ultrasound scan</a:t>
            </a:r>
            <a:r>
              <a:rPr lang="en-GB" sz="3200" dirty="0"/>
              <a:t>. [online] www.cancerresearchuk.org. Available at: </a:t>
            </a:r>
            <a:r>
              <a:rPr lang="en-GB" sz="3200" dirty="0">
                <a:hlinkClick r:id="rId15"/>
              </a:rPr>
              <a:t>https://www.cancerresearchuk.org/about-cancer/tests-and-scans/breast-ultrasound</a:t>
            </a:r>
            <a:r>
              <a:rPr lang="en-GB" sz="3200" dirty="0"/>
              <a:t>.</a:t>
            </a:r>
          </a:p>
          <a:p>
            <a:r>
              <a:rPr lang="en-GB" sz="3200" dirty="0"/>
              <a:t>Mayo Clinic (2021). </a:t>
            </a:r>
            <a:r>
              <a:rPr lang="en-GB" sz="3200" i="1" dirty="0"/>
              <a:t>Breast biopsy - Mayo Clinic</a:t>
            </a:r>
            <a:r>
              <a:rPr lang="en-GB" sz="3200" dirty="0"/>
              <a:t>. [online] www.mayoclinic.org. Available at: </a:t>
            </a:r>
            <a:r>
              <a:rPr lang="en-GB" sz="3200" dirty="0">
                <a:hlinkClick r:id="rId16"/>
              </a:rPr>
              <a:t>https://www.mayoclinic.org/tests-procedures/breast-biopsy/about/pac-20384812</a:t>
            </a:r>
            <a:r>
              <a:rPr lang="en-GB" sz="3200" dirty="0"/>
              <a:t>.</a:t>
            </a:r>
          </a:p>
          <a:p>
            <a:r>
              <a:rPr lang="en-GB" sz="3200" dirty="0"/>
              <a:t>MedlinePlus (2021). </a:t>
            </a:r>
            <a:r>
              <a:rPr lang="en-GB" sz="3200" i="1" dirty="0"/>
              <a:t>What You Need to Know About Blood Testing: MedlinePlus Medical Test</a:t>
            </a:r>
            <a:r>
              <a:rPr lang="en-GB" sz="3200" dirty="0"/>
              <a:t>. [online] medlineplus.gov. Available at: </a:t>
            </a:r>
            <a:r>
              <a:rPr lang="en-GB" sz="3200" dirty="0">
                <a:hlinkClick r:id="rId17"/>
              </a:rPr>
              <a:t>https://medlineplus.gov/lab-tests/what-you-need-to-know-about-blood-testing/</a:t>
            </a:r>
            <a:r>
              <a:rPr lang="en-GB" sz="3200" dirty="0"/>
              <a:t>.</a:t>
            </a:r>
          </a:p>
          <a:p>
            <a:r>
              <a:rPr lang="en-GB" sz="3200" dirty="0"/>
              <a:t>NHS website (2017). </a:t>
            </a:r>
            <a:r>
              <a:rPr lang="en-GB" sz="3200" i="1" dirty="0"/>
              <a:t>Radiotherapy</a:t>
            </a:r>
            <a:r>
              <a:rPr lang="en-GB" sz="3200" dirty="0"/>
              <a:t>. [online] nhs.uk. Available at: </a:t>
            </a:r>
            <a:r>
              <a:rPr lang="en-GB" sz="3200" dirty="0">
                <a:hlinkClick r:id="rId18"/>
              </a:rPr>
              <a:t>https://www.nhs.uk/tests-and-treatments/radiotherapy/</a:t>
            </a:r>
            <a:r>
              <a:rPr lang="en-GB" sz="3200" dirty="0"/>
              <a:t>.</a:t>
            </a:r>
          </a:p>
          <a:p>
            <a:r>
              <a:rPr lang="en-GB" sz="3200" dirty="0"/>
              <a:t>Cancer Research UK (2020). </a:t>
            </a:r>
            <a:r>
              <a:rPr lang="en-GB" sz="3200" i="1" dirty="0"/>
              <a:t>Hormone therapy for breast cancer | Cancer Research UK</a:t>
            </a:r>
            <a:r>
              <a:rPr lang="en-GB" sz="3200" dirty="0"/>
              <a:t>. [online] www.cancerresearchuk.org. Available at: </a:t>
            </a:r>
            <a:r>
              <a:rPr lang="en-GB" sz="3200" dirty="0">
                <a:hlinkClick r:id="rId19"/>
              </a:rPr>
              <a:t>https://www.cancerresearchuk.org/about-cancer/breast-cancer/treatment/hormone-therapy</a:t>
            </a:r>
            <a:r>
              <a:rPr lang="en-GB" sz="3200" dirty="0"/>
              <a:t>.</a:t>
            </a:r>
          </a:p>
          <a:p>
            <a:r>
              <a:rPr lang="en-GB" sz="3200" dirty="0"/>
              <a:t>Cancer Research Uk (2023). </a:t>
            </a:r>
            <a:r>
              <a:rPr lang="en-GB" sz="3200" i="1" dirty="0"/>
              <a:t>Targeted and immunotherapy drugs for breast cancer</a:t>
            </a:r>
            <a:r>
              <a:rPr lang="en-GB" sz="3200" dirty="0"/>
              <a:t>. [online] www.cancerresearchuk.org. Available at: </a:t>
            </a:r>
            <a:r>
              <a:rPr lang="en-GB" sz="3200" dirty="0">
                <a:hlinkClick r:id="rId20"/>
              </a:rPr>
              <a:t>https://www.cancerresearchuk.org/about-cancer/breast-cancer/treatment/targeted-immunotherapy-drugs</a:t>
            </a:r>
            <a:r>
              <a:rPr lang="en-GB" sz="3200" dirty="0"/>
              <a:t>.</a:t>
            </a:r>
          </a:p>
          <a:p>
            <a:r>
              <a:rPr lang="en-GB" sz="2400" dirty="0"/>
              <a:t>NHS England (2024). </a:t>
            </a:r>
            <a:r>
              <a:rPr lang="en-GB" sz="2400" i="1" dirty="0"/>
              <a:t>Person-centred Care</a:t>
            </a:r>
            <a:r>
              <a:rPr lang="en-GB" sz="2400" dirty="0"/>
              <a:t>. [online] NHS England. Available at: https://www.hee.nhs.uk/our-work/person-centred-care.</a:t>
            </a:r>
          </a:p>
          <a:p>
            <a:r>
              <a:rPr lang="en-GB" sz="2400" dirty="0"/>
              <a:t>‌NHS England (2019). </a:t>
            </a:r>
            <a:r>
              <a:rPr lang="en-GB" sz="2400" i="1" dirty="0"/>
              <a:t>NHS England: Shared decision making</a:t>
            </a:r>
            <a:r>
              <a:rPr lang="en-GB" sz="2400" dirty="0"/>
              <a:t>. [online] NHS England. Available at: </a:t>
            </a:r>
            <a:r>
              <a:rPr lang="en-GB" sz="2400" dirty="0">
                <a:hlinkClick r:id="rId21"/>
              </a:rPr>
              <a:t>https://www.england.nhs.uk/personalisedcare/shared-decision-making/</a:t>
            </a:r>
            <a:r>
              <a:rPr lang="en-GB" sz="2400" dirty="0"/>
              <a:t>.</a:t>
            </a:r>
          </a:p>
          <a:p>
            <a:r>
              <a:rPr lang="en-GB" sz="2400" dirty="0"/>
              <a:t>Care Quality Commission (2024). </a:t>
            </a:r>
            <a:r>
              <a:rPr lang="en-GB" sz="2400" i="1" dirty="0"/>
              <a:t>Culturally Appropriate Care</a:t>
            </a:r>
            <a:r>
              <a:rPr lang="en-GB" sz="2400" dirty="0"/>
              <a:t>. [online] www.cqc.org.uk. Available at: https://www.cqc.org.uk/guidance-providers/adult-social-care/culturally-appropriate-care.</a:t>
            </a:r>
          </a:p>
          <a:p>
            <a:r>
              <a:rPr lang="en-GB" sz="2800" dirty="0"/>
              <a:t>‌</a:t>
            </a:r>
          </a:p>
          <a:p>
            <a:endParaRPr lang="en-GB" dirty="0"/>
          </a:p>
          <a:p>
            <a:r>
              <a:rPr lang="en-GB" dirty="0"/>
              <a:t>‌</a:t>
            </a:r>
          </a:p>
          <a:p>
            <a:endParaRPr lang="en-GB" dirty="0"/>
          </a:p>
          <a:p>
            <a:endParaRPr lang="en-GB" sz="2800" dirty="0"/>
          </a:p>
          <a:p>
            <a:r>
              <a:rPr lang="en-GB" sz="2400" dirty="0"/>
              <a:t>‌</a:t>
            </a:r>
          </a:p>
          <a:p>
            <a:endParaRPr lang="en-GB" sz="500" dirty="0"/>
          </a:p>
          <a:p>
            <a:r>
              <a:rPr lang="en-GB" sz="500" dirty="0"/>
              <a:t>‌</a:t>
            </a:r>
          </a:p>
          <a:p>
            <a:endParaRPr lang="en-GB" sz="500" dirty="0"/>
          </a:p>
          <a:p>
            <a:r>
              <a:rPr lang="en-GB" sz="500" dirty="0"/>
              <a:t>‌</a:t>
            </a:r>
          </a:p>
          <a:p>
            <a:endParaRPr lang="en-GB" sz="500" dirty="0"/>
          </a:p>
          <a:p>
            <a:r>
              <a:rPr lang="en-GB" sz="500" dirty="0"/>
              <a:t>‌</a:t>
            </a:r>
          </a:p>
          <a:p>
            <a:endParaRPr lang="en-GB" sz="500" dirty="0"/>
          </a:p>
          <a:p>
            <a:r>
              <a:rPr lang="en-GB" sz="500" dirty="0"/>
              <a:t>‌</a:t>
            </a:r>
          </a:p>
          <a:p>
            <a:endParaRPr lang="en-GB" sz="500" dirty="0"/>
          </a:p>
          <a:p>
            <a:r>
              <a:rPr lang="en-GB" sz="500" dirty="0"/>
              <a:t>‌</a:t>
            </a:r>
          </a:p>
          <a:p>
            <a:endParaRPr lang="en-GB" sz="500" dirty="0"/>
          </a:p>
          <a:p>
            <a:r>
              <a:rPr lang="en-GB" sz="500" dirty="0"/>
              <a:t>‌</a:t>
            </a:r>
          </a:p>
          <a:p>
            <a:endParaRPr lang="en-GB" sz="500" dirty="0"/>
          </a:p>
          <a:p>
            <a:r>
              <a:rPr lang="en-GB" sz="500" dirty="0"/>
              <a:t>‌</a:t>
            </a:r>
          </a:p>
          <a:p>
            <a:endParaRPr lang="en-GB" sz="500" dirty="0"/>
          </a:p>
          <a:p>
            <a:r>
              <a:rPr lang="en-GB" sz="500" dirty="0"/>
              <a:t>‌</a:t>
            </a:r>
          </a:p>
          <a:p>
            <a:endParaRPr lang="en-GB" sz="500" dirty="0"/>
          </a:p>
          <a:p>
            <a:r>
              <a:rPr lang="en-GB" sz="500" dirty="0"/>
              <a:t>‌</a:t>
            </a:r>
          </a:p>
          <a:p>
            <a:endParaRPr lang="en-GB" sz="500" dirty="0"/>
          </a:p>
          <a:p>
            <a:r>
              <a:rPr lang="en-GB" sz="500" dirty="0"/>
              <a:t>‌</a:t>
            </a:r>
          </a:p>
          <a:p>
            <a:endParaRPr lang="en-GB" sz="500" dirty="0"/>
          </a:p>
          <a:p>
            <a:r>
              <a:rPr lang="en-GB" sz="500" dirty="0"/>
              <a:t>‌</a:t>
            </a:r>
          </a:p>
          <a:p>
            <a:endParaRPr lang="en-GB" sz="500" dirty="0"/>
          </a:p>
          <a:p>
            <a:r>
              <a:rPr lang="en-GB" sz="500" dirty="0"/>
              <a:t>‌</a:t>
            </a:r>
          </a:p>
          <a:p>
            <a:endParaRPr lang="en-GB" sz="500" dirty="0"/>
          </a:p>
          <a:p>
            <a:r>
              <a:rPr lang="en-GB" sz="500" dirty="0"/>
              <a:t>‌</a:t>
            </a:r>
          </a:p>
          <a:p>
            <a:endParaRPr lang="en-GB" sz="500" dirty="0"/>
          </a:p>
          <a:p>
            <a:r>
              <a:rPr lang="en-GB" sz="500" dirty="0"/>
              <a:t>‌</a:t>
            </a:r>
          </a:p>
          <a:p>
            <a:r>
              <a:rPr lang="en-GB" sz="500" dirty="0"/>
              <a:t>‌</a:t>
            </a:r>
          </a:p>
          <a:p>
            <a:endParaRPr lang="en-GB" sz="500" dirty="0"/>
          </a:p>
          <a:p>
            <a:r>
              <a:rPr lang="en-GB" sz="500" dirty="0"/>
              <a:t>‌</a:t>
            </a:r>
          </a:p>
          <a:p>
            <a:endParaRPr lang="en-GB" sz="500" dirty="0"/>
          </a:p>
          <a:p>
            <a:r>
              <a:rPr lang="en-GB" sz="500" dirty="0"/>
              <a:t>‌</a:t>
            </a:r>
          </a:p>
          <a:p>
            <a:endParaRPr lang="en-GB" sz="500" dirty="0"/>
          </a:p>
          <a:p>
            <a:endParaRPr lang="en-GB" sz="500" dirty="0"/>
          </a:p>
          <a:p>
            <a:endParaRPr lang="en-GB" sz="500" dirty="0"/>
          </a:p>
        </p:txBody>
      </p:sp>
      <p:pic>
        <p:nvPicPr>
          <p:cNvPr id="39" name="Audio 38">
            <a:hlinkClick r:id="" action="ppaction://media"/>
            <a:extLst>
              <a:ext uri="{FF2B5EF4-FFF2-40B4-BE49-F238E27FC236}">
                <a16:creationId xmlns:a16="http://schemas.microsoft.com/office/drawing/2014/main" id="{86CAFE62-3B7C-2279-545E-EF910275057B}"/>
              </a:ext>
            </a:extLst>
          </p:cNvPr>
          <p:cNvPicPr>
            <a:picLocks noChangeAspect="1"/>
          </p:cNvPicPr>
          <p:nvPr>
            <a:audioFile r:link="rId2"/>
            <p:extLst>
              <p:ext uri="{DAA4B4D4-6D71-4841-9C94-3DE7FCFB9230}">
                <p14:media xmlns:p14="http://schemas.microsoft.com/office/powerpoint/2010/main" r:embed="rId1"/>
              </p:ext>
            </p:extLst>
          </p:nvPr>
        </p:nvPicPr>
        <p:blipFill>
          <a:blip r:embed="rId22"/>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05370348"/>
      </p:ext>
    </p:extLst>
  </p:cSld>
  <p:clrMapOvr>
    <a:masterClrMapping/>
  </p:clrMapOvr>
  <mc:AlternateContent xmlns:mc="http://schemas.openxmlformats.org/markup-compatibility/2006">
    <mc:Choice xmlns:p14="http://schemas.microsoft.com/office/powerpoint/2010/main" Requires="p14">
      <p:transition spd="slow" p14:dur="2000" advTm="9094"/>
    </mc:Choice>
    <mc:Fallback>
      <p:transition spd="slow" advTm="90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theme/theme1.xml><?xml version="1.0" encoding="utf-8"?>
<a:theme xmlns:a="http://schemas.openxmlformats.org/drawingml/2006/main" name="Retrospect">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docProps/app.xml><?xml version="1.0" encoding="utf-8"?>
<Properties xmlns="http://schemas.openxmlformats.org/officeDocument/2006/extended-properties" xmlns:vt="http://schemas.openxmlformats.org/officeDocument/2006/docPropsVTypes">
  <Template>TM02900769[[fn=Retrospect]]</Template>
  <TotalTime>0</TotalTime>
  <Words>2621</Words>
  <Application>Microsoft Office PowerPoint</Application>
  <PresentationFormat>Widescreen</PresentationFormat>
  <Paragraphs>166</Paragraphs>
  <Slides>15</Slides>
  <Notes>0</Notes>
  <HiddenSlides>0</HiddenSlides>
  <MMClips>15</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Calibri</vt:lpstr>
      <vt:lpstr>Calibri Light</vt:lpstr>
      <vt:lpstr>Retrospect</vt:lpstr>
      <vt:lpstr>Care Plan for a Fictional Patient with Breast Cancer</vt:lpstr>
      <vt:lpstr>Introduction</vt:lpstr>
      <vt:lpstr>The Anatomy of the Breast </vt:lpstr>
      <vt:lpstr>The Functions of the Breast</vt:lpstr>
      <vt:lpstr>What is Breast Cancer?</vt:lpstr>
      <vt:lpstr>How Does Breast Cancer Affect How the Body Functions?</vt:lpstr>
      <vt:lpstr>Fictional Profile of Patient</vt:lpstr>
      <vt:lpstr>Risk Factors</vt:lpstr>
      <vt:lpstr>Diagnosis and Routine Data</vt:lpstr>
      <vt:lpstr>Overview of Treatment</vt:lpstr>
      <vt:lpstr>Evidence Based Care Plan</vt:lpstr>
      <vt:lpstr>Communication and Ethical Considerations</vt:lpstr>
      <vt:lpstr>Suggestions For Lifestyle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Princila Manu (2330125)</dc:creator>
  <cp:lastModifiedBy>Princila Manu (2330125)</cp:lastModifiedBy>
  <cp:revision>6</cp:revision>
  <dcterms:created xsi:type="dcterms:W3CDTF">2025-11-15T16:51:27Z</dcterms:created>
  <dcterms:modified xsi:type="dcterms:W3CDTF">2025-11-16T22:04:28Z</dcterms:modified>
</cp:coreProperties>
</file>