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266" r:id="rId6"/>
    <p:sldId id="267" r:id="rId7"/>
    <p:sldId id="268" r:id="rId8"/>
    <p:sldId id="269" r:id="rId9"/>
    <p:sldId id="273" r:id="rId10"/>
    <p:sldId id="271" r:id="rId11"/>
    <p:sldId id="272" r:id="rId12"/>
    <p:sldId id="274" r:id="rId13"/>
    <p:sldId id="275" r:id="rId14"/>
    <p:sldId id="276" r:id="rId15"/>
    <p:sldId id="345" r:id="rId16"/>
    <p:sldId id="257" r:id="rId17"/>
    <p:sldId id="258" r:id="rId18"/>
    <p:sldId id="260" r:id="rId19"/>
    <p:sldId id="259" r:id="rId20"/>
    <p:sldId id="261" r:id="rId21"/>
    <p:sldId id="262" r:id="rId22"/>
    <p:sldId id="263" r:id="rId23"/>
    <p:sldId id="264" r:id="rId24"/>
    <p:sldId id="265" r:id="rId25"/>
    <p:sldId id="349" r:id="rId26"/>
    <p:sldId id="347" r:id="rId27"/>
    <p:sldId id="348" r:id="rId28"/>
    <p:sldId id="278" r:id="rId29"/>
    <p:sldId id="279" r:id="rId30"/>
    <p:sldId id="282"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2" d="100"/>
          <a:sy n="42" d="100"/>
        </p:scale>
        <p:origin x="67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14/05/2018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14/05/2018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14/05/2018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14/05/2018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14/05/2018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14/05/2018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14/05/2018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14/05/2018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14/05/2018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14/05/2018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14/05/2018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14/05/2018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14/05/2018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normAutofit/>
          </a:bodyPr>
          <a:lstStyle/>
          <a:p>
            <a:pPr lvl="0"/>
            <a:endParaRPr lang="en-GB" noProof="0"/>
          </a:p>
        </p:txBody>
      </p:sp>
      <p:sp>
        <p:nvSpPr>
          <p:cNvPr id="4" name="Date Placeholder 9"/>
          <p:cNvSpPr>
            <a:spLocks noGrp="1"/>
          </p:cNvSpPr>
          <p:nvPr>
            <p:ph type="dt" sz="half" idx="10"/>
          </p:nvPr>
        </p:nvSpPr>
        <p:spPr/>
        <p:txBody>
          <a:bodyPr/>
          <a:lstStyle>
            <a:lvl1pPr>
              <a:defRPr/>
            </a:lvl1pPr>
          </a:lstStyle>
          <a:p>
            <a:pPr>
              <a:defRPr/>
            </a:pPr>
            <a:fld id="{5EF3AD7B-1067-4D97-9C6D-C0086BFA746F}" type="datetime5">
              <a:rPr lang="en-US" smtClean="0"/>
              <a:pPr>
                <a:defRPr/>
              </a:pPr>
              <a:t>14-May-18</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3A3843F1-62D0-4C91-A046-FC739B8EF15E}" type="slidenum">
              <a:rPr lang="en-US"/>
              <a:pPr>
                <a:defRPr/>
              </a:pPr>
              <a:t>‹#›</a:t>
            </a:fld>
            <a:endParaRPr lang="en-US"/>
          </a:p>
        </p:txBody>
      </p:sp>
    </p:spTree>
    <p:extLst>
      <p:ext uri="{BB962C8B-B14F-4D97-AF65-F5344CB8AC3E}">
        <p14:creationId xmlns:p14="http://schemas.microsoft.com/office/powerpoint/2010/main" val="3682832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14/05/2018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80481"/>
            <a:ext cx="7772400" cy="2808312"/>
          </a:xfrm>
        </p:spPr>
        <p:txBody>
          <a:bodyPr/>
          <a:lstStyle/>
          <a:p>
            <a:r>
              <a:rPr lang="en-US" altLang="en-US" b="1" dirty="0">
                <a:ea typeface="ＭＳ Ｐゴシック" panose="020B0600070205080204" pitchFamily="34" charset="-128"/>
              </a:rPr>
              <a:t>Using situational assessment tools to identify and understand problems</a:t>
            </a:r>
            <a:endParaRPr lang="en-GB" b="1" dirty="0"/>
          </a:p>
        </p:txBody>
      </p:sp>
      <p:sp>
        <p:nvSpPr>
          <p:cNvPr id="3" name="Subtitle 2"/>
          <p:cNvSpPr>
            <a:spLocks noGrp="1"/>
          </p:cNvSpPr>
          <p:nvPr>
            <p:ph type="subTitle" idx="1"/>
          </p:nvPr>
        </p:nvSpPr>
        <p:spPr>
          <a:xfrm>
            <a:off x="1403648" y="3573016"/>
            <a:ext cx="6400800" cy="1752600"/>
          </a:xfrm>
        </p:spPr>
        <p:txBody>
          <a:bodyPr/>
          <a:lstStyle/>
          <a:p>
            <a:endParaRPr lang="en-GB" dirty="0">
              <a:solidFill>
                <a:schemeClr val="bg1">
                  <a:lumMod val="75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4D06E47-C89B-4B00-8F8D-1941609820B8}"/>
              </a:ext>
            </a:extLst>
          </p:cNvPr>
          <p:cNvSpPr>
            <a:spLocks noGrp="1"/>
          </p:cNvSpPr>
          <p:nvPr>
            <p:ph type="title"/>
          </p:nvPr>
        </p:nvSpPr>
        <p:spPr/>
        <p:txBody>
          <a:bodyPr/>
          <a:lstStyle/>
          <a:p>
            <a:r>
              <a:rPr lang="en-GB" dirty="0"/>
              <a:t>Pick a Situation!</a:t>
            </a:r>
          </a:p>
        </p:txBody>
      </p:sp>
      <p:sp>
        <p:nvSpPr>
          <p:cNvPr id="3" name="Content Placeholder 2">
            <a:extLst>
              <a:ext uri="{FF2B5EF4-FFF2-40B4-BE49-F238E27FC236}">
                <a16:creationId xmlns="" xmlns:a16="http://schemas.microsoft.com/office/drawing/2014/main" id="{FC4C0D2C-4D62-467A-B74B-FF72BE1166A4}"/>
              </a:ext>
            </a:extLst>
          </p:cNvPr>
          <p:cNvSpPr>
            <a:spLocks noGrp="1"/>
          </p:cNvSpPr>
          <p:nvPr>
            <p:ph idx="1"/>
          </p:nvPr>
        </p:nvSpPr>
        <p:spPr/>
        <p:txBody>
          <a:bodyPr>
            <a:normAutofit fontScale="92500" lnSpcReduction="20000"/>
          </a:bodyPr>
          <a:lstStyle/>
          <a:p>
            <a:r>
              <a:rPr lang="en-GB" dirty="0"/>
              <a:t>Think of a situation your organisation is  facing or has experienced (e.g. loss of customers to competitors, untrained staff, poor ‘brand’ image etc.)</a:t>
            </a:r>
          </a:p>
          <a:p>
            <a:endParaRPr lang="en-GB" dirty="0"/>
          </a:p>
          <a:p>
            <a:pPr marL="0" indent="0" algn="ctr">
              <a:buNone/>
            </a:pPr>
            <a:r>
              <a:rPr lang="en-GB" dirty="0"/>
              <a:t>5 minute exercise!</a:t>
            </a:r>
          </a:p>
          <a:p>
            <a:endParaRPr lang="en-GB" dirty="0"/>
          </a:p>
          <a:p>
            <a:r>
              <a:rPr lang="en-GB" dirty="0"/>
              <a:t>Explain the impact this situation might have on your daily work. </a:t>
            </a:r>
          </a:p>
          <a:p>
            <a:pPr marL="514350" indent="-514350">
              <a:buFont typeface="+mj-lt"/>
              <a:buAutoNum type="arabicPeriod"/>
            </a:pPr>
            <a:endParaRPr lang="en-GB" dirty="0"/>
          </a:p>
        </p:txBody>
      </p:sp>
    </p:spTree>
    <p:extLst>
      <p:ext uri="{BB962C8B-B14F-4D97-AF65-F5344CB8AC3E}">
        <p14:creationId xmlns:p14="http://schemas.microsoft.com/office/powerpoint/2010/main" val="982040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20754BD-5F0C-4BA0-A0A8-E11369AD8AD7}"/>
              </a:ext>
            </a:extLst>
          </p:cNvPr>
          <p:cNvSpPr>
            <a:spLocks noGrp="1"/>
          </p:cNvSpPr>
          <p:nvPr>
            <p:ph type="title"/>
          </p:nvPr>
        </p:nvSpPr>
        <p:spPr/>
        <p:txBody>
          <a:bodyPr/>
          <a:lstStyle/>
          <a:p>
            <a:r>
              <a:rPr lang="en-GB" dirty="0"/>
              <a:t>What is SWOT Analysis?</a:t>
            </a:r>
          </a:p>
        </p:txBody>
      </p:sp>
      <p:sp>
        <p:nvSpPr>
          <p:cNvPr id="3" name="Content Placeholder 2">
            <a:extLst>
              <a:ext uri="{FF2B5EF4-FFF2-40B4-BE49-F238E27FC236}">
                <a16:creationId xmlns="" xmlns:a16="http://schemas.microsoft.com/office/drawing/2014/main" id="{C4BA5BEC-E5CD-47B9-AD06-3A39799BC4E7}"/>
              </a:ext>
            </a:extLst>
          </p:cNvPr>
          <p:cNvSpPr>
            <a:spLocks noGrp="1"/>
          </p:cNvSpPr>
          <p:nvPr>
            <p:ph idx="1"/>
          </p:nvPr>
        </p:nvSpPr>
        <p:spPr/>
        <p:txBody>
          <a:bodyPr/>
          <a:lstStyle/>
          <a:p>
            <a:r>
              <a:rPr lang="en-GB" dirty="0"/>
              <a:t>Strengths</a:t>
            </a:r>
          </a:p>
          <a:p>
            <a:r>
              <a:rPr lang="en-GB" dirty="0"/>
              <a:t>Weaknesses</a:t>
            </a:r>
          </a:p>
          <a:p>
            <a:r>
              <a:rPr lang="en-GB" dirty="0"/>
              <a:t>Opportunities </a:t>
            </a:r>
          </a:p>
          <a:p>
            <a:r>
              <a:rPr lang="en-GB" dirty="0"/>
              <a:t>Threats</a:t>
            </a:r>
          </a:p>
        </p:txBody>
      </p:sp>
    </p:spTree>
    <p:extLst>
      <p:ext uri="{BB962C8B-B14F-4D97-AF65-F5344CB8AC3E}">
        <p14:creationId xmlns:p14="http://schemas.microsoft.com/office/powerpoint/2010/main" val="148878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78324B3-D060-4697-BB4B-F86F0A6F565D}"/>
              </a:ext>
            </a:extLst>
          </p:cNvPr>
          <p:cNvSpPr>
            <a:spLocks noGrp="1"/>
          </p:cNvSpPr>
          <p:nvPr>
            <p:ph type="title"/>
          </p:nvPr>
        </p:nvSpPr>
        <p:spPr/>
        <p:txBody>
          <a:bodyPr/>
          <a:lstStyle/>
          <a:p>
            <a:r>
              <a:rPr lang="en-GB" dirty="0"/>
              <a:t>SWOT Analysis</a:t>
            </a:r>
          </a:p>
        </p:txBody>
      </p:sp>
      <p:cxnSp>
        <p:nvCxnSpPr>
          <p:cNvPr id="7" name="Straight Arrow Connector 6">
            <a:extLst>
              <a:ext uri="{FF2B5EF4-FFF2-40B4-BE49-F238E27FC236}">
                <a16:creationId xmlns="" xmlns:a16="http://schemas.microsoft.com/office/drawing/2014/main" id="{499AD04D-1BC4-4535-8750-7E16A28CF0BD}"/>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 xmlns:a16="http://schemas.microsoft.com/office/drawing/2014/main" id="{87B731FB-91E1-4B7C-A523-6D69C35AB761}"/>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 xmlns:a16="http://schemas.microsoft.com/office/drawing/2014/main" id="{7043C3CE-E6E6-4BE1-8A34-56AA04AF0F75}"/>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 xmlns:a16="http://schemas.microsoft.com/office/drawing/2014/main" id="{C3E6CE14-014E-40AA-8218-12875ECAEB46}"/>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 xmlns:a16="http://schemas.microsoft.com/office/drawing/2014/main" id="{455737B8-3E4E-4F8C-8048-27BF48F771B0}"/>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 xmlns:a16="http://schemas.microsoft.com/office/drawing/2014/main" id="{E3ECCDEC-1B2F-4353-87E4-51348FD7E466}"/>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 xmlns:a16="http://schemas.microsoft.com/office/drawing/2014/main" id="{56DF5BFB-B5F2-4B4F-BF5F-F396BEB1DF1F}"/>
              </a:ext>
            </a:extLst>
          </p:cNvPr>
          <p:cNvSpPr/>
          <p:nvPr/>
        </p:nvSpPr>
        <p:spPr>
          <a:xfrm>
            <a:off x="611560" y="1417638"/>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 xmlns:a16="http://schemas.microsoft.com/office/drawing/2014/main" id="{59E541AC-8AAC-424B-81A5-C1EB49C97EE6}"/>
              </a:ext>
            </a:extLst>
          </p:cNvPr>
          <p:cNvSpPr/>
          <p:nvPr/>
        </p:nvSpPr>
        <p:spPr>
          <a:xfrm>
            <a:off x="6805711" y="3935492"/>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 xmlns:a16="http://schemas.microsoft.com/office/drawing/2014/main" id="{3CDA326D-71D4-462B-A957-D434A6827B9E}"/>
              </a:ext>
            </a:extLst>
          </p:cNvPr>
          <p:cNvSpPr/>
          <p:nvPr/>
        </p:nvSpPr>
        <p:spPr>
          <a:xfrm>
            <a:off x="6804255" y="1411954"/>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 xmlns:a16="http://schemas.microsoft.com/office/drawing/2014/main" id="{4722CF6E-9B79-4951-B825-D95CFD6D4128}"/>
              </a:ext>
            </a:extLst>
          </p:cNvPr>
          <p:cNvSpPr/>
          <p:nvPr/>
        </p:nvSpPr>
        <p:spPr>
          <a:xfrm>
            <a:off x="611560" y="3935492"/>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D19A4C-29B3-440C-93FB-667C3D696EDD}"/>
              </a:ext>
            </a:extLst>
          </p:cNvPr>
          <p:cNvSpPr>
            <a:spLocks noGrp="1"/>
          </p:cNvSpPr>
          <p:nvPr>
            <p:ph type="title"/>
          </p:nvPr>
        </p:nvSpPr>
        <p:spPr/>
        <p:txBody>
          <a:bodyPr>
            <a:normAutofit fontScale="90000"/>
          </a:bodyPr>
          <a:lstStyle/>
          <a:p>
            <a:r>
              <a:rPr lang="en-GB" dirty="0"/>
              <a:t>Why do we want to use SWOT Analysis?</a:t>
            </a:r>
          </a:p>
        </p:txBody>
      </p:sp>
      <p:sp>
        <p:nvSpPr>
          <p:cNvPr id="3" name="Content Placeholder 2">
            <a:extLst>
              <a:ext uri="{FF2B5EF4-FFF2-40B4-BE49-F238E27FC236}">
                <a16:creationId xmlns="" xmlns:a16="http://schemas.microsoft.com/office/drawing/2014/main" id="{A4D4D4AA-7860-4901-BC55-358E25BD4A88}"/>
              </a:ext>
            </a:extLst>
          </p:cNvPr>
          <p:cNvSpPr>
            <a:spLocks noGrp="1"/>
          </p:cNvSpPr>
          <p:nvPr>
            <p:ph idx="1"/>
          </p:nvPr>
        </p:nvSpPr>
        <p:spPr/>
        <p:txBody>
          <a:bodyPr>
            <a:normAutofit fontScale="70000" lnSpcReduction="20000"/>
          </a:bodyPr>
          <a:lstStyle/>
          <a:p>
            <a:r>
              <a:rPr lang="en-GB" dirty="0"/>
              <a:t>Identify and categorise</a:t>
            </a:r>
          </a:p>
          <a:p>
            <a:r>
              <a:rPr lang="en-GB" dirty="0"/>
              <a:t>Build a comprehensive picture of a situation</a:t>
            </a:r>
          </a:p>
          <a:p>
            <a:r>
              <a:rPr lang="en-GB" dirty="0"/>
              <a:t>Create links between positive and negative sides of a situation</a:t>
            </a:r>
          </a:p>
          <a:p>
            <a:pPr lvl="1"/>
            <a:r>
              <a:rPr lang="en-GB" dirty="0"/>
              <a:t>Can the organisation  use one of it’s strengths to reverse/limit one of it’s weaknesses?</a:t>
            </a:r>
          </a:p>
          <a:p>
            <a:pPr lvl="1"/>
            <a:r>
              <a:rPr lang="en-GB" dirty="0"/>
              <a:t>Can the organisation avoid a threat through taking advantage of an opportunity?</a:t>
            </a:r>
          </a:p>
          <a:p>
            <a:r>
              <a:rPr lang="en-GB" dirty="0"/>
              <a:t>Create links between internal and external sides of a situation</a:t>
            </a:r>
          </a:p>
          <a:p>
            <a:pPr lvl="1"/>
            <a:r>
              <a:rPr lang="en-GB" dirty="0"/>
              <a:t>Can the organisation use a strength to take advantage of one of the market opportunities?</a:t>
            </a:r>
          </a:p>
          <a:p>
            <a:pPr lvl="1"/>
            <a:r>
              <a:rPr lang="en-GB" dirty="0"/>
              <a:t>Might one of the organisations weaknesses hold it back from opportunities?</a:t>
            </a:r>
          </a:p>
          <a:p>
            <a:endParaRPr lang="en-GB" dirty="0"/>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1B25FB8-39C9-409D-93E7-E9C54D1BB7B8}"/>
              </a:ext>
            </a:extLst>
          </p:cNvPr>
          <p:cNvSpPr>
            <a:spLocks noGrp="1"/>
          </p:cNvSpPr>
          <p:nvPr>
            <p:ph type="title"/>
          </p:nvPr>
        </p:nvSpPr>
        <p:spPr/>
        <p:txBody>
          <a:bodyPr>
            <a:normAutofit fontScale="90000"/>
          </a:bodyPr>
          <a:lstStyle/>
          <a:p>
            <a:r>
              <a:rPr lang="en-GB" dirty="0"/>
              <a:t>An example of SWOT Analysis in action</a:t>
            </a:r>
          </a:p>
        </p:txBody>
      </p:sp>
      <p:cxnSp>
        <p:nvCxnSpPr>
          <p:cNvPr id="4" name="Straight Arrow Connector 3">
            <a:extLst>
              <a:ext uri="{FF2B5EF4-FFF2-40B4-BE49-F238E27FC236}">
                <a16:creationId xmlns="" xmlns:a16="http://schemas.microsoft.com/office/drawing/2014/main" id="{980F23B6-4113-4BBB-9534-E06A1999E532}"/>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 xmlns:a16="http://schemas.microsoft.com/office/drawing/2014/main" id="{F21B464E-6A4B-4D03-BCB1-963DAF9A8F8F}"/>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 xmlns:a16="http://schemas.microsoft.com/office/drawing/2014/main" id="{8640A9EE-0AD5-4EA5-9006-A56CC65F5206}"/>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7" name="TextBox 6">
            <a:extLst>
              <a:ext uri="{FF2B5EF4-FFF2-40B4-BE49-F238E27FC236}">
                <a16:creationId xmlns="" xmlns:a16="http://schemas.microsoft.com/office/drawing/2014/main" id="{A45EB44F-78BA-4AF3-B528-16071713A5C9}"/>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8" name="TextBox 7">
            <a:extLst>
              <a:ext uri="{FF2B5EF4-FFF2-40B4-BE49-F238E27FC236}">
                <a16:creationId xmlns="" xmlns:a16="http://schemas.microsoft.com/office/drawing/2014/main" id="{9742B82F-3B91-4D22-BF49-18DBF5A4AF45}"/>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9" name="TextBox 8">
            <a:extLst>
              <a:ext uri="{FF2B5EF4-FFF2-40B4-BE49-F238E27FC236}">
                <a16:creationId xmlns="" xmlns:a16="http://schemas.microsoft.com/office/drawing/2014/main" id="{A6AAE842-9910-4B1F-8627-0A14ED68F9CF}"/>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0" name="Speech Bubble: Oval 9">
            <a:extLst>
              <a:ext uri="{FF2B5EF4-FFF2-40B4-BE49-F238E27FC236}">
                <a16:creationId xmlns="" xmlns:a16="http://schemas.microsoft.com/office/drawing/2014/main" id="{93DCF79D-9CDB-43BC-A09A-C341FDB89CE4}"/>
              </a:ext>
            </a:extLst>
          </p:cNvPr>
          <p:cNvSpPr/>
          <p:nvPr/>
        </p:nvSpPr>
        <p:spPr>
          <a:xfrm>
            <a:off x="161764" y="952491"/>
            <a:ext cx="3124352" cy="1905005"/>
          </a:xfrm>
          <a:prstGeom prst="wedgeEllipseCallout">
            <a:avLst>
              <a:gd name="adj1" fmla="val 39637"/>
              <a:gd name="adj2" fmla="val 55489"/>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organisation ‘training audit’ has identified an increase  in customer care qualifications amongst staff</a:t>
            </a:r>
          </a:p>
        </p:txBody>
      </p:sp>
    </p:spTree>
    <p:extLst>
      <p:ext uri="{BB962C8B-B14F-4D97-AF65-F5344CB8AC3E}">
        <p14:creationId xmlns:p14="http://schemas.microsoft.com/office/powerpoint/2010/main" val="112015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4D06E47-C89B-4B00-8F8D-1941609820B8}"/>
              </a:ext>
            </a:extLst>
          </p:cNvPr>
          <p:cNvSpPr>
            <a:spLocks noGrp="1"/>
          </p:cNvSpPr>
          <p:nvPr>
            <p:ph type="title"/>
          </p:nvPr>
        </p:nvSpPr>
        <p:spPr/>
        <p:txBody>
          <a:bodyPr/>
          <a:lstStyle/>
          <a:p>
            <a:r>
              <a:rPr lang="en-GB" dirty="0"/>
              <a:t>Revisit your Situation!</a:t>
            </a:r>
          </a:p>
        </p:txBody>
      </p:sp>
      <p:sp>
        <p:nvSpPr>
          <p:cNvPr id="3" name="Content Placeholder 2">
            <a:extLst>
              <a:ext uri="{FF2B5EF4-FFF2-40B4-BE49-F238E27FC236}">
                <a16:creationId xmlns="" xmlns:a16="http://schemas.microsoft.com/office/drawing/2014/main" id="{FC4C0D2C-4D62-467A-B74B-FF72BE1166A4}"/>
              </a:ext>
            </a:extLst>
          </p:cNvPr>
          <p:cNvSpPr>
            <a:spLocks noGrp="1"/>
          </p:cNvSpPr>
          <p:nvPr>
            <p:ph idx="1"/>
          </p:nvPr>
        </p:nvSpPr>
        <p:spPr/>
        <p:txBody>
          <a:bodyPr>
            <a:normAutofit fontScale="92500" lnSpcReduction="20000"/>
          </a:bodyPr>
          <a:lstStyle/>
          <a:p>
            <a:r>
              <a:rPr lang="en-GB" dirty="0"/>
              <a:t>Return to the situation you identified earlier….</a:t>
            </a:r>
          </a:p>
          <a:p>
            <a:endParaRPr lang="en-GB" dirty="0"/>
          </a:p>
          <a:p>
            <a:pPr marL="0" indent="0" algn="ctr">
              <a:buNone/>
            </a:pPr>
            <a:r>
              <a:rPr lang="en-GB" dirty="0"/>
              <a:t>15 minute exercise!</a:t>
            </a:r>
          </a:p>
          <a:p>
            <a:endParaRPr lang="en-GB" dirty="0"/>
          </a:p>
          <a:p>
            <a:r>
              <a:rPr lang="en-GB" dirty="0"/>
              <a:t>Create a SWOT Analysis of the situation, identifying strengths, weaknesses, opportunities, and threats. As before, explain the potential impact of the situation. </a:t>
            </a:r>
          </a:p>
          <a:p>
            <a:pPr marL="514350" indent="-514350">
              <a:buFont typeface="+mj-lt"/>
              <a:buAutoNum type="arabicPeriod"/>
            </a:pPr>
            <a:endParaRPr lang="en-GB" dirty="0"/>
          </a:p>
        </p:txBody>
      </p:sp>
    </p:spTree>
    <p:extLst>
      <p:ext uri="{BB962C8B-B14F-4D97-AF65-F5344CB8AC3E}">
        <p14:creationId xmlns:p14="http://schemas.microsoft.com/office/powerpoint/2010/main" val="2677603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0739DEE-B520-4EC8-A86E-CD70E8CDA653}"/>
              </a:ext>
            </a:extLst>
          </p:cNvPr>
          <p:cNvSpPr>
            <a:spLocks noGrp="1"/>
          </p:cNvSpPr>
          <p:nvPr>
            <p:ph type="title"/>
          </p:nvPr>
        </p:nvSpPr>
        <p:spPr/>
        <p:txBody>
          <a:bodyPr>
            <a:normAutofit fontScale="90000"/>
          </a:bodyPr>
          <a:lstStyle/>
          <a:p>
            <a:r>
              <a:rPr lang="en-GB" dirty="0"/>
              <a:t>Understanding situations to understand problems!</a:t>
            </a:r>
          </a:p>
        </p:txBody>
      </p:sp>
      <p:sp>
        <p:nvSpPr>
          <p:cNvPr id="3" name="Content Placeholder 2">
            <a:extLst>
              <a:ext uri="{FF2B5EF4-FFF2-40B4-BE49-F238E27FC236}">
                <a16:creationId xmlns="" xmlns:a16="http://schemas.microsoft.com/office/drawing/2014/main" id="{83C1E4ED-291D-423C-9D6E-DC2AE864559A}"/>
              </a:ext>
            </a:extLst>
          </p:cNvPr>
          <p:cNvSpPr>
            <a:spLocks noGrp="1"/>
          </p:cNvSpPr>
          <p:nvPr>
            <p:ph idx="1"/>
          </p:nvPr>
        </p:nvSpPr>
        <p:spPr/>
        <p:txBody>
          <a:bodyPr/>
          <a:lstStyle/>
          <a:p>
            <a:r>
              <a:rPr lang="en-GB" dirty="0"/>
              <a:t>How might SWOT Analysis help you to identify and understand problems in your workplace?</a:t>
            </a:r>
          </a:p>
          <a:p>
            <a:r>
              <a:rPr lang="en-GB" dirty="0"/>
              <a:t>How might SWOT Analysis help you to solve problems in your workplace?</a:t>
            </a:r>
          </a:p>
          <a:p>
            <a:r>
              <a:rPr lang="en-GB" dirty="0"/>
              <a:t>What are the limitations of using SWOT</a:t>
            </a:r>
          </a:p>
        </p:txBody>
      </p:sp>
    </p:spTree>
    <p:extLst>
      <p:ext uri="{BB962C8B-B14F-4D97-AF65-F5344CB8AC3E}">
        <p14:creationId xmlns:p14="http://schemas.microsoft.com/office/powerpoint/2010/main" val="300844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76B6BFF-6D9D-4B39-AC47-213D04C63046}"/>
              </a:ext>
            </a:extLst>
          </p:cNvPr>
          <p:cNvSpPr>
            <a:spLocks noGrp="1"/>
          </p:cNvSpPr>
          <p:nvPr>
            <p:ph type="title"/>
          </p:nvPr>
        </p:nvSpPr>
        <p:spPr/>
        <p:txBody>
          <a:bodyPr>
            <a:normAutofit fontScale="90000"/>
          </a:bodyPr>
          <a:lstStyle/>
          <a:p>
            <a:r>
              <a:rPr lang="en-GB" dirty="0"/>
              <a:t>Understanding context to understand problems?</a:t>
            </a:r>
          </a:p>
        </p:txBody>
      </p:sp>
      <p:sp>
        <p:nvSpPr>
          <p:cNvPr id="3" name="Content Placeholder 2">
            <a:extLst>
              <a:ext uri="{FF2B5EF4-FFF2-40B4-BE49-F238E27FC236}">
                <a16:creationId xmlns="" xmlns:a16="http://schemas.microsoft.com/office/drawing/2014/main" id="{601B0D00-7987-4D1A-B35A-AA32C2343D5B}"/>
              </a:ext>
            </a:extLst>
          </p:cNvPr>
          <p:cNvSpPr>
            <a:spLocks noGrp="1"/>
          </p:cNvSpPr>
          <p:nvPr>
            <p:ph idx="1"/>
          </p:nvPr>
        </p:nvSpPr>
        <p:spPr/>
        <p:txBody>
          <a:bodyPr/>
          <a:lstStyle/>
          <a:p>
            <a:r>
              <a:rPr lang="en-GB" dirty="0"/>
              <a:t>Why is it so important to understand context?</a:t>
            </a:r>
          </a:p>
          <a:p>
            <a:pPr marL="0" indent="0">
              <a:buNone/>
            </a:pPr>
            <a:endParaRPr lang="en-GB" dirty="0"/>
          </a:p>
          <a:p>
            <a:r>
              <a:rPr lang="en-GB" dirty="0"/>
              <a:t>Why do we have to think about problems within context in order to solve them?</a:t>
            </a:r>
          </a:p>
        </p:txBody>
      </p:sp>
    </p:spTree>
    <p:extLst>
      <p:ext uri="{BB962C8B-B14F-4D97-AF65-F5344CB8AC3E}">
        <p14:creationId xmlns:p14="http://schemas.microsoft.com/office/powerpoint/2010/main" val="297710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EF89EFC-133B-4959-A02F-92B5E4F18D52}"/>
              </a:ext>
            </a:extLst>
          </p:cNvPr>
          <p:cNvSpPr>
            <a:spLocks noGrp="1"/>
          </p:cNvSpPr>
          <p:nvPr>
            <p:ph type="title"/>
          </p:nvPr>
        </p:nvSpPr>
        <p:spPr/>
        <p:txBody>
          <a:bodyPr>
            <a:normAutofit/>
          </a:bodyPr>
          <a:lstStyle/>
          <a:p>
            <a:r>
              <a:rPr lang="en-GB" dirty="0"/>
              <a:t>What is PESTLE Analysis?</a:t>
            </a:r>
          </a:p>
        </p:txBody>
      </p:sp>
      <p:sp>
        <p:nvSpPr>
          <p:cNvPr id="3" name="Content Placeholder 2">
            <a:extLst>
              <a:ext uri="{FF2B5EF4-FFF2-40B4-BE49-F238E27FC236}">
                <a16:creationId xmlns="" xmlns:a16="http://schemas.microsoft.com/office/drawing/2014/main" id="{1024CC30-4DA1-4ED9-BFA5-2EF47A976159}"/>
              </a:ext>
            </a:extLst>
          </p:cNvPr>
          <p:cNvSpPr>
            <a:spLocks noGrp="1"/>
          </p:cNvSpPr>
          <p:nvPr>
            <p:ph idx="1"/>
          </p:nvPr>
        </p:nvSpPr>
        <p:spPr/>
        <p:txBody>
          <a:bodyPr/>
          <a:lstStyle/>
          <a:p>
            <a:r>
              <a:rPr lang="en-GB" dirty="0"/>
              <a:t>Political</a:t>
            </a:r>
          </a:p>
          <a:p>
            <a:r>
              <a:rPr lang="en-GB" dirty="0"/>
              <a:t>Economic</a:t>
            </a:r>
          </a:p>
          <a:p>
            <a:r>
              <a:rPr lang="en-GB" dirty="0"/>
              <a:t>Social </a:t>
            </a:r>
          </a:p>
          <a:p>
            <a:r>
              <a:rPr lang="en-GB" dirty="0"/>
              <a:t>Technological</a:t>
            </a:r>
          </a:p>
          <a:p>
            <a:r>
              <a:rPr lang="en-GB" dirty="0"/>
              <a:t>Legal</a:t>
            </a:r>
          </a:p>
          <a:p>
            <a:r>
              <a:rPr lang="en-GB" dirty="0"/>
              <a:t>Environmental</a:t>
            </a:r>
          </a:p>
        </p:txBody>
      </p:sp>
    </p:spTree>
    <p:extLst>
      <p:ext uri="{BB962C8B-B14F-4D97-AF65-F5344CB8AC3E}">
        <p14:creationId xmlns:p14="http://schemas.microsoft.com/office/powerpoint/2010/main" val="321953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0C113FD-9EFE-4DF6-8B7A-270E747531F6}"/>
              </a:ext>
            </a:extLst>
          </p:cNvPr>
          <p:cNvSpPr>
            <a:spLocks noGrp="1"/>
          </p:cNvSpPr>
          <p:nvPr>
            <p:ph type="title"/>
          </p:nvPr>
        </p:nvSpPr>
        <p:spPr/>
        <p:txBody>
          <a:bodyPr>
            <a:normAutofit fontScale="90000"/>
          </a:bodyPr>
          <a:lstStyle/>
          <a:p>
            <a:r>
              <a:rPr lang="en-GB" dirty="0"/>
              <a:t>An example of PESTLE in action</a:t>
            </a:r>
          </a:p>
        </p:txBody>
      </p:sp>
      <p:sp>
        <p:nvSpPr>
          <p:cNvPr id="3" name="Content Placeholder 2">
            <a:extLst>
              <a:ext uri="{FF2B5EF4-FFF2-40B4-BE49-F238E27FC236}">
                <a16:creationId xmlns="" xmlns:a16="http://schemas.microsoft.com/office/drawing/2014/main" id="{D5111847-1C57-4346-B38F-422B02922D56}"/>
              </a:ext>
            </a:extLst>
          </p:cNvPr>
          <p:cNvSpPr>
            <a:spLocks noGrp="1"/>
          </p:cNvSpPr>
          <p:nvPr>
            <p:ph idx="1"/>
          </p:nvPr>
        </p:nvSpPr>
        <p:spPr/>
        <p:txBody>
          <a:bodyPr/>
          <a:lstStyle/>
          <a:p>
            <a:r>
              <a:rPr lang="en-GB" dirty="0"/>
              <a:t>Political</a:t>
            </a:r>
          </a:p>
          <a:p>
            <a:r>
              <a:rPr lang="en-GB" dirty="0"/>
              <a:t>Economic</a:t>
            </a:r>
          </a:p>
          <a:p>
            <a:r>
              <a:rPr lang="en-GB" dirty="0"/>
              <a:t>Social </a:t>
            </a:r>
          </a:p>
          <a:p>
            <a:r>
              <a:rPr lang="en-GB" dirty="0"/>
              <a:t>Technological</a:t>
            </a:r>
          </a:p>
          <a:p>
            <a:r>
              <a:rPr lang="en-GB" dirty="0"/>
              <a:t>Legal</a:t>
            </a:r>
          </a:p>
          <a:p>
            <a:r>
              <a:rPr lang="en-GB" dirty="0"/>
              <a:t>Environmental</a:t>
            </a:r>
          </a:p>
        </p:txBody>
      </p:sp>
      <p:sp>
        <p:nvSpPr>
          <p:cNvPr id="4" name="Speech Bubble: Oval 3">
            <a:extLst>
              <a:ext uri="{FF2B5EF4-FFF2-40B4-BE49-F238E27FC236}">
                <a16:creationId xmlns="" xmlns:a16="http://schemas.microsoft.com/office/drawing/2014/main" id="{C25ABB44-DA61-4F17-82C0-3C4C7208C009}"/>
              </a:ext>
            </a:extLst>
          </p:cNvPr>
          <p:cNvSpPr/>
          <p:nvPr/>
        </p:nvSpPr>
        <p:spPr>
          <a:xfrm>
            <a:off x="5364088" y="1415297"/>
            <a:ext cx="2987824" cy="1640649"/>
          </a:xfrm>
          <a:prstGeom prst="wedgeEllipseCallout">
            <a:avLst>
              <a:gd name="adj1" fmla="val -49351"/>
              <a:gd name="adj2" fmla="val 53774"/>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“My best friend and I want to open a new restaurant on the High Street in Swansea!”</a:t>
            </a:r>
          </a:p>
        </p:txBody>
      </p:sp>
    </p:spTree>
    <p:extLst>
      <p:ext uri="{BB962C8B-B14F-4D97-AF65-F5344CB8AC3E}">
        <p14:creationId xmlns:p14="http://schemas.microsoft.com/office/powerpoint/2010/main" val="4193496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Content Placeholder 24"/>
          <p:cNvSpPr>
            <a:spLocks noGrp="1"/>
          </p:cNvSpPr>
          <p:nvPr>
            <p:ph idx="1"/>
          </p:nvPr>
        </p:nvSpPr>
        <p:spPr>
          <a:xfrm>
            <a:off x="457200" y="1268760"/>
            <a:ext cx="8229600" cy="4738531"/>
          </a:xfrm>
        </p:spPr>
        <p:txBody>
          <a:bodyPr/>
          <a:lstStyle/>
          <a:p>
            <a:endParaRPr lang="en-GB" dirty="0"/>
          </a:p>
        </p:txBody>
      </p:sp>
      <p:sp>
        <p:nvSpPr>
          <p:cNvPr id="5122" name="Slide Number Placeholder 2"/>
          <p:cNvSpPr>
            <a:spLocks noGrp="1"/>
          </p:cNvSpPr>
          <p:nvPr>
            <p:ph type="sldNum" sz="quarter" idx="12"/>
          </p:nvPr>
        </p:nvSpPr>
        <p:spPr/>
        <p:txBody>
          <a:bodyPr/>
          <a:lstStyle/>
          <a:p>
            <a:fld id="{8C7F6797-A6F5-4FF2-A844-5FA035C13C4B}" type="slidenum">
              <a:rPr lang="en-US" smtClean="0"/>
              <a:pPr/>
              <a:t>12</a:t>
            </a:fld>
            <a:endParaRPr lang="en-US"/>
          </a:p>
        </p:txBody>
      </p:sp>
      <p:sp>
        <p:nvSpPr>
          <p:cNvPr id="24" name="Title 23"/>
          <p:cNvSpPr>
            <a:spLocks noGrp="1"/>
          </p:cNvSpPr>
          <p:nvPr>
            <p:ph type="title"/>
          </p:nvPr>
        </p:nvSpPr>
        <p:spPr/>
        <p:txBody>
          <a:bodyPr>
            <a:normAutofit/>
          </a:bodyPr>
          <a:lstStyle/>
          <a:p>
            <a:pPr algn="ctr"/>
            <a:r>
              <a:rPr lang="en-GB" sz="2400" dirty="0">
                <a:solidFill>
                  <a:srgbClr val="4910D6"/>
                </a:solidFill>
                <a:latin typeface="Arial" pitchFamily="34" charset="0"/>
                <a:cs typeface="Arial" pitchFamily="34" charset="0"/>
              </a:rPr>
              <a:t>The </a:t>
            </a:r>
            <a:r>
              <a:rPr lang="en-GB" sz="2500" dirty="0">
                <a:solidFill>
                  <a:srgbClr val="4910D6"/>
                </a:solidFill>
                <a:latin typeface="Arial" pitchFamily="34" charset="0"/>
                <a:cs typeface="Arial" pitchFamily="34" charset="0"/>
              </a:rPr>
              <a:t>analytical</a:t>
            </a:r>
            <a:r>
              <a:rPr lang="en-GB" sz="2400" dirty="0">
                <a:solidFill>
                  <a:srgbClr val="4910D6"/>
                </a:solidFill>
                <a:latin typeface="Arial" pitchFamily="34" charset="0"/>
                <a:cs typeface="Arial" pitchFamily="34" charset="0"/>
              </a:rPr>
              <a:t> process</a:t>
            </a:r>
          </a:p>
        </p:txBody>
      </p:sp>
      <p:sp>
        <p:nvSpPr>
          <p:cNvPr id="6147" name="Rectangle 2"/>
          <p:cNvSpPr>
            <a:spLocks noChangeArrowheads="1"/>
          </p:cNvSpPr>
          <p:nvPr/>
        </p:nvSpPr>
        <p:spPr bwMode="auto">
          <a:xfrm>
            <a:off x="685800" y="6248400"/>
            <a:ext cx="1905000" cy="457200"/>
          </a:xfrm>
          <a:prstGeom prst="rect">
            <a:avLst/>
          </a:prstGeom>
          <a:noFill/>
          <a:ln w="12700">
            <a:noFill/>
            <a:miter lim="800000"/>
            <a:headEnd/>
            <a:tailEnd/>
          </a:ln>
        </p:spPr>
        <p:txBody>
          <a:bodyPr wrap="none" anchor="ctr"/>
          <a:lstStyle/>
          <a:p>
            <a:endParaRPr lang="en-US"/>
          </a:p>
        </p:txBody>
      </p:sp>
      <p:sp>
        <p:nvSpPr>
          <p:cNvPr id="6148" name="Rectangle 3"/>
          <p:cNvSpPr>
            <a:spLocks noChangeArrowheads="1"/>
          </p:cNvSpPr>
          <p:nvPr/>
        </p:nvSpPr>
        <p:spPr bwMode="auto">
          <a:xfrm>
            <a:off x="3124200" y="6248400"/>
            <a:ext cx="2895600" cy="457200"/>
          </a:xfrm>
          <a:prstGeom prst="rect">
            <a:avLst/>
          </a:prstGeom>
          <a:noFill/>
          <a:ln w="12700">
            <a:noFill/>
            <a:miter lim="800000"/>
            <a:headEnd/>
            <a:tailEnd/>
          </a:ln>
        </p:spPr>
        <p:txBody>
          <a:bodyPr wrap="none" anchor="ctr"/>
          <a:lstStyle/>
          <a:p>
            <a:endParaRPr lang="en-US"/>
          </a:p>
        </p:txBody>
      </p:sp>
      <p:grpSp>
        <p:nvGrpSpPr>
          <p:cNvPr id="2" name="Group 4"/>
          <p:cNvGrpSpPr>
            <a:grpSpLocks/>
          </p:cNvGrpSpPr>
          <p:nvPr/>
        </p:nvGrpSpPr>
        <p:grpSpPr bwMode="auto">
          <a:xfrm>
            <a:off x="2339752" y="1412776"/>
            <a:ext cx="4279900" cy="4579938"/>
            <a:chOff x="1499" y="630"/>
            <a:chExt cx="2696" cy="2885"/>
          </a:xfrm>
        </p:grpSpPr>
        <p:sp>
          <p:nvSpPr>
            <p:cNvPr id="6151" name="Freeform 5"/>
            <p:cNvSpPr>
              <a:spLocks/>
            </p:cNvSpPr>
            <p:nvPr/>
          </p:nvSpPr>
          <p:spPr bwMode="auto">
            <a:xfrm>
              <a:off x="1560" y="1194"/>
              <a:ext cx="2635" cy="1686"/>
            </a:xfrm>
            <a:custGeom>
              <a:avLst/>
              <a:gdLst>
                <a:gd name="T0" fmla="*/ 0 w 2635"/>
                <a:gd name="T1" fmla="*/ 6 h 1686"/>
                <a:gd name="T2" fmla="*/ 1014 w 2635"/>
                <a:gd name="T3" fmla="*/ 1685 h 1686"/>
                <a:gd name="T4" fmla="*/ 1638 w 2635"/>
                <a:gd name="T5" fmla="*/ 1685 h 1686"/>
                <a:gd name="T6" fmla="*/ 2634 w 2635"/>
                <a:gd name="T7" fmla="*/ 0 h 1686"/>
                <a:gd name="T8" fmla="*/ 0 w 2635"/>
                <a:gd name="T9" fmla="*/ 6 h 1686"/>
                <a:gd name="T10" fmla="*/ 0 60000 65536"/>
                <a:gd name="T11" fmla="*/ 0 60000 65536"/>
                <a:gd name="T12" fmla="*/ 0 60000 65536"/>
                <a:gd name="T13" fmla="*/ 0 60000 65536"/>
                <a:gd name="T14" fmla="*/ 0 60000 65536"/>
                <a:gd name="T15" fmla="*/ 0 w 2635"/>
                <a:gd name="T16" fmla="*/ 0 h 1686"/>
                <a:gd name="T17" fmla="*/ 2635 w 2635"/>
                <a:gd name="T18" fmla="*/ 1686 h 1686"/>
              </a:gdLst>
              <a:ahLst/>
              <a:cxnLst>
                <a:cxn ang="T10">
                  <a:pos x="T0" y="T1"/>
                </a:cxn>
                <a:cxn ang="T11">
                  <a:pos x="T2" y="T3"/>
                </a:cxn>
                <a:cxn ang="T12">
                  <a:pos x="T4" y="T5"/>
                </a:cxn>
                <a:cxn ang="T13">
                  <a:pos x="T6" y="T7"/>
                </a:cxn>
                <a:cxn ang="T14">
                  <a:pos x="T8" y="T9"/>
                </a:cxn>
              </a:cxnLst>
              <a:rect l="T15" t="T16" r="T17" b="T18"/>
              <a:pathLst>
                <a:path w="2635" h="1686">
                  <a:moveTo>
                    <a:pt x="0" y="6"/>
                  </a:moveTo>
                  <a:lnTo>
                    <a:pt x="1014" y="1685"/>
                  </a:lnTo>
                  <a:lnTo>
                    <a:pt x="1638" y="1685"/>
                  </a:lnTo>
                  <a:lnTo>
                    <a:pt x="2634" y="0"/>
                  </a:lnTo>
                  <a:lnTo>
                    <a:pt x="0" y="6"/>
                  </a:lnTo>
                </a:path>
              </a:pathLst>
            </a:custGeom>
            <a:solidFill>
              <a:srgbClr val="E5EBFF"/>
            </a:solidFill>
            <a:ln w="12700" cap="rnd">
              <a:noFill/>
              <a:round/>
              <a:headEnd/>
              <a:tailEnd/>
            </a:ln>
          </p:spPr>
          <p:txBody>
            <a:bodyPr/>
            <a:lstStyle/>
            <a:p>
              <a:endParaRPr lang="en-GB"/>
            </a:p>
          </p:txBody>
        </p:sp>
        <p:sp>
          <p:nvSpPr>
            <p:cNvPr id="6152" name="Freeform 6"/>
            <p:cNvSpPr>
              <a:spLocks/>
            </p:cNvSpPr>
            <p:nvPr/>
          </p:nvSpPr>
          <p:spPr bwMode="auto">
            <a:xfrm>
              <a:off x="2342" y="2708"/>
              <a:ext cx="1091" cy="807"/>
            </a:xfrm>
            <a:custGeom>
              <a:avLst/>
              <a:gdLst>
                <a:gd name="T0" fmla="*/ 233 w 1091"/>
                <a:gd name="T1" fmla="*/ 183 h 807"/>
                <a:gd name="T2" fmla="*/ 233 w 1091"/>
                <a:gd name="T3" fmla="*/ 460 h 807"/>
                <a:gd name="T4" fmla="*/ 0 w 1091"/>
                <a:gd name="T5" fmla="*/ 460 h 807"/>
                <a:gd name="T6" fmla="*/ 545 w 1091"/>
                <a:gd name="T7" fmla="*/ 806 h 807"/>
                <a:gd name="T8" fmla="*/ 1090 w 1091"/>
                <a:gd name="T9" fmla="*/ 460 h 807"/>
                <a:gd name="T10" fmla="*/ 857 w 1091"/>
                <a:gd name="T11" fmla="*/ 460 h 807"/>
                <a:gd name="T12" fmla="*/ 857 w 1091"/>
                <a:gd name="T13" fmla="*/ 177 h 807"/>
                <a:gd name="T14" fmla="*/ 843 w 1091"/>
                <a:gd name="T15" fmla="*/ 160 h 807"/>
                <a:gd name="T16" fmla="*/ 829 w 1091"/>
                <a:gd name="T17" fmla="*/ 144 h 807"/>
                <a:gd name="T18" fmla="*/ 815 w 1091"/>
                <a:gd name="T19" fmla="*/ 129 h 807"/>
                <a:gd name="T20" fmla="*/ 801 w 1091"/>
                <a:gd name="T21" fmla="*/ 115 h 807"/>
                <a:gd name="T22" fmla="*/ 787 w 1091"/>
                <a:gd name="T23" fmla="*/ 102 h 807"/>
                <a:gd name="T24" fmla="*/ 773 w 1091"/>
                <a:gd name="T25" fmla="*/ 90 h 807"/>
                <a:gd name="T26" fmla="*/ 759 w 1091"/>
                <a:gd name="T27" fmla="*/ 79 h 807"/>
                <a:gd name="T28" fmla="*/ 745 w 1091"/>
                <a:gd name="T29" fmla="*/ 68 h 807"/>
                <a:gd name="T30" fmla="*/ 732 w 1091"/>
                <a:gd name="T31" fmla="*/ 60 h 807"/>
                <a:gd name="T32" fmla="*/ 718 w 1091"/>
                <a:gd name="T33" fmla="*/ 51 h 807"/>
                <a:gd name="T34" fmla="*/ 704 w 1091"/>
                <a:gd name="T35" fmla="*/ 43 h 807"/>
                <a:gd name="T36" fmla="*/ 691 w 1091"/>
                <a:gd name="T37" fmla="*/ 36 h 807"/>
                <a:gd name="T38" fmla="*/ 678 w 1091"/>
                <a:gd name="T39" fmla="*/ 29 h 807"/>
                <a:gd name="T40" fmla="*/ 664 w 1091"/>
                <a:gd name="T41" fmla="*/ 23 h 807"/>
                <a:gd name="T42" fmla="*/ 651 w 1091"/>
                <a:gd name="T43" fmla="*/ 18 h 807"/>
                <a:gd name="T44" fmla="*/ 638 w 1091"/>
                <a:gd name="T45" fmla="*/ 14 h 807"/>
                <a:gd name="T46" fmla="*/ 626 w 1091"/>
                <a:gd name="T47" fmla="*/ 10 h 807"/>
                <a:gd name="T48" fmla="*/ 613 w 1091"/>
                <a:gd name="T49" fmla="*/ 7 h 807"/>
                <a:gd name="T50" fmla="*/ 601 w 1091"/>
                <a:gd name="T51" fmla="*/ 4 h 807"/>
                <a:gd name="T52" fmla="*/ 588 w 1091"/>
                <a:gd name="T53" fmla="*/ 2 h 807"/>
                <a:gd name="T54" fmla="*/ 564 w 1091"/>
                <a:gd name="T55" fmla="*/ 0 h 807"/>
                <a:gd name="T56" fmla="*/ 552 w 1091"/>
                <a:gd name="T57" fmla="*/ 0 h 807"/>
                <a:gd name="T58" fmla="*/ 540 w 1091"/>
                <a:gd name="T59" fmla="*/ 0 h 807"/>
                <a:gd name="T60" fmla="*/ 527 w 1091"/>
                <a:gd name="T61" fmla="*/ 1 h 807"/>
                <a:gd name="T62" fmla="*/ 515 w 1091"/>
                <a:gd name="T63" fmla="*/ 2 h 807"/>
                <a:gd name="T64" fmla="*/ 504 w 1091"/>
                <a:gd name="T65" fmla="*/ 3 h 807"/>
                <a:gd name="T66" fmla="*/ 493 w 1091"/>
                <a:gd name="T67" fmla="*/ 5 h 807"/>
                <a:gd name="T68" fmla="*/ 481 w 1091"/>
                <a:gd name="T69" fmla="*/ 8 h 807"/>
                <a:gd name="T70" fmla="*/ 471 w 1091"/>
                <a:gd name="T71" fmla="*/ 11 h 807"/>
                <a:gd name="T72" fmla="*/ 460 w 1091"/>
                <a:gd name="T73" fmla="*/ 14 h 807"/>
                <a:gd name="T74" fmla="*/ 450 w 1091"/>
                <a:gd name="T75" fmla="*/ 18 h 807"/>
                <a:gd name="T76" fmla="*/ 430 w 1091"/>
                <a:gd name="T77" fmla="*/ 26 h 807"/>
                <a:gd name="T78" fmla="*/ 420 w 1091"/>
                <a:gd name="T79" fmla="*/ 30 h 807"/>
                <a:gd name="T80" fmla="*/ 410 w 1091"/>
                <a:gd name="T81" fmla="*/ 35 h 807"/>
                <a:gd name="T82" fmla="*/ 391 w 1091"/>
                <a:gd name="T83" fmla="*/ 45 h 807"/>
                <a:gd name="T84" fmla="*/ 373 w 1091"/>
                <a:gd name="T85" fmla="*/ 56 h 807"/>
                <a:gd name="T86" fmla="*/ 355 w 1091"/>
                <a:gd name="T87" fmla="*/ 67 h 807"/>
                <a:gd name="T88" fmla="*/ 339 w 1091"/>
                <a:gd name="T89" fmla="*/ 78 h 807"/>
                <a:gd name="T90" fmla="*/ 323 w 1091"/>
                <a:gd name="T91" fmla="*/ 90 h 807"/>
                <a:gd name="T92" fmla="*/ 309 w 1091"/>
                <a:gd name="T93" fmla="*/ 102 h 807"/>
                <a:gd name="T94" fmla="*/ 283 w 1091"/>
                <a:gd name="T95" fmla="*/ 126 h 807"/>
                <a:gd name="T96" fmla="*/ 273 w 1091"/>
                <a:gd name="T97" fmla="*/ 138 h 807"/>
                <a:gd name="T98" fmla="*/ 262 w 1091"/>
                <a:gd name="T99" fmla="*/ 149 h 807"/>
                <a:gd name="T100" fmla="*/ 253 w 1091"/>
                <a:gd name="T101" fmla="*/ 159 h 807"/>
                <a:gd name="T102" fmla="*/ 245 w 1091"/>
                <a:gd name="T103" fmla="*/ 168 h 807"/>
                <a:gd name="T104" fmla="*/ 239 w 1091"/>
                <a:gd name="T105" fmla="*/ 176 h 807"/>
                <a:gd name="T106" fmla="*/ 233 w 1091"/>
                <a:gd name="T107" fmla="*/ 183 h 80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091"/>
                <a:gd name="T163" fmla="*/ 0 h 807"/>
                <a:gd name="T164" fmla="*/ 1091 w 1091"/>
                <a:gd name="T165" fmla="*/ 807 h 80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091" h="807">
                  <a:moveTo>
                    <a:pt x="233" y="183"/>
                  </a:moveTo>
                  <a:lnTo>
                    <a:pt x="233" y="460"/>
                  </a:lnTo>
                  <a:lnTo>
                    <a:pt x="0" y="460"/>
                  </a:lnTo>
                  <a:lnTo>
                    <a:pt x="545" y="806"/>
                  </a:lnTo>
                  <a:lnTo>
                    <a:pt x="1090" y="460"/>
                  </a:lnTo>
                  <a:lnTo>
                    <a:pt x="857" y="460"/>
                  </a:lnTo>
                  <a:lnTo>
                    <a:pt x="857" y="177"/>
                  </a:lnTo>
                  <a:lnTo>
                    <a:pt x="843" y="160"/>
                  </a:lnTo>
                  <a:lnTo>
                    <a:pt x="829" y="144"/>
                  </a:lnTo>
                  <a:lnTo>
                    <a:pt x="815" y="129"/>
                  </a:lnTo>
                  <a:lnTo>
                    <a:pt x="801" y="115"/>
                  </a:lnTo>
                  <a:lnTo>
                    <a:pt x="787" y="102"/>
                  </a:lnTo>
                  <a:lnTo>
                    <a:pt x="773" y="90"/>
                  </a:lnTo>
                  <a:lnTo>
                    <a:pt x="759" y="79"/>
                  </a:lnTo>
                  <a:lnTo>
                    <a:pt x="745" y="68"/>
                  </a:lnTo>
                  <a:lnTo>
                    <a:pt x="732" y="60"/>
                  </a:lnTo>
                  <a:lnTo>
                    <a:pt x="718" y="51"/>
                  </a:lnTo>
                  <a:lnTo>
                    <a:pt x="704" y="43"/>
                  </a:lnTo>
                  <a:lnTo>
                    <a:pt x="691" y="36"/>
                  </a:lnTo>
                  <a:lnTo>
                    <a:pt x="678" y="29"/>
                  </a:lnTo>
                  <a:lnTo>
                    <a:pt x="664" y="23"/>
                  </a:lnTo>
                  <a:lnTo>
                    <a:pt x="651" y="18"/>
                  </a:lnTo>
                  <a:lnTo>
                    <a:pt x="638" y="14"/>
                  </a:lnTo>
                  <a:lnTo>
                    <a:pt x="626" y="10"/>
                  </a:lnTo>
                  <a:lnTo>
                    <a:pt x="613" y="7"/>
                  </a:lnTo>
                  <a:lnTo>
                    <a:pt x="601" y="4"/>
                  </a:lnTo>
                  <a:lnTo>
                    <a:pt x="588" y="2"/>
                  </a:lnTo>
                  <a:lnTo>
                    <a:pt x="564" y="0"/>
                  </a:lnTo>
                  <a:lnTo>
                    <a:pt x="552" y="0"/>
                  </a:lnTo>
                  <a:lnTo>
                    <a:pt x="540" y="0"/>
                  </a:lnTo>
                  <a:lnTo>
                    <a:pt x="527" y="1"/>
                  </a:lnTo>
                  <a:lnTo>
                    <a:pt x="515" y="2"/>
                  </a:lnTo>
                  <a:lnTo>
                    <a:pt x="504" y="3"/>
                  </a:lnTo>
                  <a:lnTo>
                    <a:pt x="493" y="5"/>
                  </a:lnTo>
                  <a:lnTo>
                    <a:pt x="481" y="8"/>
                  </a:lnTo>
                  <a:lnTo>
                    <a:pt x="471" y="11"/>
                  </a:lnTo>
                  <a:lnTo>
                    <a:pt x="460" y="14"/>
                  </a:lnTo>
                  <a:lnTo>
                    <a:pt x="450" y="18"/>
                  </a:lnTo>
                  <a:lnTo>
                    <a:pt x="430" y="26"/>
                  </a:lnTo>
                  <a:lnTo>
                    <a:pt x="420" y="30"/>
                  </a:lnTo>
                  <a:lnTo>
                    <a:pt x="410" y="35"/>
                  </a:lnTo>
                  <a:lnTo>
                    <a:pt x="391" y="45"/>
                  </a:lnTo>
                  <a:lnTo>
                    <a:pt x="373" y="56"/>
                  </a:lnTo>
                  <a:lnTo>
                    <a:pt x="355" y="67"/>
                  </a:lnTo>
                  <a:lnTo>
                    <a:pt x="339" y="78"/>
                  </a:lnTo>
                  <a:lnTo>
                    <a:pt x="323" y="90"/>
                  </a:lnTo>
                  <a:lnTo>
                    <a:pt x="309" y="102"/>
                  </a:lnTo>
                  <a:lnTo>
                    <a:pt x="283" y="126"/>
                  </a:lnTo>
                  <a:lnTo>
                    <a:pt x="273" y="138"/>
                  </a:lnTo>
                  <a:lnTo>
                    <a:pt x="262" y="149"/>
                  </a:lnTo>
                  <a:lnTo>
                    <a:pt x="253" y="159"/>
                  </a:lnTo>
                  <a:lnTo>
                    <a:pt x="245" y="168"/>
                  </a:lnTo>
                  <a:lnTo>
                    <a:pt x="239" y="176"/>
                  </a:lnTo>
                  <a:lnTo>
                    <a:pt x="233" y="183"/>
                  </a:lnTo>
                </a:path>
              </a:pathLst>
            </a:custGeom>
            <a:solidFill>
              <a:srgbClr val="E5EBFF"/>
            </a:solidFill>
            <a:ln w="12700" cap="rnd">
              <a:solidFill>
                <a:srgbClr val="001A6B"/>
              </a:solidFill>
              <a:round/>
              <a:headEnd/>
              <a:tailEnd/>
            </a:ln>
          </p:spPr>
          <p:txBody>
            <a:bodyPr/>
            <a:lstStyle/>
            <a:p>
              <a:endParaRPr lang="en-GB"/>
            </a:p>
          </p:txBody>
        </p:sp>
        <p:sp>
          <p:nvSpPr>
            <p:cNvPr id="6153" name="Line 7"/>
            <p:cNvSpPr>
              <a:spLocks noChangeShapeType="1"/>
            </p:cNvSpPr>
            <p:nvPr/>
          </p:nvSpPr>
          <p:spPr bwMode="auto">
            <a:xfrm flipH="1" flipV="1">
              <a:off x="1550" y="1195"/>
              <a:ext cx="1034" cy="1701"/>
            </a:xfrm>
            <a:prstGeom prst="line">
              <a:avLst/>
            </a:prstGeom>
            <a:noFill/>
            <a:ln w="12700">
              <a:solidFill>
                <a:srgbClr val="001A6B"/>
              </a:solidFill>
              <a:round/>
              <a:headEnd/>
              <a:tailEnd/>
            </a:ln>
          </p:spPr>
          <p:txBody>
            <a:bodyPr wrap="none" anchor="ctr"/>
            <a:lstStyle/>
            <a:p>
              <a:endParaRPr lang="en-GB"/>
            </a:p>
          </p:txBody>
        </p:sp>
        <p:sp>
          <p:nvSpPr>
            <p:cNvPr id="6154" name="Line 8"/>
            <p:cNvSpPr>
              <a:spLocks noChangeShapeType="1"/>
            </p:cNvSpPr>
            <p:nvPr/>
          </p:nvSpPr>
          <p:spPr bwMode="auto">
            <a:xfrm flipV="1">
              <a:off x="3202" y="1195"/>
              <a:ext cx="988" cy="1692"/>
            </a:xfrm>
            <a:prstGeom prst="line">
              <a:avLst/>
            </a:prstGeom>
            <a:noFill/>
            <a:ln w="12700">
              <a:solidFill>
                <a:srgbClr val="001A6B"/>
              </a:solidFill>
              <a:round/>
              <a:headEnd/>
              <a:tailEnd/>
            </a:ln>
          </p:spPr>
          <p:txBody>
            <a:bodyPr wrap="none" anchor="ctr"/>
            <a:lstStyle/>
            <a:p>
              <a:endParaRPr lang="en-GB"/>
            </a:p>
          </p:txBody>
        </p:sp>
        <p:sp>
          <p:nvSpPr>
            <p:cNvPr id="6155" name="Freeform 9"/>
            <p:cNvSpPr>
              <a:spLocks/>
            </p:cNvSpPr>
            <p:nvPr/>
          </p:nvSpPr>
          <p:spPr bwMode="auto">
            <a:xfrm>
              <a:off x="1554" y="630"/>
              <a:ext cx="2641" cy="570"/>
            </a:xfrm>
            <a:custGeom>
              <a:avLst/>
              <a:gdLst>
                <a:gd name="T0" fmla="*/ 0 w 2641"/>
                <a:gd name="T1" fmla="*/ 567 h 570"/>
                <a:gd name="T2" fmla="*/ 14 w 2641"/>
                <a:gd name="T3" fmla="*/ 556 h 570"/>
                <a:gd name="T4" fmla="*/ 55 w 2641"/>
                <a:gd name="T5" fmla="*/ 520 h 570"/>
                <a:gd name="T6" fmla="*/ 122 w 2641"/>
                <a:gd name="T7" fmla="*/ 463 h 570"/>
                <a:gd name="T8" fmla="*/ 213 w 2641"/>
                <a:gd name="T9" fmla="*/ 394 h 570"/>
                <a:gd name="T10" fmla="*/ 268 w 2641"/>
                <a:gd name="T11" fmla="*/ 356 h 570"/>
                <a:gd name="T12" fmla="*/ 326 w 2641"/>
                <a:gd name="T13" fmla="*/ 316 h 570"/>
                <a:gd name="T14" fmla="*/ 392 w 2641"/>
                <a:gd name="T15" fmla="*/ 277 h 570"/>
                <a:gd name="T16" fmla="*/ 462 w 2641"/>
                <a:gd name="T17" fmla="*/ 237 h 570"/>
                <a:gd name="T18" fmla="*/ 537 w 2641"/>
                <a:gd name="T19" fmla="*/ 197 h 570"/>
                <a:gd name="T20" fmla="*/ 617 w 2641"/>
                <a:gd name="T21" fmla="*/ 160 h 570"/>
                <a:gd name="T22" fmla="*/ 701 w 2641"/>
                <a:gd name="T23" fmla="*/ 124 h 570"/>
                <a:gd name="T24" fmla="*/ 789 w 2641"/>
                <a:gd name="T25" fmla="*/ 92 h 570"/>
                <a:gd name="T26" fmla="*/ 882 w 2641"/>
                <a:gd name="T27" fmla="*/ 63 h 570"/>
                <a:gd name="T28" fmla="*/ 978 w 2641"/>
                <a:gd name="T29" fmla="*/ 39 h 570"/>
                <a:gd name="T30" fmla="*/ 1028 w 2641"/>
                <a:gd name="T31" fmla="*/ 29 h 570"/>
                <a:gd name="T32" fmla="*/ 1078 w 2641"/>
                <a:gd name="T33" fmla="*/ 21 h 570"/>
                <a:gd name="T34" fmla="*/ 1130 w 2641"/>
                <a:gd name="T35" fmla="*/ 14 h 570"/>
                <a:gd name="T36" fmla="*/ 1183 w 2641"/>
                <a:gd name="T37" fmla="*/ 8 h 570"/>
                <a:gd name="T38" fmla="*/ 1234 w 2641"/>
                <a:gd name="T39" fmla="*/ 3 h 570"/>
                <a:gd name="T40" fmla="*/ 1289 w 2641"/>
                <a:gd name="T41" fmla="*/ 1 h 570"/>
                <a:gd name="T42" fmla="*/ 1346 w 2641"/>
                <a:gd name="T43" fmla="*/ 0 h 570"/>
                <a:gd name="T44" fmla="*/ 1402 w 2641"/>
                <a:gd name="T45" fmla="*/ 2 h 570"/>
                <a:gd name="T46" fmla="*/ 1458 w 2641"/>
                <a:gd name="T47" fmla="*/ 4 h 570"/>
                <a:gd name="T48" fmla="*/ 1515 w 2641"/>
                <a:gd name="T49" fmla="*/ 10 h 570"/>
                <a:gd name="T50" fmla="*/ 1631 w 2641"/>
                <a:gd name="T51" fmla="*/ 27 h 570"/>
                <a:gd name="T52" fmla="*/ 1690 w 2641"/>
                <a:gd name="T53" fmla="*/ 40 h 570"/>
                <a:gd name="T54" fmla="*/ 1750 w 2641"/>
                <a:gd name="T55" fmla="*/ 55 h 570"/>
                <a:gd name="T56" fmla="*/ 1811 w 2641"/>
                <a:gd name="T57" fmla="*/ 72 h 570"/>
                <a:gd name="T58" fmla="*/ 1870 w 2641"/>
                <a:gd name="T59" fmla="*/ 92 h 570"/>
                <a:gd name="T60" fmla="*/ 1932 w 2641"/>
                <a:gd name="T61" fmla="*/ 115 h 570"/>
                <a:gd name="T62" fmla="*/ 1995 w 2641"/>
                <a:gd name="T63" fmla="*/ 141 h 570"/>
                <a:gd name="T64" fmla="*/ 2058 w 2641"/>
                <a:gd name="T65" fmla="*/ 168 h 570"/>
                <a:gd name="T66" fmla="*/ 2121 w 2641"/>
                <a:gd name="T67" fmla="*/ 199 h 570"/>
                <a:gd name="T68" fmla="*/ 2184 w 2641"/>
                <a:gd name="T69" fmla="*/ 234 h 570"/>
                <a:gd name="T70" fmla="*/ 2248 w 2641"/>
                <a:gd name="T71" fmla="*/ 272 h 570"/>
                <a:gd name="T72" fmla="*/ 2313 w 2641"/>
                <a:gd name="T73" fmla="*/ 312 h 570"/>
                <a:gd name="T74" fmla="*/ 2377 w 2641"/>
                <a:gd name="T75" fmla="*/ 356 h 570"/>
                <a:gd name="T76" fmla="*/ 2443 w 2641"/>
                <a:gd name="T77" fmla="*/ 405 h 570"/>
                <a:gd name="T78" fmla="*/ 2508 w 2641"/>
                <a:gd name="T79" fmla="*/ 456 h 570"/>
                <a:gd name="T80" fmla="*/ 2574 w 2641"/>
                <a:gd name="T81" fmla="*/ 510 h 570"/>
                <a:gd name="T82" fmla="*/ 2640 w 2641"/>
                <a:gd name="T83" fmla="*/ 569 h 5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641"/>
                <a:gd name="T127" fmla="*/ 0 h 570"/>
                <a:gd name="T128" fmla="*/ 2641 w 2641"/>
                <a:gd name="T129" fmla="*/ 570 h 570"/>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641" h="570">
                  <a:moveTo>
                    <a:pt x="0" y="567"/>
                  </a:moveTo>
                  <a:lnTo>
                    <a:pt x="14" y="556"/>
                  </a:lnTo>
                  <a:lnTo>
                    <a:pt x="55" y="520"/>
                  </a:lnTo>
                  <a:lnTo>
                    <a:pt x="122" y="463"/>
                  </a:lnTo>
                  <a:lnTo>
                    <a:pt x="213" y="394"/>
                  </a:lnTo>
                  <a:lnTo>
                    <a:pt x="268" y="356"/>
                  </a:lnTo>
                  <a:lnTo>
                    <a:pt x="326" y="316"/>
                  </a:lnTo>
                  <a:lnTo>
                    <a:pt x="392" y="277"/>
                  </a:lnTo>
                  <a:lnTo>
                    <a:pt x="462" y="237"/>
                  </a:lnTo>
                  <a:lnTo>
                    <a:pt x="537" y="197"/>
                  </a:lnTo>
                  <a:lnTo>
                    <a:pt x="617" y="160"/>
                  </a:lnTo>
                  <a:lnTo>
                    <a:pt x="701" y="124"/>
                  </a:lnTo>
                  <a:lnTo>
                    <a:pt x="789" y="92"/>
                  </a:lnTo>
                  <a:lnTo>
                    <a:pt x="882" y="63"/>
                  </a:lnTo>
                  <a:lnTo>
                    <a:pt x="978" y="39"/>
                  </a:lnTo>
                  <a:lnTo>
                    <a:pt x="1028" y="29"/>
                  </a:lnTo>
                  <a:lnTo>
                    <a:pt x="1078" y="21"/>
                  </a:lnTo>
                  <a:lnTo>
                    <a:pt x="1130" y="14"/>
                  </a:lnTo>
                  <a:lnTo>
                    <a:pt x="1183" y="8"/>
                  </a:lnTo>
                  <a:lnTo>
                    <a:pt x="1234" y="3"/>
                  </a:lnTo>
                  <a:lnTo>
                    <a:pt x="1289" y="1"/>
                  </a:lnTo>
                  <a:lnTo>
                    <a:pt x="1346" y="0"/>
                  </a:lnTo>
                  <a:lnTo>
                    <a:pt x="1402" y="2"/>
                  </a:lnTo>
                  <a:lnTo>
                    <a:pt x="1458" y="4"/>
                  </a:lnTo>
                  <a:lnTo>
                    <a:pt x="1515" y="10"/>
                  </a:lnTo>
                  <a:lnTo>
                    <a:pt x="1631" y="27"/>
                  </a:lnTo>
                  <a:lnTo>
                    <a:pt x="1690" y="40"/>
                  </a:lnTo>
                  <a:lnTo>
                    <a:pt x="1750" y="55"/>
                  </a:lnTo>
                  <a:lnTo>
                    <a:pt x="1811" y="72"/>
                  </a:lnTo>
                  <a:lnTo>
                    <a:pt x="1870" y="92"/>
                  </a:lnTo>
                  <a:lnTo>
                    <a:pt x="1932" y="115"/>
                  </a:lnTo>
                  <a:lnTo>
                    <a:pt x="1995" y="141"/>
                  </a:lnTo>
                  <a:lnTo>
                    <a:pt x="2058" y="168"/>
                  </a:lnTo>
                  <a:lnTo>
                    <a:pt x="2121" y="199"/>
                  </a:lnTo>
                  <a:lnTo>
                    <a:pt x="2184" y="234"/>
                  </a:lnTo>
                  <a:lnTo>
                    <a:pt x="2248" y="272"/>
                  </a:lnTo>
                  <a:lnTo>
                    <a:pt x="2313" y="312"/>
                  </a:lnTo>
                  <a:lnTo>
                    <a:pt x="2377" y="356"/>
                  </a:lnTo>
                  <a:lnTo>
                    <a:pt x="2443" y="405"/>
                  </a:lnTo>
                  <a:lnTo>
                    <a:pt x="2508" y="456"/>
                  </a:lnTo>
                  <a:lnTo>
                    <a:pt x="2574" y="510"/>
                  </a:lnTo>
                  <a:lnTo>
                    <a:pt x="2640" y="569"/>
                  </a:lnTo>
                </a:path>
              </a:pathLst>
            </a:custGeom>
            <a:solidFill>
              <a:srgbClr val="E5EBFF"/>
            </a:solidFill>
            <a:ln w="12700" cap="rnd">
              <a:solidFill>
                <a:srgbClr val="001A6B"/>
              </a:solidFill>
              <a:round/>
              <a:headEnd/>
              <a:tailEnd/>
            </a:ln>
          </p:spPr>
          <p:txBody>
            <a:bodyPr/>
            <a:lstStyle/>
            <a:p>
              <a:endParaRPr lang="en-GB"/>
            </a:p>
          </p:txBody>
        </p:sp>
        <p:sp>
          <p:nvSpPr>
            <p:cNvPr id="6156" name="Freeform 10"/>
            <p:cNvSpPr>
              <a:spLocks/>
            </p:cNvSpPr>
            <p:nvPr/>
          </p:nvSpPr>
          <p:spPr bwMode="auto">
            <a:xfrm>
              <a:off x="1499" y="634"/>
              <a:ext cx="2626" cy="2255"/>
            </a:xfrm>
            <a:custGeom>
              <a:avLst/>
              <a:gdLst>
                <a:gd name="T0" fmla="*/ 761 w 2626"/>
                <a:gd name="T1" fmla="*/ 1835 h 2255"/>
                <a:gd name="T2" fmla="*/ 253 w 2626"/>
                <a:gd name="T3" fmla="*/ 996 h 2255"/>
                <a:gd name="T4" fmla="*/ 1 w 2626"/>
                <a:gd name="T5" fmla="*/ 578 h 2255"/>
                <a:gd name="T6" fmla="*/ 15 w 2626"/>
                <a:gd name="T7" fmla="*/ 567 h 2255"/>
                <a:gd name="T8" fmla="*/ 88 w 2626"/>
                <a:gd name="T9" fmla="*/ 504 h 2255"/>
                <a:gd name="T10" fmla="*/ 169 w 2626"/>
                <a:gd name="T11" fmla="*/ 440 h 2255"/>
                <a:gd name="T12" fmla="*/ 219 w 2626"/>
                <a:gd name="T13" fmla="*/ 403 h 2255"/>
                <a:gd name="T14" fmla="*/ 273 w 2626"/>
                <a:gd name="T15" fmla="*/ 364 h 2255"/>
                <a:gd name="T16" fmla="*/ 334 w 2626"/>
                <a:gd name="T17" fmla="*/ 323 h 2255"/>
                <a:gd name="T18" fmla="*/ 400 w 2626"/>
                <a:gd name="T19" fmla="*/ 282 h 2255"/>
                <a:gd name="T20" fmla="*/ 471 w 2626"/>
                <a:gd name="T21" fmla="*/ 241 h 2255"/>
                <a:gd name="T22" fmla="*/ 546 w 2626"/>
                <a:gd name="T23" fmla="*/ 201 h 2255"/>
                <a:gd name="T24" fmla="*/ 627 w 2626"/>
                <a:gd name="T25" fmla="*/ 164 h 2255"/>
                <a:gd name="T26" fmla="*/ 711 w 2626"/>
                <a:gd name="T27" fmla="*/ 128 h 2255"/>
                <a:gd name="T28" fmla="*/ 800 w 2626"/>
                <a:gd name="T29" fmla="*/ 95 h 2255"/>
                <a:gd name="T30" fmla="*/ 893 w 2626"/>
                <a:gd name="T31" fmla="*/ 65 h 2255"/>
                <a:gd name="T32" fmla="*/ 990 w 2626"/>
                <a:gd name="T33" fmla="*/ 40 h 2255"/>
                <a:gd name="T34" fmla="*/ 1091 w 2626"/>
                <a:gd name="T35" fmla="*/ 21 h 2255"/>
                <a:gd name="T36" fmla="*/ 1194 w 2626"/>
                <a:gd name="T37" fmla="*/ 7 h 2255"/>
                <a:gd name="T38" fmla="*/ 1301 w 2626"/>
                <a:gd name="T39" fmla="*/ 1 h 2255"/>
                <a:gd name="T40" fmla="*/ 1412 w 2626"/>
                <a:gd name="T41" fmla="*/ 1 h 2255"/>
                <a:gd name="T42" fmla="*/ 1525 w 2626"/>
                <a:gd name="T43" fmla="*/ 10 h 2255"/>
                <a:gd name="T44" fmla="*/ 1639 w 2626"/>
                <a:gd name="T45" fmla="*/ 28 h 2255"/>
                <a:gd name="T46" fmla="*/ 1757 w 2626"/>
                <a:gd name="T47" fmla="*/ 55 h 2255"/>
                <a:gd name="T48" fmla="*/ 1876 w 2626"/>
                <a:gd name="T49" fmla="*/ 93 h 2255"/>
                <a:gd name="T50" fmla="*/ 1997 w 2626"/>
                <a:gd name="T51" fmla="*/ 142 h 2255"/>
                <a:gd name="T52" fmla="*/ 2120 w 2626"/>
                <a:gd name="T53" fmla="*/ 201 h 2255"/>
                <a:gd name="T54" fmla="*/ 2245 w 2626"/>
                <a:gd name="T55" fmla="*/ 274 h 2255"/>
                <a:gd name="T56" fmla="*/ 2371 w 2626"/>
                <a:gd name="T57" fmla="*/ 361 h 2255"/>
                <a:gd name="T58" fmla="*/ 2497 w 2626"/>
                <a:gd name="T59" fmla="*/ 462 h 2255"/>
                <a:gd name="T60" fmla="*/ 2625 w 2626"/>
                <a:gd name="T61" fmla="*/ 576 h 2255"/>
                <a:gd name="T62" fmla="*/ 2133 w 2626"/>
                <a:gd name="T63" fmla="*/ 1411 h 2255"/>
                <a:gd name="T64" fmla="*/ 1641 w 2626"/>
                <a:gd name="T65" fmla="*/ 2248 h 2255"/>
                <a:gd name="T66" fmla="*/ 1610 w 2626"/>
                <a:gd name="T67" fmla="*/ 2213 h 2255"/>
                <a:gd name="T68" fmla="*/ 1580 w 2626"/>
                <a:gd name="T69" fmla="*/ 2183 h 2255"/>
                <a:gd name="T70" fmla="*/ 1550 w 2626"/>
                <a:gd name="T71" fmla="*/ 2157 h 2255"/>
                <a:gd name="T72" fmla="*/ 1522 w 2626"/>
                <a:gd name="T73" fmla="*/ 2135 h 2255"/>
                <a:gd name="T74" fmla="*/ 1492 w 2626"/>
                <a:gd name="T75" fmla="*/ 2116 h 2255"/>
                <a:gd name="T76" fmla="*/ 1464 w 2626"/>
                <a:gd name="T77" fmla="*/ 2101 h 2255"/>
                <a:gd name="T78" fmla="*/ 1435 w 2626"/>
                <a:gd name="T79" fmla="*/ 2090 h 2255"/>
                <a:gd name="T80" fmla="*/ 1407 w 2626"/>
                <a:gd name="T81" fmla="*/ 2082 h 2255"/>
                <a:gd name="T82" fmla="*/ 1380 w 2626"/>
                <a:gd name="T83" fmla="*/ 2076 h 2255"/>
                <a:gd name="T84" fmla="*/ 1353 w 2626"/>
                <a:gd name="T85" fmla="*/ 2074 h 2255"/>
                <a:gd name="T86" fmla="*/ 1327 w 2626"/>
                <a:gd name="T87" fmla="*/ 2073 h 2255"/>
                <a:gd name="T88" fmla="*/ 1300 w 2626"/>
                <a:gd name="T89" fmla="*/ 2075 h 2255"/>
                <a:gd name="T90" fmla="*/ 1275 w 2626"/>
                <a:gd name="T91" fmla="*/ 2079 h 2255"/>
                <a:gd name="T92" fmla="*/ 1252 w 2626"/>
                <a:gd name="T93" fmla="*/ 2085 h 2255"/>
                <a:gd name="T94" fmla="*/ 1228 w 2626"/>
                <a:gd name="T95" fmla="*/ 2093 h 2255"/>
                <a:gd name="T96" fmla="*/ 1185 w 2626"/>
                <a:gd name="T97" fmla="*/ 2111 h 2255"/>
                <a:gd name="T98" fmla="*/ 1146 w 2626"/>
                <a:gd name="T99" fmla="*/ 2134 h 2255"/>
                <a:gd name="T100" fmla="*/ 1110 w 2626"/>
                <a:gd name="T101" fmla="*/ 2159 h 2255"/>
                <a:gd name="T102" fmla="*/ 1081 w 2626"/>
                <a:gd name="T103" fmla="*/ 2184 h 2255"/>
                <a:gd name="T104" fmla="*/ 1046 w 2626"/>
                <a:gd name="T105" fmla="*/ 2218 h 2255"/>
                <a:gd name="T106" fmla="*/ 1029 w 2626"/>
                <a:gd name="T107" fmla="*/ 2236 h 2255"/>
                <a:gd name="T108" fmla="*/ 1016 w 2626"/>
                <a:gd name="T109" fmla="*/ 2254 h 2255"/>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626"/>
                <a:gd name="T166" fmla="*/ 0 h 2255"/>
                <a:gd name="T167" fmla="*/ 2626 w 2626"/>
                <a:gd name="T168" fmla="*/ 2255 h 2255"/>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626" h="2255">
                  <a:moveTo>
                    <a:pt x="1016" y="2254"/>
                  </a:moveTo>
                  <a:lnTo>
                    <a:pt x="761" y="1835"/>
                  </a:lnTo>
                  <a:lnTo>
                    <a:pt x="508" y="1415"/>
                  </a:lnTo>
                  <a:lnTo>
                    <a:pt x="253" y="996"/>
                  </a:lnTo>
                  <a:lnTo>
                    <a:pt x="0" y="578"/>
                  </a:lnTo>
                  <a:lnTo>
                    <a:pt x="1" y="578"/>
                  </a:lnTo>
                  <a:lnTo>
                    <a:pt x="4" y="576"/>
                  </a:lnTo>
                  <a:lnTo>
                    <a:pt x="15" y="567"/>
                  </a:lnTo>
                  <a:lnTo>
                    <a:pt x="57" y="531"/>
                  </a:lnTo>
                  <a:lnTo>
                    <a:pt x="88" y="504"/>
                  </a:lnTo>
                  <a:lnTo>
                    <a:pt x="126" y="474"/>
                  </a:lnTo>
                  <a:lnTo>
                    <a:pt x="169" y="440"/>
                  </a:lnTo>
                  <a:lnTo>
                    <a:pt x="193" y="421"/>
                  </a:lnTo>
                  <a:lnTo>
                    <a:pt x="219" y="403"/>
                  </a:lnTo>
                  <a:lnTo>
                    <a:pt x="245" y="383"/>
                  </a:lnTo>
                  <a:lnTo>
                    <a:pt x="273" y="364"/>
                  </a:lnTo>
                  <a:lnTo>
                    <a:pt x="303" y="343"/>
                  </a:lnTo>
                  <a:lnTo>
                    <a:pt x="334" y="323"/>
                  </a:lnTo>
                  <a:lnTo>
                    <a:pt x="366" y="303"/>
                  </a:lnTo>
                  <a:lnTo>
                    <a:pt x="400" y="282"/>
                  </a:lnTo>
                  <a:lnTo>
                    <a:pt x="434" y="262"/>
                  </a:lnTo>
                  <a:lnTo>
                    <a:pt x="471" y="241"/>
                  </a:lnTo>
                  <a:lnTo>
                    <a:pt x="508" y="221"/>
                  </a:lnTo>
                  <a:lnTo>
                    <a:pt x="546" y="201"/>
                  </a:lnTo>
                  <a:lnTo>
                    <a:pt x="586" y="183"/>
                  </a:lnTo>
                  <a:lnTo>
                    <a:pt x="627" y="164"/>
                  </a:lnTo>
                  <a:lnTo>
                    <a:pt x="668" y="145"/>
                  </a:lnTo>
                  <a:lnTo>
                    <a:pt x="711" y="128"/>
                  </a:lnTo>
                  <a:lnTo>
                    <a:pt x="755" y="111"/>
                  </a:lnTo>
                  <a:lnTo>
                    <a:pt x="800" y="95"/>
                  </a:lnTo>
                  <a:lnTo>
                    <a:pt x="846" y="79"/>
                  </a:lnTo>
                  <a:lnTo>
                    <a:pt x="893" y="65"/>
                  </a:lnTo>
                  <a:lnTo>
                    <a:pt x="941" y="52"/>
                  </a:lnTo>
                  <a:lnTo>
                    <a:pt x="990" y="40"/>
                  </a:lnTo>
                  <a:lnTo>
                    <a:pt x="1040" y="30"/>
                  </a:lnTo>
                  <a:lnTo>
                    <a:pt x="1091" y="21"/>
                  </a:lnTo>
                  <a:lnTo>
                    <a:pt x="1141" y="13"/>
                  </a:lnTo>
                  <a:lnTo>
                    <a:pt x="1194" y="7"/>
                  </a:lnTo>
                  <a:lnTo>
                    <a:pt x="1247" y="3"/>
                  </a:lnTo>
                  <a:lnTo>
                    <a:pt x="1301" y="1"/>
                  </a:lnTo>
                  <a:lnTo>
                    <a:pt x="1357" y="0"/>
                  </a:lnTo>
                  <a:lnTo>
                    <a:pt x="1412" y="1"/>
                  </a:lnTo>
                  <a:lnTo>
                    <a:pt x="1468" y="5"/>
                  </a:lnTo>
                  <a:lnTo>
                    <a:pt x="1525" y="10"/>
                  </a:lnTo>
                  <a:lnTo>
                    <a:pt x="1581" y="18"/>
                  </a:lnTo>
                  <a:lnTo>
                    <a:pt x="1639" y="28"/>
                  </a:lnTo>
                  <a:lnTo>
                    <a:pt x="1698" y="40"/>
                  </a:lnTo>
                  <a:lnTo>
                    <a:pt x="1757" y="55"/>
                  </a:lnTo>
                  <a:lnTo>
                    <a:pt x="1816" y="73"/>
                  </a:lnTo>
                  <a:lnTo>
                    <a:pt x="1876" y="93"/>
                  </a:lnTo>
                  <a:lnTo>
                    <a:pt x="1937" y="116"/>
                  </a:lnTo>
                  <a:lnTo>
                    <a:pt x="1997" y="142"/>
                  </a:lnTo>
                  <a:lnTo>
                    <a:pt x="2058" y="170"/>
                  </a:lnTo>
                  <a:lnTo>
                    <a:pt x="2120" y="201"/>
                  </a:lnTo>
                  <a:lnTo>
                    <a:pt x="2183" y="236"/>
                  </a:lnTo>
                  <a:lnTo>
                    <a:pt x="2245" y="274"/>
                  </a:lnTo>
                  <a:lnTo>
                    <a:pt x="2308" y="316"/>
                  </a:lnTo>
                  <a:lnTo>
                    <a:pt x="2371" y="361"/>
                  </a:lnTo>
                  <a:lnTo>
                    <a:pt x="2434" y="410"/>
                  </a:lnTo>
                  <a:lnTo>
                    <a:pt x="2497" y="462"/>
                  </a:lnTo>
                  <a:lnTo>
                    <a:pt x="2561" y="517"/>
                  </a:lnTo>
                  <a:lnTo>
                    <a:pt x="2625" y="576"/>
                  </a:lnTo>
                  <a:lnTo>
                    <a:pt x="2379" y="993"/>
                  </a:lnTo>
                  <a:lnTo>
                    <a:pt x="2133" y="1411"/>
                  </a:lnTo>
                  <a:lnTo>
                    <a:pt x="1887" y="1830"/>
                  </a:lnTo>
                  <a:lnTo>
                    <a:pt x="1641" y="2248"/>
                  </a:lnTo>
                  <a:lnTo>
                    <a:pt x="1625" y="2230"/>
                  </a:lnTo>
                  <a:lnTo>
                    <a:pt x="1610" y="2213"/>
                  </a:lnTo>
                  <a:lnTo>
                    <a:pt x="1595" y="2197"/>
                  </a:lnTo>
                  <a:lnTo>
                    <a:pt x="1580" y="2183"/>
                  </a:lnTo>
                  <a:lnTo>
                    <a:pt x="1565" y="2169"/>
                  </a:lnTo>
                  <a:lnTo>
                    <a:pt x="1550" y="2157"/>
                  </a:lnTo>
                  <a:lnTo>
                    <a:pt x="1535" y="2145"/>
                  </a:lnTo>
                  <a:lnTo>
                    <a:pt x="1522" y="2135"/>
                  </a:lnTo>
                  <a:lnTo>
                    <a:pt x="1507" y="2125"/>
                  </a:lnTo>
                  <a:lnTo>
                    <a:pt x="1492" y="2116"/>
                  </a:lnTo>
                  <a:lnTo>
                    <a:pt x="1478" y="2108"/>
                  </a:lnTo>
                  <a:lnTo>
                    <a:pt x="1464" y="2101"/>
                  </a:lnTo>
                  <a:lnTo>
                    <a:pt x="1449" y="2095"/>
                  </a:lnTo>
                  <a:lnTo>
                    <a:pt x="1435" y="2090"/>
                  </a:lnTo>
                  <a:lnTo>
                    <a:pt x="1421" y="2086"/>
                  </a:lnTo>
                  <a:lnTo>
                    <a:pt x="1407" y="2082"/>
                  </a:lnTo>
                  <a:lnTo>
                    <a:pt x="1393" y="2079"/>
                  </a:lnTo>
                  <a:lnTo>
                    <a:pt x="1380" y="2076"/>
                  </a:lnTo>
                  <a:lnTo>
                    <a:pt x="1366" y="2075"/>
                  </a:lnTo>
                  <a:lnTo>
                    <a:pt x="1353" y="2074"/>
                  </a:lnTo>
                  <a:lnTo>
                    <a:pt x="1340" y="2073"/>
                  </a:lnTo>
                  <a:lnTo>
                    <a:pt x="1327" y="2073"/>
                  </a:lnTo>
                  <a:lnTo>
                    <a:pt x="1314" y="2074"/>
                  </a:lnTo>
                  <a:lnTo>
                    <a:pt x="1300" y="2075"/>
                  </a:lnTo>
                  <a:lnTo>
                    <a:pt x="1288" y="2077"/>
                  </a:lnTo>
                  <a:lnTo>
                    <a:pt x="1275" y="2079"/>
                  </a:lnTo>
                  <a:lnTo>
                    <a:pt x="1263" y="2082"/>
                  </a:lnTo>
                  <a:lnTo>
                    <a:pt x="1252" y="2085"/>
                  </a:lnTo>
                  <a:lnTo>
                    <a:pt x="1240" y="2089"/>
                  </a:lnTo>
                  <a:lnTo>
                    <a:pt x="1228" y="2093"/>
                  </a:lnTo>
                  <a:lnTo>
                    <a:pt x="1206" y="2101"/>
                  </a:lnTo>
                  <a:lnTo>
                    <a:pt x="1185" y="2111"/>
                  </a:lnTo>
                  <a:lnTo>
                    <a:pt x="1165" y="2122"/>
                  </a:lnTo>
                  <a:lnTo>
                    <a:pt x="1146" y="2134"/>
                  </a:lnTo>
                  <a:lnTo>
                    <a:pt x="1127" y="2146"/>
                  </a:lnTo>
                  <a:lnTo>
                    <a:pt x="1110" y="2159"/>
                  </a:lnTo>
                  <a:lnTo>
                    <a:pt x="1095" y="2171"/>
                  </a:lnTo>
                  <a:lnTo>
                    <a:pt x="1081" y="2184"/>
                  </a:lnTo>
                  <a:lnTo>
                    <a:pt x="1068" y="2196"/>
                  </a:lnTo>
                  <a:lnTo>
                    <a:pt x="1046" y="2218"/>
                  </a:lnTo>
                  <a:lnTo>
                    <a:pt x="1037" y="2228"/>
                  </a:lnTo>
                  <a:lnTo>
                    <a:pt x="1029" y="2236"/>
                  </a:lnTo>
                  <a:lnTo>
                    <a:pt x="1019" y="2249"/>
                  </a:lnTo>
                  <a:lnTo>
                    <a:pt x="1016" y="2254"/>
                  </a:lnTo>
                </a:path>
              </a:pathLst>
            </a:custGeom>
            <a:noFill/>
            <a:ln w="12700" cap="rnd">
              <a:noFill/>
              <a:round/>
              <a:headEnd/>
              <a:tailEnd/>
            </a:ln>
          </p:spPr>
          <p:txBody>
            <a:bodyPr/>
            <a:lstStyle/>
            <a:p>
              <a:endParaRPr lang="en-GB"/>
            </a:p>
          </p:txBody>
        </p:sp>
        <p:sp>
          <p:nvSpPr>
            <p:cNvPr id="6157" name="Freeform 11"/>
            <p:cNvSpPr>
              <a:spLocks/>
            </p:cNvSpPr>
            <p:nvPr/>
          </p:nvSpPr>
          <p:spPr bwMode="auto">
            <a:xfrm>
              <a:off x="1968" y="1408"/>
              <a:ext cx="1831" cy="464"/>
            </a:xfrm>
            <a:custGeom>
              <a:avLst/>
              <a:gdLst>
                <a:gd name="T0" fmla="*/ 0 w 1831"/>
                <a:gd name="T1" fmla="*/ 462 h 464"/>
                <a:gd name="T2" fmla="*/ 10 w 1831"/>
                <a:gd name="T3" fmla="*/ 453 h 464"/>
                <a:gd name="T4" fmla="*/ 38 w 1831"/>
                <a:gd name="T5" fmla="*/ 424 h 464"/>
                <a:gd name="T6" fmla="*/ 85 w 1831"/>
                <a:gd name="T7" fmla="*/ 378 h 464"/>
                <a:gd name="T8" fmla="*/ 148 w 1831"/>
                <a:gd name="T9" fmla="*/ 321 h 464"/>
                <a:gd name="T10" fmla="*/ 186 w 1831"/>
                <a:gd name="T11" fmla="*/ 290 h 464"/>
                <a:gd name="T12" fmla="*/ 226 w 1831"/>
                <a:gd name="T13" fmla="*/ 257 h 464"/>
                <a:gd name="T14" fmla="*/ 272 w 1831"/>
                <a:gd name="T15" fmla="*/ 225 h 464"/>
                <a:gd name="T16" fmla="*/ 321 w 1831"/>
                <a:gd name="T17" fmla="*/ 193 h 464"/>
                <a:gd name="T18" fmla="*/ 372 w 1831"/>
                <a:gd name="T19" fmla="*/ 161 h 464"/>
                <a:gd name="T20" fmla="*/ 428 w 1831"/>
                <a:gd name="T21" fmla="*/ 131 h 464"/>
                <a:gd name="T22" fmla="*/ 486 w 1831"/>
                <a:gd name="T23" fmla="*/ 101 h 464"/>
                <a:gd name="T24" fmla="*/ 547 w 1831"/>
                <a:gd name="T25" fmla="*/ 75 h 464"/>
                <a:gd name="T26" fmla="*/ 612 w 1831"/>
                <a:gd name="T27" fmla="*/ 52 h 464"/>
                <a:gd name="T28" fmla="*/ 678 w 1831"/>
                <a:gd name="T29" fmla="*/ 32 h 464"/>
                <a:gd name="T30" fmla="*/ 713 w 1831"/>
                <a:gd name="T31" fmla="*/ 24 h 464"/>
                <a:gd name="T32" fmla="*/ 748 w 1831"/>
                <a:gd name="T33" fmla="*/ 17 h 464"/>
                <a:gd name="T34" fmla="*/ 784 w 1831"/>
                <a:gd name="T35" fmla="*/ 11 h 464"/>
                <a:gd name="T36" fmla="*/ 820 w 1831"/>
                <a:gd name="T37" fmla="*/ 7 h 464"/>
                <a:gd name="T38" fmla="*/ 856 w 1831"/>
                <a:gd name="T39" fmla="*/ 3 h 464"/>
                <a:gd name="T40" fmla="*/ 894 w 1831"/>
                <a:gd name="T41" fmla="*/ 1 h 464"/>
                <a:gd name="T42" fmla="*/ 933 w 1831"/>
                <a:gd name="T43" fmla="*/ 0 h 464"/>
                <a:gd name="T44" fmla="*/ 972 w 1831"/>
                <a:gd name="T45" fmla="*/ 2 h 464"/>
                <a:gd name="T46" fmla="*/ 1011 w 1831"/>
                <a:gd name="T47" fmla="*/ 4 h 464"/>
                <a:gd name="T48" fmla="*/ 1050 w 1831"/>
                <a:gd name="T49" fmla="*/ 8 h 464"/>
                <a:gd name="T50" fmla="*/ 1131 w 1831"/>
                <a:gd name="T51" fmla="*/ 23 h 464"/>
                <a:gd name="T52" fmla="*/ 1172 w 1831"/>
                <a:gd name="T53" fmla="*/ 33 h 464"/>
                <a:gd name="T54" fmla="*/ 1213 w 1831"/>
                <a:gd name="T55" fmla="*/ 45 h 464"/>
                <a:gd name="T56" fmla="*/ 1256 w 1831"/>
                <a:gd name="T57" fmla="*/ 59 h 464"/>
                <a:gd name="T58" fmla="*/ 1297 w 1831"/>
                <a:gd name="T59" fmla="*/ 75 h 464"/>
                <a:gd name="T60" fmla="*/ 1340 w 1831"/>
                <a:gd name="T61" fmla="*/ 94 h 464"/>
                <a:gd name="T62" fmla="*/ 1383 w 1831"/>
                <a:gd name="T63" fmla="*/ 115 h 464"/>
                <a:gd name="T64" fmla="*/ 1427 w 1831"/>
                <a:gd name="T65" fmla="*/ 137 h 464"/>
                <a:gd name="T66" fmla="*/ 1470 w 1831"/>
                <a:gd name="T67" fmla="*/ 162 h 464"/>
                <a:gd name="T68" fmla="*/ 1515 w 1831"/>
                <a:gd name="T69" fmla="*/ 191 h 464"/>
                <a:gd name="T70" fmla="*/ 1559 w 1831"/>
                <a:gd name="T71" fmla="*/ 222 h 464"/>
                <a:gd name="T72" fmla="*/ 1604 w 1831"/>
                <a:gd name="T73" fmla="*/ 255 h 464"/>
                <a:gd name="T74" fmla="*/ 1648 w 1831"/>
                <a:gd name="T75" fmla="*/ 290 h 464"/>
                <a:gd name="T76" fmla="*/ 1694 w 1831"/>
                <a:gd name="T77" fmla="*/ 330 h 464"/>
                <a:gd name="T78" fmla="*/ 1739 w 1831"/>
                <a:gd name="T79" fmla="*/ 371 h 464"/>
                <a:gd name="T80" fmla="*/ 1785 w 1831"/>
                <a:gd name="T81" fmla="*/ 416 h 464"/>
                <a:gd name="T82" fmla="*/ 1830 w 1831"/>
                <a:gd name="T83" fmla="*/ 463 h 46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831"/>
                <a:gd name="T127" fmla="*/ 0 h 464"/>
                <a:gd name="T128" fmla="*/ 1831 w 1831"/>
                <a:gd name="T129" fmla="*/ 464 h 46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831" h="464">
                  <a:moveTo>
                    <a:pt x="0" y="462"/>
                  </a:moveTo>
                  <a:lnTo>
                    <a:pt x="10" y="453"/>
                  </a:lnTo>
                  <a:lnTo>
                    <a:pt x="38" y="424"/>
                  </a:lnTo>
                  <a:lnTo>
                    <a:pt x="85" y="378"/>
                  </a:lnTo>
                  <a:lnTo>
                    <a:pt x="148" y="321"/>
                  </a:lnTo>
                  <a:lnTo>
                    <a:pt x="186" y="290"/>
                  </a:lnTo>
                  <a:lnTo>
                    <a:pt x="226" y="257"/>
                  </a:lnTo>
                  <a:lnTo>
                    <a:pt x="272" y="225"/>
                  </a:lnTo>
                  <a:lnTo>
                    <a:pt x="321" y="193"/>
                  </a:lnTo>
                  <a:lnTo>
                    <a:pt x="372" y="161"/>
                  </a:lnTo>
                  <a:lnTo>
                    <a:pt x="428" y="131"/>
                  </a:lnTo>
                  <a:lnTo>
                    <a:pt x="486" y="101"/>
                  </a:lnTo>
                  <a:lnTo>
                    <a:pt x="547" y="75"/>
                  </a:lnTo>
                  <a:lnTo>
                    <a:pt x="612" y="52"/>
                  </a:lnTo>
                  <a:lnTo>
                    <a:pt x="678" y="32"/>
                  </a:lnTo>
                  <a:lnTo>
                    <a:pt x="713" y="24"/>
                  </a:lnTo>
                  <a:lnTo>
                    <a:pt x="748" y="17"/>
                  </a:lnTo>
                  <a:lnTo>
                    <a:pt x="784" y="11"/>
                  </a:lnTo>
                  <a:lnTo>
                    <a:pt x="820" y="7"/>
                  </a:lnTo>
                  <a:lnTo>
                    <a:pt x="856" y="3"/>
                  </a:lnTo>
                  <a:lnTo>
                    <a:pt x="894" y="1"/>
                  </a:lnTo>
                  <a:lnTo>
                    <a:pt x="933" y="0"/>
                  </a:lnTo>
                  <a:lnTo>
                    <a:pt x="972" y="2"/>
                  </a:lnTo>
                  <a:lnTo>
                    <a:pt x="1011" y="4"/>
                  </a:lnTo>
                  <a:lnTo>
                    <a:pt x="1050" y="8"/>
                  </a:lnTo>
                  <a:lnTo>
                    <a:pt x="1131" y="23"/>
                  </a:lnTo>
                  <a:lnTo>
                    <a:pt x="1172" y="33"/>
                  </a:lnTo>
                  <a:lnTo>
                    <a:pt x="1213" y="45"/>
                  </a:lnTo>
                  <a:lnTo>
                    <a:pt x="1256" y="59"/>
                  </a:lnTo>
                  <a:lnTo>
                    <a:pt x="1297" y="75"/>
                  </a:lnTo>
                  <a:lnTo>
                    <a:pt x="1340" y="94"/>
                  </a:lnTo>
                  <a:lnTo>
                    <a:pt x="1383" y="115"/>
                  </a:lnTo>
                  <a:lnTo>
                    <a:pt x="1427" y="137"/>
                  </a:lnTo>
                  <a:lnTo>
                    <a:pt x="1470" y="162"/>
                  </a:lnTo>
                  <a:lnTo>
                    <a:pt x="1515" y="191"/>
                  </a:lnTo>
                  <a:lnTo>
                    <a:pt x="1559" y="222"/>
                  </a:lnTo>
                  <a:lnTo>
                    <a:pt x="1604" y="255"/>
                  </a:lnTo>
                  <a:lnTo>
                    <a:pt x="1648" y="290"/>
                  </a:lnTo>
                  <a:lnTo>
                    <a:pt x="1694" y="330"/>
                  </a:lnTo>
                  <a:lnTo>
                    <a:pt x="1739" y="371"/>
                  </a:lnTo>
                  <a:lnTo>
                    <a:pt x="1785" y="416"/>
                  </a:lnTo>
                  <a:lnTo>
                    <a:pt x="1830" y="463"/>
                  </a:lnTo>
                </a:path>
              </a:pathLst>
            </a:custGeom>
            <a:noFill/>
            <a:ln w="12700" cap="rnd">
              <a:solidFill>
                <a:srgbClr val="001A6B"/>
              </a:solidFill>
              <a:round/>
              <a:headEnd/>
              <a:tailEnd/>
            </a:ln>
          </p:spPr>
          <p:txBody>
            <a:bodyPr/>
            <a:lstStyle/>
            <a:p>
              <a:endParaRPr lang="en-GB"/>
            </a:p>
          </p:txBody>
        </p:sp>
        <p:sp>
          <p:nvSpPr>
            <p:cNvPr id="6158" name="Rectangle 12"/>
            <p:cNvSpPr>
              <a:spLocks noChangeArrowheads="1"/>
            </p:cNvSpPr>
            <p:nvPr/>
          </p:nvSpPr>
          <p:spPr bwMode="auto">
            <a:xfrm>
              <a:off x="2260" y="744"/>
              <a:ext cx="1240" cy="289"/>
            </a:xfrm>
            <a:prstGeom prst="rect">
              <a:avLst/>
            </a:prstGeom>
            <a:noFill/>
            <a:ln w="12700">
              <a:noFill/>
              <a:miter lim="800000"/>
              <a:headEnd/>
              <a:tailEnd/>
            </a:ln>
          </p:spPr>
          <p:txBody>
            <a:bodyPr wrap="none" lIns="90488" tIns="44450" rIns="90488" bIns="44450">
              <a:spAutoFit/>
            </a:bodyPr>
            <a:lstStyle/>
            <a:p>
              <a:pPr algn="ctr"/>
              <a:r>
                <a:rPr lang="en-GB" sz="1200" b="1" dirty="0">
                  <a:latin typeface="Arial" charset="0"/>
                </a:rPr>
                <a:t>Assess the nature of the</a:t>
              </a:r>
            </a:p>
            <a:p>
              <a:pPr algn="ctr"/>
              <a:r>
                <a:rPr lang="en-GB" sz="1200" b="1" dirty="0">
                  <a:latin typeface="Arial" charset="0"/>
                </a:rPr>
                <a:t>environment</a:t>
              </a:r>
            </a:p>
          </p:txBody>
        </p:sp>
        <p:sp>
          <p:nvSpPr>
            <p:cNvPr id="6159" name="Rectangle 13"/>
            <p:cNvSpPr>
              <a:spLocks noChangeArrowheads="1"/>
            </p:cNvSpPr>
            <p:nvPr/>
          </p:nvSpPr>
          <p:spPr bwMode="auto">
            <a:xfrm>
              <a:off x="2354" y="1116"/>
              <a:ext cx="1053" cy="289"/>
            </a:xfrm>
            <a:prstGeom prst="rect">
              <a:avLst/>
            </a:prstGeom>
            <a:noFill/>
            <a:ln w="12700">
              <a:noFill/>
              <a:miter lim="800000"/>
              <a:headEnd/>
              <a:tailEnd/>
            </a:ln>
          </p:spPr>
          <p:txBody>
            <a:bodyPr wrap="none" lIns="90488" tIns="44450" rIns="90488" bIns="44450">
              <a:spAutoFit/>
            </a:bodyPr>
            <a:lstStyle/>
            <a:p>
              <a:pPr algn="ctr"/>
              <a:r>
                <a:rPr lang="en-GB" sz="1200" b="1">
                  <a:latin typeface="Arial" charset="0"/>
                </a:rPr>
                <a:t>Audit environmental</a:t>
              </a:r>
            </a:p>
            <a:p>
              <a:pPr algn="ctr"/>
              <a:r>
                <a:rPr lang="en-GB" sz="1200" b="1">
                  <a:latin typeface="Arial" charset="0"/>
                </a:rPr>
                <a:t>influences</a:t>
              </a:r>
            </a:p>
          </p:txBody>
        </p:sp>
        <p:sp>
          <p:nvSpPr>
            <p:cNvPr id="6160" name="Rectangle 14"/>
            <p:cNvSpPr>
              <a:spLocks noChangeArrowheads="1"/>
            </p:cNvSpPr>
            <p:nvPr/>
          </p:nvSpPr>
          <p:spPr bwMode="auto">
            <a:xfrm>
              <a:off x="2395" y="1515"/>
              <a:ext cx="970" cy="289"/>
            </a:xfrm>
            <a:prstGeom prst="rect">
              <a:avLst/>
            </a:prstGeom>
            <a:noFill/>
            <a:ln w="12700">
              <a:noFill/>
              <a:miter lim="800000"/>
              <a:headEnd/>
              <a:tailEnd/>
            </a:ln>
          </p:spPr>
          <p:txBody>
            <a:bodyPr wrap="none" lIns="90488" tIns="44450" rIns="90488" bIns="44450">
              <a:spAutoFit/>
            </a:bodyPr>
            <a:lstStyle/>
            <a:p>
              <a:pPr algn="ctr"/>
              <a:r>
                <a:rPr lang="en-GB" sz="1200" b="1">
                  <a:latin typeface="Arial" charset="0"/>
                </a:rPr>
                <a:t>Identify key</a:t>
              </a:r>
            </a:p>
            <a:p>
              <a:pPr algn="ctr"/>
              <a:r>
                <a:rPr lang="en-GB" sz="1200" b="1">
                  <a:latin typeface="Arial" charset="0"/>
                </a:rPr>
                <a:t>competitive forces</a:t>
              </a:r>
            </a:p>
          </p:txBody>
        </p:sp>
        <p:sp>
          <p:nvSpPr>
            <p:cNvPr id="6161" name="Rectangle 15"/>
            <p:cNvSpPr>
              <a:spLocks noChangeArrowheads="1"/>
            </p:cNvSpPr>
            <p:nvPr/>
          </p:nvSpPr>
          <p:spPr bwMode="auto">
            <a:xfrm>
              <a:off x="2512" y="2348"/>
              <a:ext cx="736" cy="406"/>
            </a:xfrm>
            <a:prstGeom prst="rect">
              <a:avLst/>
            </a:prstGeom>
            <a:noFill/>
            <a:ln w="12700">
              <a:noFill/>
              <a:miter lim="800000"/>
              <a:headEnd/>
              <a:tailEnd/>
            </a:ln>
          </p:spPr>
          <p:txBody>
            <a:bodyPr wrap="none" lIns="90488" tIns="44450" rIns="90488" bIns="44450">
              <a:spAutoFit/>
            </a:bodyPr>
            <a:lstStyle/>
            <a:p>
              <a:pPr algn="ctr"/>
              <a:r>
                <a:rPr lang="en-GB" sz="1200" b="1" dirty="0">
                  <a:latin typeface="Arial" charset="0"/>
                </a:rPr>
                <a:t>Identify key</a:t>
              </a:r>
            </a:p>
            <a:p>
              <a:pPr algn="ctr"/>
              <a:r>
                <a:rPr lang="en-GB" sz="1200" b="1" dirty="0">
                  <a:latin typeface="Arial" charset="0"/>
                </a:rPr>
                <a:t>opportunities</a:t>
              </a:r>
            </a:p>
            <a:p>
              <a:pPr algn="ctr"/>
              <a:r>
                <a:rPr lang="en-GB" sz="1200" dirty="0">
                  <a:solidFill>
                    <a:schemeClr val="bg2"/>
                  </a:solidFill>
                  <a:latin typeface="Arial" charset="0"/>
                </a:rPr>
                <a:t> and threats</a:t>
              </a:r>
            </a:p>
          </p:txBody>
        </p:sp>
        <p:sp>
          <p:nvSpPr>
            <p:cNvPr id="6162" name="Rectangle 16"/>
            <p:cNvSpPr>
              <a:spLocks noChangeArrowheads="1"/>
            </p:cNvSpPr>
            <p:nvPr/>
          </p:nvSpPr>
          <p:spPr bwMode="auto">
            <a:xfrm>
              <a:off x="2350" y="1971"/>
              <a:ext cx="1059" cy="289"/>
            </a:xfrm>
            <a:prstGeom prst="rect">
              <a:avLst/>
            </a:prstGeom>
            <a:noFill/>
            <a:ln w="12700">
              <a:noFill/>
              <a:miter lim="800000"/>
              <a:headEnd/>
              <a:tailEnd/>
            </a:ln>
          </p:spPr>
          <p:txBody>
            <a:bodyPr wrap="none" lIns="90488" tIns="44450" rIns="90488" bIns="44450">
              <a:spAutoFit/>
            </a:bodyPr>
            <a:lstStyle/>
            <a:p>
              <a:pPr algn="ctr"/>
              <a:r>
                <a:rPr lang="en-GB" sz="1200" b="1" dirty="0">
                  <a:latin typeface="Arial" charset="0"/>
                </a:rPr>
                <a:t>Identify</a:t>
              </a:r>
            </a:p>
            <a:p>
              <a:pPr algn="ctr"/>
              <a:r>
                <a:rPr lang="en-GB" sz="1200" b="1" dirty="0">
                  <a:latin typeface="Arial" charset="0"/>
                </a:rPr>
                <a:t>competitive position</a:t>
              </a:r>
            </a:p>
          </p:txBody>
        </p:sp>
        <p:sp>
          <p:nvSpPr>
            <p:cNvPr id="6163" name="Rectangle 17"/>
            <p:cNvSpPr>
              <a:spLocks noChangeArrowheads="1"/>
            </p:cNvSpPr>
            <p:nvPr/>
          </p:nvSpPr>
          <p:spPr bwMode="auto">
            <a:xfrm>
              <a:off x="2569" y="2930"/>
              <a:ext cx="622" cy="324"/>
            </a:xfrm>
            <a:prstGeom prst="rect">
              <a:avLst/>
            </a:prstGeom>
            <a:noFill/>
            <a:ln w="12700">
              <a:noFill/>
              <a:miter lim="800000"/>
              <a:headEnd/>
              <a:tailEnd/>
            </a:ln>
          </p:spPr>
          <p:txBody>
            <a:bodyPr lIns="90488" tIns="44450" rIns="90488" bIns="44450">
              <a:spAutoFit/>
            </a:bodyPr>
            <a:lstStyle/>
            <a:p>
              <a:pPr algn="ctr"/>
              <a:r>
                <a:rPr lang="en-GB" sz="1400" b="1" dirty="0">
                  <a:solidFill>
                    <a:srgbClr val="000000"/>
                  </a:solidFill>
                  <a:latin typeface="Arial" charset="0"/>
                </a:rPr>
                <a:t>Strategic</a:t>
              </a:r>
            </a:p>
            <a:p>
              <a:pPr algn="ctr"/>
              <a:r>
                <a:rPr lang="en-GB" sz="1400" b="1" dirty="0">
                  <a:solidFill>
                    <a:srgbClr val="000000"/>
                  </a:solidFill>
                  <a:latin typeface="Arial" charset="0"/>
                </a:rPr>
                <a:t>position</a:t>
              </a:r>
            </a:p>
          </p:txBody>
        </p:sp>
        <p:sp>
          <p:nvSpPr>
            <p:cNvPr id="6164" name="Freeform 18"/>
            <p:cNvSpPr>
              <a:spLocks/>
            </p:cNvSpPr>
            <p:nvPr/>
          </p:nvSpPr>
          <p:spPr bwMode="auto">
            <a:xfrm>
              <a:off x="1758" y="1036"/>
              <a:ext cx="2239" cy="500"/>
            </a:xfrm>
            <a:custGeom>
              <a:avLst/>
              <a:gdLst>
                <a:gd name="T0" fmla="*/ 0 w 2239"/>
                <a:gd name="T1" fmla="*/ 498 h 500"/>
                <a:gd name="T2" fmla="*/ 12 w 2239"/>
                <a:gd name="T3" fmla="*/ 488 h 500"/>
                <a:gd name="T4" fmla="*/ 47 w 2239"/>
                <a:gd name="T5" fmla="*/ 456 h 500"/>
                <a:gd name="T6" fmla="*/ 104 w 2239"/>
                <a:gd name="T7" fmla="*/ 407 h 500"/>
                <a:gd name="T8" fmla="*/ 180 w 2239"/>
                <a:gd name="T9" fmla="*/ 346 h 500"/>
                <a:gd name="T10" fmla="*/ 227 w 2239"/>
                <a:gd name="T11" fmla="*/ 313 h 500"/>
                <a:gd name="T12" fmla="*/ 276 w 2239"/>
                <a:gd name="T13" fmla="*/ 277 h 500"/>
                <a:gd name="T14" fmla="*/ 332 w 2239"/>
                <a:gd name="T15" fmla="*/ 243 h 500"/>
                <a:gd name="T16" fmla="*/ 391 w 2239"/>
                <a:gd name="T17" fmla="*/ 207 h 500"/>
                <a:gd name="T18" fmla="*/ 454 w 2239"/>
                <a:gd name="T19" fmla="*/ 173 h 500"/>
                <a:gd name="T20" fmla="*/ 522 w 2239"/>
                <a:gd name="T21" fmla="*/ 141 h 500"/>
                <a:gd name="T22" fmla="*/ 595 w 2239"/>
                <a:gd name="T23" fmla="*/ 109 h 500"/>
                <a:gd name="T24" fmla="*/ 669 w 2239"/>
                <a:gd name="T25" fmla="*/ 81 h 500"/>
                <a:gd name="T26" fmla="*/ 748 w 2239"/>
                <a:gd name="T27" fmla="*/ 56 h 500"/>
                <a:gd name="T28" fmla="*/ 829 w 2239"/>
                <a:gd name="T29" fmla="*/ 34 h 500"/>
                <a:gd name="T30" fmla="*/ 871 w 2239"/>
                <a:gd name="T31" fmla="*/ 26 h 500"/>
                <a:gd name="T32" fmla="*/ 915 w 2239"/>
                <a:gd name="T33" fmla="*/ 18 h 500"/>
                <a:gd name="T34" fmla="*/ 957 w 2239"/>
                <a:gd name="T35" fmla="*/ 12 h 500"/>
                <a:gd name="T36" fmla="*/ 1002 w 2239"/>
                <a:gd name="T37" fmla="*/ 7 h 500"/>
                <a:gd name="T38" fmla="*/ 1047 w 2239"/>
                <a:gd name="T39" fmla="*/ 3 h 500"/>
                <a:gd name="T40" fmla="*/ 1093 w 2239"/>
                <a:gd name="T41" fmla="*/ 1 h 500"/>
                <a:gd name="T42" fmla="*/ 1140 w 2239"/>
                <a:gd name="T43" fmla="*/ 0 h 500"/>
                <a:gd name="T44" fmla="*/ 1188 w 2239"/>
                <a:gd name="T45" fmla="*/ 2 h 500"/>
                <a:gd name="T46" fmla="*/ 1236 w 2239"/>
                <a:gd name="T47" fmla="*/ 4 h 500"/>
                <a:gd name="T48" fmla="*/ 1285 w 2239"/>
                <a:gd name="T49" fmla="*/ 9 h 500"/>
                <a:gd name="T50" fmla="*/ 1383 w 2239"/>
                <a:gd name="T51" fmla="*/ 24 h 500"/>
                <a:gd name="T52" fmla="*/ 1433 w 2239"/>
                <a:gd name="T53" fmla="*/ 35 h 500"/>
                <a:gd name="T54" fmla="*/ 1483 w 2239"/>
                <a:gd name="T55" fmla="*/ 49 h 500"/>
                <a:gd name="T56" fmla="*/ 1535 w 2239"/>
                <a:gd name="T57" fmla="*/ 64 h 500"/>
                <a:gd name="T58" fmla="*/ 1586 w 2239"/>
                <a:gd name="T59" fmla="*/ 81 h 500"/>
                <a:gd name="T60" fmla="*/ 1637 w 2239"/>
                <a:gd name="T61" fmla="*/ 101 h 500"/>
                <a:gd name="T62" fmla="*/ 1691 w 2239"/>
                <a:gd name="T63" fmla="*/ 123 h 500"/>
                <a:gd name="T64" fmla="*/ 1744 w 2239"/>
                <a:gd name="T65" fmla="*/ 148 h 500"/>
                <a:gd name="T66" fmla="*/ 1797 w 2239"/>
                <a:gd name="T67" fmla="*/ 175 h 500"/>
                <a:gd name="T68" fmla="*/ 1852 w 2239"/>
                <a:gd name="T69" fmla="*/ 205 h 500"/>
                <a:gd name="T70" fmla="*/ 1906 w 2239"/>
                <a:gd name="T71" fmla="*/ 239 h 500"/>
                <a:gd name="T72" fmla="*/ 1961 w 2239"/>
                <a:gd name="T73" fmla="*/ 274 h 500"/>
                <a:gd name="T74" fmla="*/ 2015 w 2239"/>
                <a:gd name="T75" fmla="*/ 313 h 500"/>
                <a:gd name="T76" fmla="*/ 2070 w 2239"/>
                <a:gd name="T77" fmla="*/ 355 h 500"/>
                <a:gd name="T78" fmla="*/ 2126 w 2239"/>
                <a:gd name="T79" fmla="*/ 400 h 500"/>
                <a:gd name="T80" fmla="*/ 2182 w 2239"/>
                <a:gd name="T81" fmla="*/ 448 h 500"/>
                <a:gd name="T82" fmla="*/ 2238 w 2239"/>
                <a:gd name="T83" fmla="*/ 499 h 50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239"/>
                <a:gd name="T127" fmla="*/ 0 h 500"/>
                <a:gd name="T128" fmla="*/ 2239 w 2239"/>
                <a:gd name="T129" fmla="*/ 500 h 500"/>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239" h="500">
                  <a:moveTo>
                    <a:pt x="0" y="498"/>
                  </a:moveTo>
                  <a:lnTo>
                    <a:pt x="12" y="488"/>
                  </a:lnTo>
                  <a:lnTo>
                    <a:pt x="47" y="456"/>
                  </a:lnTo>
                  <a:lnTo>
                    <a:pt x="104" y="407"/>
                  </a:lnTo>
                  <a:lnTo>
                    <a:pt x="180" y="346"/>
                  </a:lnTo>
                  <a:lnTo>
                    <a:pt x="227" y="313"/>
                  </a:lnTo>
                  <a:lnTo>
                    <a:pt x="276" y="277"/>
                  </a:lnTo>
                  <a:lnTo>
                    <a:pt x="332" y="243"/>
                  </a:lnTo>
                  <a:lnTo>
                    <a:pt x="391" y="207"/>
                  </a:lnTo>
                  <a:lnTo>
                    <a:pt x="454" y="173"/>
                  </a:lnTo>
                  <a:lnTo>
                    <a:pt x="522" y="141"/>
                  </a:lnTo>
                  <a:lnTo>
                    <a:pt x="595" y="109"/>
                  </a:lnTo>
                  <a:lnTo>
                    <a:pt x="669" y="81"/>
                  </a:lnTo>
                  <a:lnTo>
                    <a:pt x="748" y="56"/>
                  </a:lnTo>
                  <a:lnTo>
                    <a:pt x="829" y="34"/>
                  </a:lnTo>
                  <a:lnTo>
                    <a:pt x="871" y="26"/>
                  </a:lnTo>
                  <a:lnTo>
                    <a:pt x="915" y="18"/>
                  </a:lnTo>
                  <a:lnTo>
                    <a:pt x="957" y="12"/>
                  </a:lnTo>
                  <a:lnTo>
                    <a:pt x="1002" y="7"/>
                  </a:lnTo>
                  <a:lnTo>
                    <a:pt x="1047" y="3"/>
                  </a:lnTo>
                  <a:lnTo>
                    <a:pt x="1093" y="1"/>
                  </a:lnTo>
                  <a:lnTo>
                    <a:pt x="1140" y="0"/>
                  </a:lnTo>
                  <a:lnTo>
                    <a:pt x="1188" y="2"/>
                  </a:lnTo>
                  <a:lnTo>
                    <a:pt x="1236" y="4"/>
                  </a:lnTo>
                  <a:lnTo>
                    <a:pt x="1285" y="9"/>
                  </a:lnTo>
                  <a:lnTo>
                    <a:pt x="1383" y="24"/>
                  </a:lnTo>
                  <a:lnTo>
                    <a:pt x="1433" y="35"/>
                  </a:lnTo>
                  <a:lnTo>
                    <a:pt x="1483" y="49"/>
                  </a:lnTo>
                  <a:lnTo>
                    <a:pt x="1535" y="64"/>
                  </a:lnTo>
                  <a:lnTo>
                    <a:pt x="1586" y="81"/>
                  </a:lnTo>
                  <a:lnTo>
                    <a:pt x="1637" y="101"/>
                  </a:lnTo>
                  <a:lnTo>
                    <a:pt x="1691" y="123"/>
                  </a:lnTo>
                  <a:lnTo>
                    <a:pt x="1744" y="148"/>
                  </a:lnTo>
                  <a:lnTo>
                    <a:pt x="1797" y="175"/>
                  </a:lnTo>
                  <a:lnTo>
                    <a:pt x="1852" y="205"/>
                  </a:lnTo>
                  <a:lnTo>
                    <a:pt x="1906" y="239"/>
                  </a:lnTo>
                  <a:lnTo>
                    <a:pt x="1961" y="274"/>
                  </a:lnTo>
                  <a:lnTo>
                    <a:pt x="2015" y="313"/>
                  </a:lnTo>
                  <a:lnTo>
                    <a:pt x="2070" y="355"/>
                  </a:lnTo>
                  <a:lnTo>
                    <a:pt x="2126" y="400"/>
                  </a:lnTo>
                  <a:lnTo>
                    <a:pt x="2182" y="448"/>
                  </a:lnTo>
                  <a:lnTo>
                    <a:pt x="2238" y="499"/>
                  </a:lnTo>
                </a:path>
              </a:pathLst>
            </a:custGeom>
            <a:noFill/>
            <a:ln w="12700" cap="rnd">
              <a:solidFill>
                <a:srgbClr val="001A6B"/>
              </a:solidFill>
              <a:round/>
              <a:headEnd/>
              <a:tailEnd/>
            </a:ln>
          </p:spPr>
          <p:txBody>
            <a:bodyPr/>
            <a:lstStyle/>
            <a:p>
              <a:endParaRPr lang="en-GB"/>
            </a:p>
          </p:txBody>
        </p:sp>
        <p:sp>
          <p:nvSpPr>
            <p:cNvPr id="6165" name="Freeform 19"/>
            <p:cNvSpPr>
              <a:spLocks/>
            </p:cNvSpPr>
            <p:nvPr/>
          </p:nvSpPr>
          <p:spPr bwMode="auto">
            <a:xfrm>
              <a:off x="2166" y="1850"/>
              <a:ext cx="1435" cy="356"/>
            </a:xfrm>
            <a:custGeom>
              <a:avLst/>
              <a:gdLst>
                <a:gd name="T0" fmla="*/ 0 w 1435"/>
                <a:gd name="T1" fmla="*/ 354 h 356"/>
                <a:gd name="T2" fmla="*/ 7 w 1435"/>
                <a:gd name="T3" fmla="*/ 347 h 356"/>
                <a:gd name="T4" fmla="*/ 30 w 1435"/>
                <a:gd name="T5" fmla="*/ 324 h 356"/>
                <a:gd name="T6" fmla="*/ 66 w 1435"/>
                <a:gd name="T7" fmla="*/ 289 h 356"/>
                <a:gd name="T8" fmla="*/ 115 w 1435"/>
                <a:gd name="T9" fmla="*/ 246 h 356"/>
                <a:gd name="T10" fmla="*/ 145 w 1435"/>
                <a:gd name="T11" fmla="*/ 222 h 356"/>
                <a:gd name="T12" fmla="*/ 177 w 1435"/>
                <a:gd name="T13" fmla="*/ 197 h 356"/>
                <a:gd name="T14" fmla="*/ 213 w 1435"/>
                <a:gd name="T15" fmla="*/ 172 h 356"/>
                <a:gd name="T16" fmla="*/ 250 w 1435"/>
                <a:gd name="T17" fmla="*/ 147 h 356"/>
                <a:gd name="T18" fmla="*/ 291 w 1435"/>
                <a:gd name="T19" fmla="*/ 122 h 356"/>
                <a:gd name="T20" fmla="*/ 335 w 1435"/>
                <a:gd name="T21" fmla="*/ 99 h 356"/>
                <a:gd name="T22" fmla="*/ 381 w 1435"/>
                <a:gd name="T23" fmla="*/ 77 h 356"/>
                <a:gd name="T24" fmla="*/ 428 w 1435"/>
                <a:gd name="T25" fmla="*/ 57 h 356"/>
                <a:gd name="T26" fmla="*/ 479 w 1435"/>
                <a:gd name="T27" fmla="*/ 39 h 356"/>
                <a:gd name="T28" fmla="*/ 531 w 1435"/>
                <a:gd name="T29" fmla="*/ 24 h 356"/>
                <a:gd name="T30" fmla="*/ 558 w 1435"/>
                <a:gd name="T31" fmla="*/ 18 h 356"/>
                <a:gd name="T32" fmla="*/ 585 w 1435"/>
                <a:gd name="T33" fmla="*/ 12 h 356"/>
                <a:gd name="T34" fmla="*/ 613 w 1435"/>
                <a:gd name="T35" fmla="*/ 8 h 356"/>
                <a:gd name="T36" fmla="*/ 642 w 1435"/>
                <a:gd name="T37" fmla="*/ 5 h 356"/>
                <a:gd name="T38" fmla="*/ 671 w 1435"/>
                <a:gd name="T39" fmla="*/ 2 h 356"/>
                <a:gd name="T40" fmla="*/ 700 w 1435"/>
                <a:gd name="T41" fmla="*/ 0 h 356"/>
                <a:gd name="T42" fmla="*/ 730 w 1435"/>
                <a:gd name="T43" fmla="*/ 0 h 356"/>
                <a:gd name="T44" fmla="*/ 761 w 1435"/>
                <a:gd name="T45" fmla="*/ 1 h 356"/>
                <a:gd name="T46" fmla="*/ 792 w 1435"/>
                <a:gd name="T47" fmla="*/ 2 h 356"/>
                <a:gd name="T48" fmla="*/ 823 w 1435"/>
                <a:gd name="T49" fmla="*/ 6 h 356"/>
                <a:gd name="T50" fmla="*/ 886 w 1435"/>
                <a:gd name="T51" fmla="*/ 17 h 356"/>
                <a:gd name="T52" fmla="*/ 917 w 1435"/>
                <a:gd name="T53" fmla="*/ 25 h 356"/>
                <a:gd name="T54" fmla="*/ 950 w 1435"/>
                <a:gd name="T55" fmla="*/ 34 h 356"/>
                <a:gd name="T56" fmla="*/ 984 w 1435"/>
                <a:gd name="T57" fmla="*/ 45 h 356"/>
                <a:gd name="T58" fmla="*/ 1016 w 1435"/>
                <a:gd name="T59" fmla="*/ 57 h 356"/>
                <a:gd name="T60" fmla="*/ 1049 w 1435"/>
                <a:gd name="T61" fmla="*/ 71 h 356"/>
                <a:gd name="T62" fmla="*/ 1083 w 1435"/>
                <a:gd name="T63" fmla="*/ 87 h 356"/>
                <a:gd name="T64" fmla="*/ 1117 w 1435"/>
                <a:gd name="T65" fmla="*/ 104 h 356"/>
                <a:gd name="T66" fmla="*/ 1152 w 1435"/>
                <a:gd name="T67" fmla="*/ 124 h 356"/>
                <a:gd name="T68" fmla="*/ 1187 w 1435"/>
                <a:gd name="T69" fmla="*/ 145 h 356"/>
                <a:gd name="T70" fmla="*/ 1221 w 1435"/>
                <a:gd name="T71" fmla="*/ 169 h 356"/>
                <a:gd name="T72" fmla="*/ 1256 w 1435"/>
                <a:gd name="T73" fmla="*/ 195 h 356"/>
                <a:gd name="T74" fmla="*/ 1291 w 1435"/>
                <a:gd name="T75" fmla="*/ 222 h 356"/>
                <a:gd name="T76" fmla="*/ 1327 w 1435"/>
                <a:gd name="T77" fmla="*/ 253 h 356"/>
                <a:gd name="T78" fmla="*/ 1362 w 1435"/>
                <a:gd name="T79" fmla="*/ 284 h 356"/>
                <a:gd name="T80" fmla="*/ 1398 w 1435"/>
                <a:gd name="T81" fmla="*/ 319 h 356"/>
                <a:gd name="T82" fmla="*/ 1434 w 1435"/>
                <a:gd name="T83" fmla="*/ 355 h 3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435"/>
                <a:gd name="T127" fmla="*/ 0 h 356"/>
                <a:gd name="T128" fmla="*/ 1435 w 1435"/>
                <a:gd name="T129" fmla="*/ 356 h 3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435" h="356">
                  <a:moveTo>
                    <a:pt x="0" y="354"/>
                  </a:moveTo>
                  <a:lnTo>
                    <a:pt x="7" y="347"/>
                  </a:lnTo>
                  <a:lnTo>
                    <a:pt x="30" y="324"/>
                  </a:lnTo>
                  <a:lnTo>
                    <a:pt x="66" y="289"/>
                  </a:lnTo>
                  <a:lnTo>
                    <a:pt x="115" y="246"/>
                  </a:lnTo>
                  <a:lnTo>
                    <a:pt x="145" y="222"/>
                  </a:lnTo>
                  <a:lnTo>
                    <a:pt x="177" y="197"/>
                  </a:lnTo>
                  <a:lnTo>
                    <a:pt x="213" y="172"/>
                  </a:lnTo>
                  <a:lnTo>
                    <a:pt x="250" y="147"/>
                  </a:lnTo>
                  <a:lnTo>
                    <a:pt x="291" y="122"/>
                  </a:lnTo>
                  <a:lnTo>
                    <a:pt x="335" y="99"/>
                  </a:lnTo>
                  <a:lnTo>
                    <a:pt x="381" y="77"/>
                  </a:lnTo>
                  <a:lnTo>
                    <a:pt x="428" y="57"/>
                  </a:lnTo>
                  <a:lnTo>
                    <a:pt x="479" y="39"/>
                  </a:lnTo>
                  <a:lnTo>
                    <a:pt x="531" y="24"/>
                  </a:lnTo>
                  <a:lnTo>
                    <a:pt x="558" y="18"/>
                  </a:lnTo>
                  <a:lnTo>
                    <a:pt x="585" y="12"/>
                  </a:lnTo>
                  <a:lnTo>
                    <a:pt x="613" y="8"/>
                  </a:lnTo>
                  <a:lnTo>
                    <a:pt x="642" y="5"/>
                  </a:lnTo>
                  <a:lnTo>
                    <a:pt x="671" y="2"/>
                  </a:lnTo>
                  <a:lnTo>
                    <a:pt x="700" y="0"/>
                  </a:lnTo>
                  <a:lnTo>
                    <a:pt x="730" y="0"/>
                  </a:lnTo>
                  <a:lnTo>
                    <a:pt x="761" y="1"/>
                  </a:lnTo>
                  <a:lnTo>
                    <a:pt x="792" y="2"/>
                  </a:lnTo>
                  <a:lnTo>
                    <a:pt x="823" y="6"/>
                  </a:lnTo>
                  <a:lnTo>
                    <a:pt x="886" y="17"/>
                  </a:lnTo>
                  <a:lnTo>
                    <a:pt x="917" y="25"/>
                  </a:lnTo>
                  <a:lnTo>
                    <a:pt x="950" y="34"/>
                  </a:lnTo>
                  <a:lnTo>
                    <a:pt x="984" y="45"/>
                  </a:lnTo>
                  <a:lnTo>
                    <a:pt x="1016" y="57"/>
                  </a:lnTo>
                  <a:lnTo>
                    <a:pt x="1049" y="71"/>
                  </a:lnTo>
                  <a:lnTo>
                    <a:pt x="1083" y="87"/>
                  </a:lnTo>
                  <a:lnTo>
                    <a:pt x="1117" y="104"/>
                  </a:lnTo>
                  <a:lnTo>
                    <a:pt x="1152" y="124"/>
                  </a:lnTo>
                  <a:lnTo>
                    <a:pt x="1187" y="145"/>
                  </a:lnTo>
                  <a:lnTo>
                    <a:pt x="1221" y="169"/>
                  </a:lnTo>
                  <a:lnTo>
                    <a:pt x="1256" y="195"/>
                  </a:lnTo>
                  <a:lnTo>
                    <a:pt x="1291" y="222"/>
                  </a:lnTo>
                  <a:lnTo>
                    <a:pt x="1327" y="253"/>
                  </a:lnTo>
                  <a:lnTo>
                    <a:pt x="1362" y="284"/>
                  </a:lnTo>
                  <a:lnTo>
                    <a:pt x="1398" y="319"/>
                  </a:lnTo>
                  <a:lnTo>
                    <a:pt x="1434" y="355"/>
                  </a:lnTo>
                </a:path>
              </a:pathLst>
            </a:custGeom>
            <a:noFill/>
            <a:ln w="12700" cap="rnd">
              <a:solidFill>
                <a:srgbClr val="001A6B"/>
              </a:solidFill>
              <a:round/>
              <a:headEnd/>
              <a:tailEnd/>
            </a:ln>
          </p:spPr>
          <p:txBody>
            <a:bodyPr/>
            <a:lstStyle/>
            <a:p>
              <a:endParaRPr lang="en-GB"/>
            </a:p>
          </p:txBody>
        </p:sp>
        <p:sp>
          <p:nvSpPr>
            <p:cNvPr id="6166" name="Freeform 20"/>
            <p:cNvSpPr>
              <a:spLocks/>
            </p:cNvSpPr>
            <p:nvPr/>
          </p:nvSpPr>
          <p:spPr bwMode="auto">
            <a:xfrm>
              <a:off x="2370" y="2327"/>
              <a:ext cx="1027" cy="215"/>
            </a:xfrm>
            <a:custGeom>
              <a:avLst/>
              <a:gdLst>
                <a:gd name="T0" fmla="*/ 0 w 1027"/>
                <a:gd name="T1" fmla="*/ 213 h 215"/>
                <a:gd name="T2" fmla="*/ 5 w 1027"/>
                <a:gd name="T3" fmla="*/ 209 h 215"/>
                <a:gd name="T4" fmla="*/ 21 w 1027"/>
                <a:gd name="T5" fmla="*/ 196 h 215"/>
                <a:gd name="T6" fmla="*/ 47 w 1027"/>
                <a:gd name="T7" fmla="*/ 174 h 215"/>
                <a:gd name="T8" fmla="*/ 82 w 1027"/>
                <a:gd name="T9" fmla="*/ 148 h 215"/>
                <a:gd name="T10" fmla="*/ 104 w 1027"/>
                <a:gd name="T11" fmla="*/ 134 h 215"/>
                <a:gd name="T12" fmla="*/ 126 w 1027"/>
                <a:gd name="T13" fmla="*/ 119 h 215"/>
                <a:gd name="T14" fmla="*/ 152 w 1027"/>
                <a:gd name="T15" fmla="*/ 104 h 215"/>
                <a:gd name="T16" fmla="*/ 179 w 1027"/>
                <a:gd name="T17" fmla="*/ 89 h 215"/>
                <a:gd name="T18" fmla="*/ 208 w 1027"/>
                <a:gd name="T19" fmla="*/ 74 h 215"/>
                <a:gd name="T20" fmla="*/ 239 w 1027"/>
                <a:gd name="T21" fmla="*/ 60 h 215"/>
                <a:gd name="T22" fmla="*/ 272 w 1027"/>
                <a:gd name="T23" fmla="*/ 46 h 215"/>
                <a:gd name="T24" fmla="*/ 306 w 1027"/>
                <a:gd name="T25" fmla="*/ 35 h 215"/>
                <a:gd name="T26" fmla="*/ 343 w 1027"/>
                <a:gd name="T27" fmla="*/ 23 h 215"/>
                <a:gd name="T28" fmla="*/ 380 w 1027"/>
                <a:gd name="T29" fmla="*/ 14 h 215"/>
                <a:gd name="T30" fmla="*/ 399 w 1027"/>
                <a:gd name="T31" fmla="*/ 11 h 215"/>
                <a:gd name="T32" fmla="*/ 419 w 1027"/>
                <a:gd name="T33" fmla="*/ 8 h 215"/>
                <a:gd name="T34" fmla="*/ 439 w 1027"/>
                <a:gd name="T35" fmla="*/ 5 h 215"/>
                <a:gd name="T36" fmla="*/ 459 w 1027"/>
                <a:gd name="T37" fmla="*/ 3 h 215"/>
                <a:gd name="T38" fmla="*/ 480 w 1027"/>
                <a:gd name="T39" fmla="*/ 1 h 215"/>
                <a:gd name="T40" fmla="*/ 500 w 1027"/>
                <a:gd name="T41" fmla="*/ 0 h 215"/>
                <a:gd name="T42" fmla="*/ 523 w 1027"/>
                <a:gd name="T43" fmla="*/ 0 h 215"/>
                <a:gd name="T44" fmla="*/ 544 w 1027"/>
                <a:gd name="T45" fmla="*/ 0 h 215"/>
                <a:gd name="T46" fmla="*/ 567 w 1027"/>
                <a:gd name="T47" fmla="*/ 1 h 215"/>
                <a:gd name="T48" fmla="*/ 588 w 1027"/>
                <a:gd name="T49" fmla="*/ 4 h 215"/>
                <a:gd name="T50" fmla="*/ 634 w 1027"/>
                <a:gd name="T51" fmla="*/ 10 h 215"/>
                <a:gd name="T52" fmla="*/ 656 w 1027"/>
                <a:gd name="T53" fmla="*/ 14 h 215"/>
                <a:gd name="T54" fmla="*/ 680 w 1027"/>
                <a:gd name="T55" fmla="*/ 20 h 215"/>
                <a:gd name="T56" fmla="*/ 704 w 1027"/>
                <a:gd name="T57" fmla="*/ 27 h 215"/>
                <a:gd name="T58" fmla="*/ 727 w 1027"/>
                <a:gd name="T59" fmla="*/ 35 h 215"/>
                <a:gd name="T60" fmla="*/ 750 w 1027"/>
                <a:gd name="T61" fmla="*/ 43 h 215"/>
                <a:gd name="T62" fmla="*/ 775 w 1027"/>
                <a:gd name="T63" fmla="*/ 52 h 215"/>
                <a:gd name="T64" fmla="*/ 799 w 1027"/>
                <a:gd name="T65" fmla="*/ 63 h 215"/>
                <a:gd name="T66" fmla="*/ 824 w 1027"/>
                <a:gd name="T67" fmla="*/ 74 h 215"/>
                <a:gd name="T68" fmla="*/ 849 w 1027"/>
                <a:gd name="T69" fmla="*/ 88 h 215"/>
                <a:gd name="T70" fmla="*/ 874 w 1027"/>
                <a:gd name="T71" fmla="*/ 102 h 215"/>
                <a:gd name="T72" fmla="*/ 899 w 1027"/>
                <a:gd name="T73" fmla="*/ 118 h 215"/>
                <a:gd name="T74" fmla="*/ 924 w 1027"/>
                <a:gd name="T75" fmla="*/ 134 h 215"/>
                <a:gd name="T76" fmla="*/ 949 w 1027"/>
                <a:gd name="T77" fmla="*/ 152 h 215"/>
                <a:gd name="T78" fmla="*/ 975 w 1027"/>
                <a:gd name="T79" fmla="*/ 171 h 215"/>
                <a:gd name="T80" fmla="*/ 1000 w 1027"/>
                <a:gd name="T81" fmla="*/ 192 h 215"/>
                <a:gd name="T82" fmla="*/ 1026 w 1027"/>
                <a:gd name="T83" fmla="*/ 214 h 21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7"/>
                <a:gd name="T127" fmla="*/ 0 h 215"/>
                <a:gd name="T128" fmla="*/ 1027 w 1027"/>
                <a:gd name="T129" fmla="*/ 215 h 21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7" h="215">
                  <a:moveTo>
                    <a:pt x="0" y="213"/>
                  </a:moveTo>
                  <a:lnTo>
                    <a:pt x="5" y="209"/>
                  </a:lnTo>
                  <a:lnTo>
                    <a:pt x="21" y="196"/>
                  </a:lnTo>
                  <a:lnTo>
                    <a:pt x="47" y="174"/>
                  </a:lnTo>
                  <a:lnTo>
                    <a:pt x="82" y="148"/>
                  </a:lnTo>
                  <a:lnTo>
                    <a:pt x="104" y="134"/>
                  </a:lnTo>
                  <a:lnTo>
                    <a:pt x="126" y="119"/>
                  </a:lnTo>
                  <a:lnTo>
                    <a:pt x="152" y="104"/>
                  </a:lnTo>
                  <a:lnTo>
                    <a:pt x="179" y="89"/>
                  </a:lnTo>
                  <a:lnTo>
                    <a:pt x="208" y="74"/>
                  </a:lnTo>
                  <a:lnTo>
                    <a:pt x="239" y="60"/>
                  </a:lnTo>
                  <a:lnTo>
                    <a:pt x="272" y="46"/>
                  </a:lnTo>
                  <a:lnTo>
                    <a:pt x="306" y="35"/>
                  </a:lnTo>
                  <a:lnTo>
                    <a:pt x="343" y="23"/>
                  </a:lnTo>
                  <a:lnTo>
                    <a:pt x="380" y="14"/>
                  </a:lnTo>
                  <a:lnTo>
                    <a:pt x="399" y="11"/>
                  </a:lnTo>
                  <a:lnTo>
                    <a:pt x="419" y="8"/>
                  </a:lnTo>
                  <a:lnTo>
                    <a:pt x="439" y="5"/>
                  </a:lnTo>
                  <a:lnTo>
                    <a:pt x="459" y="3"/>
                  </a:lnTo>
                  <a:lnTo>
                    <a:pt x="480" y="1"/>
                  </a:lnTo>
                  <a:lnTo>
                    <a:pt x="500" y="0"/>
                  </a:lnTo>
                  <a:lnTo>
                    <a:pt x="523" y="0"/>
                  </a:lnTo>
                  <a:lnTo>
                    <a:pt x="544" y="0"/>
                  </a:lnTo>
                  <a:lnTo>
                    <a:pt x="567" y="1"/>
                  </a:lnTo>
                  <a:lnTo>
                    <a:pt x="588" y="4"/>
                  </a:lnTo>
                  <a:lnTo>
                    <a:pt x="634" y="10"/>
                  </a:lnTo>
                  <a:lnTo>
                    <a:pt x="656" y="14"/>
                  </a:lnTo>
                  <a:lnTo>
                    <a:pt x="680" y="20"/>
                  </a:lnTo>
                  <a:lnTo>
                    <a:pt x="704" y="27"/>
                  </a:lnTo>
                  <a:lnTo>
                    <a:pt x="727" y="35"/>
                  </a:lnTo>
                  <a:lnTo>
                    <a:pt x="750" y="43"/>
                  </a:lnTo>
                  <a:lnTo>
                    <a:pt x="775" y="52"/>
                  </a:lnTo>
                  <a:lnTo>
                    <a:pt x="799" y="63"/>
                  </a:lnTo>
                  <a:lnTo>
                    <a:pt x="824" y="74"/>
                  </a:lnTo>
                  <a:lnTo>
                    <a:pt x="849" y="88"/>
                  </a:lnTo>
                  <a:lnTo>
                    <a:pt x="874" y="102"/>
                  </a:lnTo>
                  <a:lnTo>
                    <a:pt x="899" y="118"/>
                  </a:lnTo>
                  <a:lnTo>
                    <a:pt x="924" y="134"/>
                  </a:lnTo>
                  <a:lnTo>
                    <a:pt x="949" y="152"/>
                  </a:lnTo>
                  <a:lnTo>
                    <a:pt x="975" y="171"/>
                  </a:lnTo>
                  <a:lnTo>
                    <a:pt x="1000" y="192"/>
                  </a:lnTo>
                  <a:lnTo>
                    <a:pt x="1026" y="214"/>
                  </a:lnTo>
                </a:path>
              </a:pathLst>
            </a:custGeom>
            <a:noFill/>
            <a:ln w="12700" cap="rnd">
              <a:solidFill>
                <a:srgbClr val="001A6B"/>
              </a:solidFill>
              <a:round/>
              <a:headEnd/>
              <a:tailEnd/>
            </a:ln>
          </p:spPr>
          <p:txBody>
            <a:bodyPr/>
            <a:lstStyle/>
            <a:p>
              <a:endParaRPr lang="en-GB"/>
            </a:p>
          </p:txBody>
        </p:sp>
      </p:grpSp>
      <p:sp>
        <p:nvSpPr>
          <p:cNvPr id="6150" name="Rectangle 21"/>
          <p:cNvSpPr>
            <a:spLocks noChangeArrowheads="1"/>
          </p:cNvSpPr>
          <p:nvPr/>
        </p:nvSpPr>
        <p:spPr bwMode="auto">
          <a:xfrm>
            <a:off x="1849438" y="5922963"/>
            <a:ext cx="6697662" cy="333375"/>
          </a:xfrm>
          <a:prstGeom prst="rect">
            <a:avLst/>
          </a:prstGeom>
          <a:noFill/>
          <a:ln w="12700">
            <a:noFill/>
            <a:miter lim="800000"/>
            <a:headEnd/>
            <a:tailEnd/>
          </a:ln>
        </p:spPr>
        <p:txBody>
          <a:bodyPr lIns="90488" tIns="44450" rIns="90488" bIns="44450">
            <a:spAutoFit/>
          </a:bodyPr>
          <a:lstStyle/>
          <a:p>
            <a:pPr algn="r"/>
            <a:r>
              <a:rPr lang="en-GB" sz="1600" i="1">
                <a:latin typeface="Arial" charset="0"/>
              </a:rPr>
              <a:t>Johnson, Scholes &amp; Whittington, 2005</a:t>
            </a:r>
          </a:p>
        </p:txBody>
      </p:sp>
    </p:spTree>
    <p:extLst>
      <p:ext uri="{BB962C8B-B14F-4D97-AF65-F5344CB8AC3E}">
        <p14:creationId xmlns:p14="http://schemas.microsoft.com/office/powerpoint/2010/main" val="230597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down)">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up)">
                                      <p:cBhvr>
                                        <p:cTn id="12" dur="3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effectLst/>
              </a:rPr>
              <a:t>PESTLE Analysis is a technique used for analysing the external environment surrounding an organisation when investigating business change. </a:t>
            </a:r>
          </a:p>
          <a:p>
            <a:r>
              <a:rPr lang="en-GB" dirty="0">
                <a:effectLst/>
              </a:rPr>
              <a:t>PESTLE is an acronym which stands for Political, Economic, Sociological, Technological, Legal, Environmental. </a:t>
            </a:r>
          </a:p>
          <a:p>
            <a:r>
              <a:rPr lang="en-GB" dirty="0">
                <a:effectLst/>
              </a:rPr>
              <a:t>The factors identified could be items that help the organisation or hinder it. </a:t>
            </a:r>
          </a:p>
        </p:txBody>
      </p:sp>
      <p:sp>
        <p:nvSpPr>
          <p:cNvPr id="3" name="Title 2"/>
          <p:cNvSpPr>
            <a:spLocks noGrp="1"/>
          </p:cNvSpPr>
          <p:nvPr>
            <p:ph type="title"/>
          </p:nvPr>
        </p:nvSpPr>
        <p:spPr/>
        <p:txBody>
          <a:bodyPr/>
          <a:lstStyle/>
          <a:p>
            <a:r>
              <a:rPr lang="en-GB" dirty="0"/>
              <a:t>PESTLE</a:t>
            </a:r>
          </a:p>
        </p:txBody>
      </p:sp>
    </p:spTree>
    <p:extLst>
      <p:ext uri="{BB962C8B-B14F-4D97-AF65-F5344CB8AC3E}">
        <p14:creationId xmlns:p14="http://schemas.microsoft.com/office/powerpoint/2010/main" val="2065351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effectLst/>
              </a:rPr>
              <a:t>The technique is used to help identify factors involved in change rather than solutions to any of the factors. The factors we identify should be: </a:t>
            </a:r>
          </a:p>
          <a:p>
            <a:r>
              <a:rPr lang="en-GB" dirty="0">
                <a:effectLst/>
              </a:rPr>
              <a:t>Outside the control of the organisation</a:t>
            </a:r>
          </a:p>
          <a:p>
            <a:r>
              <a:rPr lang="en-GB" dirty="0">
                <a:effectLst/>
              </a:rPr>
              <a:t>Have some form of impact on the organisation</a:t>
            </a:r>
          </a:p>
        </p:txBody>
      </p:sp>
      <p:sp>
        <p:nvSpPr>
          <p:cNvPr id="3" name="Title 2"/>
          <p:cNvSpPr>
            <a:spLocks noGrp="1"/>
          </p:cNvSpPr>
          <p:nvPr>
            <p:ph type="title"/>
          </p:nvPr>
        </p:nvSpPr>
        <p:spPr/>
        <p:txBody>
          <a:bodyPr/>
          <a:lstStyle/>
          <a:p>
            <a:r>
              <a:rPr lang="en-GB" dirty="0"/>
              <a:t>PESTLE</a:t>
            </a:r>
          </a:p>
        </p:txBody>
      </p:sp>
    </p:spTree>
    <p:extLst>
      <p:ext uri="{BB962C8B-B14F-4D97-AF65-F5344CB8AC3E}">
        <p14:creationId xmlns:p14="http://schemas.microsoft.com/office/powerpoint/2010/main" val="1219210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effectLst/>
              </a:rPr>
              <a:t>There are several variations on PESTLE Analysis:</a:t>
            </a:r>
          </a:p>
          <a:p>
            <a:endParaRPr lang="en-GB" dirty="0">
              <a:effectLst/>
            </a:endParaRPr>
          </a:p>
          <a:p>
            <a:r>
              <a:rPr lang="en-GB" dirty="0">
                <a:effectLst/>
              </a:rPr>
              <a:t>PEST: Political, Economic, Sociological, Technological</a:t>
            </a:r>
          </a:p>
          <a:p>
            <a:endParaRPr lang="en-GB" dirty="0">
              <a:effectLst/>
            </a:endParaRPr>
          </a:p>
          <a:p>
            <a:r>
              <a:rPr lang="en-GB" dirty="0">
                <a:effectLst/>
              </a:rPr>
              <a:t>PESTLIED: Political, economic, sociological, technological, environmental, legal, international, environmental, demographic</a:t>
            </a:r>
          </a:p>
          <a:p>
            <a:endParaRPr lang="en-GB" dirty="0">
              <a:effectLst/>
            </a:endParaRPr>
          </a:p>
          <a:p>
            <a:r>
              <a:rPr lang="en-GB" dirty="0">
                <a:effectLst/>
              </a:rPr>
              <a:t>STEEPLE: Sociological, technological, environmental, economic, political, legal, ethical</a:t>
            </a:r>
          </a:p>
          <a:p>
            <a:endParaRPr lang="en-GB" dirty="0"/>
          </a:p>
        </p:txBody>
      </p:sp>
      <p:sp>
        <p:nvSpPr>
          <p:cNvPr id="3" name="Title 2"/>
          <p:cNvSpPr>
            <a:spLocks noGrp="1"/>
          </p:cNvSpPr>
          <p:nvPr>
            <p:ph type="title"/>
          </p:nvPr>
        </p:nvSpPr>
        <p:spPr/>
        <p:txBody>
          <a:bodyPr/>
          <a:lstStyle/>
          <a:p>
            <a:r>
              <a:rPr lang="en-GB" dirty="0"/>
              <a:t>PESTLE</a:t>
            </a:r>
          </a:p>
        </p:txBody>
      </p:sp>
    </p:spTree>
    <p:extLst>
      <p:ext uri="{BB962C8B-B14F-4D97-AF65-F5344CB8AC3E}">
        <p14:creationId xmlns:p14="http://schemas.microsoft.com/office/powerpoint/2010/main" val="1508130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effectLst/>
              </a:rPr>
              <a:t>The an important element to the technique is considering all the areas of the technique rather than painstakingly classifying a factor. </a:t>
            </a:r>
          </a:p>
          <a:p>
            <a:r>
              <a:rPr lang="en-GB" dirty="0">
                <a:effectLst/>
              </a:rPr>
              <a:t>When considering each factor you need to identify what the factor is and what the impact will be on the business/organisation.  </a:t>
            </a:r>
          </a:p>
          <a:p>
            <a:endParaRPr lang="en-GB" dirty="0"/>
          </a:p>
          <a:p>
            <a:endParaRPr lang="en-GB" dirty="0"/>
          </a:p>
          <a:p>
            <a:endParaRPr lang="en-GB" dirty="0"/>
          </a:p>
        </p:txBody>
      </p:sp>
      <p:sp>
        <p:nvSpPr>
          <p:cNvPr id="3" name="Title 2"/>
          <p:cNvSpPr>
            <a:spLocks noGrp="1"/>
          </p:cNvSpPr>
          <p:nvPr>
            <p:ph type="title"/>
          </p:nvPr>
        </p:nvSpPr>
        <p:spPr/>
        <p:txBody>
          <a:bodyPr/>
          <a:lstStyle/>
          <a:p>
            <a:r>
              <a:rPr lang="en-GB" dirty="0"/>
              <a:t>PESTLE</a:t>
            </a:r>
          </a:p>
        </p:txBody>
      </p:sp>
    </p:spTree>
    <p:extLst>
      <p:ext uri="{BB962C8B-B14F-4D97-AF65-F5344CB8AC3E}">
        <p14:creationId xmlns:p14="http://schemas.microsoft.com/office/powerpoint/2010/main" val="4156309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b="1" dirty="0">
                <a:effectLst/>
              </a:rPr>
              <a:t>Political</a:t>
            </a:r>
          </a:p>
          <a:p>
            <a:r>
              <a:rPr lang="en-GB" dirty="0">
                <a:effectLst/>
              </a:rPr>
              <a:t>Any factors in the political environment either in the home country or international arena. Examples of these could be government initiatives or changes of policy which affect the organisation- BREXIT- changes to agreements on the free movement of people and goods, changes in government policy on child and adult health, changes to international agreements on pollution and air traffic . </a:t>
            </a:r>
          </a:p>
          <a:p>
            <a:endParaRPr lang="en-GB" dirty="0"/>
          </a:p>
        </p:txBody>
      </p:sp>
      <p:sp>
        <p:nvSpPr>
          <p:cNvPr id="3" name="Title 2"/>
          <p:cNvSpPr>
            <a:spLocks noGrp="1"/>
          </p:cNvSpPr>
          <p:nvPr>
            <p:ph type="title"/>
          </p:nvPr>
        </p:nvSpPr>
        <p:spPr/>
        <p:txBody>
          <a:bodyPr>
            <a:normAutofit fontScale="90000"/>
          </a:bodyPr>
          <a:lstStyle/>
          <a:p>
            <a:r>
              <a:rPr lang="en-GB" b="1" dirty="0">
                <a:effectLst/>
              </a:rPr>
              <a:t/>
            </a:r>
            <a:br>
              <a:rPr lang="en-GB" b="1" dirty="0">
                <a:effectLst/>
              </a:rPr>
            </a:br>
            <a:r>
              <a:rPr lang="en-GB" b="1" dirty="0">
                <a:effectLst/>
              </a:rPr>
              <a:t>Political</a:t>
            </a:r>
            <a:br>
              <a:rPr lang="en-GB" b="1" dirty="0">
                <a:effectLst/>
              </a:rPr>
            </a:br>
            <a:endParaRPr lang="en-GB" dirty="0"/>
          </a:p>
        </p:txBody>
      </p:sp>
    </p:spTree>
    <p:extLst>
      <p:ext uri="{BB962C8B-B14F-4D97-AF65-F5344CB8AC3E}">
        <p14:creationId xmlns:p14="http://schemas.microsoft.com/office/powerpoint/2010/main" val="646800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effectLst/>
              </a:rPr>
              <a:t>Any factors in the financial arena. These could include economic downturns or growth in an economy, availability of finance</a:t>
            </a:r>
            <a:r>
              <a:rPr lang="en-GB">
                <a:effectLst/>
              </a:rPr>
              <a:t>, increase in wages. </a:t>
            </a:r>
            <a:endParaRPr lang="en-GB" dirty="0">
              <a:effectLst/>
            </a:endParaRPr>
          </a:p>
        </p:txBody>
      </p:sp>
      <p:sp>
        <p:nvSpPr>
          <p:cNvPr id="3" name="Title 2"/>
          <p:cNvSpPr>
            <a:spLocks noGrp="1"/>
          </p:cNvSpPr>
          <p:nvPr>
            <p:ph type="title"/>
          </p:nvPr>
        </p:nvSpPr>
        <p:spPr/>
        <p:txBody>
          <a:bodyPr>
            <a:normAutofit fontScale="90000"/>
          </a:bodyPr>
          <a:lstStyle/>
          <a:p>
            <a:r>
              <a:rPr lang="en-GB" b="1" dirty="0">
                <a:effectLst/>
              </a:rPr>
              <a:t>Economic</a:t>
            </a:r>
            <a:br>
              <a:rPr lang="en-GB" b="1" dirty="0">
                <a:effectLst/>
              </a:rPr>
            </a:br>
            <a:endParaRPr lang="en-GB" dirty="0"/>
          </a:p>
        </p:txBody>
      </p:sp>
    </p:spTree>
    <p:extLst>
      <p:ext uri="{BB962C8B-B14F-4D97-AF65-F5344CB8AC3E}">
        <p14:creationId xmlns:p14="http://schemas.microsoft.com/office/powerpoint/2010/main" val="3302288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effectLst/>
              </a:rPr>
              <a:t>Factors which affect the social aspects related to the customers of the organisation including social trends, the change in demographic of our customers and any other socio-cultural factors. </a:t>
            </a:r>
          </a:p>
          <a:p>
            <a:endParaRPr lang="en-GB" dirty="0"/>
          </a:p>
          <a:p>
            <a:endParaRPr lang="en-GB" dirty="0"/>
          </a:p>
        </p:txBody>
      </p:sp>
      <p:sp>
        <p:nvSpPr>
          <p:cNvPr id="3" name="Title 2"/>
          <p:cNvSpPr>
            <a:spLocks noGrp="1"/>
          </p:cNvSpPr>
          <p:nvPr>
            <p:ph type="title"/>
          </p:nvPr>
        </p:nvSpPr>
        <p:spPr/>
        <p:txBody>
          <a:bodyPr>
            <a:normAutofit fontScale="90000"/>
          </a:bodyPr>
          <a:lstStyle/>
          <a:p>
            <a:r>
              <a:rPr lang="en-GB" b="1" dirty="0">
                <a:effectLst/>
              </a:rPr>
              <a:t/>
            </a:r>
            <a:br>
              <a:rPr lang="en-GB" b="1" dirty="0">
                <a:effectLst/>
              </a:rPr>
            </a:br>
            <a:r>
              <a:rPr lang="en-GB" b="1" dirty="0">
                <a:effectLst/>
              </a:rPr>
              <a:t>Sociological</a:t>
            </a:r>
            <a:br>
              <a:rPr lang="en-GB" b="1" dirty="0">
                <a:effectLst/>
              </a:rPr>
            </a:br>
            <a:endParaRPr lang="en-GB" dirty="0"/>
          </a:p>
        </p:txBody>
      </p:sp>
    </p:spTree>
    <p:extLst>
      <p:ext uri="{BB962C8B-B14F-4D97-AF65-F5344CB8AC3E}">
        <p14:creationId xmlns:p14="http://schemas.microsoft.com/office/powerpoint/2010/main" val="14229738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effectLst/>
              </a:rPr>
              <a:t>Any changes in the technical world which may cause some impact on the organisation. New technological developments, new software, new devices etc are all factors to consider e.g. Robot Technology. </a:t>
            </a:r>
          </a:p>
        </p:txBody>
      </p:sp>
      <p:sp>
        <p:nvSpPr>
          <p:cNvPr id="3" name="Title 2"/>
          <p:cNvSpPr>
            <a:spLocks noGrp="1"/>
          </p:cNvSpPr>
          <p:nvPr>
            <p:ph type="title"/>
          </p:nvPr>
        </p:nvSpPr>
        <p:spPr/>
        <p:txBody>
          <a:bodyPr>
            <a:normAutofit fontScale="90000"/>
          </a:bodyPr>
          <a:lstStyle/>
          <a:p>
            <a:r>
              <a:rPr lang="en-GB" b="1" dirty="0">
                <a:effectLst/>
              </a:rPr>
              <a:t>Technological</a:t>
            </a:r>
            <a:br>
              <a:rPr lang="en-GB" b="1" dirty="0">
                <a:effectLst/>
              </a:rPr>
            </a:br>
            <a:endParaRPr lang="en-GB" dirty="0"/>
          </a:p>
        </p:txBody>
      </p:sp>
    </p:spTree>
    <p:extLst>
      <p:ext uri="{BB962C8B-B14F-4D97-AF65-F5344CB8AC3E}">
        <p14:creationId xmlns:p14="http://schemas.microsoft.com/office/powerpoint/2010/main" val="1755504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effectLst/>
              </a:rPr>
              <a:t>Legal issues often begin with examining any </a:t>
            </a:r>
            <a:r>
              <a:rPr lang="en-GB" dirty="0" smtClean="0">
                <a:effectLst/>
              </a:rPr>
              <a:t>legislative </a:t>
            </a:r>
            <a:r>
              <a:rPr lang="en-GB" dirty="0">
                <a:effectLst/>
              </a:rPr>
              <a:t>issues in the home country and expanded to other countries depending on the business' international offerings. Legal issues may include distance selling laws, data protection, health and safety etc. </a:t>
            </a:r>
          </a:p>
        </p:txBody>
      </p:sp>
      <p:sp>
        <p:nvSpPr>
          <p:cNvPr id="3" name="Title 2"/>
          <p:cNvSpPr>
            <a:spLocks noGrp="1"/>
          </p:cNvSpPr>
          <p:nvPr>
            <p:ph type="title"/>
          </p:nvPr>
        </p:nvSpPr>
        <p:spPr/>
        <p:txBody>
          <a:bodyPr>
            <a:normAutofit fontScale="90000"/>
          </a:bodyPr>
          <a:lstStyle/>
          <a:p>
            <a:r>
              <a:rPr lang="en-GB" b="1" dirty="0">
                <a:effectLst/>
              </a:rPr>
              <a:t>Legal</a:t>
            </a:r>
            <a:br>
              <a:rPr lang="en-GB" b="1" dirty="0">
                <a:effectLst/>
              </a:rPr>
            </a:br>
            <a:endParaRPr lang="en-GB" dirty="0"/>
          </a:p>
        </p:txBody>
      </p:sp>
    </p:spTree>
    <p:extLst>
      <p:ext uri="{BB962C8B-B14F-4D97-AF65-F5344CB8AC3E}">
        <p14:creationId xmlns:p14="http://schemas.microsoft.com/office/powerpoint/2010/main" val="32528013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effectLst/>
              </a:rPr>
              <a:t>Environmental factors look at the world around the organisation and any factors which may have an impact on the environment. Examples include the use of plastic bags for goods, using vehicles for transporting goods.</a:t>
            </a:r>
          </a:p>
          <a:p>
            <a:endParaRPr lang="en-GB" dirty="0"/>
          </a:p>
          <a:p>
            <a:endParaRPr lang="en-GB" dirty="0"/>
          </a:p>
        </p:txBody>
      </p:sp>
      <p:sp>
        <p:nvSpPr>
          <p:cNvPr id="3" name="Title 2"/>
          <p:cNvSpPr>
            <a:spLocks noGrp="1"/>
          </p:cNvSpPr>
          <p:nvPr>
            <p:ph type="title"/>
          </p:nvPr>
        </p:nvSpPr>
        <p:spPr/>
        <p:txBody>
          <a:bodyPr>
            <a:normAutofit fontScale="90000"/>
          </a:bodyPr>
          <a:lstStyle/>
          <a:p>
            <a:r>
              <a:rPr lang="en-GB" b="1" dirty="0">
                <a:effectLst/>
              </a:rPr>
              <a:t/>
            </a:r>
            <a:br>
              <a:rPr lang="en-GB" b="1" dirty="0">
                <a:effectLst/>
              </a:rPr>
            </a:br>
            <a:r>
              <a:rPr lang="en-GB" b="1" dirty="0">
                <a:effectLst/>
              </a:rPr>
              <a:t>Environmental</a:t>
            </a:r>
            <a:br>
              <a:rPr lang="en-GB" b="1" dirty="0">
                <a:effectLst/>
              </a:rPr>
            </a:br>
            <a:endParaRPr lang="en-GB" dirty="0"/>
          </a:p>
        </p:txBody>
      </p:sp>
    </p:spTree>
    <p:extLst>
      <p:ext uri="{BB962C8B-B14F-4D97-AF65-F5344CB8AC3E}">
        <p14:creationId xmlns:p14="http://schemas.microsoft.com/office/powerpoint/2010/main" val="23563121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4"/>
          <p:cNvSpPr>
            <a:spLocks noGrp="1" noRot="1" noChangeArrowheads="1"/>
          </p:cNvSpPr>
          <p:nvPr>
            <p:ph type="title"/>
          </p:nvPr>
        </p:nvSpPr>
        <p:spPr/>
        <p:txBody>
          <a:bodyPr>
            <a:normAutofit/>
          </a:bodyPr>
          <a:lstStyle/>
          <a:p>
            <a:pPr algn="ctr"/>
            <a:r>
              <a:rPr lang="en-GB" sz="2400" dirty="0">
                <a:solidFill>
                  <a:srgbClr val="4910D6"/>
                </a:solidFill>
                <a:latin typeface="Arial" charset="0"/>
                <a:cs typeface="Arial" charset="0"/>
              </a:rPr>
              <a:t>Environmental Analysis using PESTLE </a:t>
            </a:r>
            <a:r>
              <a:rPr lang="en-GB" sz="2400" b="1" dirty="0">
                <a:solidFill>
                  <a:srgbClr val="4910D6"/>
                </a:solidFill>
                <a:latin typeface="Arial" charset="0"/>
                <a:cs typeface="Arial" charset="0"/>
              </a:rPr>
              <a:t/>
            </a:r>
            <a:br>
              <a:rPr lang="en-GB" sz="2400" b="1" dirty="0">
                <a:solidFill>
                  <a:srgbClr val="4910D6"/>
                </a:solidFill>
                <a:latin typeface="Arial" charset="0"/>
                <a:cs typeface="Arial" charset="0"/>
              </a:rPr>
            </a:br>
            <a:r>
              <a:rPr lang="en-GB" sz="2400" dirty="0">
                <a:solidFill>
                  <a:srgbClr val="4910D6"/>
                </a:solidFill>
                <a:latin typeface="Arial" charset="0"/>
                <a:cs typeface="Arial" charset="0"/>
              </a:rPr>
              <a:t>Examples of generic factors affecting organisations</a:t>
            </a:r>
            <a:endParaRPr lang="en-US" sz="2400" dirty="0">
              <a:solidFill>
                <a:srgbClr val="4910D6"/>
              </a:solidFill>
              <a:latin typeface="Arial" charset="0"/>
              <a:cs typeface="Arial" charset="0"/>
            </a:endParaRPr>
          </a:p>
        </p:txBody>
      </p:sp>
      <p:graphicFrame>
        <p:nvGraphicFramePr>
          <p:cNvPr id="27666" name="Group 18"/>
          <p:cNvGraphicFramePr>
            <a:graphicFrameLocks noGrp="1"/>
          </p:cNvGraphicFramePr>
          <p:nvPr>
            <p:ph type="tbl" idx="1"/>
          </p:nvPr>
        </p:nvGraphicFramePr>
        <p:xfrm>
          <a:off x="1259632" y="1412776"/>
          <a:ext cx="6984776" cy="4693920"/>
        </p:xfrm>
        <a:graphic>
          <a:graphicData uri="http://schemas.openxmlformats.org/drawingml/2006/table">
            <a:tbl>
              <a:tblPr/>
              <a:tblGrid>
                <a:gridCol w="3492388">
                  <a:extLst>
                    <a:ext uri="{9D8B030D-6E8A-4147-A177-3AD203B41FA5}">
                      <a16:colId xmlns="" xmlns:a16="http://schemas.microsoft.com/office/drawing/2014/main" val="20000"/>
                    </a:ext>
                  </a:extLst>
                </a:gridCol>
                <a:gridCol w="3492388">
                  <a:extLst>
                    <a:ext uri="{9D8B030D-6E8A-4147-A177-3AD203B41FA5}">
                      <a16:colId xmlns="" xmlns:a16="http://schemas.microsoft.com/office/drawing/2014/main" val="20001"/>
                    </a:ext>
                  </a:extLst>
                </a:gridCol>
              </a:tblGrid>
              <a:tr h="2263775">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Political</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Taxation</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Legislation</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Foreign trade</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Government stability</a:t>
                      </a:r>
                      <a:endParaRPr kumimoji="0" lang="en-US" sz="2000" b="0" i="0" u="none" strike="noStrike" cap="none" normalizeH="0" baseline="0" dirty="0">
                        <a:ln>
                          <a:noFill/>
                        </a:ln>
                        <a:solidFill>
                          <a:schemeClr val="tx1"/>
                        </a:solidFill>
                        <a:effectLst/>
                        <a:latin typeface="Garamond"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Economic</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GNP trends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Interest rates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Inflation</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Disposable income</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Unemployment</a:t>
                      </a:r>
                      <a:endParaRPr kumimoji="0" lang="en-US" sz="2000" b="0" i="0" u="none" strike="noStrike" cap="none" normalizeH="0" baseline="0" dirty="0">
                        <a:ln>
                          <a:noFill/>
                        </a:ln>
                        <a:solidFill>
                          <a:schemeClr val="tx1"/>
                        </a:solidFill>
                        <a:effectLst/>
                        <a:latin typeface="Garamond"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0"/>
                  </a:ext>
                </a:extLst>
              </a:tr>
              <a:tr h="2262188">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Socio-Cultural</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Demographics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Social mobility</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Lifestyle changes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International Employee base</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Levels of education</a:t>
                      </a:r>
                      <a:endParaRPr kumimoji="0" lang="en-US" sz="2000" b="0" i="0" u="none" strike="noStrike" cap="none" normalizeH="0" baseline="0" dirty="0">
                        <a:ln>
                          <a:noFill/>
                        </a:ln>
                        <a:solidFill>
                          <a:schemeClr val="tx1"/>
                        </a:solidFill>
                        <a:effectLst/>
                        <a:latin typeface="Garamond"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Technological</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Government R&amp;D spending</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New R&amp;D developments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Expansion of Social Media</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US" sz="2000" b="0" i="0" u="none" strike="noStrike" cap="none" normalizeH="0" baseline="0" dirty="0">
                          <a:ln>
                            <a:noFill/>
                          </a:ln>
                          <a:solidFill>
                            <a:schemeClr val="tx1"/>
                          </a:solidFill>
                          <a:effectLst/>
                          <a:latin typeface="Garamond" pitchFamily="18" charset="0"/>
                        </a:rPr>
                        <a:t>Online Recruitment and Selection.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1"/>
                  </a:ext>
                </a:extLst>
              </a:tr>
            </a:tbl>
          </a:graphicData>
        </a:graphic>
      </p:graphicFrame>
      <p:sp>
        <p:nvSpPr>
          <p:cNvPr id="10242" name="Slide Number Placeholder 4"/>
          <p:cNvSpPr>
            <a:spLocks noGrp="1"/>
          </p:cNvSpPr>
          <p:nvPr>
            <p:ph type="sldNum" sz="quarter" idx="12"/>
          </p:nvPr>
        </p:nvSpPr>
        <p:spPr/>
        <p:txBody>
          <a:bodyPr/>
          <a:lstStyle/>
          <a:p>
            <a:pPr>
              <a:defRPr/>
            </a:pPr>
            <a:fld id="{583C2BE9-4D27-405B-AB53-9821FB82DA96}" type="slidenum">
              <a:rPr lang="en-US" smtClean="0"/>
              <a:pPr>
                <a:defRPr/>
              </a:pPr>
              <a:t>23</a:t>
            </a:fld>
            <a:endParaRPr lang="en-US"/>
          </a:p>
        </p:txBody>
      </p:sp>
    </p:spTree>
    <p:extLst>
      <p:ext uri="{BB962C8B-B14F-4D97-AF65-F5344CB8AC3E}">
        <p14:creationId xmlns:p14="http://schemas.microsoft.com/office/powerpoint/2010/main" val="144449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7652"/>
                                        </p:tgtEl>
                                        <p:attrNameLst>
                                          <p:attrName>style.visibility</p:attrName>
                                        </p:attrNameLst>
                                      </p:cBhvr>
                                      <p:to>
                                        <p:strVal val="visible"/>
                                      </p:to>
                                    </p:set>
                                    <p:animEffect transition="in" filter="wipe(down)">
                                      <p:cBhvr>
                                        <p:cTn id="7" dur="500"/>
                                        <p:tgtEl>
                                          <p:spTgt spid="2765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7666"/>
                                        </p:tgtEl>
                                        <p:attrNameLst>
                                          <p:attrName>style.visibility</p:attrName>
                                        </p:attrNameLst>
                                      </p:cBhvr>
                                      <p:to>
                                        <p:strVal val="visible"/>
                                      </p:to>
                                    </p:set>
                                    <p:animEffect transition="in" filter="wipe(left)">
                                      <p:cBhvr>
                                        <p:cTn id="12" dur="3000"/>
                                        <p:tgtEl>
                                          <p:spTgt spid="27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4"/>
          <p:cNvSpPr>
            <a:spLocks noGrp="1" noRot="1" noChangeArrowheads="1"/>
          </p:cNvSpPr>
          <p:nvPr>
            <p:ph type="title"/>
          </p:nvPr>
        </p:nvSpPr>
        <p:spPr>
          <a:xfrm>
            <a:off x="500063" y="1000125"/>
            <a:ext cx="7715250" cy="857250"/>
          </a:xfrm>
        </p:spPr>
        <p:txBody>
          <a:bodyPr>
            <a:normAutofit fontScale="90000"/>
          </a:bodyPr>
          <a:lstStyle/>
          <a:p>
            <a:pPr eaLnBrk="1" fontAlgn="auto" hangingPunct="1">
              <a:spcAft>
                <a:spcPts val="0"/>
              </a:spcAft>
              <a:defRPr/>
            </a:pPr>
            <a:r>
              <a:rPr lang="en-GB" sz="2700" b="1" dirty="0">
                <a:solidFill>
                  <a:schemeClr val="tx1"/>
                </a:solidFill>
                <a:latin typeface="Arial" pitchFamily="34" charset="0"/>
                <a:cs typeface="Arial" pitchFamily="34" charset="0"/>
              </a:rPr>
              <a:t>PEST analysis cont: </a:t>
            </a:r>
            <a:r>
              <a:rPr lang="en-GB" sz="2800" dirty="0">
                <a:solidFill>
                  <a:schemeClr val="tx1"/>
                </a:solidFill>
                <a:latin typeface="Arial" pitchFamily="34" charset="0"/>
                <a:cs typeface="Arial" pitchFamily="34" charset="0"/>
              </a:rPr>
              <a:t/>
            </a:r>
            <a:br>
              <a:rPr lang="en-GB" sz="2800" dirty="0">
                <a:solidFill>
                  <a:schemeClr val="tx1"/>
                </a:solidFill>
                <a:latin typeface="Arial" pitchFamily="34" charset="0"/>
                <a:cs typeface="Arial" pitchFamily="34" charset="0"/>
              </a:rPr>
            </a:br>
            <a:endParaRPr lang="en-US" sz="2800" dirty="0">
              <a:solidFill>
                <a:schemeClr val="tx1"/>
              </a:solidFill>
              <a:latin typeface="Arial" pitchFamily="34" charset="0"/>
              <a:cs typeface="Arial" pitchFamily="34" charset="0"/>
            </a:endParaRPr>
          </a:p>
        </p:txBody>
      </p:sp>
      <p:graphicFrame>
        <p:nvGraphicFramePr>
          <p:cNvPr id="27666" name="Group 18"/>
          <p:cNvGraphicFramePr>
            <a:graphicFrameLocks noGrp="1"/>
          </p:cNvGraphicFramePr>
          <p:nvPr>
            <p:ph type="tbl" idx="1"/>
          </p:nvPr>
        </p:nvGraphicFramePr>
        <p:xfrm>
          <a:off x="571500" y="1857375"/>
          <a:ext cx="7643866" cy="3439098"/>
        </p:xfrm>
        <a:graphic>
          <a:graphicData uri="http://schemas.openxmlformats.org/drawingml/2006/table">
            <a:tbl>
              <a:tblPr/>
              <a:tblGrid>
                <a:gridCol w="3786214">
                  <a:extLst>
                    <a:ext uri="{9D8B030D-6E8A-4147-A177-3AD203B41FA5}">
                      <a16:colId xmlns="" xmlns:a16="http://schemas.microsoft.com/office/drawing/2014/main" val="20000"/>
                    </a:ext>
                  </a:extLst>
                </a:gridCol>
                <a:gridCol w="3857652">
                  <a:extLst>
                    <a:ext uri="{9D8B030D-6E8A-4147-A177-3AD203B41FA5}">
                      <a16:colId xmlns="" xmlns:a16="http://schemas.microsoft.com/office/drawing/2014/main" val="20001"/>
                    </a:ext>
                  </a:extLst>
                </a:gridCol>
              </a:tblGrid>
              <a:tr h="34390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Legal</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800" b="1" i="0" u="none" strike="noStrike" cap="none" normalizeH="0" baseline="0" dirty="0">
                          <a:ln>
                            <a:noFill/>
                          </a:ln>
                          <a:solidFill>
                            <a:schemeClr val="tx1"/>
                          </a:solidFill>
                          <a:effectLst/>
                          <a:latin typeface="Garamond" pitchFamily="18" charset="0"/>
                        </a:rPr>
                        <a:t> </a:t>
                      </a:r>
                      <a:r>
                        <a:rPr kumimoji="0" lang="en-GB" sz="2000" b="0" i="0" u="none" strike="noStrike" cap="none" normalizeH="0" baseline="0" dirty="0">
                          <a:ln>
                            <a:noFill/>
                          </a:ln>
                          <a:solidFill>
                            <a:schemeClr val="tx1"/>
                          </a:solidFill>
                          <a:effectLst/>
                          <a:latin typeface="Garamond" pitchFamily="18" charset="0"/>
                        </a:rPr>
                        <a:t> Laws of Country -</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Planning &amp; Property Law </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Contract Law</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Employment &amp; Health and Safety Legislation</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Visa Requirement/Work Permits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Environmental </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1" i="0" u="none" strike="noStrike" cap="none" normalizeH="0" baseline="0">
                          <a:ln>
                            <a:noFill/>
                          </a:ln>
                          <a:solidFill>
                            <a:schemeClr val="tx1"/>
                          </a:solidFill>
                          <a:effectLst/>
                          <a:latin typeface="Garamond" pitchFamily="18" charset="0"/>
                        </a:rPr>
                        <a:t>  </a:t>
                      </a:r>
                      <a:r>
                        <a:rPr kumimoji="0" lang="en-GB" sz="2000" b="0" i="0" u="none" strike="noStrike" cap="none" normalizeH="0" baseline="0">
                          <a:ln>
                            <a:noFill/>
                          </a:ln>
                          <a:solidFill>
                            <a:schemeClr val="tx1"/>
                          </a:solidFill>
                          <a:effectLst/>
                          <a:latin typeface="Garamond" pitchFamily="18" charset="0"/>
                        </a:rPr>
                        <a:t>Recycling </a:t>
                      </a:r>
                      <a:r>
                        <a:rPr kumimoji="0" lang="en-GB" sz="2000" b="0" i="0" u="none" strike="noStrike" cap="none" normalizeH="0" baseline="0" dirty="0">
                          <a:ln>
                            <a:noFill/>
                          </a:ln>
                          <a:solidFill>
                            <a:schemeClr val="tx1"/>
                          </a:solidFill>
                          <a:effectLst/>
                          <a:latin typeface="Garamond" pitchFamily="18" charset="0"/>
                        </a:rPr>
                        <a:t>requirements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Environmental protection</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Renewable energy resources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Building regulations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0"/>
                  </a:ext>
                </a:extLst>
              </a:tr>
            </a:tbl>
          </a:graphicData>
        </a:graphic>
      </p:graphicFrame>
      <p:sp>
        <p:nvSpPr>
          <p:cNvPr id="10242" name="Slide Number Placeholder 4"/>
          <p:cNvSpPr>
            <a:spLocks noGrp="1"/>
          </p:cNvSpPr>
          <p:nvPr>
            <p:ph type="sldNum" sz="quarter" idx="12"/>
          </p:nvPr>
        </p:nvSpPr>
        <p:spPr/>
        <p:txBody>
          <a:bodyPr/>
          <a:lstStyle/>
          <a:p>
            <a:pPr>
              <a:defRPr/>
            </a:pPr>
            <a:fld id="{4F20C95D-B0FF-42CF-B444-CA63E17F5B59}" type="slidenum">
              <a:rPr lang="en-US" smtClean="0"/>
              <a:pPr>
                <a:defRPr/>
              </a:pPr>
              <a:t>24</a:t>
            </a:fld>
            <a:endParaRPr lang="en-US"/>
          </a:p>
        </p:txBody>
      </p:sp>
    </p:spTree>
    <p:extLst>
      <p:ext uri="{BB962C8B-B14F-4D97-AF65-F5344CB8AC3E}">
        <p14:creationId xmlns:p14="http://schemas.microsoft.com/office/powerpoint/2010/main" val="84735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7666"/>
                                        </p:tgtEl>
                                        <p:attrNameLst>
                                          <p:attrName>style.visibility</p:attrName>
                                        </p:attrNameLst>
                                      </p:cBhvr>
                                      <p:to>
                                        <p:strVal val="visible"/>
                                      </p:to>
                                    </p:set>
                                    <p:animEffect transition="in" filter="wipe(up)">
                                      <p:cBhvr>
                                        <p:cTn id="7" dur="3000"/>
                                        <p:tgtEl>
                                          <p:spTgt spid="27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099A870-D7FB-4955-9B8F-BA7146E9E0B3}"/>
              </a:ext>
            </a:extLst>
          </p:cNvPr>
          <p:cNvSpPr>
            <a:spLocks noGrp="1"/>
          </p:cNvSpPr>
          <p:nvPr>
            <p:ph type="title"/>
          </p:nvPr>
        </p:nvSpPr>
        <p:spPr/>
        <p:txBody>
          <a:bodyPr/>
          <a:lstStyle/>
          <a:p>
            <a:r>
              <a:rPr lang="en-GB" dirty="0"/>
              <a:t>Assessing PESTLE</a:t>
            </a:r>
          </a:p>
        </p:txBody>
      </p:sp>
      <p:sp>
        <p:nvSpPr>
          <p:cNvPr id="3" name="Content Placeholder 2">
            <a:extLst>
              <a:ext uri="{FF2B5EF4-FFF2-40B4-BE49-F238E27FC236}">
                <a16:creationId xmlns="" xmlns:a16="http://schemas.microsoft.com/office/drawing/2014/main" id="{1073D390-0F9D-4F69-8FB0-77502181557F}"/>
              </a:ext>
            </a:extLst>
          </p:cNvPr>
          <p:cNvSpPr>
            <a:spLocks noGrp="1"/>
          </p:cNvSpPr>
          <p:nvPr>
            <p:ph idx="1"/>
          </p:nvPr>
        </p:nvSpPr>
        <p:spPr/>
        <p:txBody>
          <a:bodyPr/>
          <a:lstStyle/>
          <a:p>
            <a:r>
              <a:rPr lang="en-GB" dirty="0"/>
              <a:t>Do you find it easier to understand your wider context after working through a PESTLE Analysis?</a:t>
            </a:r>
          </a:p>
          <a:p>
            <a:pPr lvl="1"/>
            <a:r>
              <a:rPr lang="en-GB" dirty="0"/>
              <a:t>What does this tell you about the benefits of applying PESTLE?</a:t>
            </a:r>
          </a:p>
          <a:p>
            <a:pPr lvl="1"/>
            <a:r>
              <a:rPr lang="en-GB" dirty="0"/>
              <a:t>What does this tell you about the limitations of applying PESTLE?</a:t>
            </a:r>
          </a:p>
          <a:p>
            <a:endParaRPr lang="en-GB" dirty="0"/>
          </a:p>
        </p:txBody>
      </p:sp>
    </p:spTree>
    <p:extLst>
      <p:ext uri="{BB962C8B-B14F-4D97-AF65-F5344CB8AC3E}">
        <p14:creationId xmlns:p14="http://schemas.microsoft.com/office/powerpoint/2010/main" val="1247445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041B3FB-0DCC-4860-9D55-629A950797BE}"/>
              </a:ext>
            </a:extLst>
          </p:cNvPr>
          <p:cNvSpPr>
            <a:spLocks noGrp="1"/>
          </p:cNvSpPr>
          <p:nvPr>
            <p:ph type="title"/>
          </p:nvPr>
        </p:nvSpPr>
        <p:spPr/>
        <p:txBody>
          <a:bodyPr>
            <a:normAutofit fontScale="90000"/>
          </a:bodyPr>
          <a:lstStyle/>
          <a:p>
            <a:r>
              <a:rPr lang="en-GB" dirty="0"/>
              <a:t>Understanding context to understand problems!</a:t>
            </a:r>
          </a:p>
        </p:txBody>
      </p:sp>
      <p:sp>
        <p:nvSpPr>
          <p:cNvPr id="3" name="Content Placeholder 2">
            <a:extLst>
              <a:ext uri="{FF2B5EF4-FFF2-40B4-BE49-F238E27FC236}">
                <a16:creationId xmlns="" xmlns:a16="http://schemas.microsoft.com/office/drawing/2014/main" id="{AE85B041-6572-4A02-98C2-6A8700872498}"/>
              </a:ext>
            </a:extLst>
          </p:cNvPr>
          <p:cNvSpPr>
            <a:spLocks noGrp="1"/>
          </p:cNvSpPr>
          <p:nvPr>
            <p:ph idx="1"/>
          </p:nvPr>
        </p:nvSpPr>
        <p:spPr/>
        <p:txBody>
          <a:bodyPr/>
          <a:lstStyle/>
          <a:p>
            <a:r>
              <a:rPr lang="en-GB" dirty="0"/>
              <a:t>How might PESTLE Analysis help you to identify and understand problems?</a:t>
            </a:r>
          </a:p>
          <a:p>
            <a:pPr marL="0" indent="0">
              <a:buNone/>
            </a:pPr>
            <a:endParaRPr lang="en-GB" dirty="0"/>
          </a:p>
          <a:p>
            <a:r>
              <a:rPr lang="en-GB" dirty="0"/>
              <a:t>How might PESTLE Analysis help you to solve problems?</a:t>
            </a:r>
          </a:p>
          <a:p>
            <a:pPr marL="0" indent="0">
              <a:buNone/>
            </a:pPr>
            <a:endParaRPr lang="en-GB" dirty="0"/>
          </a:p>
        </p:txBody>
      </p:sp>
    </p:spTree>
    <p:extLst>
      <p:ext uri="{BB962C8B-B14F-4D97-AF65-F5344CB8AC3E}">
        <p14:creationId xmlns:p14="http://schemas.microsoft.com/office/powerpoint/2010/main" val="3495188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CB99B94-09A7-4029-82AC-F47523AE842E}"/>
              </a:ext>
            </a:extLst>
          </p:cNvPr>
          <p:cNvSpPr>
            <a:spLocks noGrp="1"/>
          </p:cNvSpPr>
          <p:nvPr>
            <p:ph type="title"/>
          </p:nvPr>
        </p:nvSpPr>
        <p:spPr/>
        <p:txBody>
          <a:bodyPr/>
          <a:lstStyle/>
          <a:p>
            <a:r>
              <a:rPr lang="en-GB" dirty="0"/>
              <a:t>Closing thoughts</a:t>
            </a:r>
          </a:p>
        </p:txBody>
      </p:sp>
      <p:sp>
        <p:nvSpPr>
          <p:cNvPr id="3" name="Content Placeholder 2">
            <a:extLst>
              <a:ext uri="{FF2B5EF4-FFF2-40B4-BE49-F238E27FC236}">
                <a16:creationId xmlns="" xmlns:a16="http://schemas.microsoft.com/office/drawing/2014/main" id="{CB03A5DC-3C4A-4F43-A437-D3FA8C620006}"/>
              </a:ext>
            </a:extLst>
          </p:cNvPr>
          <p:cNvSpPr>
            <a:spLocks noGrp="1"/>
          </p:cNvSpPr>
          <p:nvPr>
            <p:ph idx="1"/>
          </p:nvPr>
        </p:nvSpPr>
        <p:spPr/>
        <p:txBody>
          <a:bodyPr>
            <a:normAutofit fontScale="92500" lnSpcReduction="20000"/>
          </a:bodyPr>
          <a:lstStyle/>
          <a:p>
            <a:r>
              <a:rPr lang="en-GB" dirty="0"/>
              <a:t>Your module objectives:</a:t>
            </a:r>
          </a:p>
          <a:p>
            <a:pPr lvl="1"/>
            <a:r>
              <a:rPr lang="en-GB" dirty="0"/>
              <a:t>Identify work based problems through the application of problem solving tools; </a:t>
            </a:r>
          </a:p>
          <a:p>
            <a:pPr lvl="1"/>
            <a:r>
              <a:rPr lang="en-GB" dirty="0"/>
              <a:t>Apply problem solving tools to identify obstacles and resolutions; </a:t>
            </a:r>
          </a:p>
          <a:p>
            <a:pPr lvl="1"/>
            <a:r>
              <a:rPr lang="en-GB" dirty="0"/>
              <a:t>Organise knowledge and learning through use of a range of information resources, and present work at the appropriate level. </a:t>
            </a:r>
          </a:p>
          <a:p>
            <a:r>
              <a:rPr lang="en-GB" dirty="0"/>
              <a:t>How can you use tools like SWOT Analysis and PESTLE Analysis to achieve these…?</a:t>
            </a:r>
          </a:p>
        </p:txBody>
      </p:sp>
    </p:spTree>
    <p:extLst>
      <p:ext uri="{BB962C8B-B14F-4D97-AF65-F5344CB8AC3E}">
        <p14:creationId xmlns:p14="http://schemas.microsoft.com/office/powerpoint/2010/main" val="341914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531</TotalTime>
  <Words>1061</Words>
  <Application>Microsoft Office PowerPoint</Application>
  <PresentationFormat>On-screen Show (4:3)</PresentationFormat>
  <Paragraphs>167</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ＭＳ Ｐゴシック</vt:lpstr>
      <vt:lpstr>Arial</vt:lpstr>
      <vt:lpstr>Calibri</vt:lpstr>
      <vt:lpstr>Garamond</vt:lpstr>
      <vt:lpstr>Myriad Pro</vt:lpstr>
      <vt:lpstr>Wingdings</vt:lpstr>
      <vt:lpstr>20140311PresentationUWTSDTemplate</vt:lpstr>
      <vt:lpstr>Using situational assessment tools to identify and understand problems</vt:lpstr>
      <vt:lpstr>Pick a Situation!</vt:lpstr>
      <vt:lpstr>What is SWOT Analysis?</vt:lpstr>
      <vt:lpstr>SWOT Analysis</vt:lpstr>
      <vt:lpstr>Why do we want to use SWOT Analysis?</vt:lpstr>
      <vt:lpstr>An example of SWOT Analysis in action</vt:lpstr>
      <vt:lpstr>Revisit your Situation!</vt:lpstr>
      <vt:lpstr>Understanding situations to understand problems!</vt:lpstr>
      <vt:lpstr>Understanding context to understand problems?</vt:lpstr>
      <vt:lpstr>What is PESTLE Analysis?</vt:lpstr>
      <vt:lpstr>An example of PESTLE in action</vt:lpstr>
      <vt:lpstr>The analytical process</vt:lpstr>
      <vt:lpstr>PESTLE</vt:lpstr>
      <vt:lpstr>PESTLE</vt:lpstr>
      <vt:lpstr>PESTLE</vt:lpstr>
      <vt:lpstr>PESTLE</vt:lpstr>
      <vt:lpstr> Political </vt:lpstr>
      <vt:lpstr>Economic </vt:lpstr>
      <vt:lpstr> Sociological </vt:lpstr>
      <vt:lpstr>Technological </vt:lpstr>
      <vt:lpstr>Legal </vt:lpstr>
      <vt:lpstr> Environmental </vt:lpstr>
      <vt:lpstr>Environmental Analysis using PESTLE  Examples of generic factors affecting organisations</vt:lpstr>
      <vt:lpstr>PEST analysis cont:  </vt:lpstr>
      <vt:lpstr>Assessing PESTLE</vt:lpstr>
      <vt:lpstr>Understanding context to understand problems!</vt:lpstr>
      <vt:lpstr>Closing thoughts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Maria Heffernan</cp:lastModifiedBy>
  <cp:revision>47</cp:revision>
  <dcterms:created xsi:type="dcterms:W3CDTF">2015-04-14T15:21:28Z</dcterms:created>
  <dcterms:modified xsi:type="dcterms:W3CDTF">2018-05-14T08:24:46Z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