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Roboto"/>
      <p:regular r:id="rId17"/>
      <p:bold r:id="rId18"/>
      <p:italic r:id="rId19"/>
      <p:boldItalic r:id="rId20"/>
    </p:embeddedFont>
    <p:embeddedFont>
      <p:font typeface="Amatic SC"/>
      <p:regular r:id="rId21"/>
      <p:bold r:id="rId22"/>
    </p:embeddedFont>
    <p:embeddedFont>
      <p:font typeface="Source Code Pro"/>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Italic.fntdata"/><Relationship Id="rId22" Type="http://schemas.openxmlformats.org/officeDocument/2006/relationships/font" Target="fonts/AmaticSC-bold.fntdata"/><Relationship Id="rId21" Type="http://schemas.openxmlformats.org/officeDocument/2006/relationships/font" Target="fonts/AmaticSC-regular.fntdata"/><Relationship Id="rId24" Type="http://schemas.openxmlformats.org/officeDocument/2006/relationships/font" Target="fonts/SourceCodePro-bold.fntdata"/><Relationship Id="rId23" Type="http://schemas.openxmlformats.org/officeDocument/2006/relationships/font" Target="fonts/SourceCodePr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SourceCodePro-boldItalic.fntdata"/><Relationship Id="rId25" Type="http://schemas.openxmlformats.org/officeDocument/2006/relationships/font" Target="fonts/SourceCodePr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oboto-regular.fntdata"/><Relationship Id="rId16" Type="http://schemas.openxmlformats.org/officeDocument/2006/relationships/slide" Target="slides/slide11.xml"/><Relationship Id="rId19" Type="http://schemas.openxmlformats.org/officeDocument/2006/relationships/font" Target="fonts/Roboto-italic.fntdata"/><Relationship Id="rId18" Type="http://schemas.openxmlformats.org/officeDocument/2006/relationships/font" Target="fonts/Roboto-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gc6f59039d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gc6f59039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400"/>
              </a:spcBef>
              <a:spcAft>
                <a:spcPts val="0"/>
              </a:spcAft>
              <a:buNone/>
            </a:pPr>
            <a:r>
              <a:rPr b="1" lang="en" sz="1300">
                <a:solidFill>
                  <a:schemeClr val="dk1"/>
                </a:solidFill>
              </a:rPr>
              <a:t>Slide 1: Title Slide</a:t>
            </a:r>
            <a:endParaRPr b="1" sz="1300">
              <a:solidFill>
                <a:schemeClr val="dk1"/>
              </a:solidFill>
            </a:endParaRPr>
          </a:p>
          <a:p>
            <a:pPr indent="0" lvl="0" marL="0" rtl="0" algn="l">
              <a:lnSpc>
                <a:spcPct val="115000"/>
              </a:lnSpc>
              <a:spcBef>
                <a:spcPts val="1200"/>
              </a:spcBef>
              <a:spcAft>
                <a:spcPts val="0"/>
              </a:spcAft>
              <a:buNone/>
            </a:pPr>
            <a:r>
              <a:rPr b="1" lang="en">
                <a:solidFill>
                  <a:schemeClr val="dk1"/>
                </a:solidFill>
              </a:rPr>
              <a:t>Title:</a:t>
            </a:r>
            <a:r>
              <a:rPr lang="en">
                <a:solidFill>
                  <a:schemeClr val="dk1"/>
                </a:solidFill>
              </a:rPr>
              <a:t> Dry-Land Surf Training: Coaching Plan</a:t>
            </a:r>
            <a:br>
              <a:rPr lang="en">
                <a:solidFill>
                  <a:schemeClr val="dk1"/>
                </a:solidFill>
              </a:rPr>
            </a:br>
            <a:r>
              <a:rPr b="1" lang="en">
                <a:solidFill>
                  <a:schemeClr val="dk1"/>
                </a:solidFill>
              </a:rPr>
              <a:t>Subtitle:</a:t>
            </a:r>
            <a:r>
              <a:rPr lang="en">
                <a:solidFill>
                  <a:schemeClr val="dk1"/>
                </a:solidFill>
              </a:rPr>
              <a:t> Enhancing Core Strength, Balance, and Flexibility for Surf Performance</a:t>
            </a:r>
            <a:endParaRPr>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
                <a:solidFill>
                  <a:schemeClr val="dk1"/>
                </a:solidFill>
              </a:rPr>
              <a:t>Today, I’ll be presenting my </a:t>
            </a:r>
            <a:r>
              <a:rPr b="1" lang="en">
                <a:solidFill>
                  <a:schemeClr val="dk1"/>
                </a:solidFill>
              </a:rPr>
              <a:t>Dry-Land Surf Training</a:t>
            </a:r>
            <a:r>
              <a:rPr lang="en">
                <a:solidFill>
                  <a:schemeClr val="dk1"/>
                </a:solidFill>
              </a:rPr>
              <a:t> program. This coaching plan is focused on building the key skills needed to progress in surfing, like </a:t>
            </a:r>
            <a:r>
              <a:rPr b="1" lang="en">
                <a:solidFill>
                  <a:schemeClr val="dk1"/>
                </a:solidFill>
              </a:rPr>
              <a:t>core strength</a:t>
            </a:r>
            <a:r>
              <a:rPr lang="en">
                <a:solidFill>
                  <a:schemeClr val="dk1"/>
                </a:solidFill>
              </a:rPr>
              <a:t>, </a:t>
            </a:r>
            <a:r>
              <a:rPr b="1" lang="en">
                <a:solidFill>
                  <a:schemeClr val="dk1"/>
                </a:solidFill>
              </a:rPr>
              <a:t>balance</a:t>
            </a:r>
            <a:r>
              <a:rPr lang="en">
                <a:solidFill>
                  <a:schemeClr val="dk1"/>
                </a:solidFill>
              </a:rPr>
              <a:t>, and </a:t>
            </a:r>
            <a:r>
              <a:rPr b="1" lang="en">
                <a:solidFill>
                  <a:schemeClr val="dk1"/>
                </a:solidFill>
              </a:rPr>
              <a:t>flexibility for beginners wanting to learn for the first time.</a:t>
            </a:r>
            <a:r>
              <a:rPr b="1" lang="en" sz="1300">
                <a:solidFill>
                  <a:schemeClr val="dk1"/>
                </a:solidFill>
              </a:rPr>
              <a:t> </a:t>
            </a:r>
            <a:r>
              <a:rPr lang="en" sz="1300">
                <a:solidFill>
                  <a:schemeClr val="dk1"/>
                </a:solidFill>
              </a:rPr>
              <a:t>I will deliver this is 3 coaching sessions</a:t>
            </a:r>
            <a:endParaRPr sz="1500">
              <a:solidFill>
                <a:schemeClr val="dk1"/>
              </a:solidFill>
            </a:endParaRPr>
          </a:p>
          <a:p>
            <a:pPr indent="0" lvl="0" marL="0" rtl="0" algn="l">
              <a:lnSpc>
                <a:spcPct val="115000"/>
              </a:lnSpc>
              <a:spcBef>
                <a:spcPts val="1200"/>
              </a:spcBef>
              <a:spcAft>
                <a:spcPts val="0"/>
              </a:spcAft>
              <a:buClr>
                <a:schemeClr val="dk1"/>
              </a:buClr>
              <a:buSzPts val="1100"/>
              <a:buFont typeface="Arial"/>
              <a:buNone/>
            </a:pPr>
            <a:r>
              <a:t/>
            </a:r>
            <a:endParaRPr b="1">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33fa37d0487_0_2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33fa37d0487_0_2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b="1" lang="en">
                <a:solidFill>
                  <a:schemeClr val="dk1"/>
                </a:solidFill>
              </a:rPr>
              <a:t>Slide 2</a:t>
            </a:r>
            <a:endParaRPr b="1">
              <a:solidFill>
                <a:schemeClr val="dk1"/>
              </a:solidFill>
            </a:endParaRPr>
          </a:p>
          <a:p>
            <a:pPr indent="0" lvl="0" marL="0" rtl="0" algn="l">
              <a:lnSpc>
                <a:spcPct val="150000"/>
              </a:lnSpc>
              <a:spcBef>
                <a:spcPts val="0"/>
              </a:spcBef>
              <a:spcAft>
                <a:spcPts val="0"/>
              </a:spcAft>
              <a:buNone/>
            </a:pPr>
            <a:r>
              <a:rPr lang="en">
                <a:solidFill>
                  <a:schemeClr val="dk1"/>
                </a:solidFill>
              </a:rPr>
              <a:t>Before we dive into the details, let me quickly walk you through the structure of today's presentation. </a:t>
            </a:r>
            <a:endParaRPr>
              <a:solidFill>
                <a:schemeClr val="dk1"/>
              </a:solidFill>
            </a:endParaRPr>
          </a:p>
          <a:p>
            <a:pPr indent="-317500" lvl="0" marL="457200" rtl="0" algn="l">
              <a:lnSpc>
                <a:spcPct val="150000"/>
              </a:lnSpc>
              <a:spcBef>
                <a:spcPts val="0"/>
              </a:spcBef>
              <a:spcAft>
                <a:spcPts val="0"/>
              </a:spcAft>
              <a:buClr>
                <a:schemeClr val="dk1"/>
              </a:buClr>
              <a:buSzPts val="1400"/>
              <a:buAutoNum type="arabicPeriod"/>
            </a:pPr>
            <a:r>
              <a:rPr lang="en">
                <a:solidFill>
                  <a:schemeClr val="dk1"/>
                </a:solidFill>
              </a:rPr>
              <a:t>First, we'll discuss the </a:t>
            </a:r>
            <a:r>
              <a:rPr b="1" lang="en">
                <a:solidFill>
                  <a:schemeClr val="dk1"/>
                </a:solidFill>
              </a:rPr>
              <a:t>importance of dry-land surf training</a:t>
            </a:r>
            <a:r>
              <a:rPr lang="en">
                <a:solidFill>
                  <a:schemeClr val="dk1"/>
                </a:solidFill>
              </a:rPr>
              <a:t> and the goals we aim to achieve. </a:t>
            </a:r>
            <a:endParaRPr>
              <a:solidFill>
                <a:schemeClr val="dk1"/>
              </a:solidFill>
            </a:endParaRPr>
          </a:p>
          <a:p>
            <a:pPr indent="-317500" lvl="0" marL="457200" rtl="0" algn="l">
              <a:lnSpc>
                <a:spcPct val="150000"/>
              </a:lnSpc>
              <a:spcBef>
                <a:spcPts val="0"/>
              </a:spcBef>
              <a:spcAft>
                <a:spcPts val="0"/>
              </a:spcAft>
              <a:buClr>
                <a:schemeClr val="dk1"/>
              </a:buClr>
              <a:buSzPts val="1400"/>
              <a:buAutoNum type="arabicPeriod"/>
            </a:pPr>
            <a:r>
              <a:rPr lang="en">
                <a:solidFill>
                  <a:schemeClr val="dk1"/>
                </a:solidFill>
              </a:rPr>
              <a:t>Then, I'll explain the </a:t>
            </a:r>
            <a:r>
              <a:rPr b="1" lang="en">
                <a:solidFill>
                  <a:schemeClr val="dk1"/>
                </a:solidFill>
              </a:rPr>
              <a:t>coaching theories</a:t>
            </a:r>
            <a:r>
              <a:rPr lang="en">
                <a:solidFill>
                  <a:schemeClr val="dk1"/>
                </a:solidFill>
              </a:rPr>
              <a:t> that guide our approach. </a:t>
            </a:r>
            <a:endParaRPr>
              <a:solidFill>
                <a:schemeClr val="dk1"/>
              </a:solidFill>
            </a:endParaRPr>
          </a:p>
          <a:p>
            <a:pPr indent="-317500" lvl="0" marL="457200" rtl="0" algn="l">
              <a:lnSpc>
                <a:spcPct val="150000"/>
              </a:lnSpc>
              <a:spcBef>
                <a:spcPts val="0"/>
              </a:spcBef>
              <a:spcAft>
                <a:spcPts val="0"/>
              </a:spcAft>
              <a:buClr>
                <a:schemeClr val="dk1"/>
              </a:buClr>
              <a:buSzPts val="1400"/>
              <a:buAutoNum type="arabicPeriod"/>
            </a:pPr>
            <a:r>
              <a:rPr lang="en">
                <a:solidFill>
                  <a:schemeClr val="dk1"/>
                </a:solidFill>
              </a:rPr>
              <a:t>After that, we’ll break down the </a:t>
            </a:r>
            <a:r>
              <a:rPr b="1" lang="en">
                <a:solidFill>
                  <a:schemeClr val="dk1"/>
                </a:solidFill>
              </a:rPr>
              <a:t>three training sessions</a:t>
            </a:r>
            <a:r>
              <a:rPr lang="en">
                <a:solidFill>
                  <a:schemeClr val="dk1"/>
                </a:solidFill>
              </a:rPr>
              <a:t>, focusing on balance, core strength, leg strength, and dynamic movement. </a:t>
            </a:r>
            <a:endParaRPr>
              <a:solidFill>
                <a:schemeClr val="dk1"/>
              </a:solidFill>
            </a:endParaRPr>
          </a:p>
          <a:p>
            <a:pPr indent="-317500" lvl="0" marL="457200" rtl="0" algn="l">
              <a:lnSpc>
                <a:spcPct val="150000"/>
              </a:lnSpc>
              <a:spcBef>
                <a:spcPts val="0"/>
              </a:spcBef>
              <a:spcAft>
                <a:spcPts val="0"/>
              </a:spcAft>
              <a:buClr>
                <a:schemeClr val="dk1"/>
              </a:buClr>
              <a:buSzPts val="1400"/>
              <a:buAutoNum type="arabicPeriod"/>
            </a:pPr>
            <a:r>
              <a:rPr lang="en">
                <a:solidFill>
                  <a:schemeClr val="dk1"/>
                </a:solidFill>
              </a:rPr>
              <a:t>We’ll look at </a:t>
            </a:r>
            <a:r>
              <a:rPr b="1" lang="en">
                <a:solidFill>
                  <a:schemeClr val="dk1"/>
                </a:solidFill>
              </a:rPr>
              <a:t>key findings</a:t>
            </a:r>
            <a:r>
              <a:rPr lang="en">
                <a:solidFill>
                  <a:schemeClr val="dk1"/>
                </a:solidFill>
              </a:rPr>
              <a:t> from research and how they support the training methods.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6f59039d_0_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6f59039d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 sz="1200">
                <a:solidFill>
                  <a:schemeClr val="dk1"/>
                </a:solidFill>
              </a:rPr>
              <a:t>Slide 3: Introduction</a:t>
            </a:r>
            <a:endParaRPr b="1" sz="1200">
              <a:solidFill>
                <a:schemeClr val="dk1"/>
              </a:solidFill>
            </a:endParaRPr>
          </a:p>
          <a:p>
            <a:pPr indent="0" lvl="0" marL="0" rtl="0" algn="l">
              <a:lnSpc>
                <a:spcPct val="115000"/>
              </a:lnSpc>
              <a:spcBef>
                <a:spcPts val="1200"/>
              </a:spcBef>
              <a:spcAft>
                <a:spcPts val="0"/>
              </a:spcAft>
              <a:buNone/>
            </a:pPr>
            <a:r>
              <a:rPr lang="en">
                <a:solidFill>
                  <a:schemeClr val="dk1"/>
                </a:solidFill>
              </a:rPr>
              <a:t>Why Dry-Land Training?</a:t>
            </a:r>
            <a:endParaRPr>
              <a:solidFill>
                <a:schemeClr val="dk1"/>
              </a:solidFill>
            </a:endParaRPr>
          </a:p>
          <a:p>
            <a:pPr indent="0" lvl="0" marL="0" rtl="0" algn="l">
              <a:lnSpc>
                <a:spcPct val="150000"/>
              </a:lnSpc>
              <a:spcBef>
                <a:spcPts val="1200"/>
              </a:spcBef>
              <a:spcAft>
                <a:spcPts val="1200"/>
              </a:spcAft>
              <a:buNone/>
            </a:pPr>
            <a:r>
              <a:rPr lang="en">
                <a:solidFill>
                  <a:schemeClr val="dk1"/>
                </a:solidFill>
              </a:rPr>
              <a:t>It is important for preparing you for surfing, It helps build core strength, balance, and flexibility, all of which are crucial for handling the challenges in the water. By preparing physically and preventing injuries, this training improves overall performance. The focus today will be on</a:t>
            </a:r>
            <a:r>
              <a:rPr b="1" lang="en">
                <a:solidFill>
                  <a:schemeClr val="dk1"/>
                </a:solidFill>
              </a:rPr>
              <a:t> improving balance, core stability, leg strength, and dynamic movements</a:t>
            </a:r>
            <a:r>
              <a:rPr lang="en">
                <a:solidFill>
                  <a:schemeClr val="dk1"/>
                </a:solidFill>
              </a:rPr>
              <a:t> to get you ready for surfing </a:t>
            </a: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c6f59039d_0_1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c6f59039d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None/>
            </a:pPr>
            <a:r>
              <a:rPr b="1" lang="en"/>
              <a:t>Slide 4: Coaching Theories Overview</a:t>
            </a:r>
            <a:endParaRPr b="1"/>
          </a:p>
          <a:p>
            <a:pPr indent="0" lvl="0" marL="0" rtl="0" algn="l">
              <a:lnSpc>
                <a:spcPct val="150000"/>
              </a:lnSpc>
              <a:spcBef>
                <a:spcPts val="2400"/>
              </a:spcBef>
              <a:spcAft>
                <a:spcPts val="0"/>
              </a:spcAft>
              <a:buNone/>
            </a:pPr>
            <a:r>
              <a:rPr lang="en"/>
              <a:t>I will </a:t>
            </a:r>
            <a:r>
              <a:rPr lang="en"/>
              <a:t>use a mix of coaching methods to guide the training. </a:t>
            </a:r>
            <a:endParaRPr/>
          </a:p>
          <a:p>
            <a:pPr indent="0" lvl="0" marL="0" rtl="0" algn="l">
              <a:lnSpc>
                <a:spcPct val="150000"/>
              </a:lnSpc>
              <a:spcBef>
                <a:spcPts val="2400"/>
              </a:spcBef>
              <a:spcAft>
                <a:spcPts val="0"/>
              </a:spcAft>
              <a:buNone/>
            </a:pPr>
            <a:r>
              <a:rPr b="1" lang="en">
                <a:solidFill>
                  <a:schemeClr val="dk1"/>
                </a:solidFill>
              </a:rPr>
              <a:t>1. </a:t>
            </a:r>
            <a:r>
              <a:rPr b="1" lang="en">
                <a:solidFill>
                  <a:schemeClr val="dk1"/>
                </a:solidFill>
              </a:rPr>
              <a:t>Mosston’s Spectrum of Teaching Styles</a:t>
            </a:r>
            <a:r>
              <a:rPr lang="en">
                <a:solidFill>
                  <a:schemeClr val="dk1"/>
                </a:solidFill>
              </a:rPr>
              <a:t> is a framework which the key focus here is on </a:t>
            </a:r>
            <a:r>
              <a:rPr b="1" lang="en">
                <a:solidFill>
                  <a:schemeClr val="dk1"/>
                </a:solidFill>
              </a:rPr>
              <a:t>guided discovery</a:t>
            </a:r>
            <a:r>
              <a:rPr lang="en">
                <a:solidFill>
                  <a:schemeClr val="dk1"/>
                </a:solidFill>
              </a:rPr>
              <a:t> and </a:t>
            </a:r>
            <a:r>
              <a:rPr b="1" lang="en">
                <a:solidFill>
                  <a:schemeClr val="dk1"/>
                </a:solidFill>
              </a:rPr>
              <a:t>reciprocal learning</a:t>
            </a:r>
            <a:r>
              <a:rPr lang="en">
                <a:solidFill>
                  <a:schemeClr val="dk1"/>
                </a:solidFill>
              </a:rPr>
              <a:t>. </a:t>
            </a:r>
            <a:endParaRPr>
              <a:solidFill>
                <a:schemeClr val="dk1"/>
              </a:solidFill>
            </a:endParaRPr>
          </a:p>
          <a:p>
            <a:pPr indent="-317500" lvl="0" marL="457200" rtl="0" algn="l">
              <a:lnSpc>
                <a:spcPct val="100000"/>
              </a:lnSpc>
              <a:spcBef>
                <a:spcPts val="2400"/>
              </a:spcBef>
              <a:spcAft>
                <a:spcPts val="0"/>
              </a:spcAft>
              <a:buClr>
                <a:schemeClr val="dk1"/>
              </a:buClr>
              <a:buSzPts val="1400"/>
              <a:buChar char="●"/>
            </a:pPr>
            <a:r>
              <a:rPr lang="en">
                <a:solidFill>
                  <a:schemeClr val="dk1"/>
                </a:solidFill>
              </a:rPr>
              <a:t>With </a:t>
            </a:r>
            <a:r>
              <a:rPr b="1" lang="en">
                <a:solidFill>
                  <a:schemeClr val="dk1"/>
                </a:solidFill>
              </a:rPr>
              <a:t>guided discovery</a:t>
            </a:r>
            <a:r>
              <a:rPr lang="en">
                <a:solidFill>
                  <a:schemeClr val="dk1"/>
                </a:solidFill>
              </a:rPr>
              <a:t>, we guide learners to find answers or solutions on their own, encouraging them to think critically about what they're doing and how they can improve. </a:t>
            </a:r>
            <a:endParaRPr>
              <a:solidFill>
                <a:schemeClr val="dk1"/>
              </a:solidFill>
            </a:endParaRPr>
          </a:p>
          <a:p>
            <a:pPr indent="-317500" lvl="0" marL="457200" rtl="0" algn="l">
              <a:lnSpc>
                <a:spcPct val="100000"/>
              </a:lnSpc>
              <a:spcBef>
                <a:spcPts val="0"/>
              </a:spcBef>
              <a:spcAft>
                <a:spcPts val="0"/>
              </a:spcAft>
              <a:buClr>
                <a:schemeClr val="dk1"/>
              </a:buClr>
              <a:buSzPts val="1400"/>
              <a:buChar char="●"/>
            </a:pPr>
            <a:r>
              <a:rPr lang="en">
                <a:solidFill>
                  <a:schemeClr val="dk1"/>
                </a:solidFill>
              </a:rPr>
              <a:t>In </a:t>
            </a:r>
            <a:r>
              <a:rPr b="1" lang="en">
                <a:solidFill>
                  <a:schemeClr val="dk1"/>
                </a:solidFill>
              </a:rPr>
              <a:t>reciprocal learning</a:t>
            </a:r>
            <a:r>
              <a:rPr lang="en">
                <a:solidFill>
                  <a:schemeClr val="dk1"/>
                </a:solidFill>
              </a:rPr>
              <a:t>, students work with partners, providing feedback and supporting each other’s learning process.</a:t>
            </a:r>
            <a:endParaRPr/>
          </a:p>
          <a:p>
            <a:pPr indent="0" lvl="0" marL="0" rtl="0" algn="l">
              <a:lnSpc>
                <a:spcPct val="150000"/>
              </a:lnSpc>
              <a:spcBef>
                <a:spcPts val="2400"/>
              </a:spcBef>
              <a:spcAft>
                <a:spcPts val="0"/>
              </a:spcAft>
              <a:buNone/>
            </a:pPr>
            <a:r>
              <a:rPr b="1" lang="en"/>
              <a:t>2. Fitts &amp; Posner’s model:</a:t>
            </a:r>
            <a:r>
              <a:rPr lang="en"/>
              <a:t> shows how we progress skills from beginner to expert. </a:t>
            </a:r>
            <a:r>
              <a:rPr lang="en">
                <a:solidFill>
                  <a:schemeClr val="dk1"/>
                </a:solidFill>
              </a:rPr>
              <a:t>Athletes progress through three stages when learning new skills: the </a:t>
            </a:r>
            <a:r>
              <a:rPr b="1" lang="en">
                <a:solidFill>
                  <a:schemeClr val="dk1"/>
                </a:solidFill>
              </a:rPr>
              <a:t>cognitive stage</a:t>
            </a:r>
            <a:r>
              <a:rPr lang="en">
                <a:solidFill>
                  <a:schemeClr val="dk1"/>
                </a:solidFill>
              </a:rPr>
              <a:t>, the </a:t>
            </a:r>
            <a:r>
              <a:rPr b="1" lang="en">
                <a:solidFill>
                  <a:schemeClr val="dk1"/>
                </a:solidFill>
              </a:rPr>
              <a:t>associative stage</a:t>
            </a:r>
            <a:r>
              <a:rPr lang="en">
                <a:solidFill>
                  <a:schemeClr val="dk1"/>
                </a:solidFill>
              </a:rPr>
              <a:t>, and the final </a:t>
            </a:r>
            <a:r>
              <a:rPr b="1" lang="en">
                <a:solidFill>
                  <a:schemeClr val="dk1"/>
                </a:solidFill>
              </a:rPr>
              <a:t>autonomous stage</a:t>
            </a:r>
            <a:r>
              <a:rPr lang="en">
                <a:solidFill>
                  <a:schemeClr val="dk1"/>
                </a:solidFill>
              </a:rPr>
              <a:t>- (when</a:t>
            </a:r>
            <a:r>
              <a:rPr b="1" lang="en">
                <a:solidFill>
                  <a:schemeClr val="dk1"/>
                </a:solidFill>
              </a:rPr>
              <a:t> </a:t>
            </a:r>
            <a:r>
              <a:rPr lang="en">
                <a:solidFill>
                  <a:schemeClr val="dk1"/>
                </a:solidFill>
              </a:rPr>
              <a:t>movement becomes almost second nature)</a:t>
            </a:r>
            <a:r>
              <a:rPr i="1" lang="en">
                <a:solidFill>
                  <a:schemeClr val="dk1"/>
                </a:solidFill>
              </a:rPr>
              <a:t> This progression is important for surfing because we need to train you step by step, starting with basic skills and gradually refining them so that they become automatic when you’re in the water</a:t>
            </a:r>
            <a:endParaRPr i="1">
              <a:solidFill>
                <a:schemeClr val="dk1"/>
              </a:solidFill>
            </a:endParaRPr>
          </a:p>
          <a:p>
            <a:pPr indent="0" lvl="0" marL="0" rtl="0" algn="l">
              <a:lnSpc>
                <a:spcPct val="115000"/>
              </a:lnSpc>
              <a:spcBef>
                <a:spcPts val="1200"/>
              </a:spcBef>
              <a:spcAft>
                <a:spcPts val="0"/>
              </a:spcAft>
              <a:buNone/>
            </a:pPr>
            <a:r>
              <a:rPr b="1" lang="en">
                <a:solidFill>
                  <a:schemeClr val="dk1"/>
                </a:solidFill>
              </a:rPr>
              <a:t>3. Constraints-Led Approach (CLA):</a:t>
            </a:r>
            <a:r>
              <a:rPr lang="en">
                <a:solidFill>
                  <a:schemeClr val="dk1"/>
                </a:solidFill>
              </a:rPr>
              <a:t>focuses on creating training situations that mirror real-world conditions. It’s about designing exercises that consider the </a:t>
            </a:r>
            <a:r>
              <a:rPr b="1" lang="en">
                <a:solidFill>
                  <a:schemeClr val="dk1"/>
                </a:solidFill>
              </a:rPr>
              <a:t>task</a:t>
            </a:r>
            <a:r>
              <a:rPr lang="en">
                <a:solidFill>
                  <a:schemeClr val="dk1"/>
                </a:solidFill>
              </a:rPr>
              <a:t>, </a:t>
            </a:r>
            <a:r>
              <a:rPr b="1" lang="en">
                <a:solidFill>
                  <a:schemeClr val="dk1"/>
                </a:solidFill>
              </a:rPr>
              <a:t>environmental</a:t>
            </a:r>
            <a:r>
              <a:rPr lang="en">
                <a:solidFill>
                  <a:schemeClr val="dk1"/>
                </a:solidFill>
              </a:rPr>
              <a:t> and</a:t>
            </a:r>
            <a:r>
              <a:rPr lang="en">
                <a:solidFill>
                  <a:schemeClr val="dk1"/>
                </a:solidFill>
              </a:rPr>
              <a:t> </a:t>
            </a:r>
            <a:r>
              <a:rPr b="1" lang="en">
                <a:solidFill>
                  <a:schemeClr val="dk1"/>
                </a:solidFill>
              </a:rPr>
              <a:t>individual constraints. </a:t>
            </a:r>
            <a:r>
              <a:rPr lang="en">
                <a:solidFill>
                  <a:schemeClr val="dk1"/>
                </a:solidFill>
              </a:rPr>
              <a:t>This approach helps athletes adapt to different situations become more versatile in how they approach challenges on the water.</a:t>
            </a:r>
            <a:endParaRPr i="1">
              <a:solidFill>
                <a:schemeClr val="dk1"/>
              </a:solidFill>
            </a:endParaRPr>
          </a:p>
          <a:p>
            <a:pPr indent="0" lvl="0" marL="0" rtl="0" algn="l">
              <a:lnSpc>
                <a:spcPct val="150000"/>
              </a:lnSpc>
              <a:spcBef>
                <a:spcPts val="2400"/>
              </a:spcBef>
              <a:spcAft>
                <a:spcPts val="600"/>
              </a:spcAft>
              <a:buNone/>
            </a:pPr>
            <a:r>
              <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c6f59039d_0_1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c6f59039d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Slide 5 - Coaching Theories Continued…</a:t>
            </a:r>
            <a:endParaRPr b="1"/>
          </a:p>
          <a:p>
            <a:pPr indent="0" lvl="0" marL="0" rtl="0" algn="l">
              <a:spcBef>
                <a:spcPts val="0"/>
              </a:spcBef>
              <a:spcAft>
                <a:spcPts val="0"/>
              </a:spcAft>
              <a:buNone/>
            </a:pPr>
            <a:r>
              <a:t/>
            </a:r>
            <a:endParaRPr b="1"/>
          </a:p>
          <a:p>
            <a:pPr indent="0" lvl="0" marL="0" rtl="0" algn="l">
              <a:lnSpc>
                <a:spcPct val="115000"/>
              </a:lnSpc>
              <a:spcBef>
                <a:spcPts val="1200"/>
              </a:spcBef>
              <a:spcAft>
                <a:spcPts val="0"/>
              </a:spcAft>
              <a:buNone/>
            </a:pPr>
            <a:r>
              <a:rPr lang="en">
                <a:solidFill>
                  <a:schemeClr val="dk1"/>
                </a:solidFill>
              </a:rPr>
              <a:t>Self-Determination Theory (SDT) → It highlights three basic psychological needs: </a:t>
            </a:r>
            <a:r>
              <a:rPr b="1" lang="en">
                <a:solidFill>
                  <a:schemeClr val="dk1"/>
                </a:solidFill>
              </a:rPr>
              <a:t>autonomy</a:t>
            </a:r>
            <a:r>
              <a:rPr lang="en">
                <a:solidFill>
                  <a:schemeClr val="dk1"/>
                </a:solidFill>
              </a:rPr>
              <a:t>, </a:t>
            </a:r>
            <a:r>
              <a:rPr b="1" lang="en">
                <a:solidFill>
                  <a:schemeClr val="dk1"/>
                </a:solidFill>
              </a:rPr>
              <a:t>competence</a:t>
            </a:r>
            <a:r>
              <a:rPr lang="en">
                <a:solidFill>
                  <a:schemeClr val="dk1"/>
                </a:solidFill>
              </a:rPr>
              <a:t>, and </a:t>
            </a:r>
            <a:r>
              <a:rPr b="1" lang="en">
                <a:solidFill>
                  <a:schemeClr val="dk1"/>
                </a:solidFill>
              </a:rPr>
              <a:t>relatedness</a:t>
            </a:r>
            <a:endParaRPr>
              <a:solidFill>
                <a:schemeClr val="dk1"/>
              </a:solidFill>
            </a:endParaRPr>
          </a:p>
          <a:p>
            <a:pPr indent="0" lvl="0" marL="0" rtl="0" algn="l">
              <a:lnSpc>
                <a:spcPct val="115000"/>
              </a:lnSpc>
              <a:spcBef>
                <a:spcPts val="1200"/>
              </a:spcBef>
              <a:spcAft>
                <a:spcPts val="0"/>
              </a:spcAft>
              <a:buNone/>
            </a:pPr>
            <a:r>
              <a:rPr lang="en">
                <a:solidFill>
                  <a:schemeClr val="dk1"/>
                </a:solidFill>
              </a:rPr>
              <a:t>Inverted-U Hypothesis → </a:t>
            </a:r>
            <a:r>
              <a:rPr b="1" lang="en">
                <a:solidFill>
                  <a:schemeClr val="dk1"/>
                </a:solidFill>
              </a:rPr>
              <a:t>Balancing arousal for optimal performance, </a:t>
            </a:r>
            <a:r>
              <a:rPr lang="en">
                <a:solidFill>
                  <a:schemeClr val="dk1"/>
                </a:solidFill>
              </a:rPr>
              <a:t>For example, in a drill like a </a:t>
            </a:r>
            <a:r>
              <a:rPr b="1" lang="en">
                <a:solidFill>
                  <a:schemeClr val="dk1"/>
                </a:solidFill>
              </a:rPr>
              <a:t>reaction time exercise</a:t>
            </a:r>
            <a:r>
              <a:rPr lang="en">
                <a:solidFill>
                  <a:schemeClr val="dk1"/>
                </a:solidFill>
              </a:rPr>
              <a:t> or </a:t>
            </a:r>
            <a:r>
              <a:rPr b="1" lang="en">
                <a:solidFill>
                  <a:schemeClr val="dk1"/>
                </a:solidFill>
              </a:rPr>
              <a:t>pop-up practice</a:t>
            </a:r>
            <a:r>
              <a:rPr lang="en">
                <a:solidFill>
                  <a:schemeClr val="dk1"/>
                </a:solidFill>
              </a:rPr>
              <a:t>, the goal is to keep the difficulty level balanced so that you stay in that optimal zone where you're mentally focused but not overwhelmed</a:t>
            </a:r>
            <a:endParaRPr b="1">
              <a:solidFill>
                <a:schemeClr val="dk1"/>
              </a:solidFill>
            </a:endParaRPr>
          </a:p>
          <a:p>
            <a:pPr indent="0" lvl="0" marL="0" rtl="0" algn="l">
              <a:lnSpc>
                <a:spcPct val="115000"/>
              </a:lnSpc>
              <a:spcBef>
                <a:spcPts val="1200"/>
              </a:spcBef>
              <a:spcAft>
                <a:spcPts val="1200"/>
              </a:spcAft>
              <a:buNone/>
            </a:pPr>
            <a:r>
              <a:rPr lang="en">
                <a:solidFill>
                  <a:schemeClr val="dk1"/>
                </a:solidFill>
              </a:rPr>
              <a:t>Flow State Theory →</a:t>
            </a:r>
            <a:r>
              <a:rPr b="1" lang="en">
                <a:solidFill>
                  <a:schemeClr val="dk1"/>
                </a:solidFill>
              </a:rPr>
              <a:t> Challenging but achievable drills for peak engagement,</a:t>
            </a:r>
            <a:r>
              <a:rPr lang="en">
                <a:solidFill>
                  <a:schemeClr val="dk1"/>
                </a:solidFill>
              </a:rPr>
              <a:t> It's that ‘zone’ where you're so engaged in the activity that time seems to disappear!  I will gradually increase the difficulty, helping you reach that flow state more easily in real surf conditions, where you feel in complete control and connected to the wave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c6f59039d_0_2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c6f59039d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Slide 6. Session 1 - Balance &amp; Core Stability</a:t>
            </a:r>
            <a:endParaRPr b="1"/>
          </a:p>
          <a:p>
            <a:pPr indent="0" lvl="0" marL="0" rtl="0" algn="l">
              <a:spcBef>
                <a:spcPts val="0"/>
              </a:spcBef>
              <a:spcAft>
                <a:spcPts val="0"/>
              </a:spcAft>
              <a:buNone/>
            </a:pPr>
            <a:r>
              <a:t/>
            </a:r>
            <a:endParaRPr b="1"/>
          </a:p>
          <a:p>
            <a:pPr indent="0" lvl="0" marL="0" rtl="0" algn="l">
              <a:lnSpc>
                <a:spcPct val="150000"/>
              </a:lnSpc>
              <a:spcBef>
                <a:spcPts val="0"/>
              </a:spcBef>
              <a:spcAft>
                <a:spcPts val="0"/>
              </a:spcAft>
              <a:buNone/>
            </a:pPr>
            <a:r>
              <a:rPr lang="en"/>
              <a:t>In this session,  work on improving your balance and core strength. These are the basics for good board control. We’ll use exercises like BOSU ball squats, balance board training, and core drills like planks to build strength. The goal is to give you better control and stability on the board. Upper body strength too!</a:t>
            </a:r>
            <a:endParaRPr/>
          </a:p>
          <a:p>
            <a:pPr indent="0" lvl="0" marL="0" rtl="0" algn="l">
              <a:lnSpc>
                <a:spcPct val="150000"/>
              </a:lnSpc>
              <a:spcBef>
                <a:spcPts val="0"/>
              </a:spcBef>
              <a:spcAft>
                <a:spcPts val="0"/>
              </a:spcAft>
              <a:buNone/>
            </a:pPr>
            <a:r>
              <a:t/>
            </a:r>
            <a:endParaRPr/>
          </a:p>
          <a:p>
            <a:pPr indent="-298450" lvl="0" marL="457200" rtl="0" algn="l">
              <a:lnSpc>
                <a:spcPct val="115000"/>
              </a:lnSpc>
              <a:spcBef>
                <a:spcPts val="1200"/>
              </a:spcBef>
              <a:spcAft>
                <a:spcPts val="0"/>
              </a:spcAft>
              <a:buClr>
                <a:schemeClr val="dk1"/>
              </a:buClr>
              <a:buSzPts val="1100"/>
              <a:buChar char="●"/>
            </a:pPr>
            <a:r>
              <a:rPr b="1" lang="en">
                <a:solidFill>
                  <a:schemeClr val="dk1"/>
                </a:solidFill>
              </a:rPr>
              <a:t>Key Exercises:</a:t>
            </a:r>
            <a:endParaRPr b="1">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BOSU Ball Squats</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Balance Board Training</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Core Engagement Drills (Planks, Dead Bugs)</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b="1" lang="en">
                <a:solidFill>
                  <a:schemeClr val="dk1"/>
                </a:solidFill>
              </a:rPr>
              <a:t>Coaching Approach:</a:t>
            </a:r>
            <a:endParaRPr b="1">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Demonstrate correct posture &amp; weight distribution.</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Encourage athletes to adjust stance dynamically.</a:t>
            </a:r>
            <a:endParaRPr>
              <a:solidFill>
                <a:schemeClr val="dk1"/>
              </a:solidFill>
            </a:endParaRPr>
          </a:p>
          <a:p>
            <a:pPr indent="0" lvl="0" marL="0" rtl="0" algn="l">
              <a:lnSpc>
                <a:spcPct val="150000"/>
              </a:lnSpc>
              <a:spcBef>
                <a:spcPts val="12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33fa37d0487_0_2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33fa37d0487_0_2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Slide 7. Session 2 - Leg Strengh and Core</a:t>
            </a:r>
            <a:endParaRPr b="1"/>
          </a:p>
          <a:p>
            <a:pPr indent="0" lvl="0" marL="0" rtl="0" algn="l">
              <a:spcBef>
                <a:spcPts val="0"/>
              </a:spcBef>
              <a:spcAft>
                <a:spcPts val="0"/>
              </a:spcAft>
              <a:buNone/>
            </a:pPr>
            <a:r>
              <a:t/>
            </a:r>
            <a:endParaRPr b="1"/>
          </a:p>
          <a:p>
            <a:pPr indent="0" lvl="0" marL="0" rtl="0" algn="l">
              <a:lnSpc>
                <a:spcPct val="115000"/>
              </a:lnSpc>
              <a:spcBef>
                <a:spcPts val="1200"/>
              </a:spcBef>
              <a:spcAft>
                <a:spcPts val="0"/>
              </a:spcAft>
              <a:buNone/>
            </a:pPr>
            <a:r>
              <a:rPr b="1" lang="en">
                <a:solidFill>
                  <a:schemeClr val="dk1"/>
                </a:solidFill>
              </a:rPr>
              <a:t>Key Exercises:</a:t>
            </a:r>
            <a:endParaRPr b="1">
              <a:solidFill>
                <a:schemeClr val="dk1"/>
              </a:solidFill>
            </a:endParaRPr>
          </a:p>
          <a:p>
            <a:pPr indent="0" lvl="0" marL="0" rtl="0" algn="l">
              <a:lnSpc>
                <a:spcPct val="115000"/>
              </a:lnSpc>
              <a:spcBef>
                <a:spcPts val="1200"/>
              </a:spcBef>
              <a:spcAft>
                <a:spcPts val="0"/>
              </a:spcAft>
              <a:buNone/>
            </a:pPr>
            <a:r>
              <a:rPr lang="en">
                <a:solidFill>
                  <a:schemeClr val="dk1"/>
                </a:solidFill>
              </a:rPr>
              <a:t>Squats (Bodyweight, Resistance Bands, Weighted)</a:t>
            </a:r>
            <a:endParaRPr>
              <a:solidFill>
                <a:schemeClr val="dk1"/>
              </a:solidFill>
            </a:endParaRPr>
          </a:p>
          <a:p>
            <a:pPr indent="0" lvl="0" marL="0" rtl="0" algn="l">
              <a:lnSpc>
                <a:spcPct val="115000"/>
              </a:lnSpc>
              <a:spcBef>
                <a:spcPts val="1200"/>
              </a:spcBef>
              <a:spcAft>
                <a:spcPts val="0"/>
              </a:spcAft>
              <a:buNone/>
            </a:pPr>
            <a:r>
              <a:rPr lang="en">
                <a:solidFill>
                  <a:schemeClr val="dk1"/>
                </a:solidFill>
              </a:rPr>
              <a:t>Lateral Lunges &amp; Jump Squats</a:t>
            </a:r>
            <a:endParaRPr>
              <a:solidFill>
                <a:schemeClr val="dk1"/>
              </a:solidFill>
            </a:endParaRPr>
          </a:p>
          <a:p>
            <a:pPr indent="0" lvl="0" marL="0" rtl="0" algn="l">
              <a:lnSpc>
                <a:spcPct val="115000"/>
              </a:lnSpc>
              <a:spcBef>
                <a:spcPts val="1200"/>
              </a:spcBef>
              <a:spcAft>
                <a:spcPts val="0"/>
              </a:spcAft>
              <a:buNone/>
            </a:pPr>
            <a:r>
              <a:rPr lang="en">
                <a:solidFill>
                  <a:schemeClr val="dk1"/>
                </a:solidFill>
              </a:rPr>
              <a:t>Single-Leg Balance Drills</a:t>
            </a:r>
            <a:endParaRPr>
              <a:solidFill>
                <a:schemeClr val="dk1"/>
              </a:solidFill>
            </a:endParaRPr>
          </a:p>
          <a:p>
            <a:pPr indent="-317500" lvl="0" marL="457200" rtl="0" algn="l">
              <a:lnSpc>
                <a:spcPct val="150000"/>
              </a:lnSpc>
              <a:spcBef>
                <a:spcPts val="1200"/>
              </a:spcBef>
              <a:spcAft>
                <a:spcPts val="0"/>
              </a:spcAft>
              <a:buClr>
                <a:schemeClr val="dk1"/>
              </a:buClr>
              <a:buSzPts val="1400"/>
              <a:buChar char="●"/>
            </a:pPr>
            <a:r>
              <a:rPr lang="en">
                <a:solidFill>
                  <a:schemeClr val="dk1"/>
                </a:solidFill>
              </a:rPr>
              <a:t>Using the </a:t>
            </a:r>
            <a:r>
              <a:rPr lang="en">
                <a:solidFill>
                  <a:schemeClr val="dk1"/>
                </a:solidFill>
              </a:rPr>
              <a:t>Fitts &amp; Posner’s Model,</a:t>
            </a:r>
            <a:r>
              <a:rPr lang="en" sz="1300">
                <a:solidFill>
                  <a:schemeClr val="dk1"/>
                </a:solidFill>
              </a:rPr>
              <a:t> </a:t>
            </a:r>
            <a:r>
              <a:rPr lang="en">
                <a:solidFill>
                  <a:schemeClr val="dk1"/>
                </a:solidFill>
              </a:rPr>
              <a:t>This session focuses on building leg strength for more power and endurance. We’ll do squats, lunges, jump squats, and single-leg balance drills to help strengthen your lower body. Making it easier for you to power through movements and maintain control on the board.</a:t>
            </a:r>
            <a:endParaRPr>
              <a:solidFill>
                <a:schemeClr val="dk1"/>
              </a:solidFill>
            </a:endParaRPr>
          </a:p>
          <a:p>
            <a:pPr indent="0" lvl="0" marL="0" rtl="0" algn="l">
              <a:lnSpc>
                <a:spcPct val="115000"/>
              </a:lnSpc>
              <a:spcBef>
                <a:spcPts val="1200"/>
              </a:spcBef>
              <a:spcAft>
                <a:spcPts val="0"/>
              </a:spcAft>
              <a:buNone/>
            </a:pPr>
            <a:r>
              <a:rPr lang="en">
                <a:solidFill>
                  <a:schemeClr val="dk1"/>
                </a:solidFill>
              </a:rPr>
              <a:t>*Added Psychological Application would be</a:t>
            </a:r>
            <a:r>
              <a:rPr b="1" lang="en">
                <a:solidFill>
                  <a:schemeClr val="dk1"/>
                </a:solidFill>
              </a:rPr>
              <a:t> Reciprocal Learning:</a:t>
            </a:r>
            <a:r>
              <a:rPr lang="en">
                <a:solidFill>
                  <a:schemeClr val="dk1"/>
                </a:solidFill>
              </a:rPr>
              <a:t> Partner athletes for peer feedback.</a:t>
            </a:r>
            <a:endParaRPr>
              <a:solidFill>
                <a:schemeClr val="dk1"/>
              </a:solidFill>
            </a:endParaRPr>
          </a:p>
          <a:p>
            <a:pPr indent="0" lvl="0" marL="0" rtl="0" algn="l">
              <a:spcBef>
                <a:spcPts val="120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3fa37d0487_0_2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3fa37d0487_0_2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t>Slide 8 - </a:t>
            </a:r>
            <a:r>
              <a:rPr b="1" lang="en" sz="1400">
                <a:solidFill>
                  <a:schemeClr val="dk1"/>
                </a:solidFill>
              </a:rPr>
              <a:t>Session 3 - Dynamic Movement &amp; Surf-Specific Drills</a:t>
            </a:r>
            <a:endParaRPr b="1" sz="1400">
              <a:solidFill>
                <a:schemeClr val="dk1"/>
              </a:solidFill>
            </a:endParaRPr>
          </a:p>
          <a:p>
            <a:pPr indent="0" lvl="0" marL="0" rtl="0" algn="l">
              <a:lnSpc>
                <a:spcPct val="150000"/>
              </a:lnSpc>
              <a:spcBef>
                <a:spcPts val="0"/>
              </a:spcBef>
              <a:spcAft>
                <a:spcPts val="0"/>
              </a:spcAft>
              <a:buNone/>
            </a:pPr>
            <a:r>
              <a:t/>
            </a:r>
            <a:endParaRPr b="1" sz="1400">
              <a:solidFill>
                <a:schemeClr val="dk1"/>
              </a:solidFill>
            </a:endParaRPr>
          </a:p>
          <a:p>
            <a:pPr indent="0" lvl="0" marL="0" rtl="0" algn="l">
              <a:lnSpc>
                <a:spcPct val="150000"/>
              </a:lnSpc>
              <a:spcBef>
                <a:spcPts val="0"/>
              </a:spcBef>
              <a:spcAft>
                <a:spcPts val="0"/>
              </a:spcAft>
              <a:buNone/>
            </a:pPr>
            <a:r>
              <a:rPr lang="en"/>
              <a:t>In the final session, we’ll work on agility and reaction time. We’ll use plyo-metric exercises like box jumps and depth jumps, along with cone drills. Plus, we’ll practice pop-ups to simulate what you’ll do on the board when catching a wave. This session prepares you for the quick and unpredictable movements in surfing</a:t>
            </a:r>
            <a:endParaRPr/>
          </a:p>
          <a:p>
            <a:pPr indent="0" lvl="0" marL="0" rtl="0" algn="l">
              <a:lnSpc>
                <a:spcPct val="100000"/>
              </a:lnSpc>
              <a:spcBef>
                <a:spcPts val="0"/>
              </a:spcBef>
              <a:spcAft>
                <a:spcPts val="0"/>
              </a:spcAft>
              <a:buClr>
                <a:schemeClr val="dk1"/>
              </a:buClr>
              <a:buSzPts val="1100"/>
              <a:buFont typeface="Arial"/>
              <a:buNone/>
            </a:pPr>
            <a:r>
              <a:rPr b="1" lang="en">
                <a:solidFill>
                  <a:schemeClr val="dk1"/>
                </a:solidFill>
              </a:rPr>
              <a:t>Box jumps</a:t>
            </a:r>
            <a:r>
              <a:rPr lang="en">
                <a:solidFill>
                  <a:schemeClr val="dk1"/>
                </a:solidFill>
              </a:rPr>
              <a:t>:.</a:t>
            </a:r>
            <a:endParaRPr>
              <a:solidFill>
                <a:schemeClr val="dk1"/>
              </a:solidFill>
            </a:endParaRPr>
          </a:p>
          <a:p>
            <a:pPr indent="0" lvl="0" marL="0" rtl="0" algn="l">
              <a:lnSpc>
                <a:spcPct val="100000"/>
              </a:lnSpc>
              <a:spcBef>
                <a:spcPts val="0"/>
              </a:spcBef>
              <a:spcAft>
                <a:spcPts val="0"/>
              </a:spcAft>
              <a:buNone/>
            </a:pPr>
            <a:r>
              <a:rPr b="1" lang="en">
                <a:solidFill>
                  <a:schemeClr val="dk1"/>
                </a:solidFill>
              </a:rPr>
              <a:t>Depth jumps</a:t>
            </a:r>
            <a:r>
              <a:rPr lang="en">
                <a:solidFill>
                  <a:schemeClr val="dk1"/>
                </a:solidFill>
              </a:rPr>
              <a:t>: </a:t>
            </a:r>
            <a:endParaRPr>
              <a:solidFill>
                <a:schemeClr val="dk1"/>
              </a:solidFill>
            </a:endParaRPr>
          </a:p>
          <a:p>
            <a:pPr indent="0" lvl="0" marL="0" rtl="0" algn="l">
              <a:lnSpc>
                <a:spcPct val="100000"/>
              </a:lnSpc>
              <a:spcBef>
                <a:spcPts val="0"/>
              </a:spcBef>
              <a:spcAft>
                <a:spcPts val="0"/>
              </a:spcAft>
              <a:buNone/>
            </a:pPr>
            <a:r>
              <a:rPr b="1" lang="en">
                <a:solidFill>
                  <a:schemeClr val="dk1"/>
                </a:solidFill>
              </a:rPr>
              <a:t>Jump squats</a:t>
            </a:r>
            <a:r>
              <a:rPr lang="en">
                <a:solidFill>
                  <a:schemeClr val="dk1"/>
                </a:solidFill>
              </a:rPr>
              <a:t>: </a:t>
            </a:r>
            <a:endParaRPr>
              <a:solidFill>
                <a:schemeClr val="dk1"/>
              </a:solidFill>
            </a:endParaRPr>
          </a:p>
          <a:p>
            <a:pPr indent="0" lvl="0" marL="0" rtl="0" algn="l">
              <a:lnSpc>
                <a:spcPct val="100000"/>
              </a:lnSpc>
              <a:spcBef>
                <a:spcPts val="0"/>
              </a:spcBef>
              <a:spcAft>
                <a:spcPts val="0"/>
              </a:spcAft>
              <a:buNone/>
            </a:pPr>
            <a:r>
              <a:rPr lang="en">
                <a:solidFill>
                  <a:schemeClr val="dk1"/>
                </a:solidFill>
              </a:rPr>
              <a:t>These h</a:t>
            </a:r>
            <a:r>
              <a:rPr lang="en">
                <a:solidFill>
                  <a:schemeClr val="dk1"/>
                </a:solidFill>
              </a:rPr>
              <a:t>elp build the explosive power needed for quick movements like </a:t>
            </a:r>
            <a:r>
              <a:rPr b="1" lang="en">
                <a:solidFill>
                  <a:schemeClr val="dk1"/>
                </a:solidFill>
              </a:rPr>
              <a:t>popping up</a:t>
            </a:r>
            <a:r>
              <a:rPr lang="en">
                <a:solidFill>
                  <a:schemeClr val="dk1"/>
                </a:solidFill>
              </a:rPr>
              <a:t> on the board</a:t>
            </a:r>
            <a:endParaRPr>
              <a:solidFill>
                <a:schemeClr val="dk1"/>
              </a:solidFill>
            </a:endParaRPr>
          </a:p>
          <a:p>
            <a:pPr indent="0" lvl="0" marL="0" rtl="0" algn="l">
              <a:lnSpc>
                <a:spcPct val="115000"/>
              </a:lnSpc>
              <a:spcBef>
                <a:spcPts val="1400"/>
              </a:spcBef>
              <a:spcAft>
                <a:spcPts val="0"/>
              </a:spcAft>
              <a:buNone/>
            </a:pPr>
            <a:r>
              <a:rPr b="1" lang="en" sz="1300">
                <a:solidFill>
                  <a:schemeClr val="dk1"/>
                </a:solidFill>
              </a:rPr>
              <a:t>Flexibility - </a:t>
            </a:r>
            <a:r>
              <a:rPr b="1" lang="en">
                <a:solidFill>
                  <a:schemeClr val="dk1"/>
                </a:solidFill>
              </a:rPr>
              <a:t>Downward Dog to Cobra Flow (Yoga Flow)</a:t>
            </a:r>
            <a:endParaRPr b="1">
              <a:solidFill>
                <a:schemeClr val="dk1"/>
              </a:solidFill>
            </a:endParaRPr>
          </a:p>
          <a:p>
            <a:pPr indent="0" lvl="0" marL="0" rtl="0" algn="l">
              <a:lnSpc>
                <a:spcPct val="115000"/>
              </a:lnSpc>
              <a:spcBef>
                <a:spcPts val="1200"/>
              </a:spcBef>
              <a:spcAft>
                <a:spcPts val="0"/>
              </a:spcAft>
              <a:buNone/>
            </a:pPr>
            <a:r>
              <a:rPr lang="en">
                <a:solidFill>
                  <a:schemeClr val="dk1"/>
                </a:solidFill>
              </a:rPr>
              <a:t>This sequence helps improve flexibility, core strength, and body control, key elements for agility on the surfboard. These stretch the hamstrings, calves, and back &amp; stretching the front of your body and engaging your core. Srengthens key areas like the core and hamstrings, which are vital for quick shifts in movement on the board.</a:t>
            </a:r>
            <a:endParaRPr>
              <a:solidFill>
                <a:schemeClr val="dk1"/>
              </a:solidFill>
            </a:endParaRPr>
          </a:p>
          <a:p>
            <a:pPr indent="0" lvl="0" marL="0" rtl="0" algn="l">
              <a:lnSpc>
                <a:spcPct val="115000"/>
              </a:lnSpc>
              <a:spcBef>
                <a:spcPts val="1200"/>
              </a:spcBef>
              <a:spcAft>
                <a:spcPts val="0"/>
              </a:spcAft>
              <a:buNone/>
            </a:pPr>
            <a:r>
              <a:rPr b="1" lang="en">
                <a:solidFill>
                  <a:schemeClr val="dk1"/>
                </a:solidFill>
              </a:rPr>
              <a:t>Coaching Approach:</a:t>
            </a:r>
            <a:r>
              <a:rPr lang="en">
                <a:solidFill>
                  <a:schemeClr val="dk1"/>
                </a:solidFill>
              </a:rPr>
              <a:t> Constraints-Led Approach and Guided Discovery:</a:t>
            </a:r>
            <a:endParaRPr>
              <a:solidFill>
                <a:schemeClr val="dk1"/>
              </a:solidFill>
            </a:endParaRPr>
          </a:p>
          <a:p>
            <a:pPr indent="0" lvl="0" marL="0" rtl="0" algn="l">
              <a:lnSpc>
                <a:spcPct val="115000"/>
              </a:lnSpc>
              <a:spcBef>
                <a:spcPts val="1200"/>
              </a:spcBef>
              <a:spcAft>
                <a:spcPts val="0"/>
              </a:spcAft>
              <a:buNone/>
            </a:pPr>
            <a:r>
              <a:rPr lang="en">
                <a:solidFill>
                  <a:schemeClr val="dk1"/>
                </a:solidFill>
              </a:rPr>
              <a:t>Additional I will apply </a:t>
            </a:r>
            <a:r>
              <a:rPr b="1" lang="en">
                <a:solidFill>
                  <a:schemeClr val="dk1"/>
                </a:solidFill>
              </a:rPr>
              <a:t>Psychological Application of Flow Theory to </a:t>
            </a:r>
            <a:r>
              <a:rPr lang="en">
                <a:solidFill>
                  <a:schemeClr val="dk1"/>
                </a:solidFill>
              </a:rPr>
              <a:t>Create engaging, progressive challenges.</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50000"/>
              </a:lnSpc>
              <a:spcBef>
                <a:spcPts val="0"/>
              </a:spcBef>
              <a:spcAft>
                <a:spcPts val="0"/>
              </a:spcAft>
              <a:buNone/>
            </a:pPr>
            <a:r>
              <a:t/>
            </a:r>
            <a:endParaRPr>
              <a:solidFill>
                <a:schemeClr val="dk1"/>
              </a:solidFill>
            </a:endParaRPr>
          </a:p>
          <a:p>
            <a:pPr indent="0" lvl="0" marL="0" rtl="0" algn="l">
              <a:lnSpc>
                <a:spcPct val="150000"/>
              </a:lnSpc>
              <a:spcBef>
                <a:spcPts val="0"/>
              </a:spcBef>
              <a:spcAft>
                <a:spcPts val="0"/>
              </a:spcAft>
              <a:buClr>
                <a:schemeClr val="dk1"/>
              </a:buClr>
              <a:buSzPts val="1100"/>
              <a:buFont typeface="Arial"/>
              <a:buNone/>
            </a:pPr>
            <a:r>
              <a:t/>
            </a:r>
            <a:endParaRPr>
              <a:solidFill>
                <a:schemeClr val="dk1"/>
              </a:solidFill>
            </a:endParaRPr>
          </a:p>
          <a:p>
            <a:pPr indent="0" lvl="0" marL="0" rtl="0" algn="l">
              <a:lnSpc>
                <a:spcPct val="150000"/>
              </a:lnSpc>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c6f59039d_0_2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c6f59039d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Slide 9 - </a:t>
            </a:r>
            <a:r>
              <a:rPr b="1" lang="en"/>
              <a:t>Summary &amp; Key Takeaways</a:t>
            </a:r>
            <a:endParaRPr b="1"/>
          </a:p>
          <a:p>
            <a:pPr indent="0" lvl="0" marL="0" rtl="0" algn="l">
              <a:spcBef>
                <a:spcPts val="0"/>
              </a:spcBef>
              <a:spcAft>
                <a:spcPts val="0"/>
              </a:spcAft>
              <a:buNone/>
            </a:pPr>
            <a:r>
              <a:t/>
            </a:r>
            <a:endParaRPr b="1"/>
          </a:p>
          <a:p>
            <a:pPr indent="0" lvl="0" marL="0" rtl="0" algn="l">
              <a:lnSpc>
                <a:spcPct val="115000"/>
              </a:lnSpc>
              <a:spcBef>
                <a:spcPts val="0"/>
              </a:spcBef>
              <a:spcAft>
                <a:spcPts val="0"/>
              </a:spcAft>
              <a:buNone/>
            </a:pPr>
            <a:r>
              <a:rPr lang="en" sz="1200"/>
              <a:t>To sum it up, this dry-land training will help beginners build better balance, core stability, leg strength, and agility. I’ved used proven teaching methods and sport science to improve performance, Combining these methods leads to better skill progression and performance.</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Consistent training is key to long-term success in surfing. Dry-land training allows athletes to build a strong foundation over time, ensuring they can sustain and improve their skills when they transition to the water.</a:t>
            </a:r>
            <a:endParaRPr sz="1200"/>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a:t>The key takeaway is: </a:t>
            </a:r>
            <a:r>
              <a:rPr b="1" lang="en" sz="1200"/>
              <a:t>It is vital to progression that you ‘Train on land like you surf in water’</a:t>
            </a:r>
            <a:r>
              <a:rPr lang="en" sz="1200"/>
              <a:t>.</a:t>
            </a: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c6f59039d_0_2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c6f59039d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Slide 10: </a:t>
            </a:r>
            <a:endParaRPr b="1"/>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33fa37d0487_0_3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33fa37d0487_0_3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Slide 11 - Q&amp;A</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311700" y="392150"/>
            <a:ext cx="8520600" cy="2690400"/>
          </a:xfrm>
          <a:prstGeom prst="rect">
            <a:avLst/>
          </a:prstGeom>
        </p:spPr>
        <p:txBody>
          <a:bodyPr anchorCtr="0" anchor="ctr" bIns="91425" lIns="91425" spcFirstLastPara="1" rIns="91425" wrap="square" tIns="91425">
            <a:no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p:nvPr>
            <p:ph idx="1" type="subTitle"/>
          </p:nvPr>
        </p:nvSpPr>
        <p:spPr>
          <a:xfrm>
            <a:off x="311700" y="3890400"/>
            <a:ext cx="8520600" cy="7062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p:nvPr>
            <p:ph idx="1" type="body"/>
          </p:nvPr>
        </p:nvSpPr>
        <p:spPr>
          <a:xfrm>
            <a:off x="311700" y="1228675"/>
            <a:ext cx="8520600" cy="33402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p:nvPr>
            <p:ph idx="1" type="body"/>
          </p:nvPr>
        </p:nvSpPr>
        <p:spPr>
          <a:xfrm>
            <a:off x="311700" y="1228675"/>
            <a:ext cx="3999900" cy="3340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2" type="body"/>
          </p:nvPr>
        </p:nvSpPr>
        <p:spPr>
          <a:xfrm>
            <a:off x="4832400" y="1228675"/>
            <a:ext cx="3999900" cy="3340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04800" y="309350"/>
            <a:ext cx="8537700" cy="748200"/>
          </a:xfrm>
          <a:prstGeom prst="rect">
            <a:avLst/>
          </a:prstGeom>
        </p:spPr>
        <p:txBody>
          <a:bodyPr anchorCtr="0" anchor="t" bIns="91425" lIns="91425" spcFirstLastPara="1" rIns="91425" wrap="square" tIns="91425">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28575">
            <a:solidFill>
              <a:schemeClr val="lt1"/>
            </a:solidFill>
            <a:prstDash val="solid"/>
            <a:round/>
            <a:headEnd len="sm" w="sm" type="none"/>
            <a:tailEnd len="sm" w="sm" type="none"/>
          </a:ln>
        </p:spPr>
      </p:cxnSp>
      <p:sp>
        <p:nvSpPr>
          <p:cNvPr id="39" name="Google Shape;39;p9"/>
          <p:cNvSpPr txBox="1"/>
          <p:nvPr>
            <p:ph type="title"/>
          </p:nvPr>
        </p:nvSpPr>
        <p:spPr>
          <a:xfrm>
            <a:off x="265500" y="1081400"/>
            <a:ext cx="4045200" cy="1710300"/>
          </a:xfrm>
          <a:prstGeom prst="rect">
            <a:avLst/>
          </a:prstGeom>
        </p:spPr>
        <p:txBody>
          <a:bodyPr anchorCtr="0" anchor="b" bIns="91425" lIns="91425" spcFirstLastPara="1" rIns="91425" wrap="square" tIns="91425">
            <a:no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p:nvPr>
            <p:ph idx="1" type="subTitle"/>
          </p:nvPr>
        </p:nvSpPr>
        <p:spPr>
          <a:xfrm>
            <a:off x="265500" y="2845223"/>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1600"/>
              </a:spcBef>
              <a:spcAft>
                <a:spcPts val="0"/>
              </a:spcAft>
              <a:buClr>
                <a:schemeClr val="accent1"/>
              </a:buClr>
              <a:buSzPts val="1400"/>
              <a:buChar char="○"/>
              <a:defRPr>
                <a:solidFill>
                  <a:schemeClr val="accent1"/>
                </a:solidFill>
                <a:highlight>
                  <a:schemeClr val="lt1"/>
                </a:highlight>
              </a:defRPr>
            </a:lvl2pPr>
            <a:lvl3pPr indent="-317500" lvl="2" marL="1371600">
              <a:spcBef>
                <a:spcPts val="1600"/>
              </a:spcBef>
              <a:spcAft>
                <a:spcPts val="0"/>
              </a:spcAft>
              <a:buClr>
                <a:schemeClr val="accent1"/>
              </a:buClr>
              <a:buSzPts val="1400"/>
              <a:buChar char="■"/>
              <a:defRPr>
                <a:solidFill>
                  <a:schemeClr val="accent1"/>
                </a:solidFill>
                <a:highlight>
                  <a:schemeClr val="lt1"/>
                </a:highlight>
              </a:defRPr>
            </a:lvl3pPr>
            <a:lvl4pPr indent="-317500" lvl="3" marL="1828800">
              <a:spcBef>
                <a:spcPts val="1600"/>
              </a:spcBef>
              <a:spcAft>
                <a:spcPts val="0"/>
              </a:spcAft>
              <a:buClr>
                <a:schemeClr val="accent1"/>
              </a:buClr>
              <a:buSzPts val="1400"/>
              <a:buChar char="●"/>
              <a:defRPr>
                <a:solidFill>
                  <a:schemeClr val="accent1"/>
                </a:solidFill>
                <a:highlight>
                  <a:schemeClr val="lt1"/>
                </a:highlight>
              </a:defRPr>
            </a:lvl4pPr>
            <a:lvl5pPr indent="-317500" lvl="4" marL="2286000">
              <a:spcBef>
                <a:spcPts val="1600"/>
              </a:spcBef>
              <a:spcAft>
                <a:spcPts val="0"/>
              </a:spcAft>
              <a:buClr>
                <a:schemeClr val="accent1"/>
              </a:buClr>
              <a:buSzPts val="1400"/>
              <a:buChar char="○"/>
              <a:defRPr>
                <a:solidFill>
                  <a:schemeClr val="accent1"/>
                </a:solidFill>
                <a:highlight>
                  <a:schemeClr val="lt1"/>
                </a:highlight>
              </a:defRPr>
            </a:lvl5pPr>
            <a:lvl6pPr indent="-317500" lvl="5" marL="2743200">
              <a:spcBef>
                <a:spcPts val="1600"/>
              </a:spcBef>
              <a:spcAft>
                <a:spcPts val="0"/>
              </a:spcAft>
              <a:buClr>
                <a:schemeClr val="accent1"/>
              </a:buClr>
              <a:buSzPts val="1400"/>
              <a:buChar char="■"/>
              <a:defRPr>
                <a:solidFill>
                  <a:schemeClr val="accent1"/>
                </a:solidFill>
                <a:highlight>
                  <a:schemeClr val="lt1"/>
                </a:highlight>
              </a:defRPr>
            </a:lvl6pPr>
            <a:lvl7pPr indent="-317500" lvl="6" marL="3200400">
              <a:spcBef>
                <a:spcPts val="1600"/>
              </a:spcBef>
              <a:spcAft>
                <a:spcPts val="0"/>
              </a:spcAft>
              <a:buClr>
                <a:schemeClr val="accent1"/>
              </a:buClr>
              <a:buSzPts val="1400"/>
              <a:buChar char="●"/>
              <a:defRPr>
                <a:solidFill>
                  <a:schemeClr val="accent1"/>
                </a:solidFill>
                <a:highlight>
                  <a:schemeClr val="lt1"/>
                </a:highlight>
              </a:defRPr>
            </a:lvl7pPr>
            <a:lvl8pPr indent="-317500" lvl="7" marL="3657600">
              <a:spcBef>
                <a:spcPts val="1600"/>
              </a:spcBef>
              <a:spcAft>
                <a:spcPts val="0"/>
              </a:spcAft>
              <a:buClr>
                <a:schemeClr val="accent1"/>
              </a:buClr>
              <a:buSzPts val="1400"/>
              <a:buChar char="○"/>
              <a:defRPr>
                <a:solidFill>
                  <a:schemeClr val="accent1"/>
                </a:solidFill>
                <a:highlight>
                  <a:schemeClr val="lt1"/>
                </a:highlight>
              </a:defRPr>
            </a:lvl8pPr>
            <a:lvl9pPr indent="-317500" lvl="8" marL="4114800">
              <a:spcBef>
                <a:spcPts val="1600"/>
              </a:spcBef>
              <a:spcAft>
                <a:spcPts val="1600"/>
              </a:spcAft>
              <a:buClr>
                <a:schemeClr val="accent1"/>
              </a:buClr>
              <a:buSzPts val="1400"/>
              <a:buChar char="■"/>
              <a:defRPr>
                <a:solidFill>
                  <a:schemeClr val="accent1"/>
                </a:solidFill>
                <a:highlight>
                  <a:schemeClr val="lt1"/>
                </a:highlight>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0575"/>
            <a:ext cx="5998800" cy="5988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240275"/>
            <a:ext cx="8520600" cy="19818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p:nvPr>
            <p:ph idx="1" type="body"/>
          </p:nvPr>
        </p:nvSpPr>
        <p:spPr>
          <a:xfrm>
            <a:off x="311700" y="33046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160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160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160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160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160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160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160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1600"/>
              </a:spcBef>
              <a:spcAft>
                <a:spcPts val="1600"/>
              </a:spcAft>
              <a:buClr>
                <a:schemeClr val="accent1"/>
              </a:buClr>
              <a:buSzPts val="1400"/>
              <a:buChar char="■"/>
              <a:defRPr>
                <a:solidFill>
                  <a:schemeClr val="accent1"/>
                </a:solidFill>
                <a:highlight>
                  <a:schemeClr val="dk1"/>
                </a:highlight>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each-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Google Shape;7;p1"/>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659250"/>
            <a:ext cx="8520600" cy="1912500"/>
          </a:xfrm>
          <a:prstGeom prst="rect">
            <a:avLst/>
          </a:prstGeom>
          <a:solidFill>
            <a:srgbClr val="6D9EEB"/>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t>Dry-Land Surf Training</a:t>
            </a:r>
            <a:endParaRPr/>
          </a:p>
          <a:p>
            <a:pPr indent="0" lvl="0" marL="0" rtl="0" algn="ctr">
              <a:spcBef>
                <a:spcPts val="0"/>
              </a:spcBef>
              <a:spcAft>
                <a:spcPts val="0"/>
              </a:spcAft>
              <a:buNone/>
            </a:pPr>
            <a:r>
              <a:rPr lang="en" sz="5400"/>
              <a:t>Coaching Plan</a:t>
            </a:r>
            <a:endParaRPr sz="5400"/>
          </a:p>
        </p:txBody>
      </p:sp>
      <p:sp>
        <p:nvSpPr>
          <p:cNvPr id="57" name="Google Shape;57;p13"/>
          <p:cNvSpPr txBox="1"/>
          <p:nvPr>
            <p:ph idx="1" type="subTitle"/>
          </p:nvPr>
        </p:nvSpPr>
        <p:spPr>
          <a:xfrm>
            <a:off x="311700" y="2366675"/>
            <a:ext cx="8520600" cy="706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highlight>
                <a:srgbClr val="93F5E0"/>
              </a:highlight>
            </a:endParaRPr>
          </a:p>
          <a:p>
            <a:pPr indent="0" lvl="0" marL="0" rtl="0" algn="ctr">
              <a:spcBef>
                <a:spcPts val="0"/>
              </a:spcBef>
              <a:spcAft>
                <a:spcPts val="0"/>
              </a:spcAft>
              <a:buNone/>
            </a:pPr>
            <a:r>
              <a:rPr lang="en">
                <a:highlight>
                  <a:schemeClr val="lt1"/>
                </a:highlight>
              </a:rPr>
              <a:t>En</a:t>
            </a:r>
            <a:r>
              <a:rPr lang="en" sz="1800">
                <a:highlight>
                  <a:schemeClr val="lt1"/>
                </a:highlight>
              </a:rPr>
              <a:t>hancing Core Strength, </a:t>
            </a:r>
            <a:r>
              <a:rPr lang="en" sz="1800">
                <a:highlight>
                  <a:schemeClr val="lt1"/>
                </a:highlight>
              </a:rPr>
              <a:t>Balance</a:t>
            </a:r>
            <a:r>
              <a:rPr lang="en" sz="1800">
                <a:highlight>
                  <a:schemeClr val="lt1"/>
                </a:highlight>
              </a:rPr>
              <a:t>, and Flexibility for Surf Prefromance</a:t>
            </a:r>
            <a:endParaRPr sz="1800">
              <a:highlight>
                <a:schemeClr val="lt1"/>
              </a:highlight>
            </a:endParaRPr>
          </a:p>
        </p:txBody>
      </p:sp>
      <p:sp>
        <p:nvSpPr>
          <p:cNvPr id="58" name="Google Shape;58;p13"/>
          <p:cNvSpPr txBox="1"/>
          <p:nvPr/>
        </p:nvSpPr>
        <p:spPr>
          <a:xfrm>
            <a:off x="1714500" y="133700"/>
            <a:ext cx="5715000" cy="876300"/>
          </a:xfrm>
          <a:prstGeom prst="rect">
            <a:avLst/>
          </a:prstGeom>
          <a:noFill/>
          <a:ln>
            <a:noFill/>
          </a:ln>
        </p:spPr>
        <p:txBody>
          <a:bodyPr anchorCtr="0" anchor="t" bIns="91425" lIns="91425" spcFirstLastPara="1" rIns="91425" wrap="square" tIns="91425">
            <a:noAutofit/>
          </a:bodyPr>
          <a:lstStyle/>
          <a:p>
            <a:pPr indent="0" lvl="0" marL="0" rtl="0" algn="ctr">
              <a:spcBef>
                <a:spcPts val="600"/>
              </a:spcBef>
              <a:spcAft>
                <a:spcPts val="600"/>
              </a:spcAft>
              <a:buNone/>
            </a:pPr>
            <a:r>
              <a:rPr b="1" lang="en" sz="1700">
                <a:solidFill>
                  <a:srgbClr val="3C78D8"/>
                </a:solidFill>
              </a:rPr>
              <a:t>BMSS6001 / Nicholas Cruz / ID: 1700793</a:t>
            </a:r>
            <a:endParaRPr b="1" sz="1700">
              <a:solidFill>
                <a:srgbClr val="3C78D8"/>
              </a:solidFill>
            </a:endParaRPr>
          </a:p>
        </p:txBody>
      </p:sp>
      <p:pic>
        <p:nvPicPr>
          <p:cNvPr id="59" name="Google Shape;59;p13"/>
          <p:cNvPicPr preferRelativeResize="0"/>
          <p:nvPr/>
        </p:nvPicPr>
        <p:blipFill rotWithShape="1">
          <a:blip r:embed="rId3">
            <a:alphaModFix/>
          </a:blip>
          <a:srcRect b="9442" l="0" r="0" t="9434"/>
          <a:stretch/>
        </p:blipFill>
        <p:spPr>
          <a:xfrm>
            <a:off x="2817138" y="3231000"/>
            <a:ext cx="3509712" cy="1912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ctrTitle"/>
          </p:nvPr>
        </p:nvSpPr>
        <p:spPr>
          <a:xfrm>
            <a:off x="795475" y="-72925"/>
            <a:ext cx="3528600" cy="3756600"/>
          </a:xfrm>
          <a:prstGeom prst="rect">
            <a:avLst/>
          </a:prstGeom>
        </p:spPr>
        <p:txBody>
          <a:bodyPr anchorCtr="0" anchor="ctr" bIns="91425" lIns="91425" spcFirstLastPara="1" rIns="91425" wrap="square" tIns="91425">
            <a:noAutofit/>
          </a:bodyPr>
          <a:lstStyle/>
          <a:p>
            <a:pPr indent="0" lvl="0" marL="0" rtl="0" algn="l">
              <a:lnSpc>
                <a:spcPct val="115000"/>
              </a:lnSpc>
              <a:spcBef>
                <a:spcPts val="1400"/>
              </a:spcBef>
              <a:spcAft>
                <a:spcPts val="0"/>
              </a:spcAft>
              <a:buNone/>
            </a:pPr>
            <a:r>
              <a:t/>
            </a:r>
            <a:endParaRPr sz="13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t/>
            </a:r>
            <a:endParaRPr sz="1300">
              <a:solidFill>
                <a:srgbClr val="000000"/>
              </a:solidFill>
              <a:latin typeface="Arial"/>
              <a:ea typeface="Arial"/>
              <a:cs typeface="Arial"/>
              <a:sym typeface="Arial"/>
            </a:endParaRPr>
          </a:p>
          <a:p>
            <a:pPr indent="0" lvl="0" marL="457200" rtl="0" algn="l">
              <a:lnSpc>
                <a:spcPct val="115000"/>
              </a:lnSpc>
              <a:spcBef>
                <a:spcPts val="1200"/>
              </a:spcBef>
              <a:spcAft>
                <a:spcPts val="0"/>
              </a:spcAft>
              <a:buNone/>
            </a:pPr>
            <a:r>
              <a:t/>
            </a:r>
            <a:endParaRPr sz="1400">
              <a:solidFill>
                <a:srgbClr val="000000"/>
              </a:solidFill>
              <a:latin typeface="Arial"/>
              <a:ea typeface="Arial"/>
              <a:cs typeface="Arial"/>
              <a:sym typeface="Arial"/>
            </a:endParaRPr>
          </a:p>
          <a:p>
            <a:pPr indent="-317500" lvl="0" marL="457200" rtl="0" algn="l">
              <a:lnSpc>
                <a:spcPct val="115000"/>
              </a:lnSpc>
              <a:spcBef>
                <a:spcPts val="1200"/>
              </a:spcBef>
              <a:spcAft>
                <a:spcPts val="0"/>
              </a:spcAft>
              <a:buClr>
                <a:srgbClr val="000000"/>
              </a:buClr>
              <a:buSzPts val="1400"/>
              <a:buFont typeface="Arial"/>
              <a:buChar char="➔"/>
            </a:pPr>
            <a:r>
              <a:rPr lang="en" sz="1400">
                <a:solidFill>
                  <a:srgbClr val="000000"/>
                </a:solidFill>
                <a:latin typeface="Arial"/>
                <a:ea typeface="Arial"/>
                <a:cs typeface="Arial"/>
                <a:sym typeface="Arial"/>
              </a:rPr>
              <a:t>Introduction</a:t>
            </a:r>
            <a:endParaRPr sz="14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t/>
            </a:r>
            <a:endParaRPr b="0" sz="1400">
              <a:solidFill>
                <a:srgbClr val="000000"/>
              </a:solidFill>
              <a:latin typeface="Arial"/>
              <a:ea typeface="Arial"/>
              <a:cs typeface="Arial"/>
              <a:sym typeface="Arial"/>
            </a:endParaRPr>
          </a:p>
          <a:p>
            <a:pPr indent="-317500" lvl="0" marL="457200" rtl="0" algn="l">
              <a:lnSpc>
                <a:spcPct val="115000"/>
              </a:lnSpc>
              <a:spcBef>
                <a:spcPts val="1200"/>
              </a:spcBef>
              <a:spcAft>
                <a:spcPts val="0"/>
              </a:spcAft>
              <a:buClr>
                <a:srgbClr val="000000"/>
              </a:buClr>
              <a:buSzPts val="1400"/>
              <a:buFont typeface="Arial"/>
              <a:buChar char="➔"/>
            </a:pPr>
            <a:r>
              <a:rPr lang="en" sz="1400">
                <a:solidFill>
                  <a:srgbClr val="000000"/>
                </a:solidFill>
                <a:latin typeface="Arial"/>
                <a:ea typeface="Arial"/>
                <a:cs typeface="Arial"/>
                <a:sym typeface="Arial"/>
              </a:rPr>
              <a:t>Coaching Theories Overview</a:t>
            </a:r>
            <a:endParaRPr sz="1400">
              <a:solidFill>
                <a:srgbClr val="000000"/>
              </a:solidFill>
              <a:latin typeface="Arial"/>
              <a:ea typeface="Arial"/>
              <a:cs typeface="Arial"/>
              <a:sym typeface="Arial"/>
            </a:endParaRPr>
          </a:p>
          <a:p>
            <a:pPr indent="0" lvl="0" marL="457200" rtl="0" algn="l">
              <a:lnSpc>
                <a:spcPct val="115000"/>
              </a:lnSpc>
              <a:spcBef>
                <a:spcPts val="1200"/>
              </a:spcBef>
              <a:spcAft>
                <a:spcPts val="0"/>
              </a:spcAft>
              <a:buNone/>
            </a:pPr>
            <a:r>
              <a:t/>
            </a:r>
            <a:endParaRPr b="0" sz="1400">
              <a:solidFill>
                <a:srgbClr val="000000"/>
              </a:solidFill>
              <a:latin typeface="Arial"/>
              <a:ea typeface="Arial"/>
              <a:cs typeface="Arial"/>
              <a:sym typeface="Arial"/>
            </a:endParaRPr>
          </a:p>
          <a:p>
            <a:pPr indent="-317500" lvl="0" marL="457200" rtl="0" algn="l">
              <a:lnSpc>
                <a:spcPct val="115000"/>
              </a:lnSpc>
              <a:spcBef>
                <a:spcPts val="1200"/>
              </a:spcBef>
              <a:spcAft>
                <a:spcPts val="0"/>
              </a:spcAft>
              <a:buClr>
                <a:srgbClr val="000000"/>
              </a:buClr>
              <a:buSzPts val="1400"/>
              <a:buFont typeface="Arial"/>
              <a:buChar char="➔"/>
            </a:pPr>
            <a:r>
              <a:rPr lang="en" sz="1400">
                <a:solidFill>
                  <a:srgbClr val="000000"/>
                </a:solidFill>
                <a:latin typeface="Arial"/>
                <a:ea typeface="Arial"/>
                <a:cs typeface="Arial"/>
                <a:sym typeface="Arial"/>
              </a:rPr>
              <a:t>Session Breakdown</a:t>
            </a:r>
            <a:endParaRPr sz="1400">
              <a:solidFill>
                <a:srgbClr val="000000"/>
              </a:solidFill>
              <a:latin typeface="Arial"/>
              <a:ea typeface="Arial"/>
              <a:cs typeface="Arial"/>
              <a:sym typeface="Arial"/>
            </a:endParaRPr>
          </a:p>
          <a:p>
            <a:pPr indent="0" lvl="0" marL="0" rtl="0" algn="l">
              <a:lnSpc>
                <a:spcPct val="115000"/>
              </a:lnSpc>
              <a:spcBef>
                <a:spcPts val="1200"/>
              </a:spcBef>
              <a:spcAft>
                <a:spcPts val="0"/>
              </a:spcAft>
              <a:buNone/>
            </a:pPr>
            <a:r>
              <a:t/>
            </a:r>
            <a:endParaRPr b="0" sz="1100">
              <a:solidFill>
                <a:srgbClr val="000000"/>
              </a:solidFill>
              <a:latin typeface="Arial"/>
              <a:ea typeface="Arial"/>
              <a:cs typeface="Arial"/>
              <a:sym typeface="Arial"/>
            </a:endParaRPr>
          </a:p>
          <a:p>
            <a:pPr indent="0" lvl="0" marL="0" rtl="0" algn="ctr">
              <a:spcBef>
                <a:spcPts val="1200"/>
              </a:spcBef>
              <a:spcAft>
                <a:spcPts val="0"/>
              </a:spcAft>
              <a:buNone/>
            </a:pPr>
            <a:r>
              <a:t/>
            </a:r>
            <a:endParaRPr/>
          </a:p>
        </p:txBody>
      </p:sp>
      <p:sp>
        <p:nvSpPr>
          <p:cNvPr id="65" name="Google Shape;65;p14"/>
          <p:cNvSpPr txBox="1"/>
          <p:nvPr>
            <p:ph idx="1" type="subTitle"/>
          </p:nvPr>
        </p:nvSpPr>
        <p:spPr>
          <a:xfrm>
            <a:off x="2089750" y="3920650"/>
            <a:ext cx="8520600" cy="706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6500">
                <a:latin typeface="Amatic SC"/>
                <a:ea typeface="Amatic SC"/>
                <a:cs typeface="Amatic SC"/>
                <a:sym typeface="Amatic SC"/>
              </a:rPr>
              <a:t>Table of content</a:t>
            </a:r>
            <a:endParaRPr sz="700"/>
          </a:p>
        </p:txBody>
      </p:sp>
      <p:sp>
        <p:nvSpPr>
          <p:cNvPr id="66" name="Google Shape;66;p14"/>
          <p:cNvSpPr txBox="1"/>
          <p:nvPr/>
        </p:nvSpPr>
        <p:spPr>
          <a:xfrm>
            <a:off x="4656700" y="641225"/>
            <a:ext cx="3386700" cy="23283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1200"/>
              </a:spcBef>
              <a:spcAft>
                <a:spcPts val="0"/>
              </a:spcAft>
              <a:buSzPts val="1400"/>
              <a:buChar char="➔"/>
            </a:pPr>
            <a:r>
              <a:rPr b="1" lang="en"/>
              <a:t>Key Findings</a:t>
            </a:r>
            <a:endParaRPr b="1"/>
          </a:p>
          <a:p>
            <a:pPr indent="0" lvl="0" marL="1371600" rtl="0" algn="l">
              <a:lnSpc>
                <a:spcPct val="115000"/>
              </a:lnSpc>
              <a:spcBef>
                <a:spcPts val="1200"/>
              </a:spcBef>
              <a:spcAft>
                <a:spcPts val="0"/>
              </a:spcAft>
              <a:buNone/>
            </a:pPr>
            <a:r>
              <a:t/>
            </a:r>
            <a:endParaRPr/>
          </a:p>
          <a:p>
            <a:pPr indent="-317500" lvl="0" marL="457200" rtl="0" algn="l">
              <a:lnSpc>
                <a:spcPct val="115000"/>
              </a:lnSpc>
              <a:spcBef>
                <a:spcPts val="1200"/>
              </a:spcBef>
              <a:spcAft>
                <a:spcPts val="0"/>
              </a:spcAft>
              <a:buSzPts val="1400"/>
              <a:buChar char="➔"/>
            </a:pPr>
            <a:r>
              <a:rPr b="1" lang="en"/>
              <a:t>Summary &amp; Key Takeaways</a:t>
            </a:r>
            <a:endParaRPr b="1"/>
          </a:p>
          <a:p>
            <a:pPr indent="0" lvl="0" marL="457200" rtl="0" algn="l">
              <a:lnSpc>
                <a:spcPct val="115000"/>
              </a:lnSpc>
              <a:spcBef>
                <a:spcPts val="1200"/>
              </a:spcBef>
              <a:spcAft>
                <a:spcPts val="0"/>
              </a:spcAft>
              <a:buNone/>
            </a:pPr>
            <a:r>
              <a:t/>
            </a:r>
            <a:endParaRPr b="1"/>
          </a:p>
          <a:p>
            <a:pPr indent="-317500" lvl="0" marL="457200" rtl="0" algn="l">
              <a:lnSpc>
                <a:spcPct val="115000"/>
              </a:lnSpc>
              <a:spcBef>
                <a:spcPts val="1200"/>
              </a:spcBef>
              <a:spcAft>
                <a:spcPts val="0"/>
              </a:spcAft>
              <a:buSzPts val="1400"/>
              <a:buChar char="➔"/>
            </a:pPr>
            <a:r>
              <a:rPr b="1" lang="en"/>
              <a:t>References</a:t>
            </a:r>
            <a:endParaRPr b="1"/>
          </a:p>
          <a:p>
            <a:pPr indent="0" lvl="0" marL="0" rtl="0" algn="l">
              <a:lnSpc>
                <a:spcPct val="115000"/>
              </a:lnSpc>
              <a:spcBef>
                <a:spcPts val="1200"/>
              </a:spcBef>
              <a:spcAft>
                <a:spcPts val="1200"/>
              </a:spcAft>
              <a:buNone/>
            </a:pPr>
            <a:r>
              <a:t/>
            </a:r>
            <a:endParaRPr sz="1800">
              <a:solidFill>
                <a:schemeClr val="dk2"/>
              </a:solidFill>
              <a:latin typeface="Source Code Pro"/>
              <a:ea typeface="Source Code Pro"/>
              <a:cs typeface="Source Code Pro"/>
              <a:sym typeface="Source Code Pro"/>
            </a:endParaRPr>
          </a:p>
        </p:txBody>
      </p:sp>
      <p:pic>
        <p:nvPicPr>
          <p:cNvPr descr="California Surfing Clinic Assists Wounded Warriors' Recovery ..." id="67" name="Google Shape;67;p14"/>
          <p:cNvPicPr preferRelativeResize="0"/>
          <p:nvPr/>
        </p:nvPicPr>
        <p:blipFill>
          <a:blip r:embed="rId3">
            <a:alphaModFix/>
          </a:blip>
          <a:stretch>
            <a:fillRect/>
          </a:stretch>
        </p:blipFill>
        <p:spPr>
          <a:xfrm>
            <a:off x="311700" y="2753175"/>
            <a:ext cx="3386699" cy="2257793"/>
          </a:xfrm>
          <a:prstGeom prst="rect">
            <a:avLst/>
          </a:prstGeom>
          <a:noFill/>
          <a:ln cap="flat" cmpd="sng" w="9525">
            <a:solidFill>
              <a:schemeClr val="dk2"/>
            </a:solidFill>
            <a:prstDash val="solid"/>
            <a:round/>
            <a:headEnd len="sm" w="sm" type="none"/>
            <a:tailEnd len="sm" w="sm" type="none"/>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5"/>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Why dry-land training?</a:t>
            </a:r>
            <a:endParaRPr/>
          </a:p>
        </p:txBody>
      </p:sp>
      <p:sp>
        <p:nvSpPr>
          <p:cNvPr id="73" name="Google Shape;73;p15"/>
          <p:cNvSpPr txBox="1"/>
          <p:nvPr>
            <p:ph idx="1" type="body"/>
          </p:nvPr>
        </p:nvSpPr>
        <p:spPr>
          <a:xfrm>
            <a:off x="311700" y="1228675"/>
            <a:ext cx="8520600" cy="1806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200"/>
              <a:t>Objective: Improve surf-specific movement</a:t>
            </a:r>
            <a:endParaRPr sz="2200"/>
          </a:p>
          <a:p>
            <a:pPr indent="-330200" lvl="1" marL="914400" rtl="0" algn="l">
              <a:lnSpc>
                <a:spcPct val="150000"/>
              </a:lnSpc>
              <a:spcBef>
                <a:spcPts val="1600"/>
              </a:spcBef>
              <a:spcAft>
                <a:spcPts val="0"/>
              </a:spcAft>
              <a:buClr>
                <a:srgbClr val="000000"/>
              </a:buClr>
              <a:buSzPts val="1600"/>
              <a:buFont typeface="Arial"/>
              <a:buChar char="○"/>
            </a:pPr>
            <a:r>
              <a:rPr lang="en" sz="1600">
                <a:solidFill>
                  <a:srgbClr val="000000"/>
                </a:solidFill>
                <a:highlight>
                  <a:srgbClr val="93F5E0"/>
                </a:highlight>
                <a:latin typeface="Arial"/>
                <a:ea typeface="Arial"/>
                <a:cs typeface="Arial"/>
                <a:sym typeface="Arial"/>
              </a:rPr>
              <a:t>Develops core strength &amp; balance.</a:t>
            </a:r>
            <a:endParaRPr sz="1600">
              <a:solidFill>
                <a:srgbClr val="000000"/>
              </a:solidFill>
              <a:highlight>
                <a:srgbClr val="93F5E0"/>
              </a:highlight>
              <a:latin typeface="Arial"/>
              <a:ea typeface="Arial"/>
              <a:cs typeface="Arial"/>
              <a:sym typeface="Arial"/>
            </a:endParaRPr>
          </a:p>
          <a:p>
            <a:pPr indent="-330200" lvl="1" marL="914400" rtl="0" algn="l">
              <a:lnSpc>
                <a:spcPct val="150000"/>
              </a:lnSpc>
              <a:spcBef>
                <a:spcPts val="0"/>
              </a:spcBef>
              <a:spcAft>
                <a:spcPts val="0"/>
              </a:spcAft>
              <a:buClr>
                <a:srgbClr val="000000"/>
              </a:buClr>
              <a:buSzPts val="1600"/>
              <a:buFont typeface="Arial"/>
              <a:buChar char="○"/>
            </a:pPr>
            <a:r>
              <a:rPr lang="en" sz="1600">
                <a:solidFill>
                  <a:srgbClr val="000000"/>
                </a:solidFill>
                <a:highlight>
                  <a:srgbClr val="93F5E0"/>
                </a:highlight>
                <a:latin typeface="Arial"/>
                <a:ea typeface="Arial"/>
                <a:cs typeface="Arial"/>
                <a:sym typeface="Arial"/>
              </a:rPr>
              <a:t>Prepares athletes for the </a:t>
            </a:r>
            <a:r>
              <a:rPr b="1" lang="en" sz="1600">
                <a:solidFill>
                  <a:srgbClr val="000000"/>
                </a:solidFill>
                <a:highlight>
                  <a:srgbClr val="93F5E0"/>
                </a:highlight>
                <a:latin typeface="Arial"/>
                <a:ea typeface="Arial"/>
                <a:cs typeface="Arial"/>
                <a:sym typeface="Arial"/>
              </a:rPr>
              <a:t>dynamic &amp; unpredictable</a:t>
            </a:r>
            <a:r>
              <a:rPr lang="en" sz="1600">
                <a:solidFill>
                  <a:srgbClr val="000000"/>
                </a:solidFill>
                <a:highlight>
                  <a:srgbClr val="93F5E0"/>
                </a:highlight>
                <a:latin typeface="Arial"/>
                <a:ea typeface="Arial"/>
                <a:cs typeface="Arial"/>
                <a:sym typeface="Arial"/>
              </a:rPr>
              <a:t> surf environment.</a:t>
            </a:r>
            <a:endParaRPr sz="1600">
              <a:solidFill>
                <a:srgbClr val="000000"/>
              </a:solidFill>
              <a:highlight>
                <a:srgbClr val="93F5E0"/>
              </a:highlight>
              <a:latin typeface="Arial"/>
              <a:ea typeface="Arial"/>
              <a:cs typeface="Arial"/>
              <a:sym typeface="Arial"/>
            </a:endParaRPr>
          </a:p>
          <a:p>
            <a:pPr indent="-330200" lvl="1" marL="914400" rtl="0" algn="l">
              <a:lnSpc>
                <a:spcPct val="150000"/>
              </a:lnSpc>
              <a:spcBef>
                <a:spcPts val="0"/>
              </a:spcBef>
              <a:spcAft>
                <a:spcPts val="0"/>
              </a:spcAft>
              <a:buClr>
                <a:srgbClr val="000000"/>
              </a:buClr>
              <a:buSzPts val="1600"/>
              <a:buFont typeface="Arial"/>
              <a:buChar char="○"/>
            </a:pPr>
            <a:r>
              <a:rPr lang="en" sz="1600">
                <a:solidFill>
                  <a:srgbClr val="000000"/>
                </a:solidFill>
                <a:highlight>
                  <a:srgbClr val="93F5E0"/>
                </a:highlight>
                <a:latin typeface="Arial"/>
                <a:ea typeface="Arial"/>
                <a:cs typeface="Arial"/>
                <a:sym typeface="Arial"/>
              </a:rPr>
              <a:t>Prevents injury &amp; improves flexibility.</a:t>
            </a:r>
            <a:endParaRPr sz="1900">
              <a:highlight>
                <a:srgbClr val="93F5E0"/>
              </a:highlight>
            </a:endParaRPr>
          </a:p>
        </p:txBody>
      </p:sp>
      <p:sp>
        <p:nvSpPr>
          <p:cNvPr id="74" name="Google Shape;74;p15"/>
          <p:cNvSpPr/>
          <p:nvPr/>
        </p:nvSpPr>
        <p:spPr>
          <a:xfrm>
            <a:off x="1657349" y="3169800"/>
            <a:ext cx="3314692" cy="596951"/>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chemeClr val="dk1"/>
                </a:solidFill>
                <a:latin typeface="Arial"/>
              </a:rPr>
              <a:t>Session Focus:</a:t>
            </a:r>
          </a:p>
        </p:txBody>
      </p:sp>
      <p:sp>
        <p:nvSpPr>
          <p:cNvPr id="75" name="Google Shape;75;p15"/>
          <p:cNvSpPr txBox="1"/>
          <p:nvPr/>
        </p:nvSpPr>
        <p:spPr>
          <a:xfrm>
            <a:off x="4572000" y="3169800"/>
            <a:ext cx="4661700" cy="1877700"/>
          </a:xfrm>
          <a:prstGeom prst="rect">
            <a:avLst/>
          </a:prstGeom>
          <a:noFill/>
          <a:ln>
            <a:noFill/>
          </a:ln>
        </p:spPr>
        <p:txBody>
          <a:bodyPr anchorCtr="0" anchor="t" bIns="91425" lIns="91425" spcFirstLastPara="1" rIns="91425" wrap="square" tIns="91425">
            <a:spAutoFit/>
          </a:bodyPr>
          <a:lstStyle/>
          <a:p>
            <a:pPr indent="-368300" lvl="1" marL="914400" rtl="0" algn="l">
              <a:lnSpc>
                <a:spcPct val="200000"/>
              </a:lnSpc>
              <a:spcBef>
                <a:spcPts val="1200"/>
              </a:spcBef>
              <a:spcAft>
                <a:spcPts val="0"/>
              </a:spcAft>
              <a:buSzPts val="2200"/>
              <a:buFont typeface="Amatic SC"/>
              <a:buAutoNum type="arabicPeriod"/>
            </a:pPr>
            <a:r>
              <a:rPr b="1" lang="en" sz="2200">
                <a:latin typeface="Amatic SC"/>
                <a:ea typeface="Amatic SC"/>
                <a:cs typeface="Amatic SC"/>
                <a:sym typeface="Amatic SC"/>
              </a:rPr>
              <a:t>Balance &amp; Core Stability</a:t>
            </a:r>
            <a:endParaRPr b="1" sz="2200">
              <a:latin typeface="Amatic SC"/>
              <a:ea typeface="Amatic SC"/>
              <a:cs typeface="Amatic SC"/>
              <a:sym typeface="Amatic SC"/>
            </a:endParaRPr>
          </a:p>
          <a:p>
            <a:pPr indent="-368300" lvl="1" marL="914400" rtl="0" algn="l">
              <a:lnSpc>
                <a:spcPct val="200000"/>
              </a:lnSpc>
              <a:spcBef>
                <a:spcPts val="0"/>
              </a:spcBef>
              <a:spcAft>
                <a:spcPts val="0"/>
              </a:spcAft>
              <a:buSzPts val="2200"/>
              <a:buFont typeface="Amatic SC"/>
              <a:buAutoNum type="arabicPeriod"/>
            </a:pPr>
            <a:r>
              <a:rPr b="1" lang="en" sz="2200">
                <a:latin typeface="Amatic SC"/>
                <a:ea typeface="Amatic SC"/>
                <a:cs typeface="Amatic SC"/>
                <a:sym typeface="Amatic SC"/>
              </a:rPr>
              <a:t>Leg Strength &amp; Squats</a:t>
            </a:r>
            <a:endParaRPr b="1" sz="2200">
              <a:latin typeface="Amatic SC"/>
              <a:ea typeface="Amatic SC"/>
              <a:cs typeface="Amatic SC"/>
              <a:sym typeface="Amatic SC"/>
            </a:endParaRPr>
          </a:p>
          <a:p>
            <a:pPr indent="-368300" lvl="1" marL="914400" rtl="0" algn="l">
              <a:lnSpc>
                <a:spcPct val="200000"/>
              </a:lnSpc>
              <a:spcBef>
                <a:spcPts val="0"/>
              </a:spcBef>
              <a:spcAft>
                <a:spcPts val="0"/>
              </a:spcAft>
              <a:buSzPts val="2200"/>
              <a:buFont typeface="Amatic SC"/>
              <a:buAutoNum type="arabicPeriod"/>
            </a:pPr>
            <a:r>
              <a:rPr b="1" lang="en" sz="2200">
                <a:latin typeface="Amatic SC"/>
                <a:ea typeface="Amatic SC"/>
                <a:cs typeface="Amatic SC"/>
                <a:sym typeface="Amatic SC"/>
              </a:rPr>
              <a:t>Dynamic Movement &amp; Surf-Specific Drills</a:t>
            </a:r>
            <a:endParaRPr b="1" sz="2500">
              <a:latin typeface="Amatic SC"/>
              <a:ea typeface="Amatic SC"/>
              <a:cs typeface="Amatic SC"/>
              <a:sym typeface="Amatic SC"/>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6"/>
          <p:cNvSpPr txBox="1"/>
          <p:nvPr>
            <p:ph type="title"/>
          </p:nvPr>
        </p:nvSpPr>
        <p:spPr>
          <a:xfrm>
            <a:off x="2901825" y="1385700"/>
            <a:ext cx="2837400" cy="2372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PEDALOGICAL aPPROACHES</a:t>
            </a:r>
            <a:endParaRPr/>
          </a:p>
        </p:txBody>
      </p:sp>
      <p:grpSp>
        <p:nvGrpSpPr>
          <p:cNvPr id="81" name="Google Shape;81;p16"/>
          <p:cNvGrpSpPr/>
          <p:nvPr/>
        </p:nvGrpSpPr>
        <p:grpSpPr>
          <a:xfrm>
            <a:off x="2229667" y="219065"/>
            <a:ext cx="4181738" cy="4181738"/>
            <a:chOff x="2820225" y="891450"/>
            <a:chExt cx="3175200" cy="3175200"/>
          </a:xfrm>
        </p:grpSpPr>
        <p:sp>
          <p:nvSpPr>
            <p:cNvPr id="82" name="Google Shape;82;p16"/>
            <p:cNvSpPr/>
            <p:nvPr/>
          </p:nvSpPr>
          <p:spPr>
            <a:xfrm rot="10800000">
              <a:off x="2820225" y="891450"/>
              <a:ext cx="3175200" cy="3175200"/>
            </a:xfrm>
            <a:prstGeom prst="blockArc">
              <a:avLst>
                <a:gd fmla="val 5399801" name="adj1"/>
                <a:gd fmla="val 3012680" name="adj2"/>
                <a:gd fmla="val 6939" name="adj3"/>
              </a:avLst>
            </a:prstGeom>
            <a:solidFill>
              <a:srgbClr val="3C78D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16"/>
            <p:cNvSpPr/>
            <p:nvPr/>
          </p:nvSpPr>
          <p:spPr>
            <a:xfrm rot="10800000">
              <a:off x="3175023" y="1179900"/>
              <a:ext cx="450600" cy="450600"/>
            </a:xfrm>
            <a:prstGeom prst="rtTriangle">
              <a:avLst/>
            </a:prstGeom>
            <a:solidFill>
              <a:srgbClr val="3C78D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4" name="Google Shape;84;p16"/>
          <p:cNvGrpSpPr/>
          <p:nvPr/>
        </p:nvGrpSpPr>
        <p:grpSpPr>
          <a:xfrm>
            <a:off x="6023263" y="2069651"/>
            <a:ext cx="1997796" cy="1217558"/>
            <a:chOff x="5130375" y="2361768"/>
            <a:chExt cx="1332308" cy="975607"/>
          </a:xfrm>
        </p:grpSpPr>
        <p:sp>
          <p:nvSpPr>
            <p:cNvPr id="85" name="Google Shape;85;p16"/>
            <p:cNvSpPr/>
            <p:nvPr/>
          </p:nvSpPr>
          <p:spPr>
            <a:xfrm>
              <a:off x="5130375" y="2707675"/>
              <a:ext cx="1332300" cy="6297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oboto"/>
                  <a:ea typeface="Roboto"/>
                  <a:cs typeface="Roboto"/>
                  <a:sym typeface="Roboto"/>
                </a:rPr>
                <a:t>Skill progression from beginner to advance</a:t>
              </a:r>
              <a:endParaRPr sz="2000">
                <a:solidFill>
                  <a:srgbClr val="FFFFFF"/>
                </a:solidFill>
              </a:endParaRPr>
            </a:p>
          </p:txBody>
        </p:sp>
        <p:sp>
          <p:nvSpPr>
            <p:cNvPr id="86" name="Google Shape;86;p16"/>
            <p:cNvSpPr/>
            <p:nvPr/>
          </p:nvSpPr>
          <p:spPr>
            <a:xfrm>
              <a:off x="5130383" y="2361768"/>
              <a:ext cx="1332300" cy="3459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lnSpc>
                  <a:spcPct val="115000"/>
                </a:lnSpc>
                <a:spcBef>
                  <a:spcPts val="1200"/>
                </a:spcBef>
                <a:spcAft>
                  <a:spcPts val="1200"/>
                </a:spcAft>
                <a:buNone/>
              </a:pPr>
              <a:r>
                <a:rPr b="1" lang="en" sz="1100">
                  <a:solidFill>
                    <a:schemeClr val="lt1"/>
                  </a:solidFill>
                </a:rPr>
                <a:t>Fitts &amp; Posner’s Stages of Motor Learning</a:t>
              </a:r>
              <a:endParaRPr sz="800">
                <a:solidFill>
                  <a:schemeClr val="lt1"/>
                </a:solidFill>
              </a:endParaRPr>
            </a:p>
          </p:txBody>
        </p:sp>
      </p:grpSp>
      <p:grpSp>
        <p:nvGrpSpPr>
          <p:cNvPr id="87" name="Google Shape;87;p16"/>
          <p:cNvGrpSpPr/>
          <p:nvPr/>
        </p:nvGrpSpPr>
        <p:grpSpPr>
          <a:xfrm>
            <a:off x="3915525" y="118850"/>
            <a:ext cx="2676158" cy="1082374"/>
            <a:chOff x="4186435" y="608999"/>
            <a:chExt cx="1784700" cy="914708"/>
          </a:xfrm>
        </p:grpSpPr>
        <p:sp>
          <p:nvSpPr>
            <p:cNvPr id="88" name="Google Shape;88;p16"/>
            <p:cNvSpPr/>
            <p:nvPr/>
          </p:nvSpPr>
          <p:spPr>
            <a:xfrm>
              <a:off x="4186435" y="894007"/>
              <a:ext cx="1712100" cy="6297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lnSpc>
                  <a:spcPct val="100000"/>
                </a:lnSpc>
                <a:spcBef>
                  <a:spcPts val="1200"/>
                </a:spcBef>
                <a:spcAft>
                  <a:spcPts val="0"/>
                </a:spcAft>
                <a:buNone/>
              </a:pPr>
              <a:r>
                <a:t/>
              </a:r>
              <a:endParaRPr sz="1300">
                <a:solidFill>
                  <a:schemeClr val="lt1"/>
                </a:solidFill>
              </a:endParaRPr>
            </a:p>
            <a:p>
              <a:pPr indent="0" lvl="0" marL="0" rtl="0" algn="l">
                <a:spcBef>
                  <a:spcPts val="1200"/>
                </a:spcBef>
                <a:spcAft>
                  <a:spcPts val="0"/>
                </a:spcAft>
                <a:buNone/>
              </a:pPr>
              <a:r>
                <a:t/>
              </a:r>
              <a:endParaRPr sz="800">
                <a:solidFill>
                  <a:srgbClr val="FFFFFF"/>
                </a:solidFill>
                <a:latin typeface="Roboto"/>
                <a:ea typeface="Roboto"/>
                <a:cs typeface="Roboto"/>
                <a:sym typeface="Roboto"/>
              </a:endParaRPr>
            </a:p>
          </p:txBody>
        </p:sp>
        <p:sp>
          <p:nvSpPr>
            <p:cNvPr id="89" name="Google Shape;89;p16"/>
            <p:cNvSpPr/>
            <p:nvPr/>
          </p:nvSpPr>
          <p:spPr>
            <a:xfrm>
              <a:off x="4186435" y="608999"/>
              <a:ext cx="1784700" cy="2850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lnSpc>
                  <a:spcPct val="115000"/>
                </a:lnSpc>
                <a:spcBef>
                  <a:spcPts val="1200"/>
                </a:spcBef>
                <a:spcAft>
                  <a:spcPts val="1200"/>
                </a:spcAft>
                <a:buNone/>
              </a:pPr>
              <a:r>
                <a:rPr b="1" lang="en" sz="1000">
                  <a:solidFill>
                    <a:schemeClr val="lt1"/>
                  </a:solidFill>
                </a:rPr>
                <a:t>Mosston’s Spectrum of Teaching Styles</a:t>
              </a:r>
              <a:endParaRPr sz="700">
                <a:solidFill>
                  <a:schemeClr val="lt1"/>
                </a:solidFill>
              </a:endParaRPr>
            </a:p>
          </p:txBody>
        </p:sp>
      </p:grpSp>
      <p:grpSp>
        <p:nvGrpSpPr>
          <p:cNvPr id="90" name="Google Shape;90;p16"/>
          <p:cNvGrpSpPr/>
          <p:nvPr/>
        </p:nvGrpSpPr>
        <p:grpSpPr>
          <a:xfrm>
            <a:off x="749575" y="2571750"/>
            <a:ext cx="2394774" cy="1141541"/>
            <a:chOff x="2413105" y="2422678"/>
            <a:chExt cx="1465500" cy="914697"/>
          </a:xfrm>
        </p:grpSpPr>
        <p:sp>
          <p:nvSpPr>
            <p:cNvPr id="91" name="Google Shape;91;p16"/>
            <p:cNvSpPr/>
            <p:nvPr/>
          </p:nvSpPr>
          <p:spPr>
            <a:xfrm>
              <a:off x="2465775" y="2707675"/>
              <a:ext cx="1332300" cy="6297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700">
                  <a:solidFill>
                    <a:srgbClr val="FFFFFF"/>
                  </a:solidFill>
                  <a:latin typeface="Roboto"/>
                  <a:ea typeface="Roboto"/>
                  <a:cs typeface="Roboto"/>
                  <a:sym typeface="Roboto"/>
                </a:rPr>
                <a:t>Simulated real world surf conditions</a:t>
              </a:r>
              <a:endParaRPr sz="2300">
                <a:solidFill>
                  <a:srgbClr val="FFFFFF"/>
                </a:solidFill>
              </a:endParaRPr>
            </a:p>
          </p:txBody>
        </p:sp>
        <p:sp>
          <p:nvSpPr>
            <p:cNvPr id="92" name="Google Shape;92;p16"/>
            <p:cNvSpPr/>
            <p:nvPr/>
          </p:nvSpPr>
          <p:spPr>
            <a:xfrm>
              <a:off x="2413105" y="2422678"/>
              <a:ext cx="1465500" cy="2850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lnSpc>
                  <a:spcPct val="115000"/>
                </a:lnSpc>
                <a:spcBef>
                  <a:spcPts val="1200"/>
                </a:spcBef>
                <a:spcAft>
                  <a:spcPts val="1200"/>
                </a:spcAft>
                <a:buNone/>
              </a:pPr>
              <a:r>
                <a:rPr b="1" lang="en" sz="1100">
                  <a:solidFill>
                    <a:schemeClr val="lt1"/>
                  </a:solidFill>
                </a:rPr>
                <a:t>Constraints-Led Approach </a:t>
              </a:r>
              <a:r>
                <a:rPr b="1" lang="en" sz="1000">
                  <a:solidFill>
                    <a:schemeClr val="lt1"/>
                  </a:solidFill>
                </a:rPr>
                <a:t>(CLA)</a:t>
              </a:r>
              <a:endParaRPr sz="700">
                <a:solidFill>
                  <a:schemeClr val="lt1"/>
                </a:solidFill>
              </a:endParaRPr>
            </a:p>
          </p:txBody>
        </p:sp>
      </p:grpSp>
      <p:sp>
        <p:nvSpPr>
          <p:cNvPr id="93" name="Google Shape;93;p16"/>
          <p:cNvSpPr txBox="1"/>
          <p:nvPr/>
        </p:nvSpPr>
        <p:spPr>
          <a:xfrm>
            <a:off x="3960875" y="475425"/>
            <a:ext cx="2522100" cy="6531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200"/>
              </a:spcBef>
              <a:spcAft>
                <a:spcPts val="0"/>
              </a:spcAft>
              <a:buNone/>
            </a:pPr>
            <a:r>
              <a:rPr lang="en" sz="1700">
                <a:solidFill>
                  <a:schemeClr val="lt1"/>
                </a:solidFill>
              </a:rPr>
              <a:t>Guided discovery &amp; reciprocal learning.</a:t>
            </a:r>
            <a:endParaRPr sz="1700">
              <a:solidFill>
                <a:schemeClr val="lt1"/>
              </a:solidFill>
            </a:endParaRPr>
          </a:p>
          <a:p>
            <a:pPr indent="0" lvl="0" marL="0" rtl="0" algn="l">
              <a:spcBef>
                <a:spcPts val="1200"/>
              </a:spcBef>
              <a:spcAft>
                <a:spcPts val="0"/>
              </a:spcAft>
              <a:buNone/>
            </a:pPr>
            <a:r>
              <a:t/>
            </a:r>
            <a:endParaRPr sz="1800">
              <a:solidFill>
                <a:schemeClr val="dk2"/>
              </a:solidFill>
              <a:latin typeface="Source Code Pro"/>
              <a:ea typeface="Source Code Pro"/>
              <a:cs typeface="Source Code Pro"/>
              <a:sym typeface="Source Code Pro"/>
            </a:endParaRPr>
          </a:p>
        </p:txBody>
      </p:sp>
      <p:pic>
        <p:nvPicPr>
          <p:cNvPr descr="Teaching - Free of Charge Creative Commons Handwriting image" id="94" name="Google Shape;94;p16"/>
          <p:cNvPicPr preferRelativeResize="0"/>
          <p:nvPr/>
        </p:nvPicPr>
        <p:blipFill>
          <a:blip r:embed="rId3">
            <a:alphaModFix/>
          </a:blip>
          <a:stretch>
            <a:fillRect/>
          </a:stretch>
        </p:blipFill>
        <p:spPr>
          <a:xfrm>
            <a:off x="7641300" y="118850"/>
            <a:ext cx="1344774" cy="896510"/>
          </a:xfrm>
          <a:prstGeom prst="rect">
            <a:avLst/>
          </a:prstGeom>
          <a:noFill/>
          <a:ln>
            <a:noFill/>
          </a:ln>
        </p:spPr>
      </p:pic>
      <p:pic>
        <p:nvPicPr>
          <p:cNvPr descr="bot in black long sleeve shirt surrounded by green grass field ..." id="95" name="Google Shape;95;p16"/>
          <p:cNvPicPr preferRelativeResize="0"/>
          <p:nvPr/>
        </p:nvPicPr>
        <p:blipFill>
          <a:blip r:embed="rId4">
            <a:alphaModFix/>
          </a:blip>
          <a:stretch>
            <a:fillRect/>
          </a:stretch>
        </p:blipFill>
        <p:spPr>
          <a:xfrm>
            <a:off x="175350" y="219075"/>
            <a:ext cx="1845525" cy="1414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7"/>
          <p:cNvSpPr txBox="1"/>
          <p:nvPr>
            <p:ph type="title"/>
          </p:nvPr>
        </p:nvSpPr>
        <p:spPr>
          <a:xfrm>
            <a:off x="265500" y="1081400"/>
            <a:ext cx="4045200" cy="1710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Sport Psychology Theories </a:t>
            </a:r>
            <a:endParaRPr/>
          </a:p>
        </p:txBody>
      </p:sp>
      <p:sp>
        <p:nvSpPr>
          <p:cNvPr id="101" name="Google Shape;101;p17"/>
          <p:cNvSpPr txBox="1"/>
          <p:nvPr>
            <p:ph idx="1" type="subTitle"/>
          </p:nvPr>
        </p:nvSpPr>
        <p:spPr>
          <a:xfrm>
            <a:off x="-402550" y="2910775"/>
            <a:ext cx="5739600" cy="2600100"/>
          </a:xfrm>
          <a:prstGeom prst="rect">
            <a:avLst/>
          </a:prstGeom>
        </p:spPr>
        <p:txBody>
          <a:bodyPr anchorCtr="0" anchor="t" bIns="91425" lIns="91425" spcFirstLastPara="1" rIns="91425" wrap="square" tIns="91425">
            <a:noAutofit/>
          </a:bodyPr>
          <a:lstStyle/>
          <a:p>
            <a:pPr indent="-342900" lvl="1" marL="914400" rtl="0" algn="l">
              <a:lnSpc>
                <a:spcPct val="200000"/>
              </a:lnSpc>
              <a:spcBef>
                <a:spcPts val="1200"/>
              </a:spcBef>
              <a:spcAft>
                <a:spcPts val="0"/>
              </a:spcAft>
              <a:buClr>
                <a:srgbClr val="000000"/>
              </a:buClr>
              <a:buSzPts val="1800"/>
              <a:buFont typeface="Arial"/>
              <a:buChar char="○"/>
            </a:pPr>
            <a:r>
              <a:rPr b="1" lang="en">
                <a:solidFill>
                  <a:srgbClr val="000000"/>
                </a:solidFill>
                <a:latin typeface="Arial"/>
                <a:ea typeface="Arial"/>
                <a:cs typeface="Arial"/>
                <a:sym typeface="Arial"/>
              </a:rPr>
              <a:t>Self-Determination Theory (SDT)</a:t>
            </a:r>
            <a:r>
              <a:rPr lang="en">
                <a:solidFill>
                  <a:srgbClr val="000000"/>
                </a:solidFill>
                <a:latin typeface="Arial"/>
                <a:ea typeface="Arial"/>
                <a:cs typeface="Arial"/>
                <a:sym typeface="Arial"/>
              </a:rPr>
              <a:t> → </a:t>
            </a:r>
            <a:endParaRPr>
              <a:solidFill>
                <a:srgbClr val="000000"/>
              </a:solidFill>
              <a:latin typeface="Arial"/>
              <a:ea typeface="Arial"/>
              <a:cs typeface="Arial"/>
              <a:sym typeface="Arial"/>
            </a:endParaRPr>
          </a:p>
          <a:p>
            <a:pPr indent="-342900" lvl="1" marL="914400" rtl="0" algn="l">
              <a:lnSpc>
                <a:spcPct val="200000"/>
              </a:lnSpc>
              <a:spcBef>
                <a:spcPts val="0"/>
              </a:spcBef>
              <a:spcAft>
                <a:spcPts val="0"/>
              </a:spcAft>
              <a:buClr>
                <a:srgbClr val="000000"/>
              </a:buClr>
              <a:buSzPts val="1800"/>
              <a:buFont typeface="Arial"/>
              <a:buChar char="○"/>
            </a:pPr>
            <a:r>
              <a:rPr b="1" lang="en">
                <a:solidFill>
                  <a:srgbClr val="000000"/>
                </a:solidFill>
                <a:latin typeface="Arial"/>
                <a:ea typeface="Arial"/>
                <a:cs typeface="Arial"/>
                <a:sym typeface="Arial"/>
              </a:rPr>
              <a:t>Inverted-U Hypothesis</a:t>
            </a:r>
            <a:r>
              <a:rPr lang="en">
                <a:solidFill>
                  <a:srgbClr val="000000"/>
                </a:solidFill>
                <a:latin typeface="Arial"/>
                <a:ea typeface="Arial"/>
                <a:cs typeface="Arial"/>
                <a:sym typeface="Arial"/>
              </a:rPr>
              <a:t> → </a:t>
            </a:r>
            <a:endParaRPr>
              <a:solidFill>
                <a:srgbClr val="000000"/>
              </a:solidFill>
              <a:latin typeface="Arial"/>
              <a:ea typeface="Arial"/>
              <a:cs typeface="Arial"/>
              <a:sym typeface="Arial"/>
            </a:endParaRPr>
          </a:p>
          <a:p>
            <a:pPr indent="-342900" lvl="1" marL="914400" rtl="0" algn="l">
              <a:lnSpc>
                <a:spcPct val="200000"/>
              </a:lnSpc>
              <a:spcBef>
                <a:spcPts val="0"/>
              </a:spcBef>
              <a:spcAft>
                <a:spcPts val="0"/>
              </a:spcAft>
              <a:buClr>
                <a:srgbClr val="000000"/>
              </a:buClr>
              <a:buSzPts val="1800"/>
              <a:buFont typeface="Arial"/>
              <a:buChar char="○"/>
            </a:pPr>
            <a:r>
              <a:rPr b="1" lang="en">
                <a:solidFill>
                  <a:srgbClr val="000000"/>
                </a:solidFill>
                <a:latin typeface="Arial"/>
                <a:ea typeface="Arial"/>
                <a:cs typeface="Arial"/>
                <a:sym typeface="Arial"/>
              </a:rPr>
              <a:t>Flow State Theory</a:t>
            </a:r>
            <a:r>
              <a:rPr lang="en">
                <a:solidFill>
                  <a:srgbClr val="000000"/>
                </a:solidFill>
                <a:latin typeface="Arial"/>
                <a:ea typeface="Arial"/>
                <a:cs typeface="Arial"/>
                <a:sym typeface="Arial"/>
              </a:rPr>
              <a:t> → </a:t>
            </a:r>
            <a:endParaRPr sz="2500"/>
          </a:p>
        </p:txBody>
      </p:sp>
      <p:pic>
        <p:nvPicPr>
          <p:cNvPr id="102" name="Google Shape;102;p17"/>
          <p:cNvPicPr preferRelativeResize="0"/>
          <p:nvPr/>
        </p:nvPicPr>
        <p:blipFill rotWithShape="1">
          <a:blip r:embed="rId3">
            <a:alphaModFix/>
          </a:blip>
          <a:srcRect b="0" l="22570" r="22565" t="0"/>
          <a:stretch/>
        </p:blipFill>
        <p:spPr>
          <a:xfrm>
            <a:off x="4778375" y="0"/>
            <a:ext cx="4233820" cy="51435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C78D8"/>
        </a:solidFill>
      </p:bgPr>
    </p:bg>
    <p:spTree>
      <p:nvGrpSpPr>
        <p:cNvPr id="106" name="Shape 106"/>
        <p:cNvGrpSpPr/>
        <p:nvPr/>
      </p:nvGrpSpPr>
      <p:grpSpPr>
        <a:xfrm>
          <a:off x="0" y="0"/>
          <a:ext cx="0" cy="0"/>
          <a:chOff x="0" y="0"/>
          <a:chExt cx="0" cy="0"/>
        </a:xfrm>
      </p:grpSpPr>
      <p:sp>
        <p:nvSpPr>
          <p:cNvPr id="107" name="Google Shape;107;p18"/>
          <p:cNvSpPr txBox="1"/>
          <p:nvPr>
            <p:ph type="title"/>
          </p:nvPr>
        </p:nvSpPr>
        <p:spPr>
          <a:xfrm>
            <a:off x="490250" y="-637825"/>
            <a:ext cx="561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Session 1. </a:t>
            </a:r>
            <a:r>
              <a:rPr lang="en" sz="6300">
                <a:solidFill>
                  <a:schemeClr val="dk1"/>
                </a:solidFill>
              </a:rPr>
              <a:t>Balance &amp; Core Stability</a:t>
            </a:r>
            <a:endParaRPr sz="6300">
              <a:solidFill>
                <a:schemeClr val="dk1"/>
              </a:solidFill>
            </a:endParaRPr>
          </a:p>
        </p:txBody>
      </p:sp>
      <p:sp>
        <p:nvSpPr>
          <p:cNvPr id="108" name="Google Shape;108;p18"/>
          <p:cNvSpPr txBox="1"/>
          <p:nvPr/>
        </p:nvSpPr>
        <p:spPr>
          <a:xfrm>
            <a:off x="671675" y="2325450"/>
            <a:ext cx="8345400" cy="492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800"/>
              </a:spcBef>
              <a:spcAft>
                <a:spcPts val="400"/>
              </a:spcAft>
              <a:buNone/>
            </a:pPr>
            <a:r>
              <a:rPr b="1" lang="en" sz="2000"/>
              <a:t>Objective: Develop foundational stability for surfing stance.</a:t>
            </a:r>
            <a:endParaRPr sz="2100">
              <a:solidFill>
                <a:schemeClr val="dk2"/>
              </a:solidFill>
              <a:latin typeface="Source Code Pro"/>
              <a:ea typeface="Source Code Pro"/>
              <a:cs typeface="Source Code Pro"/>
              <a:sym typeface="Source Code Pro"/>
            </a:endParaRPr>
          </a:p>
        </p:txBody>
      </p:sp>
      <p:sp>
        <p:nvSpPr>
          <p:cNvPr id="109" name="Google Shape;109;p18"/>
          <p:cNvSpPr txBox="1"/>
          <p:nvPr/>
        </p:nvSpPr>
        <p:spPr>
          <a:xfrm>
            <a:off x="695475" y="2924175"/>
            <a:ext cx="4112400" cy="2020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en"/>
              <a:t>Key Exercises:</a:t>
            </a:r>
            <a:endParaRPr b="1"/>
          </a:p>
          <a:p>
            <a:pPr indent="0" lvl="0" marL="0" rtl="0" algn="l">
              <a:lnSpc>
                <a:spcPct val="115000"/>
              </a:lnSpc>
              <a:spcBef>
                <a:spcPts val="1200"/>
              </a:spcBef>
              <a:spcAft>
                <a:spcPts val="0"/>
              </a:spcAft>
              <a:buNone/>
            </a:pPr>
            <a:r>
              <a:rPr lang="en" sz="1700">
                <a:solidFill>
                  <a:schemeClr val="lt1"/>
                </a:solidFill>
              </a:rPr>
              <a:t>Slack-lining</a:t>
            </a:r>
            <a:endParaRPr>
              <a:solidFill>
                <a:schemeClr val="lt1"/>
              </a:solidFill>
            </a:endParaRPr>
          </a:p>
          <a:p>
            <a:pPr indent="0" lvl="0" marL="0" rtl="0" algn="l">
              <a:lnSpc>
                <a:spcPct val="115000"/>
              </a:lnSpc>
              <a:spcBef>
                <a:spcPts val="1200"/>
              </a:spcBef>
              <a:spcAft>
                <a:spcPts val="0"/>
              </a:spcAft>
              <a:buNone/>
            </a:pPr>
            <a:r>
              <a:rPr lang="en">
                <a:solidFill>
                  <a:schemeClr val="lt1"/>
                </a:solidFill>
              </a:rPr>
              <a:t>Balance Board Training</a:t>
            </a:r>
            <a:endParaRPr>
              <a:solidFill>
                <a:schemeClr val="lt1"/>
              </a:solidFill>
            </a:endParaRPr>
          </a:p>
          <a:p>
            <a:pPr indent="0" lvl="0" marL="0" rtl="0" algn="l">
              <a:lnSpc>
                <a:spcPct val="115000"/>
              </a:lnSpc>
              <a:spcBef>
                <a:spcPts val="1200"/>
              </a:spcBef>
              <a:spcAft>
                <a:spcPts val="0"/>
              </a:spcAft>
              <a:buNone/>
            </a:pPr>
            <a:r>
              <a:rPr lang="en">
                <a:solidFill>
                  <a:schemeClr val="lt1"/>
                </a:solidFill>
              </a:rPr>
              <a:t>Core Engagement Drills (Burpee variations, Planks, Bear Crawls)</a:t>
            </a:r>
            <a:endParaRPr>
              <a:solidFill>
                <a:schemeClr val="lt1"/>
              </a:solidFill>
            </a:endParaRPr>
          </a:p>
          <a:p>
            <a:pPr indent="0" lvl="0" marL="0" rtl="0" algn="l">
              <a:spcBef>
                <a:spcPts val="1200"/>
              </a:spcBef>
              <a:spcAft>
                <a:spcPts val="0"/>
              </a:spcAft>
              <a:buNone/>
            </a:pPr>
            <a:r>
              <a:t/>
            </a:r>
            <a:endParaRPr sz="1800">
              <a:solidFill>
                <a:schemeClr val="dk2"/>
              </a:solidFill>
              <a:latin typeface="Source Code Pro"/>
              <a:ea typeface="Source Code Pro"/>
              <a:cs typeface="Source Code Pro"/>
              <a:sym typeface="Source Code Pro"/>
            </a:endParaRPr>
          </a:p>
        </p:txBody>
      </p:sp>
      <p:sp>
        <p:nvSpPr>
          <p:cNvPr id="110" name="Google Shape;110;p18"/>
          <p:cNvSpPr txBox="1"/>
          <p:nvPr/>
        </p:nvSpPr>
        <p:spPr>
          <a:xfrm>
            <a:off x="5155600" y="3060250"/>
            <a:ext cx="3522600" cy="1872000"/>
          </a:xfrm>
          <a:prstGeom prst="rect">
            <a:avLst/>
          </a:prstGeom>
          <a:solidFill>
            <a:schemeClr val="lt1"/>
          </a:solid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en"/>
              <a:t>Coaching Approach:</a:t>
            </a:r>
            <a:endParaRPr b="1"/>
          </a:p>
          <a:p>
            <a:pPr indent="0" lvl="0" marL="0" rtl="0" algn="l">
              <a:lnSpc>
                <a:spcPct val="115000"/>
              </a:lnSpc>
              <a:spcBef>
                <a:spcPts val="1200"/>
              </a:spcBef>
              <a:spcAft>
                <a:spcPts val="0"/>
              </a:spcAft>
              <a:buNone/>
            </a:pPr>
            <a:r>
              <a:rPr b="1" lang="en"/>
              <a:t>*</a:t>
            </a:r>
            <a:r>
              <a:rPr lang="en"/>
              <a:t> </a:t>
            </a:r>
            <a:r>
              <a:rPr b="1" lang="en" sz="1100"/>
              <a:t>Explicit Teaching:- </a:t>
            </a:r>
            <a:r>
              <a:rPr lang="en"/>
              <a:t>Demonstrate correct posture &amp; weight distribution.</a:t>
            </a:r>
            <a:endParaRPr/>
          </a:p>
          <a:p>
            <a:pPr indent="0" lvl="0" marL="0" rtl="0" algn="l">
              <a:lnSpc>
                <a:spcPct val="115000"/>
              </a:lnSpc>
              <a:spcBef>
                <a:spcPts val="1200"/>
              </a:spcBef>
              <a:spcAft>
                <a:spcPts val="0"/>
              </a:spcAft>
              <a:buNone/>
            </a:pPr>
            <a:r>
              <a:rPr b="1" lang="en"/>
              <a:t>* </a:t>
            </a:r>
            <a:r>
              <a:rPr b="1" lang="en" sz="1100"/>
              <a:t>Self-Discovery (CLA)- </a:t>
            </a:r>
            <a:r>
              <a:rPr lang="en"/>
              <a:t>Encourage athletes to adjust stance dynamically.</a:t>
            </a:r>
            <a:endParaRPr/>
          </a:p>
          <a:p>
            <a:pPr indent="0" lvl="0" marL="0" rtl="0" algn="l">
              <a:spcBef>
                <a:spcPts val="1200"/>
              </a:spcBef>
              <a:spcAft>
                <a:spcPts val="0"/>
              </a:spcAft>
              <a:buNone/>
            </a:pPr>
            <a:r>
              <a:t/>
            </a:r>
            <a:endParaRPr sz="1800">
              <a:solidFill>
                <a:schemeClr val="dk2"/>
              </a:solidFill>
              <a:latin typeface="Source Code Pro"/>
              <a:ea typeface="Source Code Pro"/>
              <a:cs typeface="Source Code Pro"/>
              <a:sym typeface="Source Code Pro"/>
            </a:endParaRPr>
          </a:p>
        </p:txBody>
      </p:sp>
      <p:pic>
        <p:nvPicPr>
          <p:cNvPr descr="Free Images : silhouette, athlete, calisthenic, male, man ..." id="111" name="Google Shape;111;p18"/>
          <p:cNvPicPr preferRelativeResize="0"/>
          <p:nvPr/>
        </p:nvPicPr>
        <p:blipFill>
          <a:blip r:embed="rId3">
            <a:alphaModFix amt="33000"/>
          </a:blip>
          <a:stretch>
            <a:fillRect/>
          </a:stretch>
        </p:blipFill>
        <p:spPr>
          <a:xfrm>
            <a:off x="6261350" y="152400"/>
            <a:ext cx="1842066" cy="20206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C78D8"/>
        </a:solidFill>
      </p:bgPr>
    </p:bg>
    <p:spTree>
      <p:nvGrpSpPr>
        <p:cNvPr id="115" name="Shape 115"/>
        <p:cNvGrpSpPr/>
        <p:nvPr/>
      </p:nvGrpSpPr>
      <p:grpSpPr>
        <a:xfrm>
          <a:off x="0" y="0"/>
          <a:ext cx="0" cy="0"/>
          <a:chOff x="0" y="0"/>
          <a:chExt cx="0" cy="0"/>
        </a:xfrm>
      </p:grpSpPr>
      <p:sp>
        <p:nvSpPr>
          <p:cNvPr id="116" name="Google Shape;116;p19"/>
          <p:cNvSpPr txBox="1"/>
          <p:nvPr>
            <p:ph type="title"/>
          </p:nvPr>
        </p:nvSpPr>
        <p:spPr>
          <a:xfrm>
            <a:off x="384425" y="-683175"/>
            <a:ext cx="5618700" cy="3410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Session 2.</a:t>
            </a:r>
            <a:r>
              <a:rPr lang="en">
                <a:solidFill>
                  <a:schemeClr val="dk1"/>
                </a:solidFill>
              </a:rPr>
              <a:t> Leg Strengh &amp; Squats</a:t>
            </a:r>
            <a:endParaRPr>
              <a:solidFill>
                <a:schemeClr val="dk1"/>
              </a:solidFill>
            </a:endParaRPr>
          </a:p>
        </p:txBody>
      </p:sp>
      <p:sp>
        <p:nvSpPr>
          <p:cNvPr id="117" name="Google Shape;117;p19"/>
          <p:cNvSpPr txBox="1"/>
          <p:nvPr/>
        </p:nvSpPr>
        <p:spPr>
          <a:xfrm>
            <a:off x="226800" y="2041075"/>
            <a:ext cx="7347900" cy="446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800"/>
              </a:spcBef>
              <a:spcAft>
                <a:spcPts val="400"/>
              </a:spcAft>
              <a:buNone/>
            </a:pPr>
            <a:r>
              <a:rPr b="1" lang="en" sz="1700"/>
              <a:t>Objective: Build lower-body strength for power &amp; endurance.</a:t>
            </a:r>
            <a:endParaRPr/>
          </a:p>
        </p:txBody>
      </p:sp>
      <p:sp>
        <p:nvSpPr>
          <p:cNvPr id="118" name="Google Shape;118;p19"/>
          <p:cNvSpPr txBox="1"/>
          <p:nvPr/>
        </p:nvSpPr>
        <p:spPr>
          <a:xfrm>
            <a:off x="384425" y="2727525"/>
            <a:ext cx="3455700" cy="2727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500"/>
              <a:t>Key Exercises:</a:t>
            </a:r>
            <a:endParaRPr b="1" sz="1500"/>
          </a:p>
          <a:p>
            <a:pPr indent="0" lvl="0" marL="0" rtl="0" algn="l">
              <a:lnSpc>
                <a:spcPct val="115000"/>
              </a:lnSpc>
              <a:spcBef>
                <a:spcPts val="1200"/>
              </a:spcBef>
              <a:spcAft>
                <a:spcPts val="0"/>
              </a:spcAft>
              <a:buNone/>
            </a:pPr>
            <a:r>
              <a:rPr lang="en">
                <a:solidFill>
                  <a:schemeClr val="lt1"/>
                </a:solidFill>
              </a:rPr>
              <a:t>Squats (Bodyweight, Resistance Bands, Weighted)</a:t>
            </a:r>
            <a:endParaRPr>
              <a:solidFill>
                <a:schemeClr val="lt1"/>
              </a:solidFill>
            </a:endParaRPr>
          </a:p>
          <a:p>
            <a:pPr indent="0" lvl="0" marL="0" rtl="0" algn="l">
              <a:lnSpc>
                <a:spcPct val="115000"/>
              </a:lnSpc>
              <a:spcBef>
                <a:spcPts val="1200"/>
              </a:spcBef>
              <a:spcAft>
                <a:spcPts val="0"/>
              </a:spcAft>
              <a:buNone/>
            </a:pPr>
            <a:r>
              <a:rPr lang="en">
                <a:solidFill>
                  <a:schemeClr val="lt1"/>
                </a:solidFill>
              </a:rPr>
              <a:t>Lateral Lunges &amp; Jump Squats</a:t>
            </a:r>
            <a:endParaRPr>
              <a:solidFill>
                <a:schemeClr val="lt1"/>
              </a:solidFill>
            </a:endParaRPr>
          </a:p>
          <a:p>
            <a:pPr indent="0" lvl="0" marL="0" rtl="0" algn="l">
              <a:lnSpc>
                <a:spcPct val="115000"/>
              </a:lnSpc>
              <a:spcBef>
                <a:spcPts val="1200"/>
              </a:spcBef>
              <a:spcAft>
                <a:spcPts val="0"/>
              </a:spcAft>
              <a:buNone/>
            </a:pPr>
            <a:r>
              <a:rPr lang="en">
                <a:solidFill>
                  <a:schemeClr val="lt1"/>
                </a:solidFill>
              </a:rPr>
              <a:t>Single-Leg Balance Drills</a:t>
            </a:r>
            <a:endParaRPr>
              <a:solidFill>
                <a:schemeClr val="lt1"/>
              </a:solidFill>
            </a:endParaRPr>
          </a:p>
          <a:p>
            <a:pPr indent="0" lvl="0" marL="0" rtl="0" algn="l">
              <a:lnSpc>
                <a:spcPct val="115000"/>
              </a:lnSpc>
              <a:spcBef>
                <a:spcPts val="1200"/>
              </a:spcBef>
              <a:spcAft>
                <a:spcPts val="0"/>
              </a:spcAft>
              <a:buNone/>
            </a:pPr>
            <a:r>
              <a:rPr lang="en" sz="1700">
                <a:solidFill>
                  <a:schemeClr val="lt1"/>
                </a:solidFill>
              </a:rPr>
              <a:t>BOSU- Ball squats</a:t>
            </a:r>
            <a:endParaRPr sz="1700">
              <a:solidFill>
                <a:schemeClr val="lt1"/>
              </a:solidFill>
            </a:endParaRPr>
          </a:p>
          <a:p>
            <a:pPr indent="0" lvl="0" marL="0" rtl="0" algn="l">
              <a:lnSpc>
                <a:spcPct val="115000"/>
              </a:lnSpc>
              <a:spcBef>
                <a:spcPts val="1200"/>
              </a:spcBef>
              <a:spcAft>
                <a:spcPts val="1200"/>
              </a:spcAft>
              <a:buNone/>
            </a:pPr>
            <a:r>
              <a:t/>
            </a:r>
            <a:endParaRPr>
              <a:solidFill>
                <a:schemeClr val="lt1"/>
              </a:solidFill>
            </a:endParaRPr>
          </a:p>
        </p:txBody>
      </p:sp>
      <p:sp>
        <p:nvSpPr>
          <p:cNvPr id="119" name="Google Shape;119;p19"/>
          <p:cNvSpPr txBox="1"/>
          <p:nvPr/>
        </p:nvSpPr>
        <p:spPr>
          <a:xfrm>
            <a:off x="4626425" y="2909100"/>
            <a:ext cx="4308900" cy="1950300"/>
          </a:xfrm>
          <a:prstGeom prst="rect">
            <a:avLst/>
          </a:prstGeom>
          <a:solidFill>
            <a:schemeClr val="lt1"/>
          </a:solid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en" sz="1200"/>
              <a:t>Coaching Approach:</a:t>
            </a:r>
            <a:endParaRPr b="1" sz="1200"/>
          </a:p>
          <a:p>
            <a:pPr indent="0" lvl="0" marL="0" rtl="0" algn="l">
              <a:lnSpc>
                <a:spcPct val="115000"/>
              </a:lnSpc>
              <a:spcBef>
                <a:spcPts val="1200"/>
              </a:spcBef>
              <a:spcAft>
                <a:spcPts val="0"/>
              </a:spcAft>
              <a:buNone/>
            </a:pPr>
            <a:r>
              <a:rPr b="1" lang="en" sz="1300"/>
              <a:t>Fitts &amp; Posner’s Model:</a:t>
            </a:r>
            <a:endParaRPr b="1" sz="1300"/>
          </a:p>
          <a:p>
            <a:pPr indent="0" lvl="0" marL="0" rtl="0" algn="l">
              <a:lnSpc>
                <a:spcPct val="115000"/>
              </a:lnSpc>
              <a:spcBef>
                <a:spcPts val="1200"/>
              </a:spcBef>
              <a:spcAft>
                <a:spcPts val="0"/>
              </a:spcAft>
              <a:buNone/>
            </a:pPr>
            <a:r>
              <a:rPr lang="en" sz="1300"/>
              <a:t>Cognitive (learning movement patterns)</a:t>
            </a:r>
            <a:endParaRPr sz="1300"/>
          </a:p>
          <a:p>
            <a:pPr indent="0" lvl="0" marL="0" rtl="0" algn="l">
              <a:lnSpc>
                <a:spcPct val="115000"/>
              </a:lnSpc>
              <a:spcBef>
                <a:spcPts val="1200"/>
              </a:spcBef>
              <a:spcAft>
                <a:spcPts val="0"/>
              </a:spcAft>
              <a:buNone/>
            </a:pPr>
            <a:r>
              <a:rPr lang="en" sz="1300"/>
              <a:t>Associative (refining form)</a:t>
            </a:r>
            <a:endParaRPr sz="1300"/>
          </a:p>
          <a:p>
            <a:pPr indent="0" lvl="0" marL="0" rtl="0" algn="l">
              <a:lnSpc>
                <a:spcPct val="115000"/>
              </a:lnSpc>
              <a:spcBef>
                <a:spcPts val="1200"/>
              </a:spcBef>
              <a:spcAft>
                <a:spcPts val="0"/>
              </a:spcAft>
              <a:buNone/>
            </a:pPr>
            <a:r>
              <a:rPr lang="en" sz="1300"/>
              <a:t>Autonomous (automatic movement in dynamic settings)</a:t>
            </a:r>
            <a:endParaRPr sz="1300"/>
          </a:p>
          <a:p>
            <a:pPr indent="0" lvl="0" marL="0" rtl="0" algn="l">
              <a:spcBef>
                <a:spcPts val="1200"/>
              </a:spcBef>
              <a:spcAft>
                <a:spcPts val="0"/>
              </a:spcAft>
              <a:buNone/>
            </a:pPr>
            <a:r>
              <a:t/>
            </a:r>
            <a:endParaRPr sz="1800">
              <a:solidFill>
                <a:schemeClr val="dk2"/>
              </a:solidFill>
              <a:latin typeface="Source Code Pro"/>
              <a:ea typeface="Source Code Pro"/>
              <a:cs typeface="Source Code Pro"/>
              <a:sym typeface="Source Code Pro"/>
            </a:endParaRPr>
          </a:p>
        </p:txBody>
      </p:sp>
      <p:pic>
        <p:nvPicPr>
          <p:cNvPr descr="HD wallpaper: Silhouette of martial artist., karate, fight, strong ..." id="120" name="Google Shape;120;p19"/>
          <p:cNvPicPr preferRelativeResize="0"/>
          <p:nvPr/>
        </p:nvPicPr>
        <p:blipFill>
          <a:blip r:embed="rId3">
            <a:alphaModFix amt="35000"/>
          </a:blip>
          <a:stretch>
            <a:fillRect/>
          </a:stretch>
        </p:blipFill>
        <p:spPr>
          <a:xfrm>
            <a:off x="6155525" y="152400"/>
            <a:ext cx="1736275" cy="1736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C78D8"/>
        </a:solidFill>
      </p:bgPr>
    </p:bg>
    <p:spTree>
      <p:nvGrpSpPr>
        <p:cNvPr id="124" name="Shape 124"/>
        <p:cNvGrpSpPr/>
        <p:nvPr/>
      </p:nvGrpSpPr>
      <p:grpSpPr>
        <a:xfrm>
          <a:off x="0" y="0"/>
          <a:ext cx="0" cy="0"/>
          <a:chOff x="0" y="0"/>
          <a:chExt cx="0" cy="0"/>
        </a:xfrm>
      </p:grpSpPr>
      <p:sp>
        <p:nvSpPr>
          <p:cNvPr id="125" name="Google Shape;125;p20"/>
          <p:cNvSpPr txBox="1"/>
          <p:nvPr>
            <p:ph type="title"/>
          </p:nvPr>
        </p:nvSpPr>
        <p:spPr>
          <a:xfrm>
            <a:off x="364550" y="-1046025"/>
            <a:ext cx="762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Session 3. Dynamic </a:t>
            </a:r>
            <a:r>
              <a:rPr lang="en">
                <a:solidFill>
                  <a:schemeClr val="dk1"/>
                </a:solidFill>
              </a:rPr>
              <a:t>Movement &amp; surf-specific Drills</a:t>
            </a:r>
            <a:endParaRPr>
              <a:solidFill>
                <a:schemeClr val="dk1"/>
              </a:solidFill>
            </a:endParaRPr>
          </a:p>
        </p:txBody>
      </p:sp>
      <p:sp>
        <p:nvSpPr>
          <p:cNvPr id="126" name="Google Shape;126;p20"/>
          <p:cNvSpPr txBox="1"/>
          <p:nvPr/>
        </p:nvSpPr>
        <p:spPr>
          <a:xfrm>
            <a:off x="272150" y="1859650"/>
            <a:ext cx="7514100" cy="446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800"/>
              </a:spcBef>
              <a:spcAft>
                <a:spcPts val="400"/>
              </a:spcAft>
              <a:buNone/>
            </a:pPr>
            <a:r>
              <a:rPr b="1" lang="en" sz="1700"/>
              <a:t>Objective: Improve agility, reaction time, &amp; adaptability.</a:t>
            </a:r>
            <a:endParaRPr/>
          </a:p>
        </p:txBody>
      </p:sp>
      <p:sp>
        <p:nvSpPr>
          <p:cNvPr id="127" name="Google Shape;127;p20"/>
          <p:cNvSpPr txBox="1"/>
          <p:nvPr/>
        </p:nvSpPr>
        <p:spPr>
          <a:xfrm>
            <a:off x="272150" y="2282950"/>
            <a:ext cx="4188000" cy="2867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600"/>
              <a:t>Key Drills:</a:t>
            </a:r>
            <a:endParaRPr b="1" sz="1600"/>
          </a:p>
          <a:p>
            <a:pPr indent="0" lvl="0" marL="0" rtl="0" algn="l">
              <a:lnSpc>
                <a:spcPct val="115000"/>
              </a:lnSpc>
              <a:spcBef>
                <a:spcPts val="1200"/>
              </a:spcBef>
              <a:spcAft>
                <a:spcPts val="0"/>
              </a:spcAft>
              <a:buNone/>
            </a:pPr>
            <a:r>
              <a:rPr lang="en" sz="1800">
                <a:solidFill>
                  <a:schemeClr val="lt1"/>
                </a:solidFill>
              </a:rPr>
              <a:t>Plyometric </a:t>
            </a:r>
            <a:r>
              <a:rPr lang="en" sz="1700">
                <a:solidFill>
                  <a:schemeClr val="lt1"/>
                </a:solidFill>
              </a:rPr>
              <a:t>Training (Box Jumps, Depth Jumps)</a:t>
            </a:r>
            <a:endParaRPr sz="1700">
              <a:solidFill>
                <a:schemeClr val="lt1"/>
              </a:solidFill>
            </a:endParaRPr>
          </a:p>
          <a:p>
            <a:pPr indent="0" lvl="0" marL="0" rtl="0" algn="l">
              <a:lnSpc>
                <a:spcPct val="115000"/>
              </a:lnSpc>
              <a:spcBef>
                <a:spcPts val="1200"/>
              </a:spcBef>
              <a:spcAft>
                <a:spcPts val="0"/>
              </a:spcAft>
              <a:buNone/>
            </a:pPr>
            <a:r>
              <a:rPr lang="en" sz="1700">
                <a:solidFill>
                  <a:schemeClr val="lt1"/>
                </a:solidFill>
              </a:rPr>
              <a:t>Reaction Drills (Agility, BOSU-Ball, Medicine Ball Throws)</a:t>
            </a:r>
            <a:endParaRPr sz="1700">
              <a:solidFill>
                <a:schemeClr val="lt1"/>
              </a:solidFill>
            </a:endParaRPr>
          </a:p>
          <a:p>
            <a:pPr indent="0" lvl="0" marL="0" rtl="0" algn="l">
              <a:lnSpc>
                <a:spcPct val="115000"/>
              </a:lnSpc>
              <a:spcBef>
                <a:spcPts val="1200"/>
              </a:spcBef>
              <a:spcAft>
                <a:spcPts val="0"/>
              </a:spcAft>
              <a:buNone/>
            </a:pPr>
            <a:r>
              <a:rPr lang="en" sz="1700">
                <a:solidFill>
                  <a:schemeClr val="lt1"/>
                </a:solidFill>
              </a:rPr>
              <a:t>Yoga FLow</a:t>
            </a:r>
            <a:endParaRPr sz="1700">
              <a:solidFill>
                <a:schemeClr val="lt1"/>
              </a:solidFill>
            </a:endParaRPr>
          </a:p>
          <a:p>
            <a:pPr indent="0" lvl="0" marL="0" rtl="0" algn="l">
              <a:lnSpc>
                <a:spcPct val="115000"/>
              </a:lnSpc>
              <a:spcBef>
                <a:spcPts val="1200"/>
              </a:spcBef>
              <a:spcAft>
                <a:spcPts val="1200"/>
              </a:spcAft>
              <a:buNone/>
            </a:pPr>
            <a:r>
              <a:rPr lang="en" sz="1700">
                <a:solidFill>
                  <a:schemeClr val="lt1"/>
                </a:solidFill>
              </a:rPr>
              <a:t>Surf Pop-Up Practice</a:t>
            </a:r>
            <a:endParaRPr sz="1700">
              <a:solidFill>
                <a:schemeClr val="lt1"/>
              </a:solidFill>
            </a:endParaRPr>
          </a:p>
        </p:txBody>
      </p:sp>
      <p:sp>
        <p:nvSpPr>
          <p:cNvPr id="128" name="Google Shape;128;p20"/>
          <p:cNvSpPr txBox="1"/>
          <p:nvPr/>
        </p:nvSpPr>
        <p:spPr>
          <a:xfrm>
            <a:off x="4354275" y="2562400"/>
            <a:ext cx="4596300" cy="2308800"/>
          </a:xfrm>
          <a:prstGeom prst="rect">
            <a:avLst/>
          </a:prstGeom>
          <a:solidFill>
            <a:schemeClr val="lt1"/>
          </a:solid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b="1" lang="en" sz="1600"/>
              <a:t>Coaching Approach (CLA):</a:t>
            </a:r>
            <a:endParaRPr b="1" sz="1600"/>
          </a:p>
          <a:p>
            <a:pPr indent="0" lvl="0" marL="0" rtl="0" algn="l">
              <a:lnSpc>
                <a:spcPct val="115000"/>
              </a:lnSpc>
              <a:spcBef>
                <a:spcPts val="1200"/>
              </a:spcBef>
              <a:spcAft>
                <a:spcPts val="0"/>
              </a:spcAft>
              <a:buNone/>
            </a:pPr>
            <a:r>
              <a:rPr lang="en" sz="1700"/>
              <a:t>Use dynamic, unpredictable elements to mimic surfing conditions.</a:t>
            </a:r>
            <a:endParaRPr sz="1700"/>
          </a:p>
          <a:p>
            <a:pPr indent="0" lvl="0" marL="0" rtl="0" algn="l">
              <a:lnSpc>
                <a:spcPct val="115000"/>
              </a:lnSpc>
              <a:spcBef>
                <a:spcPts val="1200"/>
              </a:spcBef>
              <a:spcAft>
                <a:spcPts val="1200"/>
              </a:spcAft>
              <a:buNone/>
            </a:pPr>
            <a:r>
              <a:rPr lang="en" sz="1700"/>
              <a:t>Let athletes adjust movements &amp; experiment with different responses.</a:t>
            </a:r>
            <a:endParaRPr sz="2400">
              <a:solidFill>
                <a:schemeClr val="dk2"/>
              </a:solidFill>
              <a:latin typeface="Source Code Pro"/>
              <a:ea typeface="Source Code Pro"/>
              <a:cs typeface="Source Code Pro"/>
              <a:sym typeface="Source Code Pro"/>
            </a:endParaRPr>
          </a:p>
        </p:txBody>
      </p:sp>
      <p:pic>
        <p:nvPicPr>
          <p:cNvPr descr="Fotoğraf : siluet, Uzanan, adam, aktivite, Atlet, vücut, bakım ..." id="129" name="Google Shape;129;p20"/>
          <p:cNvPicPr preferRelativeResize="0"/>
          <p:nvPr/>
        </p:nvPicPr>
        <p:blipFill>
          <a:blip r:embed="rId3">
            <a:alphaModFix amt="39000"/>
          </a:blip>
          <a:stretch>
            <a:fillRect/>
          </a:stretch>
        </p:blipFill>
        <p:spPr>
          <a:xfrm>
            <a:off x="6383001" y="1019200"/>
            <a:ext cx="1124191" cy="1414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pic>
        <p:nvPicPr>
          <p:cNvPr id="134" name="Google Shape;134;p21"/>
          <p:cNvPicPr preferRelativeResize="0"/>
          <p:nvPr/>
        </p:nvPicPr>
        <p:blipFill rotWithShape="1">
          <a:blip r:embed="rId3">
            <a:alphaModFix/>
          </a:blip>
          <a:srcRect b="9323" l="0" r="0" t="9323"/>
          <a:stretch/>
        </p:blipFill>
        <p:spPr>
          <a:xfrm>
            <a:off x="0" y="0"/>
            <a:ext cx="9144003" cy="5143500"/>
          </a:xfrm>
          <a:prstGeom prst="rect">
            <a:avLst/>
          </a:prstGeom>
          <a:noFill/>
          <a:ln>
            <a:noFill/>
          </a:ln>
        </p:spPr>
      </p:pic>
      <p:sp>
        <p:nvSpPr>
          <p:cNvPr id="135" name="Google Shape;135;p21"/>
          <p:cNvSpPr txBox="1"/>
          <p:nvPr>
            <p:ph idx="1" type="body"/>
          </p:nvPr>
        </p:nvSpPr>
        <p:spPr>
          <a:xfrm>
            <a:off x="457200" y="3985500"/>
            <a:ext cx="4522800" cy="700800"/>
          </a:xfrm>
          <a:prstGeom prst="rect">
            <a:avLst/>
          </a:prstGeom>
          <a:solidFill>
            <a:schemeClr val="dk1"/>
          </a:solidFill>
        </p:spPr>
        <p:txBody>
          <a:bodyPr anchorCtr="0" anchor="ctr" bIns="91425" lIns="91425" spcFirstLastPara="1" rIns="91425" wrap="square" tIns="91425">
            <a:noAutofit/>
          </a:bodyPr>
          <a:lstStyle/>
          <a:p>
            <a:pPr indent="0" lvl="0" marL="0" rtl="0" algn="l">
              <a:spcBef>
                <a:spcPts val="0"/>
              </a:spcBef>
              <a:spcAft>
                <a:spcPts val="0"/>
              </a:spcAft>
              <a:buNone/>
            </a:pPr>
            <a:r>
              <a:rPr lang="en" sz="4500"/>
              <a:t>Summary &amp; Key Take Aways</a:t>
            </a:r>
            <a:endParaRPr sz="4500"/>
          </a:p>
        </p:txBody>
      </p:sp>
      <p:sp>
        <p:nvSpPr>
          <p:cNvPr id="136" name="Google Shape;136;p21"/>
          <p:cNvSpPr txBox="1"/>
          <p:nvPr/>
        </p:nvSpPr>
        <p:spPr>
          <a:xfrm>
            <a:off x="393000" y="-195925"/>
            <a:ext cx="8751000" cy="3797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t/>
            </a:r>
            <a:endParaRPr b="1">
              <a:highlight>
                <a:schemeClr val="lt1"/>
              </a:highlight>
            </a:endParaRPr>
          </a:p>
          <a:p>
            <a:pPr indent="0" lvl="0" marL="0" rtl="0" algn="l">
              <a:lnSpc>
                <a:spcPct val="115000"/>
              </a:lnSpc>
              <a:spcBef>
                <a:spcPts val="1200"/>
              </a:spcBef>
              <a:spcAft>
                <a:spcPts val="0"/>
              </a:spcAft>
              <a:buNone/>
            </a:pPr>
            <a:r>
              <a:rPr lang="en">
                <a:highlight>
                  <a:schemeClr val="lt1"/>
                </a:highlight>
              </a:rPr>
              <a:t>I</a:t>
            </a:r>
            <a:r>
              <a:rPr lang="en" sz="2000">
                <a:highlight>
                  <a:schemeClr val="lt1"/>
                </a:highlight>
              </a:rPr>
              <a:t>nc</a:t>
            </a:r>
            <a:r>
              <a:rPr lang="en" sz="2000">
                <a:highlight>
                  <a:schemeClr val="lt1"/>
                </a:highlight>
              </a:rPr>
              <a:t>reased </a:t>
            </a:r>
            <a:r>
              <a:rPr b="1" lang="en" sz="2000">
                <a:highlight>
                  <a:schemeClr val="lt1"/>
                </a:highlight>
              </a:rPr>
              <a:t>balance &amp; core stability</a:t>
            </a:r>
            <a:r>
              <a:rPr lang="en" sz="2000">
                <a:highlight>
                  <a:schemeClr val="lt1"/>
                </a:highlight>
              </a:rPr>
              <a:t>.</a:t>
            </a:r>
            <a:endParaRPr sz="2000">
              <a:highlight>
                <a:schemeClr val="lt1"/>
              </a:highlight>
            </a:endParaRPr>
          </a:p>
          <a:p>
            <a:pPr indent="0" lvl="0" marL="0" rtl="0" algn="r">
              <a:lnSpc>
                <a:spcPct val="115000"/>
              </a:lnSpc>
              <a:spcBef>
                <a:spcPts val="1200"/>
              </a:spcBef>
              <a:spcAft>
                <a:spcPts val="0"/>
              </a:spcAft>
              <a:buNone/>
            </a:pPr>
            <a:r>
              <a:rPr lang="en" sz="1800"/>
              <a:t>                                                               </a:t>
            </a:r>
            <a:r>
              <a:rPr lang="en" sz="2000"/>
              <a:t> </a:t>
            </a:r>
            <a:r>
              <a:rPr lang="en" sz="2000"/>
              <a:t> </a:t>
            </a:r>
            <a:r>
              <a:rPr lang="en" sz="2000">
                <a:highlight>
                  <a:schemeClr val="lt1"/>
                </a:highlight>
              </a:rPr>
              <a:t> Enhanced </a:t>
            </a:r>
            <a:r>
              <a:rPr b="1" lang="en" sz="2000">
                <a:highlight>
                  <a:schemeClr val="lt1"/>
                </a:highlight>
              </a:rPr>
              <a:t>leg strength &amp; endurance</a:t>
            </a:r>
            <a:r>
              <a:rPr lang="en" sz="2000">
                <a:highlight>
                  <a:schemeClr val="lt1"/>
                </a:highlight>
              </a:rPr>
              <a:t>.</a:t>
            </a:r>
            <a:endParaRPr sz="2000">
              <a:highlight>
                <a:schemeClr val="lt1"/>
              </a:highlight>
            </a:endParaRPr>
          </a:p>
          <a:p>
            <a:pPr indent="0" lvl="0" marL="0" rtl="0" algn="l">
              <a:lnSpc>
                <a:spcPct val="115000"/>
              </a:lnSpc>
              <a:spcBef>
                <a:spcPts val="1200"/>
              </a:spcBef>
              <a:spcAft>
                <a:spcPts val="0"/>
              </a:spcAft>
              <a:buNone/>
            </a:pPr>
            <a:r>
              <a:rPr lang="en" sz="1800">
                <a:highlight>
                  <a:schemeClr val="lt1"/>
                </a:highlight>
              </a:rPr>
              <a:t>                                             </a:t>
            </a:r>
            <a:endParaRPr sz="1800">
              <a:highlight>
                <a:schemeClr val="lt1"/>
              </a:highlight>
            </a:endParaRPr>
          </a:p>
          <a:p>
            <a:pPr indent="0" lvl="0" marL="0" rtl="0" algn="l">
              <a:lnSpc>
                <a:spcPct val="115000"/>
              </a:lnSpc>
              <a:spcBef>
                <a:spcPts val="1200"/>
              </a:spcBef>
              <a:spcAft>
                <a:spcPts val="0"/>
              </a:spcAft>
              <a:buNone/>
            </a:pPr>
            <a:r>
              <a:rPr lang="en" sz="1800">
                <a:highlight>
                  <a:schemeClr val="lt1"/>
                </a:highlight>
                <a:latin typeface="Source Code Pro"/>
                <a:ea typeface="Source Code Pro"/>
                <a:cs typeface="Source Code Pro"/>
                <a:sym typeface="Source Code Pro"/>
              </a:rPr>
              <a:t>Improved </a:t>
            </a:r>
            <a:r>
              <a:rPr b="1" lang="en" sz="1800">
                <a:highlight>
                  <a:schemeClr val="lt1"/>
                </a:highlight>
                <a:latin typeface="Source Code Pro"/>
                <a:ea typeface="Source Code Pro"/>
                <a:cs typeface="Source Code Pro"/>
                <a:sym typeface="Source Code Pro"/>
              </a:rPr>
              <a:t>surf-specific movement</a:t>
            </a:r>
            <a:r>
              <a:rPr lang="en" sz="1800">
                <a:highlight>
                  <a:schemeClr val="lt1"/>
                </a:highlight>
              </a:rPr>
              <a:t>.</a:t>
            </a:r>
            <a:endParaRPr b="1" sz="2000">
              <a:highlight>
                <a:schemeClr val="lt1"/>
              </a:highlight>
            </a:endParaRPr>
          </a:p>
          <a:p>
            <a:pPr indent="0" lvl="0" marL="0" rtl="0" algn="l">
              <a:lnSpc>
                <a:spcPct val="115000"/>
              </a:lnSpc>
              <a:spcBef>
                <a:spcPts val="1200"/>
              </a:spcBef>
              <a:spcAft>
                <a:spcPts val="0"/>
              </a:spcAft>
              <a:buNone/>
            </a:pPr>
            <a:r>
              <a:rPr lang="en" sz="1800"/>
              <a:t>                                                                 </a:t>
            </a:r>
            <a:r>
              <a:rPr lang="en" sz="1800">
                <a:highlight>
                  <a:schemeClr val="lt1"/>
                </a:highlight>
              </a:rPr>
              <a:t>Teaching styles, </a:t>
            </a:r>
            <a:r>
              <a:rPr b="1" lang="en" sz="1600">
                <a:highlight>
                  <a:schemeClr val="lt1"/>
                </a:highlight>
                <a:latin typeface="Source Code Pro"/>
                <a:ea typeface="Source Code Pro"/>
                <a:cs typeface="Source Code Pro"/>
                <a:sym typeface="Source Code Pro"/>
              </a:rPr>
              <a:t>motor learning theory</a:t>
            </a:r>
            <a:endParaRPr b="1" sz="1600">
              <a:highlight>
                <a:schemeClr val="lt1"/>
              </a:highlight>
              <a:latin typeface="Source Code Pro"/>
              <a:ea typeface="Source Code Pro"/>
              <a:cs typeface="Source Code Pro"/>
              <a:sym typeface="Source Code Pro"/>
            </a:endParaRPr>
          </a:p>
          <a:p>
            <a:pPr indent="0" lvl="0" marL="0" rtl="0" algn="l">
              <a:lnSpc>
                <a:spcPct val="115000"/>
              </a:lnSpc>
              <a:spcBef>
                <a:spcPts val="1200"/>
              </a:spcBef>
              <a:spcAft>
                <a:spcPts val="0"/>
              </a:spcAft>
              <a:buNone/>
            </a:pPr>
            <a:r>
              <a:rPr b="1" lang="en" sz="2100">
                <a:highlight>
                  <a:schemeClr val="lt1"/>
                </a:highlight>
              </a:rPr>
              <a:t>Psychological engagement</a:t>
            </a:r>
            <a:r>
              <a:rPr lang="en" sz="2100">
                <a:highlight>
                  <a:schemeClr val="lt1"/>
                </a:highlight>
              </a:rPr>
              <a:t>.</a:t>
            </a:r>
            <a:endParaRPr sz="2100">
              <a:highlight>
                <a:schemeClr val="lt1"/>
              </a:highlight>
            </a:endParaRPr>
          </a:p>
          <a:p>
            <a:pPr indent="0" lvl="0" marL="0" rtl="0" algn="l">
              <a:lnSpc>
                <a:spcPct val="115000"/>
              </a:lnSpc>
              <a:spcBef>
                <a:spcPts val="1200"/>
              </a:spcBef>
              <a:spcAft>
                <a:spcPts val="0"/>
              </a:spcAft>
              <a:buNone/>
            </a:pPr>
            <a:r>
              <a:rPr b="1" lang="en" sz="2200"/>
              <a:t>                                                   </a:t>
            </a:r>
            <a:r>
              <a:rPr b="1" lang="en" sz="3600">
                <a:latin typeface="Amatic SC"/>
                <a:ea typeface="Amatic SC"/>
                <a:cs typeface="Amatic SC"/>
                <a:sym typeface="Amatic SC"/>
              </a:rPr>
              <a:t> </a:t>
            </a:r>
            <a:r>
              <a:rPr b="1" lang="en" sz="3600">
                <a:highlight>
                  <a:schemeClr val="lt1"/>
                </a:highlight>
                <a:latin typeface="Amatic SC"/>
                <a:ea typeface="Amatic SC"/>
                <a:cs typeface="Amatic SC"/>
                <a:sym typeface="Amatic SC"/>
              </a:rPr>
              <a:t>Adaptability &amp; problem-solving</a:t>
            </a:r>
            <a:r>
              <a:rPr b="1" lang="en" sz="3600">
                <a:latin typeface="Amatic SC"/>
                <a:ea typeface="Amatic SC"/>
                <a:cs typeface="Amatic SC"/>
                <a:sym typeface="Amatic SC"/>
              </a:rPr>
              <a:t> </a:t>
            </a:r>
            <a:r>
              <a:rPr b="1" lang="en" sz="2200"/>
              <a:t>.</a:t>
            </a:r>
            <a:endParaRPr b="1" sz="2200"/>
          </a:p>
          <a:p>
            <a:pPr indent="0" lvl="0" marL="0" rtl="0" algn="l">
              <a:spcBef>
                <a:spcPts val="1200"/>
              </a:spcBef>
              <a:spcAft>
                <a:spcPts val="0"/>
              </a:spcAft>
              <a:buNone/>
            </a:pPr>
            <a:r>
              <a:t/>
            </a:r>
            <a:endParaRPr sz="2100">
              <a:solidFill>
                <a:schemeClr val="dk2"/>
              </a:solidFill>
              <a:highlight>
                <a:schemeClr val="lt1"/>
              </a:highlight>
              <a:latin typeface="Source Code Pro"/>
              <a:ea typeface="Source Code Pro"/>
              <a:cs typeface="Source Code Pro"/>
              <a:sym typeface="Source Code Pr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pic>
        <p:nvPicPr>
          <p:cNvPr id="141" name="Google Shape;141;p22"/>
          <p:cNvPicPr preferRelativeResize="0"/>
          <p:nvPr/>
        </p:nvPicPr>
        <p:blipFill rotWithShape="1">
          <a:blip r:embed="rId3">
            <a:alphaModFix/>
          </a:blip>
          <a:srcRect b="0" l="20354" r="20354" t="0"/>
          <a:stretch/>
        </p:blipFill>
        <p:spPr>
          <a:xfrm>
            <a:off x="166300" y="187100"/>
            <a:ext cx="4405701" cy="4956399"/>
          </a:xfrm>
          <a:prstGeom prst="rect">
            <a:avLst/>
          </a:prstGeom>
          <a:noFill/>
          <a:ln>
            <a:noFill/>
          </a:ln>
        </p:spPr>
      </p:pic>
      <p:sp>
        <p:nvSpPr>
          <p:cNvPr id="142" name="Google Shape;142;p22"/>
          <p:cNvSpPr txBox="1"/>
          <p:nvPr>
            <p:ph type="title"/>
          </p:nvPr>
        </p:nvSpPr>
        <p:spPr>
          <a:xfrm>
            <a:off x="2352600" y="452425"/>
            <a:ext cx="3981900" cy="62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600"/>
              <a:t>References</a:t>
            </a:r>
            <a:r>
              <a:rPr lang="en" sz="3600"/>
              <a:t> </a:t>
            </a:r>
            <a:endParaRPr sz="3600"/>
          </a:p>
        </p:txBody>
      </p:sp>
      <p:sp>
        <p:nvSpPr>
          <p:cNvPr id="143" name="Google Shape;143;p22"/>
          <p:cNvSpPr txBox="1"/>
          <p:nvPr/>
        </p:nvSpPr>
        <p:spPr>
          <a:xfrm>
            <a:off x="4786950" y="248150"/>
            <a:ext cx="4051800" cy="46416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SzPts val="1100"/>
              <a:buAutoNum type="arabicPeriod"/>
            </a:pPr>
            <a:r>
              <a:rPr b="1" lang="en" sz="1100"/>
              <a:t>Mosston, M. and Ashworth, S. (2008)</a:t>
            </a:r>
            <a:r>
              <a:rPr lang="en" sz="1100"/>
              <a:t> – </a:t>
            </a:r>
            <a:r>
              <a:rPr i="1" lang="en" sz="1100"/>
              <a:t>Teaching Physical Education</a:t>
            </a:r>
            <a:r>
              <a:rPr lang="en" sz="1100"/>
              <a:t> (for Mosston’s Spectrum of Teaching Styles).</a:t>
            </a:r>
            <a:endParaRPr sz="1100"/>
          </a:p>
          <a:p>
            <a:pPr indent="-298450" lvl="0" marL="457200" rtl="0" algn="l">
              <a:lnSpc>
                <a:spcPct val="115000"/>
              </a:lnSpc>
              <a:spcBef>
                <a:spcPts val="0"/>
              </a:spcBef>
              <a:spcAft>
                <a:spcPts val="0"/>
              </a:spcAft>
              <a:buSzPts val="1100"/>
              <a:buAutoNum type="arabicPeriod"/>
            </a:pPr>
            <a:r>
              <a:rPr b="1" lang="en" sz="1100"/>
              <a:t>Fitts, P. M. and Posner, M. I. (1967)</a:t>
            </a:r>
            <a:r>
              <a:rPr lang="en" sz="1100"/>
              <a:t> – </a:t>
            </a:r>
            <a:r>
              <a:rPr i="1" lang="en" sz="1100"/>
              <a:t>Human Performance</a:t>
            </a:r>
            <a:r>
              <a:rPr lang="en" sz="1100"/>
              <a:t> (for Fitts &amp; Posner’s Stages of Motor Learning).</a:t>
            </a:r>
            <a:endParaRPr sz="1100"/>
          </a:p>
          <a:p>
            <a:pPr indent="-298450" lvl="0" marL="457200" rtl="0" algn="l">
              <a:lnSpc>
                <a:spcPct val="115000"/>
              </a:lnSpc>
              <a:spcBef>
                <a:spcPts val="0"/>
              </a:spcBef>
              <a:spcAft>
                <a:spcPts val="0"/>
              </a:spcAft>
              <a:buSzPts val="1100"/>
              <a:buAutoNum type="arabicPeriod"/>
            </a:pPr>
            <a:r>
              <a:rPr b="1" lang="en" sz="1100"/>
              <a:t>Newell, K. M. (1986)</a:t>
            </a:r>
            <a:r>
              <a:rPr lang="en" sz="1100"/>
              <a:t> – "Constraints on the development of coordination" in </a:t>
            </a:r>
            <a:r>
              <a:rPr i="1" lang="en" sz="1100"/>
              <a:t>Motor Development in Children: Aspects of Coordination and Control</a:t>
            </a:r>
            <a:r>
              <a:rPr lang="en" sz="1100"/>
              <a:t> (for the Constraints-Led Approach).</a:t>
            </a:r>
            <a:endParaRPr sz="1100"/>
          </a:p>
          <a:p>
            <a:pPr indent="-298450" lvl="0" marL="457200" rtl="0" algn="l">
              <a:lnSpc>
                <a:spcPct val="115000"/>
              </a:lnSpc>
              <a:spcBef>
                <a:spcPts val="0"/>
              </a:spcBef>
              <a:spcAft>
                <a:spcPts val="0"/>
              </a:spcAft>
              <a:buSzPts val="1100"/>
              <a:buAutoNum type="arabicPeriod"/>
            </a:pPr>
            <a:r>
              <a:rPr b="1" lang="en" sz="1100"/>
              <a:t>Deci, E. L. and Ryan, R. M. (2000)</a:t>
            </a:r>
            <a:r>
              <a:rPr lang="en" sz="1100"/>
              <a:t> – "Self-Determination Theory and the facilitation of intrinsic motivation, social development, and well-being" in </a:t>
            </a:r>
            <a:r>
              <a:rPr i="1" lang="en" sz="1100"/>
              <a:t>American Psychologist</a:t>
            </a:r>
            <a:r>
              <a:rPr lang="en" sz="1100"/>
              <a:t> (for Self-Determination Theory).</a:t>
            </a:r>
            <a:endParaRPr sz="1100"/>
          </a:p>
          <a:p>
            <a:pPr indent="-298450" lvl="0" marL="457200" rtl="0" algn="l">
              <a:lnSpc>
                <a:spcPct val="115000"/>
              </a:lnSpc>
              <a:spcBef>
                <a:spcPts val="0"/>
              </a:spcBef>
              <a:spcAft>
                <a:spcPts val="0"/>
              </a:spcAft>
              <a:buSzPts val="1100"/>
              <a:buAutoNum type="arabicPeriod"/>
            </a:pPr>
            <a:r>
              <a:rPr b="1" lang="en" sz="1100"/>
              <a:t>Yerkes, R. M. and Dodson, J. D. (1908)</a:t>
            </a:r>
            <a:r>
              <a:rPr lang="en" sz="1100"/>
              <a:t> – "The relationship of strength of stimulus to rapidity of habit formation" in </a:t>
            </a:r>
            <a:r>
              <a:rPr i="1" lang="en" sz="1100"/>
              <a:t>Journal of Comparative Neurology and Psychology</a:t>
            </a:r>
            <a:r>
              <a:rPr lang="en" sz="1100"/>
              <a:t> (for the Inverted-U Hypothesis).</a:t>
            </a:r>
            <a:endParaRPr sz="1100"/>
          </a:p>
          <a:p>
            <a:pPr indent="-298450" lvl="0" marL="457200" rtl="0" algn="l">
              <a:lnSpc>
                <a:spcPct val="115000"/>
              </a:lnSpc>
              <a:spcBef>
                <a:spcPts val="0"/>
              </a:spcBef>
              <a:spcAft>
                <a:spcPts val="0"/>
              </a:spcAft>
              <a:buSzPts val="1100"/>
              <a:buAutoNum type="arabicPeriod"/>
            </a:pPr>
            <a:r>
              <a:rPr b="1" lang="en" sz="1100"/>
              <a:t>Csikszentmihalyi, M. (1990)</a:t>
            </a:r>
            <a:r>
              <a:rPr lang="en" sz="1100"/>
              <a:t> – </a:t>
            </a:r>
            <a:r>
              <a:rPr i="1" lang="en" sz="1100"/>
              <a:t>Flow: The Psychology of Optimal Experience</a:t>
            </a:r>
            <a:r>
              <a:rPr lang="en" sz="1100"/>
              <a:t> (for Flow State Theory).</a:t>
            </a:r>
            <a:endParaRPr sz="1100"/>
          </a:p>
          <a:p>
            <a:pPr indent="0" lvl="0" marL="0" rtl="0" algn="l">
              <a:spcBef>
                <a:spcPts val="1200"/>
              </a:spcBef>
              <a:spcAft>
                <a:spcPts val="0"/>
              </a:spcAft>
              <a:buNone/>
            </a:pPr>
            <a:r>
              <a:t/>
            </a:r>
            <a:endParaRPr sz="1800">
              <a:solidFill>
                <a:schemeClr val="dk2"/>
              </a:solidFill>
              <a:latin typeface="Source Code Pro"/>
              <a:ea typeface="Source Code Pro"/>
              <a:cs typeface="Source Code Pro"/>
              <a:sym typeface="Source Code Pr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3"/>
          <p:cNvSpPr txBox="1"/>
          <p:nvPr>
            <p:ph type="title"/>
          </p:nvPr>
        </p:nvSpPr>
        <p:spPr>
          <a:xfrm>
            <a:off x="2802750" y="802500"/>
            <a:ext cx="3538500" cy="3538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Thank YOu</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
              <a:t>Any Questions?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