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1"/>
  </p:notesMasterIdLst>
  <p:sldIdLst>
    <p:sldId id="264" r:id="rId2"/>
    <p:sldId id="257" r:id="rId3"/>
    <p:sldId id="258" r:id="rId4"/>
    <p:sldId id="259" r:id="rId5"/>
    <p:sldId id="260" r:id="rId6"/>
    <p:sldId id="261" r:id="rId7"/>
    <p:sldId id="262" r:id="rId8"/>
    <p:sldId id="265" r:id="rId9"/>
    <p:sldId id="263"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varScale="1">
        <p:scale>
          <a:sx n="68" d="100"/>
          <a:sy n="68" d="100"/>
        </p:scale>
        <p:origin x="81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7410B4-E8D3-441B-A3C3-53505E949E39}" type="datetimeFigureOut">
              <a:rPr lang="en-GB" smtClean="0"/>
              <a:t>08/10/2026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570E547-1D66-40DE-9AB4-8E125FCFBFB7}" type="slidenum">
              <a:rPr lang="en-GB" smtClean="0"/>
              <a:t>‹#›</a:t>
            </a:fld>
            <a:endParaRPr lang="en-GB"/>
          </a:p>
        </p:txBody>
      </p:sp>
    </p:spTree>
    <p:extLst>
      <p:ext uri="{BB962C8B-B14F-4D97-AF65-F5344CB8AC3E}">
        <p14:creationId xmlns:p14="http://schemas.microsoft.com/office/powerpoint/2010/main" val="19716332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1D6489A8-B2B4-49AB-86E0-725A4AF535A4}" type="datetimeFigureOut">
              <a:rPr lang="en-GB" smtClean="0"/>
              <a:t>08/10/2026</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B27F9232-5956-4448-82D4-6B89E2B163EE}" type="slidenum">
              <a:rPr lang="en-GB" smtClean="0"/>
              <a:t>‹#›</a:t>
            </a:fld>
            <a:endParaRPr lang="en-GB"/>
          </a:p>
        </p:txBody>
      </p:sp>
    </p:spTree>
    <p:extLst>
      <p:ext uri="{BB962C8B-B14F-4D97-AF65-F5344CB8AC3E}">
        <p14:creationId xmlns:p14="http://schemas.microsoft.com/office/powerpoint/2010/main" val="21233296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6489A8-B2B4-49AB-86E0-725A4AF535A4}" type="datetimeFigureOut">
              <a:rPr lang="en-GB" smtClean="0"/>
              <a:t>08/10/2026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7F9232-5956-4448-82D4-6B89E2B163EE}" type="slidenum">
              <a:rPr lang="en-GB" smtClean="0"/>
              <a:t>‹#›</a:t>
            </a:fld>
            <a:endParaRPr lang="en-GB"/>
          </a:p>
        </p:txBody>
      </p:sp>
    </p:spTree>
    <p:extLst>
      <p:ext uri="{BB962C8B-B14F-4D97-AF65-F5344CB8AC3E}">
        <p14:creationId xmlns:p14="http://schemas.microsoft.com/office/powerpoint/2010/main" val="37145674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6489A8-B2B4-49AB-86E0-725A4AF535A4}" type="datetimeFigureOut">
              <a:rPr lang="en-GB" smtClean="0"/>
              <a:t>08/10/2026</a:t>
            </a:fld>
            <a:endParaRPr lang="en-GB"/>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27F9232-5956-4448-82D4-6B89E2B163EE}" type="slidenum">
              <a:rPr lang="en-GB" smtClean="0"/>
              <a:t>‹#›</a:t>
            </a:fld>
            <a:endParaRPr lang="en-GB"/>
          </a:p>
        </p:txBody>
      </p:sp>
    </p:spTree>
    <p:extLst>
      <p:ext uri="{BB962C8B-B14F-4D97-AF65-F5344CB8AC3E}">
        <p14:creationId xmlns:p14="http://schemas.microsoft.com/office/powerpoint/2010/main" val="16514377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D6489A8-B2B4-49AB-86E0-725A4AF535A4}" type="datetimeFigureOut">
              <a:rPr lang="en-GB" smtClean="0"/>
              <a:t>08/10/2026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27F9232-5956-4448-82D4-6B89E2B163EE}" type="slidenum">
              <a:rPr lang="en-GB" smtClean="0"/>
              <a:t>‹#›</a:t>
            </a:fld>
            <a:endParaRPr lang="en-GB"/>
          </a:p>
        </p:txBody>
      </p:sp>
    </p:spTree>
    <p:extLst>
      <p:ext uri="{BB962C8B-B14F-4D97-AF65-F5344CB8AC3E}">
        <p14:creationId xmlns:p14="http://schemas.microsoft.com/office/powerpoint/2010/main" val="16934416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D6489A8-B2B4-49AB-86E0-725A4AF535A4}" type="datetimeFigureOut">
              <a:rPr lang="en-GB" smtClean="0"/>
              <a:t>08/10/2026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27F9232-5956-4448-82D4-6B89E2B163EE}" type="slidenum">
              <a:rPr lang="en-GB" smtClean="0"/>
              <a:t>‹#›</a:t>
            </a:fld>
            <a:endParaRPr lang="en-GB"/>
          </a:p>
        </p:txBody>
      </p:sp>
    </p:spTree>
    <p:extLst>
      <p:ext uri="{BB962C8B-B14F-4D97-AF65-F5344CB8AC3E}">
        <p14:creationId xmlns:p14="http://schemas.microsoft.com/office/powerpoint/2010/main" val="1210055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D6489A8-B2B4-49AB-86E0-725A4AF535A4}" type="datetimeFigureOut">
              <a:rPr lang="en-GB" smtClean="0"/>
              <a:t>08/10/2026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27F9232-5956-4448-82D4-6B89E2B163EE}" type="slidenum">
              <a:rPr lang="en-GB" smtClean="0"/>
              <a:t>‹#›</a:t>
            </a:fld>
            <a:endParaRPr lang="en-GB"/>
          </a:p>
        </p:txBody>
      </p:sp>
    </p:spTree>
    <p:extLst>
      <p:ext uri="{BB962C8B-B14F-4D97-AF65-F5344CB8AC3E}">
        <p14:creationId xmlns:p14="http://schemas.microsoft.com/office/powerpoint/2010/main" val="28173988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6489A8-B2B4-49AB-86E0-725A4AF535A4}" type="datetimeFigureOut">
              <a:rPr lang="en-GB" smtClean="0"/>
              <a:t>08/10/2026</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B27F9232-5956-4448-82D4-6B89E2B163EE}" type="slidenum">
              <a:rPr lang="en-GB" smtClean="0"/>
              <a:t>‹#›</a:t>
            </a:fld>
            <a:endParaRPr lang="en-GB"/>
          </a:p>
        </p:txBody>
      </p:sp>
    </p:spTree>
    <p:extLst>
      <p:ext uri="{BB962C8B-B14F-4D97-AF65-F5344CB8AC3E}">
        <p14:creationId xmlns:p14="http://schemas.microsoft.com/office/powerpoint/2010/main" val="35074823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6489A8-B2B4-49AB-86E0-725A4AF535A4}" type="datetimeFigureOut">
              <a:rPr lang="en-GB" smtClean="0"/>
              <a:t>08/10/2026</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B27F9232-5956-4448-82D4-6B89E2B163EE}" type="slidenum">
              <a:rPr lang="en-GB" smtClean="0"/>
              <a:t>‹#›</a:t>
            </a:fld>
            <a:endParaRPr lang="en-GB"/>
          </a:p>
        </p:txBody>
      </p:sp>
    </p:spTree>
    <p:extLst>
      <p:ext uri="{BB962C8B-B14F-4D97-AF65-F5344CB8AC3E}">
        <p14:creationId xmlns:p14="http://schemas.microsoft.com/office/powerpoint/2010/main" val="11611450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6489A8-B2B4-49AB-86E0-725A4AF535A4}" type="datetimeFigureOut">
              <a:rPr lang="en-GB" smtClean="0"/>
              <a:t>08/10/2026</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B27F9232-5956-4448-82D4-6B89E2B163EE}" type="slidenum">
              <a:rPr lang="en-GB" smtClean="0"/>
              <a:t>‹#›</a:t>
            </a:fld>
            <a:endParaRPr lang="en-GB"/>
          </a:p>
        </p:txBody>
      </p:sp>
    </p:spTree>
    <p:extLst>
      <p:ext uri="{BB962C8B-B14F-4D97-AF65-F5344CB8AC3E}">
        <p14:creationId xmlns:p14="http://schemas.microsoft.com/office/powerpoint/2010/main" val="16247026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6489A8-B2B4-49AB-86E0-725A4AF535A4}" type="datetimeFigureOut">
              <a:rPr lang="en-GB" smtClean="0"/>
              <a:t>08/10/2026</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B27F9232-5956-4448-82D4-6B89E2B163EE}" type="slidenum">
              <a:rPr lang="en-GB" smtClean="0"/>
              <a:t>‹#›</a:t>
            </a:fld>
            <a:endParaRPr lang="en-GB"/>
          </a:p>
        </p:txBody>
      </p:sp>
    </p:spTree>
    <p:extLst>
      <p:ext uri="{BB962C8B-B14F-4D97-AF65-F5344CB8AC3E}">
        <p14:creationId xmlns:p14="http://schemas.microsoft.com/office/powerpoint/2010/main" val="13774278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1D6489A8-B2B4-49AB-86E0-725A4AF535A4}" type="datetimeFigureOut">
              <a:rPr lang="en-GB" smtClean="0"/>
              <a:t>08/10/2026</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27F9232-5956-4448-82D4-6B89E2B163EE}" type="slidenum">
              <a:rPr lang="en-GB" smtClean="0"/>
              <a:t>‹#›</a:t>
            </a:fld>
            <a:endParaRPr lang="en-GB"/>
          </a:p>
        </p:txBody>
      </p:sp>
    </p:spTree>
    <p:extLst>
      <p:ext uri="{BB962C8B-B14F-4D97-AF65-F5344CB8AC3E}">
        <p14:creationId xmlns:p14="http://schemas.microsoft.com/office/powerpoint/2010/main" val="42355221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1D6489A8-B2B4-49AB-86E0-725A4AF535A4}" type="datetimeFigureOut">
              <a:rPr lang="en-GB" smtClean="0"/>
              <a:t>08/10/2026</a:t>
            </a:fld>
            <a:endParaRPr lang="en-GB"/>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27F9232-5956-4448-82D4-6B89E2B163EE}" type="slidenum">
              <a:rPr lang="en-GB" smtClean="0"/>
              <a:t>‹#›</a:t>
            </a:fld>
            <a:endParaRPr lang="en-GB"/>
          </a:p>
        </p:txBody>
      </p:sp>
    </p:spTree>
    <p:extLst>
      <p:ext uri="{BB962C8B-B14F-4D97-AF65-F5344CB8AC3E}">
        <p14:creationId xmlns:p14="http://schemas.microsoft.com/office/powerpoint/2010/main" val="30446650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6489A8-B2B4-49AB-86E0-725A4AF535A4}" type="datetimeFigureOut">
              <a:rPr lang="en-GB" smtClean="0"/>
              <a:t>08/10/2026</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27F9232-5956-4448-82D4-6B89E2B163EE}" type="slidenum">
              <a:rPr lang="en-GB" smtClean="0"/>
              <a:t>‹#›</a:t>
            </a:fld>
            <a:endParaRPr lang="en-GB"/>
          </a:p>
        </p:txBody>
      </p:sp>
    </p:spTree>
    <p:extLst>
      <p:ext uri="{BB962C8B-B14F-4D97-AF65-F5344CB8AC3E}">
        <p14:creationId xmlns:p14="http://schemas.microsoft.com/office/powerpoint/2010/main" val="1649193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1D6489A8-B2B4-49AB-86E0-725A4AF535A4}" type="datetimeFigureOut">
              <a:rPr lang="en-GB" smtClean="0"/>
              <a:t>08/10/2026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27F9232-5956-4448-82D4-6B89E2B163EE}" type="slidenum">
              <a:rPr lang="en-GB" smtClean="0"/>
              <a:t>‹#›</a:t>
            </a:fld>
            <a:endParaRPr lang="en-GB"/>
          </a:p>
        </p:txBody>
      </p:sp>
    </p:spTree>
    <p:extLst>
      <p:ext uri="{BB962C8B-B14F-4D97-AF65-F5344CB8AC3E}">
        <p14:creationId xmlns:p14="http://schemas.microsoft.com/office/powerpoint/2010/main" val="42936324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1D6489A8-B2B4-49AB-86E0-725A4AF535A4}" type="datetimeFigureOut">
              <a:rPr lang="en-GB" smtClean="0"/>
              <a:t>08/10/2026</a:t>
            </a:fld>
            <a:endParaRPr lang="en-GB"/>
          </a:p>
        </p:txBody>
      </p:sp>
      <p:sp>
        <p:nvSpPr>
          <p:cNvPr id="8" name="Footer Placeholder 7"/>
          <p:cNvSpPr>
            <a:spLocks noGrp="1"/>
          </p:cNvSpPr>
          <p:nvPr>
            <p:ph type="ftr" sz="quarter" idx="11"/>
          </p:nvPr>
        </p:nvSpPr>
        <p:spPr>
          <a:xfrm>
            <a:off x="561111" y="6391838"/>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B27F9232-5956-4448-82D4-6B89E2B163EE}" type="slidenum">
              <a:rPr lang="en-GB" smtClean="0"/>
              <a:t>‹#›</a:t>
            </a:fld>
            <a:endParaRPr lang="en-GB"/>
          </a:p>
        </p:txBody>
      </p:sp>
    </p:spTree>
    <p:extLst>
      <p:ext uri="{BB962C8B-B14F-4D97-AF65-F5344CB8AC3E}">
        <p14:creationId xmlns:p14="http://schemas.microsoft.com/office/powerpoint/2010/main" val="42645411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1D6489A8-B2B4-49AB-86E0-725A4AF535A4}" type="datetimeFigureOut">
              <a:rPr lang="en-GB" smtClean="0"/>
              <a:t>08/10/2026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7F9232-5956-4448-82D4-6B89E2B163EE}" type="slidenum">
              <a:rPr lang="en-GB" smtClean="0"/>
              <a:t>‹#›</a:t>
            </a:fld>
            <a:endParaRPr lang="en-GB"/>
          </a:p>
        </p:txBody>
      </p:sp>
    </p:spTree>
    <p:extLst>
      <p:ext uri="{BB962C8B-B14F-4D97-AF65-F5344CB8AC3E}">
        <p14:creationId xmlns:p14="http://schemas.microsoft.com/office/powerpoint/2010/main" val="18282835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1D6489A8-B2B4-49AB-86E0-725A4AF535A4}" type="datetimeFigureOut">
              <a:rPr lang="en-GB" smtClean="0"/>
              <a:t>08/10/2026</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B27F9232-5956-4448-82D4-6B89E2B163EE}" type="slidenum">
              <a:rPr lang="en-GB" smtClean="0"/>
              <a:t>‹#›</a:t>
            </a:fld>
            <a:endParaRPr lang="en-GB"/>
          </a:p>
        </p:txBody>
      </p:sp>
    </p:spTree>
    <p:extLst>
      <p:ext uri="{BB962C8B-B14F-4D97-AF65-F5344CB8AC3E}">
        <p14:creationId xmlns:p14="http://schemas.microsoft.com/office/powerpoint/2010/main" val="33535011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1D6489A8-B2B4-49AB-86E0-725A4AF535A4}" type="datetimeFigureOut">
              <a:rPr lang="en-GB" smtClean="0"/>
              <a:t>08/10/2026</a:t>
            </a:fld>
            <a:endParaRPr lang="en-GB"/>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B27F9232-5956-4448-82D4-6B89E2B163EE}" type="slidenum">
              <a:rPr lang="en-GB" smtClean="0"/>
              <a:t>‹#›</a:t>
            </a:fld>
            <a:endParaRPr lang="en-GB"/>
          </a:p>
        </p:txBody>
      </p:sp>
    </p:spTree>
    <p:extLst>
      <p:ext uri="{BB962C8B-B14F-4D97-AF65-F5344CB8AC3E}">
        <p14:creationId xmlns:p14="http://schemas.microsoft.com/office/powerpoint/2010/main" val="343378812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techsavvyscience.blogspot.com/2014/02/onedrive-another-choice-for-cloud.html" TargetMode="External"/><Relationship Id="rId2" Type="http://schemas.openxmlformats.org/officeDocument/2006/relationships/image" Target="../media/image2.jp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hyperlink" Target="https://askleo.com/how-do-i-transfer-files-from-an-old-onedrive-to-another/" TargetMode="External"/><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hyperlink" Target="https://www.htnovo.net/2018/07/nuovo-onedrive-desktop-windows-10-1803.html" TargetMode="External"/><Relationship Id="rId2" Type="http://schemas.openxmlformats.org/officeDocument/2006/relationships/image" Target="../media/image4.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hyperlink" Target="https://tech.yahoo.com/apps/articles/microsoft-isnt-canceling-unwanted-onedrive-195633119.html" TargetMode="External"/><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5F6A39-7614-3C8B-CFCC-2D2186FC9D09}"/>
              </a:ext>
            </a:extLst>
          </p:cNvPr>
          <p:cNvSpPr>
            <a:spLocks noGrp="1"/>
          </p:cNvSpPr>
          <p:nvPr>
            <p:ph type="ctrTitle"/>
          </p:nvPr>
        </p:nvSpPr>
        <p:spPr>
          <a:xfrm>
            <a:off x="1309700" y="1203213"/>
            <a:ext cx="8825658" cy="1754815"/>
          </a:xfrm>
        </p:spPr>
        <p:txBody>
          <a:bodyPr/>
          <a:lstStyle/>
          <a:p>
            <a:r>
              <a:rPr lang="en-GB" dirty="0"/>
              <a:t>OneDrive for Ashford Community Care Service</a:t>
            </a:r>
          </a:p>
        </p:txBody>
      </p:sp>
      <p:sp>
        <p:nvSpPr>
          <p:cNvPr id="3" name="Subtitle 2">
            <a:extLst>
              <a:ext uri="{FF2B5EF4-FFF2-40B4-BE49-F238E27FC236}">
                <a16:creationId xmlns:a16="http://schemas.microsoft.com/office/drawing/2014/main" id="{B84777EA-883E-2158-0656-98E4C683A21F}"/>
              </a:ext>
            </a:extLst>
          </p:cNvPr>
          <p:cNvSpPr>
            <a:spLocks noGrp="1"/>
          </p:cNvSpPr>
          <p:nvPr>
            <p:ph type="subTitle" idx="1"/>
          </p:nvPr>
        </p:nvSpPr>
        <p:spPr>
          <a:xfrm>
            <a:off x="1154955" y="3193367"/>
            <a:ext cx="8825658" cy="2813538"/>
          </a:xfrm>
          <a:solidFill>
            <a:schemeClr val="bg1"/>
          </a:solidFill>
        </p:spPr>
        <p:txBody>
          <a:bodyPr>
            <a:normAutofit/>
          </a:bodyPr>
          <a:lstStyle/>
          <a:p>
            <a:pPr algn="l"/>
            <a:r>
              <a:rPr lang="en-US" b="1" dirty="0">
                <a:solidFill>
                  <a:prstClr val="black"/>
                </a:solidFill>
                <a:latin typeface="Arial" panose="020B0604020202020204" pitchFamily="34" charset="0"/>
                <a:cs typeface="Arial" panose="020B0604020202020204" pitchFamily="34" charset="0"/>
              </a:rPr>
              <a:t>Student name: Fahema Akter	 ID: 2506897</a:t>
            </a:r>
          </a:p>
          <a:p>
            <a:pPr algn="l"/>
            <a:r>
              <a:rPr lang="en-GB" b="1" dirty="0"/>
              <a:t>	</a:t>
            </a:r>
            <a:r>
              <a:rPr lang="en-GB" b="1" dirty="0">
                <a:solidFill>
                  <a:schemeClr val="tx1"/>
                </a:solidFill>
              </a:rPr>
              <a:t>Valentine C Okereke			ID:</a:t>
            </a:r>
            <a:r>
              <a:rPr lang="en-GB" dirty="0">
                <a:solidFill>
                  <a:schemeClr val="tx1"/>
                </a:solidFill>
              </a:rPr>
              <a:t> </a:t>
            </a:r>
            <a:r>
              <a:rPr lang="en-GB" b="1" dirty="0">
                <a:solidFill>
                  <a:schemeClr val="tx1"/>
                </a:solidFill>
              </a:rPr>
              <a:t>2605104</a:t>
            </a:r>
          </a:p>
          <a:p>
            <a:pPr algn="l"/>
            <a:r>
              <a:rPr lang="en-US" b="1" dirty="0">
                <a:solidFill>
                  <a:prstClr val="black"/>
                </a:solidFill>
                <a:latin typeface="Arial" panose="020B0604020202020204" pitchFamily="34" charset="0"/>
                <a:cs typeface="Arial" panose="020B0604020202020204" pitchFamily="34" charset="0"/>
              </a:rPr>
              <a:t>	Aisha Hussain 				ID: 2534042</a:t>
            </a:r>
          </a:p>
          <a:p>
            <a:r>
              <a:rPr lang="en-US" b="1" dirty="0">
                <a:solidFill>
                  <a:prstClr val="black"/>
                </a:solidFill>
                <a:latin typeface="Arial" panose="020B0604020202020204" pitchFamily="34" charset="0"/>
                <a:cs typeface="Arial" panose="020B0604020202020204" pitchFamily="34" charset="0"/>
              </a:rPr>
              <a:t>Module code:</a:t>
            </a:r>
            <a:r>
              <a:rPr lang="en-GB" b="1" dirty="0">
                <a:solidFill>
                  <a:schemeClr val="tx1"/>
                </a:solidFill>
              </a:rPr>
              <a:t>LcHs4007</a:t>
            </a:r>
          </a:p>
          <a:p>
            <a:r>
              <a:rPr lang="en-GB" b="1" dirty="0">
                <a:solidFill>
                  <a:schemeClr val="tx1"/>
                </a:solidFill>
              </a:rPr>
              <a:t>Module name:  OneDrive</a:t>
            </a:r>
          </a:p>
          <a:p>
            <a:r>
              <a:rPr lang="en-GB" b="1" dirty="0">
                <a:solidFill>
                  <a:schemeClr val="tx1"/>
                </a:solidFill>
              </a:rPr>
              <a:t>ASSIGNMENT: COMPONENT 1</a:t>
            </a:r>
          </a:p>
          <a:p>
            <a:r>
              <a:rPr lang="en-US" b="1" dirty="0">
                <a:solidFill>
                  <a:prstClr val="black"/>
                </a:solidFill>
                <a:latin typeface="Arial" panose="020B0604020202020204" pitchFamily="34" charset="0"/>
                <a:cs typeface="Arial" panose="020B0604020202020204" pitchFamily="34" charset="0"/>
              </a:rPr>
              <a:t>Lecturer name: </a:t>
            </a:r>
            <a:r>
              <a:rPr lang="en-GB" b="1" dirty="0">
                <a:solidFill>
                  <a:schemeClr val="tx1"/>
                </a:solidFill>
              </a:rPr>
              <a:t>Bianca Dodgen</a:t>
            </a:r>
          </a:p>
          <a:p>
            <a:pPr algn="l"/>
            <a:endParaRPr lang="en-US" b="1" dirty="0">
              <a:solidFill>
                <a:prstClr val="black"/>
              </a:solidFill>
              <a:latin typeface="Arial" panose="020B0604020202020204" pitchFamily="34" charset="0"/>
              <a:cs typeface="Arial" panose="020B0604020202020204" pitchFamily="34" charset="0"/>
            </a:endParaRPr>
          </a:p>
          <a:p>
            <a:pPr algn="l"/>
            <a:endParaRPr lang="en-US" b="1" dirty="0">
              <a:solidFill>
                <a:prstClr val="black"/>
              </a:solidFill>
              <a:latin typeface="Arial" panose="020B0604020202020204" pitchFamily="34" charset="0"/>
              <a:cs typeface="Arial" panose="020B0604020202020204" pitchFamily="34" charset="0"/>
            </a:endParaRPr>
          </a:p>
          <a:p>
            <a:pPr algn="l"/>
            <a:endParaRPr lang="en-GB" b="1" dirty="0"/>
          </a:p>
          <a:p>
            <a:endParaRPr lang="en-GB" dirty="0"/>
          </a:p>
          <a:p>
            <a:endParaRPr lang="en-GB" dirty="0"/>
          </a:p>
        </p:txBody>
      </p:sp>
    </p:spTree>
    <p:extLst>
      <p:ext uri="{BB962C8B-B14F-4D97-AF65-F5344CB8AC3E}">
        <p14:creationId xmlns:p14="http://schemas.microsoft.com/office/powerpoint/2010/main" val="12382706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BF64C90-4567-041B-BAC0-D300590CE661}"/>
              </a:ext>
            </a:extLst>
          </p:cNvPr>
          <p:cNvSpPr>
            <a:spLocks noGrp="1"/>
          </p:cNvSpPr>
          <p:nvPr>
            <p:ph type="title"/>
          </p:nvPr>
        </p:nvSpPr>
        <p:spPr/>
        <p:txBody>
          <a:bodyPr/>
          <a:lstStyle/>
          <a:p>
            <a:r>
              <a:rPr lang="en-GB" dirty="0"/>
              <a:t>Workplace Task </a:t>
            </a:r>
          </a:p>
        </p:txBody>
      </p:sp>
      <p:sp>
        <p:nvSpPr>
          <p:cNvPr id="3" name="Content Placeholder 2">
            <a:extLst>
              <a:ext uri="{FF2B5EF4-FFF2-40B4-BE49-F238E27FC236}">
                <a16:creationId xmlns:a16="http://schemas.microsoft.com/office/drawing/2014/main" id="{7955CFAA-0DA9-8206-31EB-0969C7E161A4}"/>
              </a:ext>
            </a:extLst>
          </p:cNvPr>
          <p:cNvSpPr>
            <a:spLocks noGrp="1"/>
          </p:cNvSpPr>
          <p:nvPr>
            <p:ph sz="half" idx="1"/>
          </p:nvPr>
        </p:nvSpPr>
        <p:spPr>
          <a:xfrm>
            <a:off x="798512" y="2603500"/>
            <a:ext cx="5181600" cy="4008315"/>
          </a:xfrm>
        </p:spPr>
        <p:txBody>
          <a:bodyPr>
            <a:normAutofit fontScale="85000" lnSpcReduction="20000"/>
          </a:bodyPr>
          <a:lstStyle/>
          <a:p>
            <a:r>
              <a:rPr lang="en-GB" dirty="0"/>
              <a:t>The selected workplace task is secure storage and sharing of service users' documents.</a:t>
            </a:r>
          </a:p>
          <a:p>
            <a:r>
              <a:rPr lang="en-GB" dirty="0"/>
              <a:t> Staff manage and process sensitive care records, medication reminders, and wellbeing notes at Ashford Community Care Service in several locations, including in the service users’ homes and supported living environments.</a:t>
            </a:r>
          </a:p>
          <a:p>
            <a:r>
              <a:rPr lang="en-GB" dirty="0"/>
              <a:t> There are inefficiencies today because of duplication of records, unclear updates, inconsistent documentation, etc., that limit the ability to deliver effective care.</a:t>
            </a:r>
          </a:p>
          <a:p>
            <a:r>
              <a:rPr lang="en-GB" dirty="0"/>
              <a:t> Proper storage is critical to maintain data privacy and meet regulatory requirements.</a:t>
            </a:r>
          </a:p>
          <a:p>
            <a:r>
              <a:rPr lang="en-GB" dirty="0"/>
              <a:t> To streamline access and updates, reduce duplication, and centralize files, a reliable digital solution is required (</a:t>
            </a:r>
            <a:r>
              <a:rPr lang="en-GB" dirty="0" err="1"/>
              <a:t>Alalwan</a:t>
            </a:r>
            <a:r>
              <a:rPr lang="en-GB" dirty="0"/>
              <a:t> et al., 2022).</a:t>
            </a:r>
            <a:br>
              <a:rPr lang="en-GB" dirty="0"/>
            </a:br>
            <a:endParaRPr lang="en-GB" dirty="0"/>
          </a:p>
        </p:txBody>
      </p:sp>
      <p:pic>
        <p:nvPicPr>
          <p:cNvPr id="7" name="Content Placeholder 6">
            <a:extLst>
              <a:ext uri="{FF2B5EF4-FFF2-40B4-BE49-F238E27FC236}">
                <a16:creationId xmlns:a16="http://schemas.microsoft.com/office/drawing/2014/main" id="{72FBE8E3-5A61-EC48-5114-F30BB10505C9}"/>
              </a:ext>
            </a:extLst>
          </p:cNvPr>
          <p:cNvPicPr>
            <a:picLocks noGrp="1" noChangeAspect="1"/>
          </p:cNvPicPr>
          <p:nvPr>
            <p:ph sz="half" idx="2"/>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825541" y="2464129"/>
            <a:ext cx="5181600" cy="3168420"/>
          </a:xfrm>
        </p:spPr>
      </p:pic>
    </p:spTree>
    <p:extLst>
      <p:ext uri="{BB962C8B-B14F-4D97-AF65-F5344CB8AC3E}">
        <p14:creationId xmlns:p14="http://schemas.microsoft.com/office/powerpoint/2010/main" val="9907404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58DD3B-5E78-729C-4863-0BCA3F4C8D65}"/>
              </a:ext>
            </a:extLst>
          </p:cNvPr>
          <p:cNvSpPr>
            <a:spLocks noGrp="1"/>
          </p:cNvSpPr>
          <p:nvPr>
            <p:ph type="title"/>
          </p:nvPr>
        </p:nvSpPr>
        <p:spPr/>
        <p:txBody>
          <a:bodyPr/>
          <a:lstStyle/>
          <a:p>
            <a:r>
              <a:rPr lang="en-US" dirty="0"/>
              <a:t>Selected tool</a:t>
            </a:r>
            <a:endParaRPr lang="en-GB" dirty="0"/>
          </a:p>
        </p:txBody>
      </p:sp>
      <p:sp>
        <p:nvSpPr>
          <p:cNvPr id="3" name="Content Placeholder 2">
            <a:extLst>
              <a:ext uri="{FF2B5EF4-FFF2-40B4-BE49-F238E27FC236}">
                <a16:creationId xmlns:a16="http://schemas.microsoft.com/office/drawing/2014/main" id="{5FC2BF7B-7BCE-5A33-040A-29B3588A68A4}"/>
              </a:ext>
            </a:extLst>
          </p:cNvPr>
          <p:cNvSpPr>
            <a:spLocks noGrp="1"/>
          </p:cNvSpPr>
          <p:nvPr>
            <p:ph sz="half" idx="1"/>
          </p:nvPr>
        </p:nvSpPr>
        <p:spPr>
          <a:xfrm>
            <a:off x="838200" y="2603500"/>
            <a:ext cx="5498354" cy="3726962"/>
          </a:xfrm>
        </p:spPr>
        <p:txBody>
          <a:bodyPr>
            <a:normAutofit fontScale="85000" lnSpcReduction="20000"/>
          </a:bodyPr>
          <a:lstStyle/>
          <a:p>
            <a:r>
              <a:rPr lang="en-GB" dirty="0"/>
              <a:t>The tool chosen from Microsoft 365 is OneDrive, an online storage service for securely storing and sharing files.</a:t>
            </a:r>
          </a:p>
          <a:p>
            <a:r>
              <a:rPr lang="en-GB" dirty="0"/>
              <a:t> Access to sensitive care records is kept private and secure with encrypted storage, permission controls, and version history, ensuring that sensitive care records are kept confidential yet accessible to authorized staff.</a:t>
            </a:r>
          </a:p>
          <a:p>
            <a:r>
              <a:rPr lang="en-GB" dirty="0"/>
              <a:t> It integrates seamlessly with other Microsoft 365 applications like Word and Excel, enabling employees to create, edit, and save documents to secure folders. This helps minimize duplication and keep records consistent. </a:t>
            </a:r>
          </a:p>
          <a:p>
            <a:r>
              <a:rPr lang="en-GB" dirty="0"/>
              <a:t>Additionally, OneDrive offers mobile access, allowing care workers in the field to upload or download documents instantly, enhancing efficiency and communication (Microsoft, 2023).</a:t>
            </a:r>
          </a:p>
        </p:txBody>
      </p:sp>
      <p:pic>
        <p:nvPicPr>
          <p:cNvPr id="6" name="Content Placeholder 5">
            <a:extLst>
              <a:ext uri="{FF2B5EF4-FFF2-40B4-BE49-F238E27FC236}">
                <a16:creationId xmlns:a16="http://schemas.microsoft.com/office/drawing/2014/main" id="{8CE76167-245C-76DC-046D-6F41D6AD24A6}"/>
              </a:ext>
            </a:extLst>
          </p:cNvPr>
          <p:cNvPicPr>
            <a:picLocks noGrp="1" noChangeAspect="1"/>
          </p:cNvPicPr>
          <p:nvPr>
            <p:ph sz="half" idx="2"/>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721476" y="2944064"/>
            <a:ext cx="4824412" cy="2532816"/>
          </a:xfrm>
        </p:spPr>
      </p:pic>
    </p:spTree>
    <p:extLst>
      <p:ext uri="{BB962C8B-B14F-4D97-AF65-F5344CB8AC3E}">
        <p14:creationId xmlns:p14="http://schemas.microsoft.com/office/powerpoint/2010/main" val="30919838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1A6C0C-5384-C294-CEE3-7A59A2DD7B9C}"/>
              </a:ext>
            </a:extLst>
          </p:cNvPr>
          <p:cNvSpPr>
            <a:spLocks noGrp="1"/>
          </p:cNvSpPr>
          <p:nvPr>
            <p:ph type="title"/>
          </p:nvPr>
        </p:nvSpPr>
        <p:spPr/>
        <p:txBody>
          <a:bodyPr/>
          <a:lstStyle/>
          <a:p>
            <a:r>
              <a:rPr lang="en-US" dirty="0"/>
              <a:t>Why </a:t>
            </a:r>
            <a:r>
              <a:rPr lang="en-GB" dirty="0"/>
              <a:t>Microsoft OneDrive  is suitable</a:t>
            </a:r>
          </a:p>
        </p:txBody>
      </p:sp>
      <p:sp>
        <p:nvSpPr>
          <p:cNvPr id="3" name="Content Placeholder 2">
            <a:extLst>
              <a:ext uri="{FF2B5EF4-FFF2-40B4-BE49-F238E27FC236}">
                <a16:creationId xmlns:a16="http://schemas.microsoft.com/office/drawing/2014/main" id="{592BB865-C77F-89E8-ECFA-CDDB330D9255}"/>
              </a:ext>
            </a:extLst>
          </p:cNvPr>
          <p:cNvSpPr>
            <a:spLocks noGrp="1"/>
          </p:cNvSpPr>
          <p:nvPr>
            <p:ph sz="half" idx="1"/>
          </p:nvPr>
        </p:nvSpPr>
        <p:spPr>
          <a:xfrm>
            <a:off x="534572" y="2603500"/>
            <a:ext cx="5445540" cy="3825435"/>
          </a:xfrm>
        </p:spPr>
        <p:txBody>
          <a:bodyPr>
            <a:normAutofit fontScale="77500" lnSpcReduction="20000"/>
          </a:bodyPr>
          <a:lstStyle/>
          <a:p>
            <a:r>
              <a:rPr lang="en-GB" dirty="0"/>
              <a:t>A significant need for Ashford is to have a place to store the information securely and centrally, which is what OneDrive provides.</a:t>
            </a:r>
          </a:p>
          <a:p>
            <a:r>
              <a:rPr lang="en-GB" dirty="0"/>
              <a:t> Currently, staff have difficulties with work being duplicated and updates not being transparent, as OneDrive helps solve this by having one shared place for all the work and updates.</a:t>
            </a:r>
          </a:p>
          <a:p>
            <a:r>
              <a:rPr lang="en-GB" dirty="0"/>
              <a:t> It is also easy to use and includes encryption and compliance capabilities, which help to ensure that the sensitive care records are protected (Microsoft, 2023)</a:t>
            </a:r>
          </a:p>
          <a:p>
            <a:r>
              <a:rPr lang="en-GB" dirty="0"/>
              <a:t> In addition, OneDrive can be used in conjunction with other Microsoft 365 apps and works with workflows in Word, Excel, and Teams.</a:t>
            </a:r>
          </a:p>
          <a:p>
            <a:r>
              <a:rPr lang="en-GB" dirty="0"/>
              <a:t> Mobile accessibility ensures real-time record updating by staff, minimizing delays and errors. All the above characteristics improve efficiency, accountability, and collaboration (Alharthi et al., 2020)</a:t>
            </a:r>
          </a:p>
        </p:txBody>
      </p:sp>
      <p:pic>
        <p:nvPicPr>
          <p:cNvPr id="6" name="Content Placeholder 5">
            <a:extLst>
              <a:ext uri="{FF2B5EF4-FFF2-40B4-BE49-F238E27FC236}">
                <a16:creationId xmlns:a16="http://schemas.microsoft.com/office/drawing/2014/main" id="{46282FE6-3982-E1EC-94CB-560B519BF9B8}"/>
              </a:ext>
            </a:extLst>
          </p:cNvPr>
          <p:cNvPicPr>
            <a:picLocks noGrp="1" noChangeAspect="1"/>
          </p:cNvPicPr>
          <p:nvPr>
            <p:ph sz="half" idx="2"/>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350794" y="2975720"/>
            <a:ext cx="4824412" cy="2713731"/>
          </a:xfrm>
        </p:spPr>
      </p:pic>
    </p:spTree>
    <p:extLst>
      <p:ext uri="{BB962C8B-B14F-4D97-AF65-F5344CB8AC3E}">
        <p14:creationId xmlns:p14="http://schemas.microsoft.com/office/powerpoint/2010/main" val="25782708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5D923E-56A4-8171-89B4-4385B031337F}"/>
              </a:ext>
            </a:extLst>
          </p:cNvPr>
          <p:cNvSpPr>
            <a:spLocks noGrp="1"/>
          </p:cNvSpPr>
          <p:nvPr>
            <p:ph type="title"/>
          </p:nvPr>
        </p:nvSpPr>
        <p:spPr/>
        <p:txBody>
          <a:bodyPr/>
          <a:lstStyle/>
          <a:p>
            <a:r>
              <a:rPr lang="en-US" dirty="0"/>
              <a:t>How it improves efficiency and communication</a:t>
            </a:r>
            <a:endParaRPr lang="en-GB" dirty="0"/>
          </a:p>
        </p:txBody>
      </p:sp>
      <p:sp>
        <p:nvSpPr>
          <p:cNvPr id="3" name="Content Placeholder 2">
            <a:extLst>
              <a:ext uri="{FF2B5EF4-FFF2-40B4-BE49-F238E27FC236}">
                <a16:creationId xmlns:a16="http://schemas.microsoft.com/office/drawing/2014/main" id="{85408F9F-D5AA-CCE7-6FCF-6F0821A121B1}"/>
              </a:ext>
            </a:extLst>
          </p:cNvPr>
          <p:cNvSpPr>
            <a:spLocks noGrp="1"/>
          </p:cNvSpPr>
          <p:nvPr>
            <p:ph sz="half" idx="1"/>
          </p:nvPr>
        </p:nvSpPr>
        <p:spPr>
          <a:xfrm>
            <a:off x="838200" y="2405575"/>
            <a:ext cx="7588348" cy="4220308"/>
          </a:xfrm>
        </p:spPr>
        <p:txBody>
          <a:bodyPr>
            <a:normAutofit fontScale="92500" lnSpcReduction="10000"/>
          </a:bodyPr>
          <a:lstStyle/>
          <a:p>
            <a:r>
              <a:rPr lang="en-GB" dirty="0"/>
              <a:t>OneDrive makes tasks more efficient by allowing for real-time collaboration between several employee roles(Shah &amp; Tariq, 2021). </a:t>
            </a:r>
          </a:p>
          <a:p>
            <a:r>
              <a:rPr lang="en-GB" dirty="0"/>
              <a:t>Support workers, nurses and coordinators are able to access the same document at once minimising duplication and consistency. </a:t>
            </a:r>
          </a:p>
          <a:p>
            <a:r>
              <a:rPr lang="en-GB" dirty="0"/>
              <a:t>Version history helps eliminate errors because the staff can see when it is changed and if necessary, roll back to a previous version. </a:t>
            </a:r>
          </a:p>
          <a:p>
            <a:r>
              <a:rPr lang="en-GB" dirty="0"/>
              <a:t>It integrates seamlessly with Word and Excel, helping to streamline workflows and enabling the creation and saving of Word documents into secure folders. </a:t>
            </a:r>
          </a:p>
          <a:p>
            <a:r>
              <a:rPr lang="en-GB" dirty="0"/>
              <a:t>Mobile access ensures staff working in service users’ homes can instantly upload updates, enhancing communication between field staff and the office. </a:t>
            </a:r>
          </a:p>
          <a:p>
            <a:r>
              <a:rPr lang="en-GB" dirty="0"/>
              <a:t>All these features contribute to improving teamwork and minimizing inefficiencies (Wani &amp; Ali, 2021).</a:t>
            </a:r>
          </a:p>
        </p:txBody>
      </p:sp>
      <p:pic>
        <p:nvPicPr>
          <p:cNvPr id="6" name="Content Placeholder 5">
            <a:extLst>
              <a:ext uri="{FF2B5EF4-FFF2-40B4-BE49-F238E27FC236}">
                <a16:creationId xmlns:a16="http://schemas.microsoft.com/office/drawing/2014/main" id="{CBB8B23D-639D-48C3-163E-BC7F31117C0F}"/>
              </a:ext>
            </a:extLst>
          </p:cNvPr>
          <p:cNvPicPr>
            <a:picLocks noGrp="1" noChangeAspect="1"/>
          </p:cNvPicPr>
          <p:nvPr>
            <p:ph sz="half" idx="2"/>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820443" y="2107871"/>
            <a:ext cx="3208606" cy="2914650"/>
          </a:xfrm>
        </p:spPr>
      </p:pic>
    </p:spTree>
    <p:extLst>
      <p:ext uri="{BB962C8B-B14F-4D97-AF65-F5344CB8AC3E}">
        <p14:creationId xmlns:p14="http://schemas.microsoft.com/office/powerpoint/2010/main" val="23320623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0EAC14-2D91-B315-21FD-970DCB3736E4}"/>
              </a:ext>
            </a:extLst>
          </p:cNvPr>
          <p:cNvSpPr>
            <a:spLocks noGrp="1"/>
          </p:cNvSpPr>
          <p:nvPr>
            <p:ph type="title"/>
          </p:nvPr>
        </p:nvSpPr>
        <p:spPr/>
        <p:txBody>
          <a:bodyPr/>
          <a:lstStyle/>
          <a:p>
            <a:r>
              <a:rPr lang="en-US" dirty="0"/>
              <a:t>Advantages and its limitations of </a:t>
            </a:r>
            <a:r>
              <a:rPr lang="en-GB" dirty="0"/>
              <a:t>Microsoft OneDrive </a:t>
            </a:r>
          </a:p>
        </p:txBody>
      </p:sp>
      <p:sp>
        <p:nvSpPr>
          <p:cNvPr id="4" name="Text Placeholder 3">
            <a:extLst>
              <a:ext uri="{FF2B5EF4-FFF2-40B4-BE49-F238E27FC236}">
                <a16:creationId xmlns:a16="http://schemas.microsoft.com/office/drawing/2014/main" id="{C5822695-81CC-C70D-1A7B-E67B6931885C}"/>
              </a:ext>
            </a:extLst>
          </p:cNvPr>
          <p:cNvSpPr>
            <a:spLocks noGrp="1"/>
          </p:cNvSpPr>
          <p:nvPr>
            <p:ph type="body" idx="1"/>
          </p:nvPr>
        </p:nvSpPr>
        <p:spPr/>
        <p:txBody>
          <a:bodyPr/>
          <a:lstStyle/>
          <a:p>
            <a:r>
              <a:rPr lang="en-US" dirty="0"/>
              <a:t>Advantages </a:t>
            </a:r>
            <a:endParaRPr lang="en-GB" dirty="0"/>
          </a:p>
        </p:txBody>
      </p:sp>
      <p:sp>
        <p:nvSpPr>
          <p:cNvPr id="3" name="Content Placeholder 2">
            <a:extLst>
              <a:ext uri="{FF2B5EF4-FFF2-40B4-BE49-F238E27FC236}">
                <a16:creationId xmlns:a16="http://schemas.microsoft.com/office/drawing/2014/main" id="{67BB6A27-50F5-182F-359F-0EA3F88D4209}"/>
              </a:ext>
            </a:extLst>
          </p:cNvPr>
          <p:cNvSpPr>
            <a:spLocks noGrp="1"/>
          </p:cNvSpPr>
          <p:nvPr>
            <p:ph sz="half" idx="2"/>
          </p:nvPr>
        </p:nvSpPr>
        <p:spPr/>
        <p:txBody>
          <a:bodyPr>
            <a:normAutofit fontScale="92500" lnSpcReduction="20000"/>
          </a:bodyPr>
          <a:lstStyle/>
          <a:p>
            <a:r>
              <a:rPr lang="en-GB" dirty="0"/>
              <a:t>Microsoft OneDrive is a secure and encrypted storage solution that adheres to data protection regulations (Microsoft, 2023).</a:t>
            </a:r>
          </a:p>
          <a:p>
            <a:r>
              <a:rPr lang="en-GB" dirty="0"/>
              <a:t> It integrates seamlessly with other Microsoft 365 tools; it allows users to access it on mobile devices, and it offers version control, which minimises duplication and errors. </a:t>
            </a:r>
          </a:p>
          <a:p>
            <a:r>
              <a:rPr lang="en-GB" dirty="0"/>
              <a:t>Staff can communicate in real-time, facilitating improved communication and efficiency (</a:t>
            </a:r>
            <a:r>
              <a:rPr lang="en-GB" dirty="0" err="1"/>
              <a:t>Alalwan</a:t>
            </a:r>
            <a:r>
              <a:rPr lang="en-GB" dirty="0"/>
              <a:t> et al., 2022).</a:t>
            </a:r>
          </a:p>
        </p:txBody>
      </p:sp>
      <p:sp>
        <p:nvSpPr>
          <p:cNvPr id="5" name="Text Placeholder 4">
            <a:extLst>
              <a:ext uri="{FF2B5EF4-FFF2-40B4-BE49-F238E27FC236}">
                <a16:creationId xmlns:a16="http://schemas.microsoft.com/office/drawing/2014/main" id="{B097568E-0E71-56BA-316C-204FDC9D38F8}"/>
              </a:ext>
            </a:extLst>
          </p:cNvPr>
          <p:cNvSpPr>
            <a:spLocks noGrp="1"/>
          </p:cNvSpPr>
          <p:nvPr>
            <p:ph type="body" sz="quarter" idx="3"/>
          </p:nvPr>
        </p:nvSpPr>
        <p:spPr/>
        <p:txBody>
          <a:bodyPr/>
          <a:lstStyle/>
          <a:p>
            <a:r>
              <a:rPr lang="en-US" dirty="0"/>
              <a:t>Limitations </a:t>
            </a:r>
            <a:endParaRPr lang="en-GB" dirty="0"/>
          </a:p>
        </p:txBody>
      </p:sp>
      <p:sp>
        <p:nvSpPr>
          <p:cNvPr id="9" name="Content Placeholder 8">
            <a:extLst>
              <a:ext uri="{FF2B5EF4-FFF2-40B4-BE49-F238E27FC236}">
                <a16:creationId xmlns:a16="http://schemas.microsoft.com/office/drawing/2014/main" id="{3B8CB554-E598-D3E8-48B0-0FDC7A50138C}"/>
              </a:ext>
            </a:extLst>
          </p:cNvPr>
          <p:cNvSpPr>
            <a:spLocks noGrp="1"/>
          </p:cNvSpPr>
          <p:nvPr>
            <p:ph sz="quarter" idx="4"/>
          </p:nvPr>
        </p:nvSpPr>
        <p:spPr/>
        <p:txBody>
          <a:bodyPr>
            <a:normAutofit fontScale="92500" lnSpcReduction="20000"/>
          </a:bodyPr>
          <a:lstStyle/>
          <a:p>
            <a:r>
              <a:rPr lang="en-GB" dirty="0"/>
              <a:t>OneDrive depends on connection of the internet, which may be difficult in some field settings. </a:t>
            </a:r>
          </a:p>
          <a:p>
            <a:r>
              <a:rPr lang="en-GB" dirty="0"/>
              <a:t>Effective adoption and prevention of misuse depend on staff training.</a:t>
            </a:r>
          </a:p>
          <a:p>
            <a:r>
              <a:rPr lang="en-GB" dirty="0"/>
              <a:t> Besides, the use of cloud storage may also pose a threat of data breaches when used improperly (Alharthi et al., 2020)</a:t>
            </a:r>
          </a:p>
        </p:txBody>
      </p:sp>
    </p:spTree>
    <p:extLst>
      <p:ext uri="{BB962C8B-B14F-4D97-AF65-F5344CB8AC3E}">
        <p14:creationId xmlns:p14="http://schemas.microsoft.com/office/powerpoint/2010/main" val="3465140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AD75CB-CB8E-702B-8312-23448FC7C4E8}"/>
              </a:ext>
            </a:extLst>
          </p:cNvPr>
          <p:cNvSpPr>
            <a:spLocks noGrp="1"/>
          </p:cNvSpPr>
          <p:nvPr>
            <p:ph type="title"/>
          </p:nvPr>
        </p:nvSpPr>
        <p:spPr/>
        <p:txBody>
          <a:bodyPr/>
          <a:lstStyle/>
          <a:p>
            <a:r>
              <a:rPr lang="en-US" dirty="0"/>
              <a:t>Recommendations on how Ashford can implement these changes</a:t>
            </a:r>
            <a:endParaRPr lang="en-GB" dirty="0"/>
          </a:p>
        </p:txBody>
      </p:sp>
      <p:sp>
        <p:nvSpPr>
          <p:cNvPr id="9" name="Content Placeholder 8">
            <a:extLst>
              <a:ext uri="{FF2B5EF4-FFF2-40B4-BE49-F238E27FC236}">
                <a16:creationId xmlns:a16="http://schemas.microsoft.com/office/drawing/2014/main" id="{ED13CE32-B860-5E8A-BE16-EE67AB9CBA2B}"/>
              </a:ext>
            </a:extLst>
          </p:cNvPr>
          <p:cNvSpPr>
            <a:spLocks noGrp="1"/>
          </p:cNvSpPr>
          <p:nvPr>
            <p:ph idx="1"/>
          </p:nvPr>
        </p:nvSpPr>
        <p:spPr/>
        <p:txBody>
          <a:bodyPr>
            <a:normAutofit fontScale="92500" lnSpcReduction="10000"/>
          </a:bodyPr>
          <a:lstStyle/>
          <a:p>
            <a:r>
              <a:rPr lang="en-GB" dirty="0"/>
              <a:t>In order to effectively adopt OneDrive, Ashford needs to offer robust training for its staff on secure sharing, permission settings, and version control. </a:t>
            </a:r>
          </a:p>
          <a:p>
            <a:r>
              <a:rPr lang="en-GB" dirty="0"/>
              <a:t>Avoid confusion by creating clear file-naming conventions and folder structures. </a:t>
            </a:r>
          </a:p>
          <a:p>
            <a:r>
              <a:rPr lang="en-GB" dirty="0"/>
              <a:t>Mobile devices should be optimized to get updates to field staff instantly.</a:t>
            </a:r>
          </a:p>
          <a:p>
            <a:r>
              <a:rPr lang="en-GB" dirty="0"/>
              <a:t> To ensure adherence to data protection requirements, management should track usage and implement measures to resolve connectivity issues but also consider options for offline access if applicable. </a:t>
            </a:r>
          </a:p>
          <a:p>
            <a:r>
              <a:rPr lang="en-GB" dirty="0"/>
              <a:t>Using OneDrive in everyday work within Ashford will minimize duplication, improve communication, and enhance the quality of care delivery (Microsoft, 2023).</a:t>
            </a:r>
          </a:p>
        </p:txBody>
      </p:sp>
    </p:spTree>
    <p:extLst>
      <p:ext uri="{BB962C8B-B14F-4D97-AF65-F5344CB8AC3E}">
        <p14:creationId xmlns:p14="http://schemas.microsoft.com/office/powerpoint/2010/main" val="32289069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29D6A-A523-8C27-D381-AB63C2654C09}"/>
              </a:ext>
            </a:extLst>
          </p:cNvPr>
          <p:cNvSpPr>
            <a:spLocks noGrp="1"/>
          </p:cNvSpPr>
          <p:nvPr>
            <p:ph type="title"/>
          </p:nvPr>
        </p:nvSpPr>
        <p:spPr/>
        <p:txBody>
          <a:bodyPr/>
          <a:lstStyle/>
          <a:p>
            <a:r>
              <a:rPr lang="en-GB" dirty="0"/>
              <a:t>Conclusion</a:t>
            </a:r>
            <a:br>
              <a:rPr lang="en-GB" dirty="0"/>
            </a:br>
            <a:endParaRPr lang="en-GB" dirty="0"/>
          </a:p>
        </p:txBody>
      </p:sp>
      <p:sp>
        <p:nvSpPr>
          <p:cNvPr id="3" name="Content Placeholder 2">
            <a:extLst>
              <a:ext uri="{FF2B5EF4-FFF2-40B4-BE49-F238E27FC236}">
                <a16:creationId xmlns:a16="http://schemas.microsoft.com/office/drawing/2014/main" id="{078A1BC2-6689-C135-5CD4-719F43F54085}"/>
              </a:ext>
            </a:extLst>
          </p:cNvPr>
          <p:cNvSpPr>
            <a:spLocks noGrp="1"/>
          </p:cNvSpPr>
          <p:nvPr>
            <p:ph idx="1"/>
          </p:nvPr>
        </p:nvSpPr>
        <p:spPr/>
        <p:txBody>
          <a:bodyPr>
            <a:normAutofit fontScale="85000" lnSpcReduction="20000"/>
          </a:bodyPr>
          <a:lstStyle/>
          <a:p>
            <a:r>
              <a:rPr lang="en-GB" dirty="0"/>
              <a:t>OneDrive offers a safe, secure and centralized repository for Ashford Community Care Service to store and share highly personal documents.</a:t>
            </a:r>
          </a:p>
          <a:p>
            <a:endParaRPr lang="en-GB" dirty="0"/>
          </a:p>
          <a:p>
            <a:r>
              <a:rPr lang="en-GB" dirty="0"/>
              <a:t>This minimizes duplication, provides version control and allows staff to access the information on their mobile devices, which allows them to provide more consistent and efficient care.</a:t>
            </a:r>
          </a:p>
          <a:p>
            <a:endParaRPr lang="en-GB" dirty="0"/>
          </a:p>
          <a:p>
            <a:r>
              <a:rPr lang="en-GB" dirty="0"/>
              <a:t>Collaboration and communication of roles is further improved with integration into Microsoft 365, leading to improved accountability and teamwork.</a:t>
            </a:r>
          </a:p>
          <a:p>
            <a:endParaRPr lang="en-GB" dirty="0"/>
          </a:p>
          <a:p>
            <a:r>
              <a:rPr lang="en-GB" dirty="0"/>
              <a:t>By implementing the right approach, including fostering a culture of best practices with proper training, structured file organization, and oversight, the adoption of OneDrive can enhance compliance, streamline workflows, and ultimately boost the quality of care delivery.</a:t>
            </a:r>
          </a:p>
        </p:txBody>
      </p:sp>
    </p:spTree>
    <p:extLst>
      <p:ext uri="{BB962C8B-B14F-4D97-AF65-F5344CB8AC3E}">
        <p14:creationId xmlns:p14="http://schemas.microsoft.com/office/powerpoint/2010/main" val="37054605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021EEB-228D-CF44-4157-5AF34D8D3246}"/>
              </a:ext>
            </a:extLst>
          </p:cNvPr>
          <p:cNvSpPr>
            <a:spLocks noGrp="1"/>
          </p:cNvSpPr>
          <p:nvPr>
            <p:ph type="title"/>
          </p:nvPr>
        </p:nvSpPr>
        <p:spPr/>
        <p:txBody>
          <a:bodyPr/>
          <a:lstStyle/>
          <a:p>
            <a:r>
              <a:rPr lang="en-US" dirty="0"/>
              <a:t>References</a:t>
            </a:r>
            <a:br>
              <a:rPr lang="en-US" dirty="0"/>
            </a:br>
            <a:endParaRPr lang="en-GB" dirty="0"/>
          </a:p>
        </p:txBody>
      </p:sp>
      <p:sp>
        <p:nvSpPr>
          <p:cNvPr id="3" name="Content Placeholder 2">
            <a:extLst>
              <a:ext uri="{FF2B5EF4-FFF2-40B4-BE49-F238E27FC236}">
                <a16:creationId xmlns:a16="http://schemas.microsoft.com/office/drawing/2014/main" id="{0D486F21-58E1-7BD4-08DD-1CE67AE6B53D}"/>
              </a:ext>
            </a:extLst>
          </p:cNvPr>
          <p:cNvSpPr>
            <a:spLocks noGrp="1"/>
          </p:cNvSpPr>
          <p:nvPr>
            <p:ph idx="1"/>
          </p:nvPr>
        </p:nvSpPr>
        <p:spPr/>
        <p:txBody>
          <a:bodyPr>
            <a:normAutofit fontScale="92500" lnSpcReduction="20000"/>
          </a:bodyPr>
          <a:lstStyle/>
          <a:p>
            <a:r>
              <a:rPr lang="en-GB" dirty="0" err="1"/>
              <a:t>Alalwan</a:t>
            </a:r>
            <a:r>
              <a:rPr lang="en-GB" dirty="0"/>
              <a:t>, A.A., Dwivedi, Y.K., Rana, N.P. &amp; </a:t>
            </a:r>
            <a:r>
              <a:rPr lang="en-GB" dirty="0" err="1"/>
              <a:t>Algharabat</a:t>
            </a:r>
            <a:r>
              <a:rPr lang="en-GB" dirty="0"/>
              <a:t>, R.S., 2022. Examining factors influencing adoption of cloud computing in healthcare: An empirical study. International Journal of Information Management, 62, pp.102433.</a:t>
            </a:r>
          </a:p>
          <a:p>
            <a:r>
              <a:rPr lang="en-GB" dirty="0"/>
              <a:t>Alharthi, A., </a:t>
            </a:r>
            <a:r>
              <a:rPr lang="en-GB" dirty="0" err="1"/>
              <a:t>Alassafi</a:t>
            </a:r>
            <a:r>
              <a:rPr lang="en-GB" dirty="0"/>
              <a:t>, M.O., Walters, R.J. &amp; Wills, G.B., 2020. An exploratory study for investigating the critical success factors for cloud migration in the healthcare sector. Procedia Computer Science, 164, pp.88–95.Microsoft, 2023. </a:t>
            </a:r>
          </a:p>
          <a:p>
            <a:r>
              <a:rPr lang="en-GB" dirty="0"/>
              <a:t>Microsoft OneDrive documentation. [online] Available at: &lt;https://learn.microsoft.com/en-us/onedrive/ &gt; [Accessed 8 October 2026].</a:t>
            </a:r>
          </a:p>
          <a:p>
            <a:r>
              <a:rPr lang="en-GB" dirty="0"/>
              <a:t>Shah, S. &amp; Tariq, R., 2021. Cloud-based collaboration tools and their impact on organizational efficiency. Journal of Business and Technology, 15(2), pp.45–59.</a:t>
            </a:r>
          </a:p>
          <a:p>
            <a:r>
              <a:rPr lang="en-GB" dirty="0"/>
              <a:t>Wani, T.A. &amp; Ali, S., 2021. Cloud storage services and their role in enhancing communication and teamwork. International Journal of Cloud Computing and Services Science, 10(1), pp.12–20</a:t>
            </a:r>
          </a:p>
        </p:txBody>
      </p:sp>
    </p:spTree>
    <p:extLst>
      <p:ext uri="{BB962C8B-B14F-4D97-AF65-F5344CB8AC3E}">
        <p14:creationId xmlns:p14="http://schemas.microsoft.com/office/powerpoint/2010/main" val="108668136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272</TotalTime>
  <Words>1170</Words>
  <Application>Microsoft Office PowerPoint</Application>
  <PresentationFormat>Widescreen</PresentationFormat>
  <Paragraphs>64</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Century Gothic</vt:lpstr>
      <vt:lpstr>Wingdings 3</vt:lpstr>
      <vt:lpstr>Ion Boardroom</vt:lpstr>
      <vt:lpstr>OneDrive for Ashford Community Care Service</vt:lpstr>
      <vt:lpstr>Workplace Task </vt:lpstr>
      <vt:lpstr>Selected tool</vt:lpstr>
      <vt:lpstr>Why Microsoft OneDrive  is suitable</vt:lpstr>
      <vt:lpstr>How it improves efficiency and communication</vt:lpstr>
      <vt:lpstr>Advantages and its limitations of Microsoft OneDrive </vt:lpstr>
      <vt:lpstr>Recommendations on how Ashford can implement these changes</vt:lpstr>
      <vt:lpstr>Conclusion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Admin</dc:creator>
  <cp:lastModifiedBy>Admin</cp:lastModifiedBy>
  <cp:revision>7</cp:revision>
  <dcterms:created xsi:type="dcterms:W3CDTF">2026-10-04T15:32:42Z</dcterms:created>
  <dcterms:modified xsi:type="dcterms:W3CDTF">2026-10-07T22:23:44Z</dcterms:modified>
</cp:coreProperties>
</file>