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4"/>
  </p:sldMasterIdLst>
  <p:notesMasterIdLst>
    <p:notesMasterId r:id="rId24"/>
  </p:notesMasterIdLst>
  <p:sldIdLst>
    <p:sldId id="529" r:id="rId5"/>
    <p:sldId id="530" r:id="rId6"/>
    <p:sldId id="511" r:id="rId7"/>
    <p:sldId id="258" r:id="rId8"/>
    <p:sldId id="369" r:id="rId9"/>
    <p:sldId id="531" r:id="rId10"/>
    <p:sldId id="509" r:id="rId11"/>
    <p:sldId id="362" r:id="rId12"/>
    <p:sldId id="483" r:id="rId13"/>
    <p:sldId id="484" r:id="rId14"/>
    <p:sldId id="261" r:id="rId15"/>
    <p:sldId id="283" r:id="rId16"/>
    <p:sldId id="262" r:id="rId17"/>
    <p:sldId id="263" r:id="rId18"/>
    <p:sldId id="264" r:id="rId19"/>
    <p:sldId id="269" r:id="rId20"/>
    <p:sldId id="271" r:id="rId21"/>
    <p:sldId id="270" r:id="rId22"/>
    <p:sldId id="26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14"/>
    <p:restoredTop sz="95714" autoAdjust="0"/>
  </p:normalViewPr>
  <p:slideViewPr>
    <p:cSldViewPr snapToGrid="0" snapToObjects="1">
      <p:cViewPr varScale="1">
        <p:scale>
          <a:sx n="99" d="100"/>
          <a:sy n="99" d="100"/>
        </p:scale>
        <p:origin x="1122" y="84"/>
      </p:cViewPr>
      <p:guideLst/>
    </p:cSldViewPr>
  </p:slideViewPr>
  <p:outlineViewPr>
    <p:cViewPr>
      <p:scale>
        <a:sx n="33" d="100"/>
        <a:sy n="33" d="100"/>
      </p:scale>
      <p:origin x="0" y="-109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6" d="100"/>
        <a:sy n="4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D10FA7-2E40-B941-A2E5-7E2BBAA68847}" type="datetimeFigureOut">
              <a:rPr lang="en-US" smtClean="0"/>
              <a:t>9/9/2024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7F96E-5F37-ED42-BB87-FE937D4C25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558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7F96E-5F37-ED42-BB87-FE937D4C251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156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7F96E-5F37-ED42-BB87-FE937D4C251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670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7F96E-5F37-ED42-BB87-FE937D4C251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222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26B81A-3A20-4073-8E63-5CF16F2F3D90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792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7F96E-5F37-ED42-BB87-FE937D4C251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61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7F96E-5F37-ED42-BB87-FE937D4C251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122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F7742DA0-3A09-A540-984C-6BCEA85E50E3}" type="datetime1">
              <a:rPr lang="en-GB" smtClean="0"/>
              <a:t>09/09/2024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©Sian Roderick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622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88796-0600-3145-8CE7-6A8180BDCBAD}" type="datetime1">
              <a:rPr lang="en-GB" smtClean="0"/>
              <a:t>09/09/2024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©Sian Roderick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49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68F5-D43F-9842-9E51-5D23E61E6560}" type="datetime1">
              <a:rPr lang="en-GB" smtClean="0"/>
              <a:t>09/09/2024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431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C7608-8E3A-ED4B-8729-56117EFCC6CA}" type="datetime1">
              <a:rPr lang="en-GB" smtClean="0"/>
              <a:t>09/09/2024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065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EF7FF-BCDB-1548-ABE0-0E35ED5A7D82}" type="datetime1">
              <a:rPr lang="en-GB" smtClean="0"/>
              <a:t>09/09/2024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438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DFE-41A1-F340-BCB6-A54706ED257C}" type="datetime1">
              <a:rPr lang="en-GB" smtClean="0"/>
              <a:t>09/09/2024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82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6B38-48A3-6347-9D73-C9C70C254049}" type="datetime1">
              <a:rPr lang="en-GB" smtClean="0"/>
              <a:t>09/09/2024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6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ED72F-C9DD-AD40-AA70-F3D0A20DF7A0}" type="datetime1">
              <a:rPr lang="en-GB" smtClean="0"/>
              <a:t>09/09/2024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435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A244B-BC28-1C4B-BF60-3004B36FF2C5}" type="datetime1">
              <a:rPr lang="en-GB" smtClean="0"/>
              <a:t>09/09/2024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315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941A5-4C3D-F643-8EB5-1966A5E9B7D6}" type="datetime1">
              <a:rPr lang="en-GB" smtClean="0"/>
              <a:t>09/09/2024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07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BC21F-00B1-724E-9FED-5E4B991EC8E5}" type="datetime1">
              <a:rPr lang="en-GB" smtClean="0"/>
              <a:t>09/09/2024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106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44429-C87E-1340-B0E4-53236077983C}" type="datetime1">
              <a:rPr lang="en-GB" smtClean="0"/>
              <a:t>09/09/2024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5600D-F75F-644B-853F-6FCEA510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606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X3OXwpEpl8?feature=oembed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book/9781843347736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234FFE5-EABB-4112-BB8E-3903C12622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/>
              <a:t>Methodological Approaches</a:t>
            </a:r>
            <a:endParaRPr lang="en-GB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E75B7F20-9CED-449D-8C7F-2954A96234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Research Methods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7955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E0833-B9DF-4052-A57A-79348E7D9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Session aims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EA924-CAD3-4274-B434-E42043F28C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/>
              <a:t>Part 1</a:t>
            </a:r>
            <a:r>
              <a:rPr lang="en-US" sz="2400" dirty="0"/>
              <a:t> – Methodological Approaches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en-US" sz="2400" dirty="0"/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/>
              <a:t>Part 2</a:t>
            </a:r>
            <a:r>
              <a:rPr lang="en-US" sz="2400" dirty="0"/>
              <a:t> – Introducing types of data and sampling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en-US" sz="2400" dirty="0"/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/>
              <a:t>Part 3</a:t>
            </a:r>
            <a:r>
              <a:rPr lang="en-US" sz="2400" dirty="0"/>
              <a:t> -  Sampling and ethics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en-US" sz="2400" dirty="0"/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/>
              <a:t>Part 4</a:t>
            </a:r>
            <a:r>
              <a:rPr lang="en-US" sz="2400" dirty="0"/>
              <a:t> – Bringing it all together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4170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/>
              <a:t>Research Methods and Your Dissertation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1690255"/>
            <a:ext cx="5574145" cy="38989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 dirty="0"/>
              <a:t>Abstract 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Introduction </a:t>
            </a:r>
            <a:r>
              <a:rPr lang="en-US" sz="1800" b="1" dirty="0"/>
              <a:t>(inc. Research aims &amp; objectives)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Literature Review </a:t>
            </a:r>
            <a:r>
              <a:rPr lang="en-US" sz="1800" b="1" dirty="0"/>
              <a:t>(Develops the focus and methodology)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Methodology </a:t>
            </a:r>
            <a:r>
              <a:rPr lang="en-US" sz="1800" b="1" dirty="0"/>
              <a:t>(research design, data, sampling)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Results </a:t>
            </a:r>
            <a:r>
              <a:rPr lang="en-US" sz="1800" b="1" dirty="0"/>
              <a:t>(analysis of the data)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Discussion </a:t>
            </a:r>
            <a:r>
              <a:rPr lang="en-US" sz="1800" b="1" dirty="0"/>
              <a:t>(linking back to the Research objectives, has the aim been achieved and research question answered?)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Conclusion, recommendations and limitations </a:t>
            </a:r>
            <a:r>
              <a:rPr lang="en-US" sz="1800" b="1" dirty="0"/>
              <a:t>(Have I answered the research question?) 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*Ethical approval, consent and debrief forms </a:t>
            </a:r>
            <a:r>
              <a:rPr lang="en-US" sz="1800" b="1" dirty="0"/>
              <a:t>(ethics are important!)</a:t>
            </a:r>
          </a:p>
          <a:p>
            <a:pPr>
              <a:lnSpc>
                <a:spcPct val="90000"/>
              </a:lnSpc>
            </a:pPr>
            <a:endParaRPr lang="en-US" sz="1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213" r="16856" b="2"/>
          <a:stretch/>
        </p:blipFill>
        <p:spPr>
          <a:xfrm>
            <a:off x="6388764" y="1600201"/>
            <a:ext cx="2298036" cy="22698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2276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Methodology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/>
              <a:t>What do you need to know and why ? </a:t>
            </a:r>
          </a:p>
          <a:p>
            <a:endParaRPr lang="en-GB" sz="2400"/>
          </a:p>
          <a:p>
            <a:r>
              <a:rPr lang="en-GB" sz="2400"/>
              <a:t>What is the best way to collect the information?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 </a:t>
            </a:r>
          </a:p>
          <a:p>
            <a:r>
              <a:rPr lang="en-GB" sz="2400"/>
              <a:t>When I have the information , what do I do with it? </a:t>
            </a:r>
          </a:p>
          <a:p>
            <a:endParaRPr lang="en-GB" sz="2400"/>
          </a:p>
          <a:p>
            <a:r>
              <a:rPr lang="en-GB" sz="2400"/>
              <a:t>You are constrained by time – Be realistic</a:t>
            </a:r>
            <a:r>
              <a:rPr lang="en-GB"/>
              <a:t> </a:t>
            </a:r>
          </a:p>
          <a:p>
            <a:pPr>
              <a:buFont typeface="Wingdings" pitchFamily="2" charset="2"/>
              <a:buNone/>
            </a:pPr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What is Research Methodology?</a:t>
            </a:r>
          </a:p>
        </p:txBody>
      </p: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 vert="horz" lIns="91440" tIns="45720" rIns="91440" bIns="45720" rtlCol="0">
            <a:normAutofit/>
          </a:bodyPr>
          <a:lstStyle/>
          <a:p>
            <a:pPr lvl="1">
              <a:lnSpc>
                <a:spcPct val="90000"/>
              </a:lnSpc>
            </a:pPr>
            <a:endParaRPr lang="en-GB" sz="1500"/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GB" sz="1500" b="1"/>
              <a:t>The research design </a:t>
            </a:r>
            <a:r>
              <a:rPr lang="en-GB" sz="1500"/>
              <a:t>is the appropriate and logical process you employ to undertake your study.  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endParaRPr lang="en-GB" sz="1500"/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GB" sz="1500"/>
              <a:t>It is the plan/blueprint for the collection, tool and analysis of the data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endParaRPr lang="en-GB" sz="1500"/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GB" sz="1500" b="1"/>
              <a:t>A research methodology </a:t>
            </a:r>
            <a:r>
              <a:rPr lang="en-GB" sz="1500"/>
              <a:t>is concerned with everything from your theoretical application to the collection and analysis of your data.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endParaRPr lang="en-GB" sz="1500"/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GB" sz="1500"/>
              <a:t>The approach and strategy used to conduct research 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GB" sz="1500"/>
              <a:t>emerges from the research philosophy</a:t>
            </a:r>
          </a:p>
          <a:p>
            <a:pPr>
              <a:lnSpc>
                <a:spcPct val="90000"/>
              </a:lnSpc>
            </a:pPr>
            <a:endParaRPr lang="en-GB" sz="1500"/>
          </a:p>
          <a:p>
            <a:pPr lvl="1">
              <a:lnSpc>
                <a:spcPct val="90000"/>
              </a:lnSpc>
            </a:pPr>
            <a:r>
              <a:rPr lang="en-GB" sz="1500" b="1"/>
              <a:t>Deductive reasoning </a:t>
            </a:r>
          </a:p>
          <a:p>
            <a:pPr lvl="1">
              <a:lnSpc>
                <a:spcPct val="90000"/>
              </a:lnSpc>
            </a:pPr>
            <a:r>
              <a:rPr lang="en-GB" sz="1500" b="1"/>
              <a:t>Inductive reasoning</a:t>
            </a:r>
          </a:p>
          <a:p>
            <a:pPr lvl="1">
              <a:lnSpc>
                <a:spcPct val="90000"/>
              </a:lnSpc>
            </a:pPr>
            <a:r>
              <a:rPr lang="en-GB" sz="1500"/>
              <a:t>Abductive reasoning (not on the diagram)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305342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C64B3-CAA2-4728-8A85-BC30EE52D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Online Media 4" title="Deductive vs Inductive vs Abductive Reasoning">
            <a:hlinkClick r:id="" action="ppaction://media"/>
            <a:extLst>
              <a:ext uri="{FF2B5EF4-FFF2-40B4-BE49-F238E27FC236}">
                <a16:creationId xmlns:a16="http://schemas.microsoft.com/office/drawing/2014/main" id="{55EE48B2-712E-4242-B2AA-A3CDD1C8BA0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57200" y="748145"/>
            <a:ext cx="8079343" cy="4565218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BA83C-02D3-4E2A-9D92-2F1A06EC8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©Sian Roderick</a:t>
            </a:r>
          </a:p>
        </p:txBody>
      </p:sp>
    </p:spTree>
    <p:extLst>
      <p:ext uri="{BB962C8B-B14F-4D97-AF65-F5344CB8AC3E}">
        <p14:creationId xmlns:p14="http://schemas.microsoft.com/office/powerpoint/2010/main" val="39487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Please Avoid!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Stating that your study will use </a:t>
            </a:r>
            <a:r>
              <a:rPr lang="en-US" b="1" u="sng" dirty="0"/>
              <a:t>both</a:t>
            </a:r>
            <a:r>
              <a:rPr lang="en-US" dirty="0"/>
              <a:t> qualitative </a:t>
            </a:r>
            <a:r>
              <a:rPr lang="en-US" b="1" dirty="0"/>
              <a:t>and </a:t>
            </a:r>
            <a:r>
              <a:rPr lang="en-US" dirty="0"/>
              <a:t>quantitative approaches - </a:t>
            </a:r>
            <a:r>
              <a:rPr lang="en-US" dirty="0">
                <a:solidFill>
                  <a:srgbClr val="FF0000"/>
                </a:solidFill>
              </a:rPr>
              <a:t>Do not write this in your assignments, select either qualitative or quantitative.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Mixed methods research can be complex and will need additional research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If you want to explore this, please speak to your dissertation supervisor </a:t>
            </a:r>
          </a:p>
        </p:txBody>
      </p:sp>
    </p:spTree>
    <p:extLst>
      <p:ext uri="{BB962C8B-B14F-4D97-AF65-F5344CB8AC3E}">
        <p14:creationId xmlns:p14="http://schemas.microsoft.com/office/powerpoint/2010/main" val="608886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17FA4-E937-DE40-A6B0-0E7E4E774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Research Methods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61CAC50-D358-B847-B5A7-9DFF3A1FAE9B}"/>
              </a:ext>
            </a:extLst>
          </p:cNvPr>
          <p:cNvSpPr/>
          <p:nvPr/>
        </p:nvSpPr>
        <p:spPr>
          <a:xfrm>
            <a:off x="659083" y="1347075"/>
            <a:ext cx="2642259" cy="1125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Quantitative Research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CB15678-E29D-B74E-BE33-068A63D3F413}"/>
              </a:ext>
            </a:extLst>
          </p:cNvPr>
          <p:cNvSpPr/>
          <p:nvPr/>
        </p:nvSpPr>
        <p:spPr>
          <a:xfrm>
            <a:off x="659082" y="4292928"/>
            <a:ext cx="2642259" cy="10549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Qualitative Research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5D08615-2C71-DF45-BB3E-6EB6569D7A24}"/>
              </a:ext>
            </a:extLst>
          </p:cNvPr>
          <p:cNvSpPr/>
          <p:nvPr/>
        </p:nvSpPr>
        <p:spPr>
          <a:xfrm>
            <a:off x="4364180" y="1335199"/>
            <a:ext cx="4120737" cy="13255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a method of research that relies on measuring variables using a numerical system, analysing these measurements using any of a variety of statistical models, and reporting associations of variables.</a:t>
            </a:r>
            <a:r>
              <a:rPr lang="en-GB" dirty="0"/>
              <a:t> </a:t>
            </a:r>
            <a:r>
              <a:rPr lang="en-GB" sz="1000" dirty="0"/>
              <a:t>(Debra Lucas-Alfieri, in </a:t>
            </a:r>
            <a:r>
              <a:rPr lang="en-GB" sz="10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Marketing the 21st Century Library</a:t>
            </a:r>
            <a:r>
              <a:rPr lang="en-GB" sz="1000" dirty="0">
                <a:solidFill>
                  <a:schemeClr val="bg1"/>
                </a:solidFill>
              </a:rPr>
              <a:t>, </a:t>
            </a:r>
            <a:r>
              <a:rPr lang="en-GB" sz="1000" dirty="0"/>
              <a:t>2015)</a:t>
            </a:r>
            <a:endParaRPr lang="en-US" sz="1000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852A228-0FF7-FD47-92B6-9DC9419DD53B}"/>
              </a:ext>
            </a:extLst>
          </p:cNvPr>
          <p:cNvSpPr/>
          <p:nvPr/>
        </p:nvSpPr>
        <p:spPr>
          <a:xfrm>
            <a:off x="4346367" y="2744664"/>
            <a:ext cx="4120737" cy="1083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Data Collection Methods: </a:t>
            </a:r>
            <a:r>
              <a:rPr lang="en-US" sz="1400" dirty="0"/>
              <a:t>lab experiments, structured surveys, control groups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3102685-CB22-D543-BF20-BF58204E450B}"/>
              </a:ext>
            </a:extLst>
          </p:cNvPr>
          <p:cNvSpPr/>
          <p:nvPr/>
        </p:nvSpPr>
        <p:spPr>
          <a:xfrm>
            <a:off x="4346369" y="4174176"/>
            <a:ext cx="4120737" cy="1083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"</a:t>
            </a:r>
            <a:r>
              <a:rPr lang="en-GB" sz="1400" b="1" i="1" dirty="0"/>
              <a:t>any kind of research that produces findings not arrived at by means of statistical procedures or other means of quantification</a:t>
            </a:r>
            <a:r>
              <a:rPr lang="en-GB" sz="1400" dirty="0"/>
              <a:t>" (Strauss and Corbin, 1990, p. 17)</a:t>
            </a:r>
            <a:endParaRPr lang="en-US" sz="1400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7EBD3FC-C28E-3140-A23D-85CB1A3406A1}"/>
              </a:ext>
            </a:extLst>
          </p:cNvPr>
          <p:cNvSpPr/>
          <p:nvPr/>
        </p:nvSpPr>
        <p:spPr>
          <a:xfrm>
            <a:off x="4346368" y="5347853"/>
            <a:ext cx="4120737" cy="10831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Data Collection Methods: </a:t>
            </a:r>
            <a:r>
              <a:rPr lang="en-US" sz="1400" dirty="0"/>
              <a:t>interviews, focus groups, observation, field notes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F826F7-4A19-5D43-A68E-68D757C9CC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2946" y="4587196"/>
            <a:ext cx="1343421" cy="13434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DAA4C99-5AC7-2341-8398-B57EB6DD5C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7889" y="2005425"/>
            <a:ext cx="1478478" cy="147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6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F5AB5E2-1033-234B-AA62-58ED39D94D1C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Key Differences between Quantitative and Quantitative</a:t>
            </a:r>
            <a:b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Research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8792F9-15B3-8548-B1D0-0C3F5CF9CFAE}"/>
              </a:ext>
            </a:extLst>
          </p:cNvPr>
          <p:cNvSpPr txBox="1"/>
          <p:nvPr/>
        </p:nvSpPr>
        <p:spPr>
          <a:xfrm>
            <a:off x="3707904" y="4869160"/>
            <a:ext cx="1937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Qualitative </a:t>
            </a:r>
          </a:p>
          <a:p>
            <a:r>
              <a:rPr lang="en-US" b="1" dirty="0">
                <a:solidFill>
                  <a:srgbClr val="FF0000"/>
                </a:solidFill>
              </a:rPr>
              <a:t>Research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000696B-B581-4A42-8C9A-7AF2D2E217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207251"/>
              </p:ext>
            </p:extLst>
          </p:nvPr>
        </p:nvGraphicFramePr>
        <p:xfrm>
          <a:off x="457200" y="136686"/>
          <a:ext cx="8229601" cy="662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7319">
                  <a:extLst>
                    <a:ext uri="{9D8B030D-6E8A-4147-A177-3AD203B41FA5}">
                      <a16:colId xmlns:a16="http://schemas.microsoft.com/office/drawing/2014/main" val="1938762987"/>
                    </a:ext>
                  </a:extLst>
                </a:gridCol>
                <a:gridCol w="3434782">
                  <a:extLst>
                    <a:ext uri="{9D8B030D-6E8A-4147-A177-3AD203B41FA5}">
                      <a16:colId xmlns:a16="http://schemas.microsoft.com/office/drawing/2014/main" val="3780402958"/>
                    </a:ext>
                  </a:extLst>
                </a:gridCol>
                <a:gridCol w="3207500">
                  <a:extLst>
                    <a:ext uri="{9D8B030D-6E8A-4147-A177-3AD203B41FA5}">
                      <a16:colId xmlns:a16="http://schemas.microsoft.com/office/drawing/2014/main" val="3093522436"/>
                    </a:ext>
                  </a:extLst>
                </a:gridCol>
              </a:tblGrid>
              <a:tr h="305128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Qua</a:t>
                      </a:r>
                      <a:r>
                        <a:rPr lang="en-US" sz="1600" dirty="0">
                          <a:solidFill>
                            <a:srgbClr val="FFFF00"/>
                          </a:solidFill>
                        </a:rPr>
                        <a:t>l</a:t>
                      </a:r>
                      <a:r>
                        <a:rPr lang="en-US" sz="1600" dirty="0"/>
                        <a:t>itative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Qua</a:t>
                      </a:r>
                      <a:r>
                        <a:rPr lang="en-US" sz="1600" dirty="0">
                          <a:solidFill>
                            <a:srgbClr val="FFFF00"/>
                          </a:solidFill>
                        </a:rPr>
                        <a:t>n</a:t>
                      </a:r>
                      <a:r>
                        <a:rPr lang="en-US" sz="1600" dirty="0"/>
                        <a:t>titative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9135877"/>
                  </a:ext>
                </a:extLst>
              </a:tr>
              <a:tr h="1345335">
                <a:tc>
                  <a:txBody>
                    <a:bodyPr/>
                    <a:lstStyle/>
                    <a:p>
                      <a:r>
                        <a:rPr lang="en-US" sz="1300" b="1" dirty="0"/>
                        <a:t>What is the Purpose of your study?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To understand or express ideas, perspectives, thought, experiences.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To gain a deeper understanding of what’s going on – it’s exploratory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To test a hypothesis or a specific research question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To measure and/or quantify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Used to look for causes or relationships between phenomena, effects etc.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327189"/>
                  </a:ext>
                </a:extLst>
              </a:tr>
              <a:tr h="1705941">
                <a:tc>
                  <a:txBody>
                    <a:bodyPr/>
                    <a:lstStyle/>
                    <a:p>
                      <a:r>
                        <a:rPr lang="en-US" sz="1300" b="1" dirty="0"/>
                        <a:t>The Approach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To explore,  interpret or observe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b="1" dirty="0"/>
                        <a:t>Subjective and inductive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To measure and test (verify or quantify something).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Usually consists of measurable quantities (size, frequency, ratings)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/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Tends to be concerned with ‘how much’ or ‘how many’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3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b="1" dirty="0"/>
                        <a:t>Objective and deductive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025178"/>
                  </a:ext>
                </a:extLst>
              </a:tr>
              <a:tr h="263519">
                <a:tc>
                  <a:txBody>
                    <a:bodyPr/>
                    <a:lstStyle/>
                    <a:p>
                      <a:r>
                        <a:rPr lang="en-US" sz="1300" b="1" dirty="0"/>
                        <a:t>The Sample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Smaller sample size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Larger sample size required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1601605"/>
                  </a:ext>
                </a:extLst>
              </a:tr>
              <a:tr h="804427">
                <a:tc>
                  <a:txBody>
                    <a:bodyPr/>
                    <a:lstStyle/>
                    <a:p>
                      <a:r>
                        <a:rPr lang="en-US" sz="1300" b="1" dirty="0"/>
                        <a:t>Data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Data is not characterized by numbers, instead it tends to be verbal, narrative, visual or observed. Derives meaning from what’s being said.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Data is captured using scales, rankings, ratings, orders, structured responses, timings etc.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5360942"/>
                  </a:ext>
                </a:extLst>
              </a:tr>
              <a:tr h="624125">
                <a:tc>
                  <a:txBody>
                    <a:bodyPr/>
                    <a:lstStyle/>
                    <a:p>
                      <a:r>
                        <a:rPr lang="en-US" sz="1300" b="1" dirty="0"/>
                        <a:t>Types of Data Capture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Interviews (e.g. semi-structured), focus groups, observation, field notes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Lab experiments, structured questionnaires, observation, a control group may be used.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576491"/>
                  </a:ext>
                </a:extLst>
              </a:tr>
              <a:tr h="984730">
                <a:tc>
                  <a:txBody>
                    <a:bodyPr/>
                    <a:lstStyle/>
                    <a:p>
                      <a:r>
                        <a:rPr lang="en-US" sz="1300" b="1" dirty="0"/>
                        <a:t>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Reliant on the skills of the researcher (excellent listening, interviewing or observational skills)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Can be prone to researcher bias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Time consuming but detailed and ‘rich’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Statistical – derive meaning from aggregating the results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Reductionist – misses the bigger picture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However, can be repeated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7173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907456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D9DF1-1CC5-1D4C-A45D-64CF9F10D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/>
              <a:t>What about studying one or a few entities?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AB6A949-F86A-4C24-8E92-035208CED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909" y="1249219"/>
            <a:ext cx="7920182" cy="3350490"/>
          </a:xfrm>
        </p:spPr>
        <p:txBody>
          <a:bodyPr>
            <a:no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entity might refer to a person, organization, group, team, a department, community or situation.</a:t>
            </a:r>
          </a:p>
          <a:p>
            <a:r>
              <a:rPr lang="en-GB" dirty="0"/>
              <a:t>E.g.  What are the barriers to academic staff development?  Department leader’s perspectives from a UK Business School</a:t>
            </a:r>
          </a:p>
          <a:p>
            <a:r>
              <a:rPr lang="en-GB" dirty="0"/>
              <a:t>A case study design should be considered. </a:t>
            </a:r>
          </a:p>
          <a:p>
            <a:r>
              <a:rPr lang="en-GB" dirty="0"/>
              <a:t>In-depth, intensive and detailed examination of a particular case </a:t>
            </a:r>
          </a:p>
          <a:p>
            <a:r>
              <a:rPr lang="en-GB" dirty="0"/>
              <a:t>Often uses both qualitative and quantitative methods</a:t>
            </a:r>
          </a:p>
          <a:p>
            <a:r>
              <a:rPr lang="en-GB" dirty="0"/>
              <a:t>Can be a single-case study design or multiple-case study design</a:t>
            </a:r>
          </a:p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R.K. Yin or Robert Stake are the key authors for Case Study research 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CCBCEC-E4BA-9546-97E3-CA9CB34559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5856" y="5960701"/>
            <a:ext cx="980944" cy="73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824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Case Study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GB" sz="2400" dirty="0"/>
              <a:t>‘ </a:t>
            </a:r>
            <a:r>
              <a:rPr lang="en-GB" sz="2400" i="1" dirty="0"/>
              <a:t>an umbrella term for a family of research methods having in common the decision to focus on inquiry around an instance ( </a:t>
            </a:r>
            <a:r>
              <a:rPr lang="en-GB" sz="2400" i="1" dirty="0" err="1"/>
              <a:t>Alelman</a:t>
            </a:r>
            <a:r>
              <a:rPr lang="en-GB" sz="2400" i="1" dirty="0"/>
              <a:t> et all 1977) </a:t>
            </a:r>
          </a:p>
          <a:p>
            <a:pPr algn="ctr">
              <a:buFont typeface="Wingdings" pitchFamily="2" charset="2"/>
              <a:buNone/>
            </a:pPr>
            <a:endParaRPr lang="en-GB" sz="2400" i="1" dirty="0"/>
          </a:p>
          <a:p>
            <a:pPr>
              <a:buFont typeface="Wingdings" pitchFamily="2" charset="2"/>
              <a:buNone/>
            </a:pPr>
            <a:r>
              <a:rPr lang="en-GB" sz="2400" dirty="0"/>
              <a:t>A successful case study will provide the researcher with a three dimensional picture and will illustrate relationships, micro political issues and patterns of influence within an organisation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Using a Case Study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anchor="ctr">
            <a:normAutofit/>
          </a:bodyPr>
          <a:lstStyle/>
          <a:p>
            <a:r>
              <a:rPr lang="en-US" sz="1800" dirty="0"/>
              <a:t>Explain a causal link</a:t>
            </a:r>
          </a:p>
          <a:p>
            <a:r>
              <a:rPr lang="en-US" sz="1800" dirty="0"/>
              <a:t>To describe an intervention</a:t>
            </a:r>
          </a:p>
          <a:p>
            <a:r>
              <a:rPr lang="en-US" sz="1800" dirty="0"/>
              <a:t>To illustrate certain topics within an evolution</a:t>
            </a:r>
          </a:p>
          <a:p>
            <a:r>
              <a:rPr lang="en-US" sz="1800" dirty="0"/>
              <a:t>To explore situations where an intervention has no single output</a:t>
            </a:r>
          </a:p>
          <a:p>
            <a:r>
              <a:rPr lang="en-US" sz="1800" dirty="0"/>
              <a:t>Evaluation</a:t>
            </a:r>
          </a:p>
          <a:p>
            <a:r>
              <a:rPr lang="en-US" sz="1800" dirty="0"/>
              <a:t>Where the focus is on contemporary phenomenon within some real-life context</a:t>
            </a:r>
          </a:p>
          <a:p>
            <a:pPr marL="0" indent="0">
              <a:buNone/>
            </a:pPr>
            <a:endParaRPr lang="en-US" sz="1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3F53D1-DCC0-4949-A058-48FAC58C64A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Small group </a:t>
            </a:r>
            <a:r>
              <a:rPr lang="en-US" sz="1800" dirty="0" err="1"/>
              <a:t>behaviour</a:t>
            </a:r>
            <a:endParaRPr lang="en-US" sz="1800" dirty="0"/>
          </a:p>
          <a:p>
            <a:r>
              <a:rPr lang="en-US" sz="1800" dirty="0"/>
              <a:t>Managerial Cycles</a:t>
            </a:r>
          </a:p>
          <a:p>
            <a:r>
              <a:rPr lang="en-US" sz="1800" dirty="0" err="1"/>
              <a:t>Organisational</a:t>
            </a:r>
            <a:r>
              <a:rPr lang="en-US" sz="1800" dirty="0"/>
              <a:t> Performance</a:t>
            </a:r>
          </a:p>
          <a:p>
            <a:r>
              <a:rPr lang="en-US" sz="1800" dirty="0"/>
              <a:t>Change or impact at work</a:t>
            </a:r>
          </a:p>
          <a:p>
            <a:r>
              <a:rPr lang="en-US" sz="1800" dirty="0"/>
              <a:t>Examination of a strategy</a:t>
            </a:r>
          </a:p>
          <a:p>
            <a:r>
              <a:rPr lang="en-US" sz="1800" dirty="0"/>
              <a:t>A particular issue within a team</a:t>
            </a:r>
          </a:p>
          <a:p>
            <a:r>
              <a:rPr lang="en-US" sz="1800" dirty="0"/>
              <a:t>Motivations behind certain </a:t>
            </a:r>
            <a:r>
              <a:rPr lang="en-US" sz="1800" dirty="0" err="1"/>
              <a:t>behaviours</a:t>
            </a:r>
            <a:endParaRPr lang="en-US" sz="1800" dirty="0"/>
          </a:p>
          <a:p>
            <a:r>
              <a:rPr lang="en-US" sz="1800" dirty="0"/>
              <a:t>Why a decision was taken, how it was implemented and what was the outcome?</a:t>
            </a:r>
          </a:p>
          <a:p>
            <a:endParaRPr lang="en-GB" dirty="0"/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2E0C5EE2-20BA-43E0-9F46-34060889E1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66836" y="5225406"/>
            <a:ext cx="1513047" cy="151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8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Ethnographic Style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/>
              <a:t>An approach which depends heavily on observation and in some cases complete or partial integration  into the society being studied </a:t>
            </a:r>
          </a:p>
          <a:p>
            <a:endParaRPr lang="en-GB" sz="2400"/>
          </a:p>
          <a:p>
            <a:endParaRPr lang="en-GB" sz="2400"/>
          </a:p>
          <a:p>
            <a:r>
              <a:rPr lang="en-GB" sz="2400"/>
              <a:t>Researcher sharing the same experiences as those being studied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Surveys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The aim is to obtain information which can be analysed and patterns extracted and comparisons made </a:t>
            </a:r>
          </a:p>
          <a:p>
            <a:pPr>
              <a:buFont typeface="Wingdings" pitchFamily="2" charset="2"/>
              <a:buNone/>
            </a:pPr>
            <a:endParaRPr lang="en-GB"/>
          </a:p>
          <a:p>
            <a:pPr lvl="1"/>
            <a:r>
              <a:rPr lang="en-GB"/>
              <a:t>Eg  Census – aim to cover 100% of the population </a:t>
            </a:r>
          </a:p>
          <a:p>
            <a:pPr lvl="1"/>
            <a:r>
              <a:rPr lang="en-GB"/>
              <a:t>Generally a representative sample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Experimental Style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500" dirty="0"/>
              <a:t>	Planning experiments to deal with measurable ideas </a:t>
            </a:r>
          </a:p>
          <a:p>
            <a:pPr>
              <a:buFont typeface="Wingdings" pitchFamily="2" charset="2"/>
              <a:buNone/>
            </a:pPr>
            <a:endParaRPr lang="en-GB" sz="2500" dirty="0"/>
          </a:p>
          <a:p>
            <a:pPr>
              <a:buFont typeface="Wingdings" pitchFamily="2" charset="2"/>
              <a:buNone/>
            </a:pPr>
            <a:r>
              <a:rPr lang="en-GB" sz="2500" dirty="0"/>
              <a:t>	E.g. Experiment to measure the effects of using Fluoridated toothpaste on teeth by establishing a control group </a:t>
            </a:r>
          </a:p>
          <a:p>
            <a:pPr>
              <a:buFont typeface="Wingdings" pitchFamily="2" charset="2"/>
              <a:buNone/>
            </a:pPr>
            <a:endParaRPr lang="en-GB" sz="2500" dirty="0"/>
          </a:p>
          <a:p>
            <a:pPr>
              <a:buFont typeface="Wingdings" pitchFamily="2" charset="2"/>
              <a:buNone/>
            </a:pPr>
            <a:r>
              <a:rPr lang="en-GB" sz="2500" dirty="0"/>
              <a:t>			Group 1  - not using the toothpaste </a:t>
            </a:r>
          </a:p>
          <a:p>
            <a:pPr>
              <a:buFont typeface="Wingdings" pitchFamily="2" charset="2"/>
              <a:buNone/>
            </a:pPr>
            <a:r>
              <a:rPr lang="en-GB" sz="2500" dirty="0"/>
              <a:t>			Group 2  - using the tooth paste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Triangulation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endParaRPr lang="en-GB" sz="2000" dirty="0"/>
          </a:p>
          <a:p>
            <a:pPr>
              <a:buFont typeface="Wingdings" pitchFamily="2" charset="2"/>
              <a:buNone/>
            </a:pPr>
            <a:r>
              <a:rPr lang="en-GB" sz="2400" dirty="0"/>
              <a:t>	Cross checking the existence of certain phenomena and the veracity of individual accounts by gathering data from a number of informants and a number of sources and subsequently comparing and contrasting one account with another in order to produce as full and balanced a study as possible </a:t>
            </a:r>
          </a:p>
          <a:p>
            <a:pPr algn="r">
              <a:buFont typeface="Wingdings" pitchFamily="2" charset="2"/>
              <a:buNone/>
            </a:pPr>
            <a:r>
              <a:rPr lang="en-GB" sz="2400" i="1" dirty="0"/>
              <a:t>(OU 2023)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Primary &amp; Secondary Research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400" b="1"/>
              <a:t>	Secondary Research</a:t>
            </a:r>
            <a:r>
              <a:rPr lang="en-GB" sz="2400"/>
              <a:t> : Information that already exists ( existing documents, articles, statistics,  – studies that have already been carried out , sourced from internet, articles, journals etc</a:t>
            </a:r>
          </a:p>
          <a:p>
            <a:pPr>
              <a:buFont typeface="Wingdings" pitchFamily="2" charset="2"/>
              <a:buNone/>
            </a:pPr>
            <a:endParaRPr lang="en-GB" sz="2400"/>
          </a:p>
          <a:p>
            <a:pPr>
              <a:buFont typeface="Wingdings" pitchFamily="2" charset="2"/>
              <a:buNone/>
            </a:pPr>
            <a:r>
              <a:rPr lang="en-GB" sz="2400" b="1"/>
              <a:t>	Primary Research</a:t>
            </a:r>
            <a:r>
              <a:rPr lang="en-GB" sz="2400"/>
              <a:t> :  Carried out by the person/s undertaking the study ( qualitative and quantitiative methods used)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Reliability and Validity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/>
              <a:t>Reliability </a:t>
            </a:r>
            <a:r>
              <a:rPr lang="en-GB"/>
              <a:t> - the extent to which  a test or procedure produces similar results under constant conditions on all occasions </a:t>
            </a:r>
          </a:p>
          <a:p>
            <a:pPr>
              <a:buFont typeface="Wingdings" pitchFamily="2" charset="2"/>
              <a:buNone/>
            </a:pPr>
            <a:r>
              <a:rPr lang="en-GB"/>
              <a:t>  Quantitative data   v  Qualitiative data</a:t>
            </a:r>
          </a:p>
          <a:p>
            <a:pPr>
              <a:buFont typeface="Wingdings" pitchFamily="2" charset="2"/>
              <a:buNone/>
            </a:pPr>
            <a:endParaRPr lang="en-GB"/>
          </a:p>
          <a:p>
            <a:pPr>
              <a:buFont typeface="Wingdings" pitchFamily="2" charset="2"/>
              <a:buNone/>
            </a:pPr>
            <a:r>
              <a:rPr lang="en-GB" b="1"/>
              <a:t>Validity</a:t>
            </a:r>
            <a:r>
              <a:rPr lang="en-GB"/>
              <a:t> :  - tells us whether an item measures or describes what it is supposed to measure or describe 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Which Approach ?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500"/>
              <a:t>Understand the advantages and disadvantages of each method </a:t>
            </a:r>
          </a:p>
          <a:p>
            <a:endParaRPr lang="en-GB" sz="2500"/>
          </a:p>
          <a:p>
            <a:r>
              <a:rPr lang="en-GB" sz="2500"/>
              <a:t>Use the approaches most applicable to your study</a:t>
            </a:r>
          </a:p>
          <a:p>
            <a:pPr>
              <a:buFont typeface="Wingdings" pitchFamily="2" charset="2"/>
              <a:buNone/>
            </a:pPr>
            <a:r>
              <a:rPr lang="en-GB" sz="2500"/>
              <a:t> </a:t>
            </a:r>
          </a:p>
          <a:p>
            <a:r>
              <a:rPr lang="en-GB" sz="2500"/>
              <a:t>Use several methods  - to gain a good overview</a:t>
            </a:r>
          </a:p>
          <a:p>
            <a:pPr>
              <a:buFont typeface="Wingdings" pitchFamily="2" charset="2"/>
              <a:buNone/>
            </a:pPr>
            <a:r>
              <a:rPr lang="en-GB" sz="2500"/>
              <a:t> </a:t>
            </a:r>
          </a:p>
          <a:p>
            <a:r>
              <a:rPr lang="en-GB" sz="2500"/>
              <a:t>Ensure data is reliable and valid as it can be 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95B19B56-67DE-41D4-A8AB-58A7788ACA29}" vid="{AC90CD25-97E4-450A-95ED-FC3CB2D79B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45A90D4AF1594DA85FD2E0F7B5AA8E" ma:contentTypeVersion="8" ma:contentTypeDescription="Create a new document." ma:contentTypeScope="" ma:versionID="84bab3cdc2dabbca48a3851f1df26d74">
  <xsd:schema xmlns:xsd="http://www.w3.org/2001/XMLSchema" xmlns:xs="http://www.w3.org/2001/XMLSchema" xmlns:p="http://schemas.microsoft.com/office/2006/metadata/properties" xmlns:ns2="9f8b6bd3-658c-499b-a11d-eb1fd1b1a001" targetNamespace="http://schemas.microsoft.com/office/2006/metadata/properties" ma:root="true" ma:fieldsID="0598b77dd51763194f65b2e2111adaad" ns2:_="">
    <xsd:import namespace="9f8b6bd3-658c-499b-a11d-eb1fd1b1a0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8b6bd3-658c-499b-a11d-eb1fd1b1a0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924F83-7352-41BB-9186-DD221C7810D0}">
  <ds:schemaRefs>
    <ds:schemaRef ds:uri="http://purl.org/dc/terms/"/>
    <ds:schemaRef ds:uri="http://schemas.microsoft.com/office/2006/documentManagement/types"/>
    <ds:schemaRef ds:uri="http://purl.org/dc/dcmitype/"/>
    <ds:schemaRef ds:uri="9f8b6bd3-658c-499b-a11d-eb1fd1b1a001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DD461C2-8DF9-4703-BF2D-3F7B1B3175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71D48B-BFD8-4AB2-B89B-B655EAD065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8b6bd3-658c-499b-a11d-eb1fd1b1a0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1233</Words>
  <Application>Microsoft Office PowerPoint</Application>
  <PresentationFormat>On-screen Show (4:3)</PresentationFormat>
  <Paragraphs>165</Paragraphs>
  <Slides>19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Myriad Pro</vt:lpstr>
      <vt:lpstr>Arial</vt:lpstr>
      <vt:lpstr>Calibri</vt:lpstr>
      <vt:lpstr>Wingdings</vt:lpstr>
      <vt:lpstr>UWTSD</vt:lpstr>
      <vt:lpstr>Methodological Approaches</vt:lpstr>
      <vt:lpstr>Session aims </vt:lpstr>
      <vt:lpstr>Research Methods and Your Dissertation</vt:lpstr>
      <vt:lpstr>Methodology </vt:lpstr>
      <vt:lpstr>What is Research Methodology?</vt:lpstr>
      <vt:lpstr>PowerPoint Presentation</vt:lpstr>
      <vt:lpstr>Please Avoid!</vt:lpstr>
      <vt:lpstr>Types of Research Methods</vt:lpstr>
      <vt:lpstr>Key Differences between Quantitative and Quantitative Research </vt:lpstr>
      <vt:lpstr>What about studying one or a few entities?</vt:lpstr>
      <vt:lpstr>Case Study </vt:lpstr>
      <vt:lpstr>Using a Case Study Approach</vt:lpstr>
      <vt:lpstr>Ethnographic Style </vt:lpstr>
      <vt:lpstr>Surveys </vt:lpstr>
      <vt:lpstr>Experimental Style </vt:lpstr>
      <vt:lpstr>Triangulation </vt:lpstr>
      <vt:lpstr>Primary &amp; Secondary Research </vt:lpstr>
      <vt:lpstr>Reliability and Validity </vt:lpstr>
      <vt:lpstr>Which Approach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Your Research Project</dc:title>
  <dc:creator>Helen Evans (Institute of Management and Health)</dc:creator>
  <cp:lastModifiedBy>Helen Evans (Institute of Management and Health)</cp:lastModifiedBy>
  <cp:revision>6</cp:revision>
  <dcterms:created xsi:type="dcterms:W3CDTF">2024-03-05T18:00:32Z</dcterms:created>
  <dcterms:modified xsi:type="dcterms:W3CDTF">2024-09-09T14:11:30Z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0x0101004645A90D4AF1594DA85FD2E0F7B5AA8E</vt:lpwstr>
  </property>
</Properties>
</file>