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C302C3-737D-FA60-2914-B725D20A95A9}" v="7" dt="2026-07-05T19:45:41.3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164" TargetMode="External"/><Relationship Id="rId2" Type="http://schemas.openxmlformats.org/officeDocument/2006/relationships/hyperlink" Target="https://icd.who.int/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ice.org.uk/guidance/ng134" TargetMode="External"/><Relationship Id="rId4" Type="http://schemas.openxmlformats.org/officeDocument/2006/relationships/hyperlink" Target="https://www.nice.org.uk/guidance/cg26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stress/statistics.htm" TargetMode="External"/><Relationship Id="rId2" Type="http://schemas.openxmlformats.org/officeDocument/2006/relationships/hyperlink" Target="https://www.mind.org.uk/informatio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 shot of a document&#10;&#10;AI-generated content may be incorrect.">
            <a:extLst>
              <a:ext uri="{FF2B5EF4-FFF2-40B4-BE49-F238E27FC236}">
                <a16:creationId xmlns:a16="http://schemas.microsoft.com/office/drawing/2014/main" id="{B3713205-3D5E-CA8F-8FA0-40E6E91383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0467" y="643467"/>
            <a:ext cx="5571065" cy="5571065"/>
          </a:xfrm>
          <a:prstGeom prst="rect">
            <a:avLst/>
          </a:prstGeom>
          <a:ln>
            <a:noFill/>
          </a:ln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4BAF30-D368-97C9-D0DA-FA638B76A922}"/>
              </a:ext>
            </a:extLst>
          </p:cNvPr>
          <p:cNvSpPr txBox="1"/>
          <p:nvPr/>
        </p:nvSpPr>
        <p:spPr>
          <a:xfrm>
            <a:off x="1568102" y="1372090"/>
            <a:ext cx="4760311" cy="1358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05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84AD47-E01C-063F-EBF7-0D5EC86A0A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3987" y="366713"/>
            <a:ext cx="9344025" cy="612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344722E-1C7D-5A1E-D7F7-EAD3366C57FC}"/>
              </a:ext>
            </a:extLst>
          </p:cNvPr>
          <p:cNvSpPr txBox="1"/>
          <p:nvPr/>
        </p:nvSpPr>
        <p:spPr>
          <a:xfrm>
            <a:off x="6990" y="14159"/>
            <a:ext cx="12161053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REFERENCE LIST </a:t>
            </a:r>
            <a:endParaRPr lang="en-US"/>
          </a:p>
          <a:p>
            <a:endParaRPr lang="en-GB" dirty="0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1. World Health Organization (2024) ICD‑11: International Classification of Diseases for Mortality and Morbidity Statistics. 11th rev. Geneva: World Health Organization.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https://icd.who.int/en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9 June 2026).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2. NHS Digital (2023) Mental Health Statistics: England, 2023. Leeds: NHS Digital.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3. Office for National Statistics (2023) Prevalence of Post‑Traumatic Stress Disorder (PTSD) in Great Britain, 2023. Newport: Office for National Statistics.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4. Office for National Statistics (2024) Mental Health and Wellbeing in the UK: 2024. Newport: Office for National Statistics.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5. Royal College of Psychiatrists (2025) CR254: Stress and Adjustment Disorders – Clinical Guidance. London: Royal College of Psychiatrists.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6. National Institute for Health and Care Excellence (2025) NG164: Complex Post‑Traumatic Stress Disorder: Recognition, Assessment and Management. London: NICE. Available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https://www.nice.org.uk/guidance/ng164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10 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7. National Institute for Health and Care Excellence (2018) CG26: Post‑traumatic Stress Disorder: Management.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London: NICE.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https://www.nice.org.uk/guidance/cg26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10 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8. National Institute for Health and Care Excellence (2020) NG134: Common Mental Health Disorders: Identification and Pathways to Care. London: NICE. Available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https://www.nice.org.uk/guidance/ng134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10 June 2026).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9. British Psychological Society (2023) Acute Stress Reactions: Practice Guidelines. Leicester: British Psychological Society.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10. British Psychological Society (2024) ICD‑11 Disorders Specifically Associated with Stress: Guidance for Practitioners. Leicester: British Psychological Society.</a:t>
            </a:r>
            <a:endParaRPr lang="en-GB"/>
          </a:p>
          <a:p>
            <a:br>
              <a:rPr lang="en-US" dirty="0"/>
            </a:br>
            <a:endParaRPr lang="en-US" dirty="0"/>
          </a:p>
          <a:p>
            <a:br>
              <a:rPr lang="en-US" dirty="0"/>
            </a:br>
            <a:endParaRPr lang="en-US" dirty="0"/>
          </a:p>
          <a:p>
            <a:endParaRPr lang="en-GB"/>
          </a:p>
          <a:p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6272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977D0BC-0634-C581-89DD-39CBAE4586F7}"/>
              </a:ext>
            </a:extLst>
          </p:cNvPr>
          <p:cNvSpPr txBox="1"/>
          <p:nvPr/>
        </p:nvSpPr>
        <p:spPr>
          <a:xfrm>
            <a:off x="-1781" y="-252398"/>
            <a:ext cx="11887554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r>
              <a:rPr lang="en-GB" dirty="0" err="1"/>
              <a:t>vv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11. NHS Talking Therapies (2025) Annual Report 2024/25. London: NHS England.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12. Mind (2024a) Factsheet: Post‑Traumatic Stress Disorder (PTSD). London: Mind.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https://www.mind.org.uk/information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‑support/types‑of‑mental‑health‑problems/post‑traumatic‑stress‑disorder‑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ptsd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/ (Accessed: 16 June 2026).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13. Mind (2024b) Factsheet: Adjustment Disorders and Stress. London: Mind.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https://www.mind.org.uk/information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‑support/types‑of‑mental‑health‑problems/adjustment‑disorder/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(Accessed: 16 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14. Health and Safety Executive (2024) Work‑Related Stress, Anxiety and Depression Statistics 2024/25. London: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HSE.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https://www.hse.gov.uk/stress/statistics.htm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17 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15.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Maercker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A. and Eberle, D.J. (2022) ‘Disorders specifically associated with stress in ICD‑11’, Clinical Psychology in Europe, 4(2), pp. 1–16.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10.32872/cpe.97.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16.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Cloitre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M., Hyland, P.,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Karatzias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T. and Shevlin, M. (2022) ‘The ICD‑11 classification of trauma‑related disorders: development and validation’, European Journal of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Psychotraumatology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 13(1), p. 2023456.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10.1080/20008198.2022.2023456.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17. Hyland, P., Shevlin, M.,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Karatzias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T. and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Cloitre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M. (2021) ‘Prevalence and correlates of ICD‑11 PTSD and complex PTSD in the UK general population’, Journal of Traumatic Stress, 34(3), pp. 567–578.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10.1002/jts.22642.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18. Murphy, D., Busuttil, W. and Crawley, R. (2023) ‘Mental health of UK military veterans: prevalence of ICD‑11 stress‑related disorders’, British Journal of Psychiatry, 222(4), pp. 214–221.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10.1192/bjp.2022.124.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19. Evans, S.C., Reed, G.M. and Saxena, S. (2022) ‘ICD‑11 disorders specifically associated with stress: international field trial results’, Journal of Psychopathology and Clinical Science, 131(2), pp. 145–158.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10.1037/abn0000754.</a:t>
            </a:r>
            <a:endParaRPr lang="en-GB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184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1718E6D-68F2-4571-93EA-ACB50400E705}"/>
              </a:ext>
            </a:extLst>
          </p:cNvPr>
          <p:cNvSpPr txBox="1"/>
          <p:nvPr/>
        </p:nvSpPr>
        <p:spPr>
          <a:xfrm>
            <a:off x="188241" y="-341799"/>
            <a:ext cx="1200175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endParaRPr lang="en-GB"/>
          </a:p>
          <a:p>
            <a:pPr algn="l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7A49D8-5E84-8D71-5AC5-B22BAAEB44D8}"/>
              </a:ext>
            </a:extLst>
          </p:cNvPr>
          <p:cNvSpPr txBox="1"/>
          <p:nvPr/>
        </p:nvSpPr>
        <p:spPr>
          <a:xfrm>
            <a:off x="119008" y="39669"/>
            <a:ext cx="11887554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20. Shevlin, M., Hyland, P. and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Karatzias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T. (2020) ‘Measuring ICD‑11 adjustment disorder: development and validation of the International Adjustment Disorder Questionnaire’, Acta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Psychiatrica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Scandinavica, 141(3), pp. 265–274.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10.1111/acps.13146.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21. West Midlands Public Health Observatory (2024) Mental Health Profile: West Midlands Region 2024. Birmingham: WM PHO.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22. NHS England (2023) Mental Health Implementation Plan 2023–2030. London: NHS England.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23. Defence Statistics (2024) UK Armed Forces Mental Health Annual Report 2024. London: Ministry of Defence.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24. Kilpatrick, D.G., Resnick, H.S. and Acierno, R. (2023) ‘Stress‑related disorders: epidemiology and public health impact in the UK’, Psychological Medicine, 53(15), pp. 4521–4532.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10.1017/S003329172200387X.</a:t>
            </a:r>
            <a:endParaRPr lang="en-GB" dirty="0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25. CBT Works (2024) Evidence Base: Adjustment Disorder Treatment in UK Primary Care. Manchester: CBT Works.</a:t>
            </a:r>
            <a:endParaRPr lang="en-GB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705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146</cp:revision>
  <dcterms:created xsi:type="dcterms:W3CDTF">2026-06-30T13:25:09Z</dcterms:created>
  <dcterms:modified xsi:type="dcterms:W3CDTF">2026-07-05T19:45:53Z</dcterms:modified>
</cp:coreProperties>
</file>