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0" r:id="rId3"/>
    <p:sldId id="261" r:id="rId4"/>
    <p:sldId id="594" r:id="rId5"/>
    <p:sldId id="596" r:id="rId6"/>
    <p:sldId id="262" r:id="rId7"/>
    <p:sldId id="598" r:id="rId8"/>
    <p:sldId id="267" r:id="rId9"/>
    <p:sldId id="595" r:id="rId10"/>
    <p:sldId id="59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5" autoAdjust="0"/>
    <p:restoredTop sz="81890" autoAdjust="0"/>
  </p:normalViewPr>
  <p:slideViewPr>
    <p:cSldViewPr snapToGrid="0">
      <p:cViewPr varScale="1">
        <p:scale>
          <a:sx n="88" d="100"/>
          <a:sy n="88" d="100"/>
        </p:scale>
        <p:origin x="1480" y="192"/>
      </p:cViewPr>
      <p:guideLst/>
    </p:cSldViewPr>
  </p:slideViewPr>
  <p:outlineViewPr>
    <p:cViewPr>
      <p:scale>
        <a:sx n="33" d="100"/>
        <a:sy n="33" d="100"/>
      </p:scale>
      <p:origin x="0" y="-29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53FC-CFD5-F02B-84B7-494F08AC1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8B4E77-C8DD-D371-3CCE-51676349E9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00AD74-48C1-AB64-4450-3373FC6378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90B8A-E034-8D44-9FBF-DC788ADDAE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49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095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18/12/2025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store.mintel.com/report/uk-fruit-juice-juice-drinks-and-smoothies-market-report" TargetMode="External"/><Relationship Id="rId3" Type="http://schemas.openxmlformats.org/officeDocument/2006/relationships/hyperlink" Target="https://www.studocu.com/en-gb/document/university-of-sussex/strategy/joe-and-the-juice-strategy-report-external-and-internal-analysis/21108848" TargetMode="External"/><Relationship Id="rId7" Type="http://schemas.openxmlformats.org/officeDocument/2006/relationships/hyperlink" Target="https://www.richtmann.org/journal/index.php/mjss/article/view/7294?utm_source=chatgpt.co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uidance/deposit-return-scheme-drinks-producer-and-retailer-responsibilities" TargetMode="External"/><Relationship Id="rId5" Type="http://schemas.openxmlformats.org/officeDocument/2006/relationships/hyperlink" Target="https://www.fdf.org.uk/fdf/business-insights-and-economics/facts-and-stats/" TargetMode="External"/><Relationship Id="rId10" Type="http://schemas.openxmlformats.org/officeDocument/2006/relationships/hyperlink" Target="https://www.thegrocer.co.uk/news/fruit-and-veg-supply-critically-threatened-by-climate-breakdown-in-key-growing-regions/707828.article" TargetMode="External"/><Relationship Id="rId4" Type="http://schemas.openxmlformats.org/officeDocument/2006/relationships/hyperlink" Target="https://www.bbc.co.uk/bitesize/guides/zpx7gdm/revision/5" TargetMode="External"/><Relationship Id="rId9" Type="http://schemas.openxmlformats.org/officeDocument/2006/relationships/hyperlink" Target="https://www.rightmove.co.uk/properties/156904670#/?channel=COM_L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30874"/>
            <a:ext cx="10515600" cy="310569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entury" panose="02040604050505020304" pitchFamily="18" charset="0"/>
              </a:rPr>
              <a:t>Enterprise and Entrepreneurship</a:t>
            </a:r>
            <a:br>
              <a:rPr lang="en-GB" dirty="0">
                <a:latin typeface="Century" panose="02040604050505020304" pitchFamily="18" charset="0"/>
              </a:rPr>
            </a:br>
            <a:br>
              <a:rPr lang="en-GB" dirty="0">
                <a:latin typeface="Century" panose="02040604050505020304" pitchFamily="18" charset="0"/>
              </a:rPr>
            </a:br>
            <a:r>
              <a:rPr lang="en-GB" dirty="0">
                <a:latin typeface="Century" panose="02040604050505020304" pitchFamily="18" charset="0"/>
              </a:rPr>
              <a:t>Business plan</a:t>
            </a:r>
            <a:br>
              <a:rPr lang="en-GB" dirty="0">
                <a:latin typeface="Century" panose="02040604050505020304" pitchFamily="18" charset="0"/>
              </a:rPr>
            </a:br>
            <a:br>
              <a:rPr lang="en-GB" dirty="0">
                <a:latin typeface="Century" panose="02040604050505020304" pitchFamily="18" charset="0"/>
              </a:rPr>
            </a:br>
            <a:r>
              <a:rPr lang="en-GB" dirty="0">
                <a:latin typeface="Century" panose="02040604050505020304" pitchFamily="18" charset="0"/>
              </a:rPr>
              <a:t>“</a:t>
            </a:r>
            <a:r>
              <a:rPr lang="en-GB" b="1" dirty="0">
                <a:latin typeface="Century" panose="02040604050505020304" pitchFamily="18" charset="0"/>
              </a:rPr>
              <a:t>LIQUID BOOST”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24478"/>
            <a:ext cx="10515600" cy="267280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entury" panose="02040604050505020304" pitchFamily="18" charset="0"/>
              </a:rPr>
              <a:t>Lecturer: Thomas Adeyemi</a:t>
            </a:r>
          </a:p>
          <a:p>
            <a:pPr marL="0" indent="0">
              <a:buNone/>
            </a:pPr>
            <a:r>
              <a:rPr lang="en-GB" dirty="0">
                <a:latin typeface="Century" panose="02040604050505020304" pitchFamily="18" charset="0"/>
              </a:rPr>
              <a:t>Student: Roberts </a:t>
            </a:r>
            <a:r>
              <a:rPr lang="en-GB" dirty="0" err="1">
                <a:latin typeface="Century" panose="02040604050505020304" pitchFamily="18" charset="0"/>
              </a:rPr>
              <a:t>Znotins</a:t>
            </a:r>
            <a:r>
              <a:rPr lang="en-GB" dirty="0">
                <a:latin typeface="Century" panose="02040604050505020304" pitchFamily="18" charset="0"/>
              </a:rPr>
              <a:t> - 2416071. </a:t>
            </a:r>
          </a:p>
          <a:p>
            <a:pPr marL="0" indent="0">
              <a:buNone/>
            </a:pPr>
            <a:r>
              <a:rPr lang="en-GB" dirty="0">
                <a:latin typeface="Century" panose="02040604050505020304" pitchFamily="18" charset="0"/>
              </a:rPr>
              <a:t>Module code: </a:t>
            </a:r>
            <a:r>
              <a:rPr lang="en-GB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LCLM4006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1</a:t>
            </a: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8.12.2025.</a:t>
            </a:r>
            <a:endParaRPr lang="en-GB" dirty="0">
              <a:solidFill>
                <a:srgbClr val="000000"/>
              </a:solidFill>
              <a:effectLst/>
              <a:latin typeface="Century" panose="02040604050505020304" pitchFamily="18" charset="0"/>
            </a:endParaRPr>
          </a:p>
          <a:p>
            <a:pPr marL="0" indent="0">
              <a:buNone/>
            </a:pPr>
            <a:endParaRPr lang="en-GB" dirty="0"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“Liquid Boost”  is delivering fresh, mood and energy boosting juices for wellbeing and active lifestyle.</a:t>
            </a:r>
          </a:p>
          <a:p>
            <a:pPr marL="0" indent="0" algn="just">
              <a:buNone/>
            </a:pPr>
            <a:r>
              <a:rPr lang="en-GB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”Liquid </a:t>
            </a: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Boost” is a café that can host up to 30 guests at a time, meanwhile functioning as a production hub for subscription and event orders as well as general deliveries. </a:t>
            </a:r>
          </a:p>
          <a:p>
            <a:pPr marL="0" indent="0" algn="just">
              <a:buNone/>
            </a:pPr>
            <a:r>
              <a:rPr lang="en-GB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“Liquid Boost” is specialised in premium cold-pressed juices</a:t>
            </a: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 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enriched with vitamins, medicinal mushrooms, tinctures and probiotics.</a:t>
            </a: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 K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itchen is offering snacks, salads, bakes and  seasonal dishes.</a:t>
            </a:r>
          </a:p>
          <a:p>
            <a:pPr marL="0" indent="0">
              <a:buNone/>
            </a:pPr>
            <a:endParaRPr lang="en-GB" dirty="0">
              <a:latin typeface="Century" panose="020406040505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540581" y="609917"/>
            <a:ext cx="61462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0" dirty="0">
                <a:effectLst/>
                <a:latin typeface="Century" panose="02040604050505020304" pitchFamily="18" charset="0"/>
              </a:rPr>
              <a:t>Overview of the Business Idea</a:t>
            </a:r>
            <a:endParaRPr lang="en-GB" sz="3200" b="1" dirty="0"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64" y="1352096"/>
            <a:ext cx="10515600" cy="4739767"/>
          </a:xfrm>
        </p:spPr>
        <p:txBody>
          <a:bodyPr>
            <a:normAutofit fontScale="85000" lnSpcReduction="20000"/>
          </a:bodyPr>
          <a:lstStyle/>
          <a:p>
            <a:endParaRPr lang="en-GB" dirty="0">
              <a:latin typeface="Century" panose="020406040505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Century" panose="02040604050505020304" pitchFamily="18" charset="0"/>
              </a:rPr>
              <a:t>“</a:t>
            </a:r>
            <a:r>
              <a:rPr lang="en-GB" dirty="0" err="1">
                <a:latin typeface="Century" panose="02040604050505020304" pitchFamily="18" charset="0"/>
              </a:rPr>
              <a:t>Liqiud</a:t>
            </a:r>
            <a:r>
              <a:rPr lang="en-GB" dirty="0">
                <a:latin typeface="Century" panose="02040604050505020304" pitchFamily="18" charset="0"/>
              </a:rPr>
              <a:t> Boost” will operate as Limited company. It is the best option to operate and minimise risks for own money invested, meanwhile building trusted portfolio for banks, suppliers or investors. </a:t>
            </a:r>
          </a:p>
          <a:p>
            <a:pPr marL="0" indent="0">
              <a:buNone/>
            </a:pPr>
            <a:endParaRPr lang="en-GB" b="1" dirty="0">
              <a:latin typeface="Century" panose="02040604050505020304" pitchFamily="18" charset="0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At the beginning the founder and CEO will oversee the business and take on multiple roles to ensure smooth operations. The core team will include a general manager and front of house staff who deliver customer service at the café and external events. </a:t>
            </a: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ead chef and nutrition specialist who designs the menu and manages kitchen operations. Marketing and events organiser responsible for promotions, social media, and coordinating mobile events. 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This lean structure is effective for launch and will gradually expand as the business grows, allowing the CEO to step back from daily duties and focus on opening additional branches.</a:t>
            </a:r>
            <a:br>
              <a:rPr lang="en-GB" dirty="0">
                <a:latin typeface="Century" panose="02040604050505020304" pitchFamily="18" charset="0"/>
              </a:rPr>
            </a:br>
            <a:endParaRPr lang="en-GB" dirty="0">
              <a:latin typeface="Century" panose="02040604050505020304" pitchFamily="18" charset="0"/>
            </a:endParaRPr>
          </a:p>
          <a:p>
            <a:endParaRPr lang="en-GB" dirty="0">
              <a:latin typeface="Century" panose="020406040505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838200" y="681037"/>
            <a:ext cx="11030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entury" panose="02040604050505020304" pitchFamily="18" charset="0"/>
              </a:rPr>
              <a:t>Legal Format and Management Structure</a:t>
            </a:r>
          </a:p>
          <a:p>
            <a:endParaRPr lang="en-GB" sz="3200" b="1" dirty="0"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z="1800" b="1" smtClean="0"/>
              <a:pPr/>
              <a:t>4</a:t>
            </a:fld>
            <a:endParaRPr lang="en-GB" sz="1800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779446-1106-0E88-3BC9-072C4BC14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7029"/>
            <a:ext cx="10515600" cy="5639934"/>
          </a:xfrm>
        </p:spPr>
        <p:txBody>
          <a:bodyPr>
            <a:normAutofit/>
          </a:bodyPr>
          <a:lstStyle/>
          <a:p>
            <a:endParaRPr lang="en-US" sz="1800" b="1" dirty="0"/>
          </a:p>
        </p:txBody>
      </p:sp>
      <p:sp>
        <p:nvSpPr>
          <p:cNvPr id="7" name="Text Box 1">
            <a:extLst>
              <a:ext uri="{FF2B5EF4-FFF2-40B4-BE49-F238E27FC236}">
                <a16:creationId xmlns:a16="http://schemas.microsoft.com/office/drawing/2014/main" id="{B740BDBA-08D8-D77A-8A27-90E3BEBC6691}"/>
              </a:ext>
            </a:extLst>
          </p:cNvPr>
          <p:cNvSpPr txBox="1"/>
          <p:nvPr/>
        </p:nvSpPr>
        <p:spPr>
          <a:xfrm>
            <a:off x="5371465" y="1289526"/>
            <a:ext cx="2198098" cy="7554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Owner/CEO</a:t>
            </a:r>
          </a:p>
        </p:txBody>
      </p:sp>
      <p:sp>
        <p:nvSpPr>
          <p:cNvPr id="8" name="Text Box 1">
            <a:extLst>
              <a:ext uri="{FF2B5EF4-FFF2-40B4-BE49-F238E27FC236}">
                <a16:creationId xmlns:a16="http://schemas.microsoft.com/office/drawing/2014/main" id="{1F97DC0F-CC3A-0C7A-4CC8-A7B57C328A47}"/>
              </a:ext>
            </a:extLst>
          </p:cNvPr>
          <p:cNvSpPr txBox="1"/>
          <p:nvPr/>
        </p:nvSpPr>
        <p:spPr>
          <a:xfrm>
            <a:off x="2510064" y="2727323"/>
            <a:ext cx="2198097" cy="7016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General Manager</a:t>
            </a:r>
          </a:p>
        </p:txBody>
      </p:sp>
      <p:sp>
        <p:nvSpPr>
          <p:cNvPr id="9" name="Text Box 1">
            <a:extLst>
              <a:ext uri="{FF2B5EF4-FFF2-40B4-BE49-F238E27FC236}">
                <a16:creationId xmlns:a16="http://schemas.microsoft.com/office/drawing/2014/main" id="{A1FE8BE4-153B-6BB2-4E69-0DC378F663EF}"/>
              </a:ext>
            </a:extLst>
          </p:cNvPr>
          <p:cNvSpPr txBox="1"/>
          <p:nvPr/>
        </p:nvSpPr>
        <p:spPr>
          <a:xfrm>
            <a:off x="8192226" y="2673510"/>
            <a:ext cx="2198098" cy="7554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Head chef &amp; nutrition specialist</a:t>
            </a:r>
          </a:p>
        </p:txBody>
      </p:sp>
      <p:sp>
        <p:nvSpPr>
          <p:cNvPr id="11" name="Text Box 1">
            <a:extLst>
              <a:ext uri="{FF2B5EF4-FFF2-40B4-BE49-F238E27FC236}">
                <a16:creationId xmlns:a16="http://schemas.microsoft.com/office/drawing/2014/main" id="{DD3FB518-1DD3-C8D3-C49C-09F8A88FAC8D}"/>
              </a:ext>
            </a:extLst>
          </p:cNvPr>
          <p:cNvSpPr txBox="1"/>
          <p:nvPr/>
        </p:nvSpPr>
        <p:spPr>
          <a:xfrm>
            <a:off x="8192225" y="4176871"/>
            <a:ext cx="2198097" cy="7554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Kitchen staff</a:t>
            </a:r>
          </a:p>
        </p:txBody>
      </p:sp>
      <p:sp>
        <p:nvSpPr>
          <p:cNvPr id="12" name="Text Box 1">
            <a:extLst>
              <a:ext uri="{FF2B5EF4-FFF2-40B4-BE49-F238E27FC236}">
                <a16:creationId xmlns:a16="http://schemas.microsoft.com/office/drawing/2014/main" id="{88DE8DAA-5E67-FC00-CE50-E5F4C4135140}"/>
              </a:ext>
            </a:extLst>
          </p:cNvPr>
          <p:cNvSpPr txBox="1"/>
          <p:nvPr/>
        </p:nvSpPr>
        <p:spPr>
          <a:xfrm>
            <a:off x="5371465" y="4121011"/>
            <a:ext cx="2177778" cy="75548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Delivery and events staff</a:t>
            </a:r>
          </a:p>
        </p:txBody>
      </p:sp>
      <p:sp>
        <p:nvSpPr>
          <p:cNvPr id="13" name="Text Box 1">
            <a:extLst>
              <a:ext uri="{FF2B5EF4-FFF2-40B4-BE49-F238E27FC236}">
                <a16:creationId xmlns:a16="http://schemas.microsoft.com/office/drawing/2014/main" id="{74C736C4-3FCE-342F-B2DD-4C3D3B5C1051}"/>
              </a:ext>
            </a:extLst>
          </p:cNvPr>
          <p:cNvSpPr txBox="1"/>
          <p:nvPr/>
        </p:nvSpPr>
        <p:spPr>
          <a:xfrm>
            <a:off x="2510064" y="4152578"/>
            <a:ext cx="2177778" cy="7016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Front of house</a:t>
            </a:r>
          </a:p>
        </p:txBody>
      </p:sp>
      <p:sp>
        <p:nvSpPr>
          <p:cNvPr id="14" name="Text Box 1">
            <a:extLst>
              <a:ext uri="{FF2B5EF4-FFF2-40B4-BE49-F238E27FC236}">
                <a16:creationId xmlns:a16="http://schemas.microsoft.com/office/drawing/2014/main" id="{FB582698-C1B6-A97B-94E4-0FEB36A0C413}"/>
              </a:ext>
            </a:extLst>
          </p:cNvPr>
          <p:cNvSpPr txBox="1"/>
          <p:nvPr/>
        </p:nvSpPr>
        <p:spPr>
          <a:xfrm>
            <a:off x="5351145" y="2727324"/>
            <a:ext cx="2198098" cy="7016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  <a:effectLst>
            <a:softEdge rad="254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Marketing &amp; events organiser</a:t>
            </a:r>
          </a:p>
        </p:txBody>
      </p:sp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5AAE5-9A98-146A-B93F-F8C238253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5D75C0-0A25-359F-0765-450E62EEB4F8}"/>
              </a:ext>
            </a:extLst>
          </p:cNvPr>
          <p:cNvSpPr txBox="1"/>
          <p:nvPr/>
        </p:nvSpPr>
        <p:spPr>
          <a:xfrm>
            <a:off x="979081" y="205959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entury" panose="02040604050505020304" pitchFamily="18" charset="0"/>
              </a:rPr>
              <a:t>PESTEL Analysis</a:t>
            </a:r>
            <a:endParaRPr lang="en-GB" sz="3200" b="1" dirty="0">
              <a:latin typeface="Century" panose="020406040505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5A39F5-BB5E-67AB-7BAB-C81F4C8C0AF7}"/>
              </a:ext>
            </a:extLst>
          </p:cNvPr>
          <p:cNvSpPr txBox="1"/>
          <p:nvPr/>
        </p:nvSpPr>
        <p:spPr>
          <a:xfrm>
            <a:off x="979081" y="958175"/>
            <a:ext cx="1063718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entury" panose="02040604050505020304" pitchFamily="18" charset="0"/>
              </a:rPr>
              <a:t>Political </a:t>
            </a:r>
            <a:r>
              <a:rPr lang="en-GB" sz="2800" dirty="0">
                <a:latin typeface="Century" panose="02040604050505020304" pitchFamily="18" charset="0"/>
              </a:rPr>
              <a:t>–</a:t>
            </a:r>
            <a:r>
              <a:rPr lang="en-GB" sz="2800" b="1" dirty="0">
                <a:latin typeface="Century" panose="02040604050505020304" pitchFamily="18" charset="0"/>
              </a:rPr>
              <a:t> </a:t>
            </a:r>
            <a:r>
              <a:rPr lang="en-GB" sz="2800" b="1" dirty="0" err="1">
                <a:latin typeface="Century" panose="02040604050505020304" pitchFamily="18" charset="0"/>
              </a:rPr>
              <a:t>b</a:t>
            </a:r>
            <a:r>
              <a:rPr lang="en-GB" sz="2800" dirty="0" err="1">
                <a:latin typeface="Century" panose="02040604050505020304" pitchFamily="18" charset="0"/>
              </a:rPr>
              <a:t>rexit</a:t>
            </a:r>
            <a:r>
              <a:rPr lang="en-GB" sz="2800" dirty="0">
                <a:latin typeface="Century" panose="02040604050505020304" pitchFamily="18" charset="0"/>
              </a:rPr>
              <a:t> effect on buying costs.</a:t>
            </a:r>
            <a:endParaRPr lang="en-GB" sz="2800" b="1" dirty="0">
              <a:latin typeface="Century" panose="02040604050505020304" pitchFamily="18" charset="0"/>
            </a:endParaRPr>
          </a:p>
          <a:p>
            <a:r>
              <a:rPr lang="en-GB" sz="2800" b="1" dirty="0">
                <a:latin typeface="Century" panose="02040604050505020304" pitchFamily="18" charset="0"/>
              </a:rPr>
              <a:t>Economic</a:t>
            </a:r>
            <a:r>
              <a:rPr lang="en-GB" sz="2800" dirty="0">
                <a:latin typeface="Century" panose="02040604050505020304" pitchFamily="18" charset="0"/>
              </a:rPr>
              <a:t> – sugar tax influence in low sugar drinks.</a:t>
            </a:r>
            <a:endParaRPr lang="en-GB" sz="2800" b="1" dirty="0">
              <a:latin typeface="Century" panose="02040604050505020304" pitchFamily="18" charset="0"/>
            </a:endParaRPr>
          </a:p>
          <a:p>
            <a:r>
              <a:rPr lang="en-GB" sz="2800" b="1" dirty="0">
                <a:latin typeface="Century" panose="02040604050505020304" pitchFamily="18" charset="0"/>
              </a:rPr>
              <a:t>Social</a:t>
            </a:r>
            <a:r>
              <a:rPr lang="en-GB" sz="2800" dirty="0">
                <a:latin typeface="Century" panose="02040604050505020304" pitchFamily="18" charset="0"/>
              </a:rPr>
              <a:t> – it is popular in society to follow healthy diets and boost vitamins and proteins.</a:t>
            </a:r>
          </a:p>
          <a:p>
            <a:r>
              <a:rPr lang="en-GB" sz="2800" b="1" dirty="0">
                <a:latin typeface="Century" panose="02040604050505020304" pitchFamily="18" charset="0"/>
              </a:rPr>
              <a:t>Technological – </a:t>
            </a:r>
            <a:r>
              <a:rPr lang="en-GB" sz="2800" dirty="0">
                <a:latin typeface="Century" panose="02040604050505020304" pitchFamily="18" charset="0"/>
              </a:rPr>
              <a:t>app that support ordering in café, subscription service and loyalty program.</a:t>
            </a:r>
          </a:p>
          <a:p>
            <a:r>
              <a:rPr lang="en-GB" sz="2800" b="1" dirty="0">
                <a:latin typeface="Century" panose="02040604050505020304" pitchFamily="18" charset="0"/>
              </a:rPr>
              <a:t>Environmental – </a:t>
            </a:r>
            <a:r>
              <a:rPr lang="en-GB" sz="2800" dirty="0">
                <a:latin typeface="Century" panose="02040604050505020304" pitchFamily="18" charset="0"/>
              </a:rPr>
              <a:t>distributed food through apps, upcoming deposit scheme to support environmental sustainability.</a:t>
            </a:r>
          </a:p>
          <a:p>
            <a:r>
              <a:rPr lang="en-GB" sz="2800" b="1" dirty="0">
                <a:latin typeface="Century" panose="02040604050505020304" pitchFamily="18" charset="0"/>
              </a:rPr>
              <a:t>Legal – </a:t>
            </a:r>
            <a:r>
              <a:rPr lang="en-GB" sz="2800" dirty="0">
                <a:latin typeface="Century" panose="02040604050505020304" pitchFamily="18" charset="0"/>
              </a:rPr>
              <a:t>health and safety laws, human resources, and trademark.</a:t>
            </a:r>
          </a:p>
          <a:p>
            <a:endParaRPr lang="en-GB" sz="2800" dirty="0">
              <a:latin typeface="Century" panose="02040604050505020304" pitchFamily="18" charset="0"/>
            </a:endParaRPr>
          </a:p>
          <a:p>
            <a:r>
              <a:rPr lang="en-GB" altLang="en-US" sz="2800" dirty="0">
                <a:latin typeface="Century" panose="02040604050505020304" pitchFamily="18" charset="0"/>
              </a:rPr>
              <a:t>”Liquid Boost” identifies market laws, tendencies and guidelines to succeed with competition, trends and regulations.</a:t>
            </a:r>
            <a:endParaRPr lang="en-GB" altLang="en-US" sz="2800" b="0" dirty="0"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7294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Century" panose="02040604050505020304" pitchFamily="18" charset="0"/>
              </a:rPr>
              <a:t>Fresh juice and natural health supplement business is popular trend for costumers that are looking to have more energy for daily routine and as lifestyle.</a:t>
            </a:r>
          </a:p>
          <a:p>
            <a:pPr marL="0" indent="0">
              <a:buNone/>
            </a:pPr>
            <a:r>
              <a:rPr lang="en-GB" dirty="0">
                <a:latin typeface="Century" panose="02040604050505020304" pitchFamily="18" charset="0"/>
              </a:rPr>
              <a:t>Targeting residents and delivery reachable customers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these customers are typically students, professionals, entrepreneurs, gym goers and fitness trainers whose busy lifestyles demand convenient, nutritious food and beverages.</a:t>
            </a:r>
          </a:p>
          <a:p>
            <a:pPr marL="0" indent="0">
              <a:buNone/>
            </a:pPr>
            <a:endParaRPr lang="en-GB" dirty="0">
              <a:latin typeface="Century" panose="020406040505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he “Liquid Boost” is  positioned as a premium provider of healthy juices and snacks recognised by its dedication to cold-pressed juices enriched with functional supplements, fresh and nutritious food made from organic ingredients.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entury" panose="02040604050505020304" pitchFamily="18" charset="0"/>
              </a:rPr>
              <a:t>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entury" panose="02040604050505020304" pitchFamily="18" charset="0"/>
              </a:rPr>
              <a:t>nique approach of  multi-channel operating model that includes a main café, a mobile unit attending markets and festivals, delivery services and a subscription service is key marketing strategy. </a:t>
            </a:r>
            <a:endParaRPr lang="en-GB" dirty="0">
              <a:latin typeface="Century" panose="020406040505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38200" y="681037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entury" panose="02040604050505020304" pitchFamily="18" charset="0"/>
              </a:rPr>
              <a:t>Marketing Strategies</a:t>
            </a:r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776E8-D8AB-F378-A8AB-5805EB3C8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1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E6F888-5D79-71D6-9800-3501C8C51B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8926119"/>
              </p:ext>
            </p:extLst>
          </p:nvPr>
        </p:nvGraphicFramePr>
        <p:xfrm>
          <a:off x="181495" y="174171"/>
          <a:ext cx="5508105" cy="602900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20813">
                  <a:extLst>
                    <a:ext uri="{9D8B030D-6E8A-4147-A177-3AD203B41FA5}">
                      <a16:colId xmlns:a16="http://schemas.microsoft.com/office/drawing/2014/main" val="3587019916"/>
                    </a:ext>
                  </a:extLst>
                </a:gridCol>
                <a:gridCol w="1969100">
                  <a:extLst>
                    <a:ext uri="{9D8B030D-6E8A-4147-A177-3AD203B41FA5}">
                      <a16:colId xmlns:a16="http://schemas.microsoft.com/office/drawing/2014/main" val="3985561513"/>
                    </a:ext>
                  </a:extLst>
                </a:gridCol>
                <a:gridCol w="726545">
                  <a:extLst>
                    <a:ext uri="{9D8B030D-6E8A-4147-A177-3AD203B41FA5}">
                      <a16:colId xmlns:a16="http://schemas.microsoft.com/office/drawing/2014/main" val="3260667396"/>
                    </a:ext>
                  </a:extLst>
                </a:gridCol>
                <a:gridCol w="1691647">
                  <a:extLst>
                    <a:ext uri="{9D8B030D-6E8A-4147-A177-3AD203B41FA5}">
                      <a16:colId xmlns:a16="http://schemas.microsoft.com/office/drawing/2014/main" val="2433808167"/>
                    </a:ext>
                  </a:extLst>
                </a:gridCol>
              </a:tblGrid>
              <a:tr h="525379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2000" b="1" u="none" strike="noStrike" dirty="0">
                          <a:effectLst/>
                          <a:latin typeface="Century" panose="02040604050505020304" pitchFamily="18" charset="0"/>
                        </a:rPr>
                        <a:t>Start up costs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179" marR="8179" marT="8179" marB="0" anchor="b"/>
                </a:tc>
                <a:extLst>
                  <a:ext uri="{0D108BD9-81ED-4DB2-BD59-A6C34878D82A}">
                    <a16:rowId xmlns:a16="http://schemas.microsoft.com/office/drawing/2014/main" val="767759208"/>
                  </a:ext>
                </a:extLst>
              </a:tr>
              <a:tr h="250968"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extLst>
                  <a:ext uri="{0D108BD9-81ED-4DB2-BD59-A6C34878D82A}">
                    <a16:rowId xmlns:a16="http://schemas.microsoft.com/office/drawing/2014/main" val="3945312476"/>
                  </a:ext>
                </a:extLst>
              </a:tr>
              <a:tr h="250968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Item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Price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916227806"/>
                  </a:ext>
                </a:extLst>
              </a:tr>
              <a:tr h="493790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Kitchen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9,500.00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3384046850"/>
                  </a:ext>
                </a:extLst>
              </a:tr>
              <a:tr h="506750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Front of house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9,500.00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1536263706"/>
                  </a:ext>
                </a:extLst>
              </a:tr>
              <a:tr h="506750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Renovations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8,000.00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2410805463"/>
                  </a:ext>
                </a:extLst>
              </a:tr>
              <a:tr h="999022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Electric Mobile Bike Unit/ market stall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8,000.00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792793972"/>
                  </a:ext>
                </a:extLst>
              </a:tr>
              <a:tr h="506750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Holding Stock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2,200.00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2868962346"/>
                  </a:ext>
                </a:extLst>
              </a:tr>
              <a:tr h="506750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Licences and permits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1,500.00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2102106166"/>
                  </a:ext>
                </a:extLst>
              </a:tr>
              <a:tr h="733971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LTD, trademark and digital marketing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5,000.00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extLst>
                  <a:ext uri="{0D108BD9-81ED-4DB2-BD59-A6C34878D82A}">
                    <a16:rowId xmlns:a16="http://schemas.microsoft.com/office/drawing/2014/main" val="2531820049"/>
                  </a:ext>
                </a:extLst>
              </a:tr>
              <a:tr h="57007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extLst>
                  <a:ext uri="{0D108BD9-81ED-4DB2-BD59-A6C34878D82A}">
                    <a16:rowId xmlns:a16="http://schemas.microsoft.com/office/drawing/2014/main" val="3856311972"/>
                  </a:ext>
                </a:extLst>
              </a:tr>
              <a:tr h="493790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Total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</a:t>
                      </a:r>
                      <a:r>
                        <a:rPr lang="en-GB" sz="1600" b="1" u="none" strike="noStrike" dirty="0">
                          <a:effectLst/>
                          <a:latin typeface="Century" panose="02040604050505020304" pitchFamily="18" charset="0"/>
                        </a:rPr>
                        <a:t>£   43,700.00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8179" marR="8179" marT="8179" marB="0" anchor="b"/>
                </a:tc>
                <a:extLst>
                  <a:ext uri="{0D108BD9-81ED-4DB2-BD59-A6C34878D82A}">
                    <a16:rowId xmlns:a16="http://schemas.microsoft.com/office/drawing/2014/main" val="147271292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EB199BA-B8D9-D585-038D-27652260B8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137931"/>
              </p:ext>
            </p:extLst>
          </p:nvPr>
        </p:nvGraphicFramePr>
        <p:xfrm>
          <a:off x="5979886" y="211138"/>
          <a:ext cx="5834743" cy="3046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87279">
                  <a:extLst>
                    <a:ext uri="{9D8B030D-6E8A-4147-A177-3AD203B41FA5}">
                      <a16:colId xmlns:a16="http://schemas.microsoft.com/office/drawing/2014/main" val="826008207"/>
                    </a:ext>
                  </a:extLst>
                </a:gridCol>
                <a:gridCol w="1265635">
                  <a:extLst>
                    <a:ext uri="{9D8B030D-6E8A-4147-A177-3AD203B41FA5}">
                      <a16:colId xmlns:a16="http://schemas.microsoft.com/office/drawing/2014/main" val="1072739723"/>
                    </a:ext>
                  </a:extLst>
                </a:gridCol>
                <a:gridCol w="820234">
                  <a:extLst>
                    <a:ext uri="{9D8B030D-6E8A-4147-A177-3AD203B41FA5}">
                      <a16:colId xmlns:a16="http://schemas.microsoft.com/office/drawing/2014/main" val="2060140598"/>
                    </a:ext>
                  </a:extLst>
                </a:gridCol>
                <a:gridCol w="1207609">
                  <a:extLst>
                    <a:ext uri="{9D8B030D-6E8A-4147-A177-3AD203B41FA5}">
                      <a16:colId xmlns:a16="http://schemas.microsoft.com/office/drawing/2014/main" val="3346006648"/>
                    </a:ext>
                  </a:extLst>
                </a:gridCol>
                <a:gridCol w="1353986">
                  <a:extLst>
                    <a:ext uri="{9D8B030D-6E8A-4147-A177-3AD203B41FA5}">
                      <a16:colId xmlns:a16="http://schemas.microsoft.com/office/drawing/2014/main" val="4047543204"/>
                    </a:ext>
                  </a:extLst>
                </a:gridCol>
              </a:tblGrid>
              <a:tr h="635000">
                <a:tc gridSpan="2">
                  <a:txBody>
                    <a:bodyPr/>
                    <a:lstStyle/>
                    <a:p>
                      <a:pPr algn="just" fontAlgn="ctr"/>
                      <a:r>
                        <a:rPr lang="en-GB" sz="2000" b="1" u="none" strike="noStrike" dirty="0">
                          <a:effectLst/>
                          <a:latin typeface="Century" panose="02040604050505020304" pitchFamily="18" charset="0"/>
                        </a:rPr>
                        <a:t>Fixed costs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56813660"/>
                  </a:ext>
                </a:extLst>
              </a:tr>
              <a:tr h="635000"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Rent, Business Rates and Council tax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2,500.00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086649624"/>
                  </a:ext>
                </a:extLst>
              </a:tr>
              <a:tr h="635000"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Unexpected/investment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203304160"/>
                  </a:ext>
                </a:extLst>
              </a:tr>
              <a:tr h="635000"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Accountant  and marketing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016387544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96366686"/>
                  </a:ext>
                </a:extLst>
              </a:tr>
              <a:tr h="7860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Total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 gridSpan="2"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  </a:t>
                      </a:r>
                      <a:r>
                        <a:rPr lang="en-GB" sz="1600" b="1" u="none" strike="noStrike" dirty="0">
                          <a:effectLst/>
                          <a:latin typeface="Century" panose="02040604050505020304" pitchFamily="18" charset="0"/>
                        </a:rPr>
                        <a:t>3,500.00</a:t>
                      </a:r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621995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B2EA01-65C8-FC50-435C-5A53AF05C7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3127016"/>
              </p:ext>
            </p:extLst>
          </p:nvPr>
        </p:nvGraphicFramePr>
        <p:xfrm>
          <a:off x="5979886" y="3448822"/>
          <a:ext cx="5819525" cy="275435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4308">
                  <a:extLst>
                    <a:ext uri="{9D8B030D-6E8A-4147-A177-3AD203B41FA5}">
                      <a16:colId xmlns:a16="http://schemas.microsoft.com/office/drawing/2014/main" val="1160638949"/>
                    </a:ext>
                  </a:extLst>
                </a:gridCol>
                <a:gridCol w="1177862">
                  <a:extLst>
                    <a:ext uri="{9D8B030D-6E8A-4147-A177-3AD203B41FA5}">
                      <a16:colId xmlns:a16="http://schemas.microsoft.com/office/drawing/2014/main" val="1928070093"/>
                    </a:ext>
                  </a:extLst>
                </a:gridCol>
                <a:gridCol w="1267983">
                  <a:extLst>
                    <a:ext uri="{9D8B030D-6E8A-4147-A177-3AD203B41FA5}">
                      <a16:colId xmlns:a16="http://schemas.microsoft.com/office/drawing/2014/main" val="4276381537"/>
                    </a:ext>
                  </a:extLst>
                </a:gridCol>
                <a:gridCol w="1146629">
                  <a:extLst>
                    <a:ext uri="{9D8B030D-6E8A-4147-A177-3AD203B41FA5}">
                      <a16:colId xmlns:a16="http://schemas.microsoft.com/office/drawing/2014/main" val="1321481497"/>
                    </a:ext>
                  </a:extLst>
                </a:gridCol>
                <a:gridCol w="1262743">
                  <a:extLst>
                    <a:ext uri="{9D8B030D-6E8A-4147-A177-3AD203B41FA5}">
                      <a16:colId xmlns:a16="http://schemas.microsoft.com/office/drawing/2014/main" val="127156204"/>
                    </a:ext>
                  </a:extLst>
                </a:gridCol>
              </a:tblGrid>
              <a:tr h="699912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Variable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entury" panose="02040604050505020304" pitchFamily="18" charset="0"/>
                        </a:rPr>
                        <a:t>cost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5749354"/>
                  </a:ext>
                </a:extLst>
              </a:tr>
              <a:tr h="41171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Month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Stock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Wages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Utilities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Total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203823018"/>
                  </a:ext>
                </a:extLst>
              </a:tr>
              <a:tr h="273789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January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£ 3,000.00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7,500.00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£ 800.00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£11,300.00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010730413"/>
                  </a:ext>
                </a:extLst>
              </a:tr>
              <a:tr h="273789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February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£ 4,800.00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7,500.00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£ 820.00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£13,120.00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171661053"/>
                  </a:ext>
                </a:extLst>
              </a:tr>
              <a:tr h="273789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March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£ 5,000.00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7,500.00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£ 850.00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£13,350.00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4134914055"/>
                  </a:ext>
                </a:extLst>
              </a:tr>
              <a:tr h="273789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April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£ 5,200.00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7,500.00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£ 870.00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£13,570.00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138927227"/>
                  </a:ext>
                </a:extLst>
              </a:tr>
              <a:tr h="273789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May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£ 6,000.00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8,500.00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£ 900.00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£15,400.00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223124033"/>
                  </a:ext>
                </a:extLst>
              </a:tr>
              <a:tr h="273789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June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£ 8,000.00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8,500.00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£ 920.00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£17,420.00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813088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5257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AAED982-89EC-A9C1-4893-83D916518B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583419"/>
              </p:ext>
            </p:extLst>
          </p:nvPr>
        </p:nvGraphicFramePr>
        <p:xfrm>
          <a:off x="355601" y="533200"/>
          <a:ext cx="11480798" cy="34068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52238">
                  <a:extLst>
                    <a:ext uri="{9D8B030D-6E8A-4147-A177-3AD203B41FA5}">
                      <a16:colId xmlns:a16="http://schemas.microsoft.com/office/drawing/2014/main" val="1299661206"/>
                    </a:ext>
                  </a:extLst>
                </a:gridCol>
                <a:gridCol w="2266618">
                  <a:extLst>
                    <a:ext uri="{9D8B030D-6E8A-4147-A177-3AD203B41FA5}">
                      <a16:colId xmlns:a16="http://schemas.microsoft.com/office/drawing/2014/main" val="3809354079"/>
                    </a:ext>
                  </a:extLst>
                </a:gridCol>
                <a:gridCol w="1901372">
                  <a:extLst>
                    <a:ext uri="{9D8B030D-6E8A-4147-A177-3AD203B41FA5}">
                      <a16:colId xmlns:a16="http://schemas.microsoft.com/office/drawing/2014/main" val="2064094005"/>
                    </a:ext>
                  </a:extLst>
                </a:gridCol>
                <a:gridCol w="1973943">
                  <a:extLst>
                    <a:ext uri="{9D8B030D-6E8A-4147-A177-3AD203B41FA5}">
                      <a16:colId xmlns:a16="http://schemas.microsoft.com/office/drawing/2014/main" val="248510999"/>
                    </a:ext>
                  </a:extLst>
                </a:gridCol>
                <a:gridCol w="2006096">
                  <a:extLst>
                    <a:ext uri="{9D8B030D-6E8A-4147-A177-3AD203B41FA5}">
                      <a16:colId xmlns:a16="http://schemas.microsoft.com/office/drawing/2014/main" val="285551462"/>
                    </a:ext>
                  </a:extLst>
                </a:gridCol>
                <a:gridCol w="1680531">
                  <a:extLst>
                    <a:ext uri="{9D8B030D-6E8A-4147-A177-3AD203B41FA5}">
                      <a16:colId xmlns:a16="http://schemas.microsoft.com/office/drawing/2014/main" val="2736344835"/>
                    </a:ext>
                  </a:extLst>
                </a:gridCol>
              </a:tblGrid>
              <a:tr h="802574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Financial Forecast Table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98675366"/>
                  </a:ext>
                </a:extLst>
              </a:tr>
              <a:tr h="573267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Month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Revenue 75% GP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Fixed Costs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Variable Costs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Total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Profit/Loss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5877235"/>
                  </a:ext>
                </a:extLst>
              </a:tr>
              <a:tr h="29482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January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         12,000.00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3,500.00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£   11,300.00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£14,800.00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 dirty="0">
                          <a:effectLst/>
                          <a:latin typeface="Century" panose="02040604050505020304" pitchFamily="18" charset="0"/>
                        </a:rPr>
                        <a:t> </a:t>
                      </a:r>
                      <a:r>
                        <a:rPr lang="en-GB" sz="1600" u="none" strike="noStrike" dirty="0">
                          <a:solidFill>
                            <a:srgbClr val="FF0000"/>
                          </a:solidFill>
                          <a:effectLst/>
                          <a:latin typeface="Century" panose="02040604050505020304" pitchFamily="18" charset="0"/>
                        </a:rPr>
                        <a:t>£ -2,800.00</a:t>
                      </a:r>
                      <a:endParaRPr lang="en-GB" sz="1600" b="1" i="0" u="none" strike="noStrike" dirty="0">
                        <a:solidFill>
                          <a:srgbClr val="FF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2626285"/>
                  </a:ext>
                </a:extLst>
              </a:tr>
              <a:tr h="29482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February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         19,200.00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3,500.00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13,120.00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£18,240.00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960.00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4546350"/>
                  </a:ext>
                </a:extLst>
              </a:tr>
              <a:tr h="29482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March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         20,000.00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3,500.00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13,350.00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£18,600.00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1,400.00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7165715"/>
                  </a:ext>
                </a:extLst>
              </a:tr>
              <a:tr h="29482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April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         20,800.00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3,500.00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13,570.00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£18,910.00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1,890.00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77629096"/>
                  </a:ext>
                </a:extLst>
              </a:tr>
              <a:tr h="29482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May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         24,000.00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3,500.00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15,400.00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£19,250.00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4,750.00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297756"/>
                  </a:ext>
                </a:extLst>
              </a:tr>
              <a:tr h="294823"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June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               32,000.00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3,500.00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   17,420.00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£19,570.00 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ctr"/>
                      <a:r>
                        <a:rPr lang="en-GB" sz="1600" u="none" strike="noStrike">
                          <a:effectLst/>
                          <a:latin typeface="Century" panose="02040604050505020304" pitchFamily="18" charset="0"/>
                        </a:rPr>
                        <a:t> £12,430.00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4862528"/>
                  </a:ext>
                </a:extLst>
              </a:tr>
              <a:tr h="26206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entury" panose="02040604050505020304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073681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CA2B64-B140-DFF6-BD92-03B5EDB07F0F}"/>
              </a:ext>
            </a:extLst>
          </p:cNvPr>
          <p:cNvSpPr txBox="1"/>
          <p:nvPr/>
        </p:nvSpPr>
        <p:spPr>
          <a:xfrm>
            <a:off x="355601" y="4057651"/>
            <a:ext cx="6096000" cy="20107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needed: £50, 000.</a:t>
            </a: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Startup: £43,700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January loss: £2,800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January fixed costs: £3,500</a:t>
            </a:r>
          </a:p>
        </p:txBody>
      </p:sp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Any questions??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810F09-04C8-1477-9A62-2AB3A3063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63E62-2824-3753-F810-6C0B46D23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54004-A77B-89A7-EC9D-58E249E7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0628"/>
            <a:ext cx="10515600" cy="66017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D52082-B73E-6EE2-BCAC-EF7351981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71" y="678997"/>
            <a:ext cx="11078029" cy="585243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Anon. (2021/2022)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Joe and the Juice Strategy Report – External &amp; Internal Analysis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[online] University of Sussex.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https://www.studocu.com/en-gb/document/university-of-sussex/strategy/joe-and-the-juice-strategy-report-external-and-internal-analysis/21108848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[Accessed 8 December 2025].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i="1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BBC Bitesize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(2025). </a:t>
            </a:r>
            <a:r>
              <a:rPr lang="en-GB" sz="1200" i="1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Private limited company - Types of business organisations - National 5 Business management Revision - BBC Bitesize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(2025).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https://www.bbc.co.uk/bitesize/guides/zpx7gdm/revision/5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[Accessed: 06</a:t>
            </a:r>
            <a:r>
              <a:rPr lang="en-GB" sz="1200" baseline="300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December 2025].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i="1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Food and drink industry - Facts and stats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(2024).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https://www.fdf.org.uk/fdf/business-insights-and-economics/facts-and-stats/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. [Accessed : 07</a:t>
            </a:r>
            <a:r>
              <a:rPr lang="en-GB" sz="1200" baseline="300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December 2025].</a:t>
            </a:r>
            <a:endParaRPr lang="en-GB" sz="12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GOV.UK (2025, January 30)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Deposit Return Scheme: Drinks producer and retailer responsibilities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[online].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https://www.gov.uk/guidance/deposit-return-scheme-drinks-producer-and-retailer-responsibilities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(Accessed: 8 December 2025).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Kampamba, J. (2015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).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 analysis of the potential target market through the application of the STP principle/model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Mediterranean Journal of Social Sciences, 6</a:t>
            </a: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(4 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Suppl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3), pp. 324.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https://www.richtmann.org/journal/index.php/mjss/article/view/7294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(Accessed: [Accessed: 8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December]).</a:t>
            </a:r>
            <a:endParaRPr lang="en-GB" sz="12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Mintel (2025). </a:t>
            </a:r>
            <a:r>
              <a:rPr lang="en-GB" sz="1200" i="1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UK juice market analysis and trends | Mintel Reports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sz="1200" i="1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Mintel Store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https://store.mintel.com/report/uk-fruit-juice-juice-drinks-and-smoothies-market-report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[Accessed: 07</a:t>
            </a:r>
            <a:r>
              <a:rPr lang="en-GB" sz="1200" baseline="300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5103E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December 2025]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Rightmove Group. (no date)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Church Hill Road, East Barnet — Restaurant to lease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[online]. Rightmove. Available 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at:</a:t>
            </a:r>
            <a:r>
              <a:rPr lang="en-GB" sz="1200" u="sng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9"/>
              </a:rPr>
              <a:t>https</a:t>
            </a:r>
            <a:r>
              <a:rPr lang="en-GB" sz="12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9"/>
              </a:rPr>
              <a:t>://www.rightmove.co.uk/properties/156904670#/?channel=COM_LET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[Accessed: 8 December 2025].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White, K. (2025).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‘Fruit &amp; veg supply critically threatened by climate breakdown in key growing regions’.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Grocer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5 August.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10"/>
              </a:rPr>
              <a:t>https://www.thegrocer.co.uk/news/fruit-and-veg-supply-critically-threatened-by-climate-breakdown-in-key-growing-regions/707828.article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[Accessed: 8th December 2025].</a:t>
            </a:r>
            <a:endParaRPr lang="en-GB" sz="12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88038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4924</TotalTime>
  <Words>1243</Words>
  <Application>Microsoft Macintosh PowerPoint</Application>
  <PresentationFormat>Widescreen</PresentationFormat>
  <Paragraphs>166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Meiryo</vt:lpstr>
      <vt:lpstr>Arial</vt:lpstr>
      <vt:lpstr>Calibri</vt:lpstr>
      <vt:lpstr>Calibri Light</vt:lpstr>
      <vt:lpstr>Century</vt:lpstr>
      <vt:lpstr>Office Theme</vt:lpstr>
      <vt:lpstr>Enterprise and Entrepreneurship  Business plan  “LIQUID BOOST”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Roberts Znotins (2416071)</cp:lastModifiedBy>
  <cp:revision>58</cp:revision>
  <dcterms:created xsi:type="dcterms:W3CDTF">2023-07-31T07:37:43Z</dcterms:created>
  <dcterms:modified xsi:type="dcterms:W3CDTF">2025-12-21T20:43:19Z</dcterms:modified>
</cp:coreProperties>
</file>