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71" r:id="rId1"/>
  </p:sldMasterIdLst>
  <p:notesMasterIdLst>
    <p:notesMasterId r:id="rId12"/>
  </p:notesMasterIdLst>
  <p:sldIdLst>
    <p:sldId id="382" r:id="rId2"/>
    <p:sldId id="363" r:id="rId3"/>
    <p:sldId id="379" r:id="rId4"/>
    <p:sldId id="342" r:id="rId5"/>
    <p:sldId id="380" r:id="rId6"/>
    <p:sldId id="352" r:id="rId7"/>
    <p:sldId id="381" r:id="rId8"/>
    <p:sldId id="376" r:id="rId9"/>
    <p:sldId id="318" r:id="rId10"/>
    <p:sldId id="328" r:id="rId11"/>
  </p:sldIdLst>
  <p:sldSz cx="12192000" cy="6858000"/>
  <p:notesSz cx="6858000" cy="9144000"/>
  <p:embeddedFontLst>
    <p:embeddedFont>
      <p:font typeface="Century Gothic" panose="020B0502020202020204" pitchFamily="34" charset="0"/>
      <p:regular r:id="rId13"/>
      <p:bold r:id="rId14"/>
      <p:italic r:id="rId15"/>
      <p:boldItalic r:id="rId16"/>
    </p:embeddedFont>
    <p:embeddedFont>
      <p:font typeface="Wingdings 3" panose="05040102010807070707" pitchFamily="18" charset="2"/>
      <p:regular r:id="rId1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446413-D772-49FC-A49F-C3663EB09AE7}" v="79" dt="2025-02-11T09:07:28.3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94" d="100"/>
          <a:sy n="94" d="100"/>
        </p:scale>
        <p:origin x="84" y="252"/>
      </p:cViewPr>
      <p:guideLst/>
    </p:cSldViewPr>
  </p:slid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7" d="100"/>
          <a:sy n="67" d="100"/>
        </p:scale>
        <p:origin x="2550" y="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F6446413-D772-49FC-A49F-C3663EB09AE7}"/>
    <pc:docChg chg="custSel modSld">
      <pc:chgData name="Ceri Phelps" userId="44e5b747-28bd-454d-8b1f-8b8d7db49187" providerId="ADAL" clId="{F6446413-D772-49FC-A49F-C3663EB09AE7}" dt="2025-02-11T09:07:28.389" v="79" actId="27636"/>
      <pc:docMkLst>
        <pc:docMk/>
      </pc:docMkLst>
      <pc:sldChg chg="modSp mod modAnim">
        <pc:chgData name="Ceri Phelps" userId="44e5b747-28bd-454d-8b1f-8b8d7db49187" providerId="ADAL" clId="{F6446413-D772-49FC-A49F-C3663EB09AE7}" dt="2025-02-11T09:07:28.389" v="79" actId="27636"/>
        <pc:sldMkLst>
          <pc:docMk/>
          <pc:sldMk cId="1492974873" sldId="382"/>
        </pc:sldMkLst>
        <pc:spChg chg="mod">
          <ac:chgData name="Ceri Phelps" userId="44e5b747-28bd-454d-8b1f-8b8d7db49187" providerId="ADAL" clId="{F6446413-D772-49FC-A49F-C3663EB09AE7}" dt="2025-02-11T09:07:28.389" v="79" actId="27636"/>
          <ac:spMkLst>
            <pc:docMk/>
            <pc:sldMk cId="1492974873" sldId="382"/>
            <ac:spMk id="2" creationId="{B77BA3E0-26E0-CACD-9952-50507ED51DD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19C780-9356-490A-A42E-E89EC8D2C645}" type="datetimeFigureOut">
              <a:rPr lang="en-GB" smtClean="0"/>
              <a:t>11/02/2025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4ABF25-8DC0-4265-BEFB-D02090AA66FA}" type="slidenum">
              <a:rPr lang="en-GB" smtClean="0"/>
              <a:t>‹#›</a:t>
            </a:fld>
            <a:endParaRPr lang="en-GB"/>
          </a:p>
        </p:txBody>
      </p:sp>
    </p:spTree>
    <p:extLst>
      <p:ext uri="{BB962C8B-B14F-4D97-AF65-F5344CB8AC3E}">
        <p14:creationId xmlns:p14="http://schemas.microsoft.com/office/powerpoint/2010/main" val="539957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Perception of threat:</a:t>
            </a:r>
          </a:p>
          <a:p>
            <a:r>
              <a:rPr lang="en-GB" dirty="0"/>
              <a:t>I believe that not exercising can lead to many serious illness and obesity: perceived severity</a:t>
            </a:r>
          </a:p>
          <a:p>
            <a:r>
              <a:rPr lang="en-GB" dirty="0"/>
              <a:t>I  believe that I do not exercise enough/am overweight: perceived susceptibility</a:t>
            </a:r>
          </a:p>
          <a:p>
            <a:r>
              <a:rPr lang="en-GB" dirty="0"/>
              <a:t>Behavioural evaluation:</a:t>
            </a:r>
          </a:p>
          <a:p>
            <a:r>
              <a:rPr lang="en-GB" dirty="0"/>
              <a:t>If I exercise more, my health will improve: perceived benefits (of change)</a:t>
            </a:r>
          </a:p>
          <a:p>
            <a:r>
              <a:rPr lang="en-GB" dirty="0"/>
              <a:t>Changing my daily routine to fit in exercise when I also have a family/busy job will be difficult, and will be really expensive: perceived barriers (to change).</a:t>
            </a:r>
          </a:p>
          <a:p>
            <a:r>
              <a:rPr lang="en-GB" dirty="0"/>
              <a:t> </a:t>
            </a:r>
          </a:p>
          <a:p>
            <a:r>
              <a:rPr lang="en-GB" dirty="0"/>
              <a:t>Cues to action</a:t>
            </a:r>
          </a:p>
          <a:p>
            <a:r>
              <a:rPr lang="en-GB" dirty="0"/>
              <a:t>That recent television programme on the health risks of obesity worried me (external)</a:t>
            </a:r>
          </a:p>
          <a:p>
            <a:r>
              <a:rPr lang="en-GB" dirty="0"/>
              <a:t>I am regularly feeling breathless on exertion, so maybe I should really think about getting more fit and exercising more: (internal)</a:t>
            </a:r>
          </a:p>
          <a:p>
            <a:r>
              <a:rPr lang="en-GB" dirty="0"/>
              <a:t> </a:t>
            </a:r>
          </a:p>
          <a:p>
            <a:r>
              <a:rPr lang="en-GB" dirty="0"/>
              <a:t>Health motivation </a:t>
            </a:r>
          </a:p>
          <a:p>
            <a:r>
              <a:rPr lang="en-GB" dirty="0"/>
              <a:t>It is important to me to feel healthy</a:t>
            </a:r>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2</a:t>
            </a:fld>
            <a:endParaRPr lang="en-GB"/>
          </a:p>
        </p:txBody>
      </p:sp>
    </p:spTree>
    <p:extLst>
      <p:ext uri="{BB962C8B-B14F-4D97-AF65-F5344CB8AC3E}">
        <p14:creationId xmlns:p14="http://schemas.microsoft.com/office/powerpoint/2010/main" val="2454490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738D0-7353-CADE-11E3-D197552CE7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CF10D3-F93C-7EE6-1B08-3B9A57D606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2D5DBF-86F6-2705-6637-156DED581B45}"/>
              </a:ext>
            </a:extLst>
          </p:cNvPr>
          <p:cNvSpPr>
            <a:spLocks noGrp="1"/>
          </p:cNvSpPr>
          <p:nvPr>
            <p:ph type="body" idx="1"/>
          </p:nvPr>
        </p:nvSpPr>
        <p:spPr/>
        <p:txBody>
          <a:bodyPr/>
          <a:lstStyle/>
          <a:p>
            <a:r>
              <a:rPr lang="en-GB" dirty="0"/>
              <a:t>Perception of threat:</a:t>
            </a:r>
          </a:p>
          <a:p>
            <a:r>
              <a:rPr lang="en-GB" dirty="0"/>
              <a:t>I believe that not exercising can lead to many serious illness and obesity: perceived severity</a:t>
            </a:r>
          </a:p>
          <a:p>
            <a:r>
              <a:rPr lang="en-GB" dirty="0"/>
              <a:t>I  believe that I do not exercise enough/am overweight: perceived susceptibility</a:t>
            </a:r>
          </a:p>
          <a:p>
            <a:r>
              <a:rPr lang="en-GB" dirty="0"/>
              <a:t>Behavioural evaluation:</a:t>
            </a:r>
          </a:p>
          <a:p>
            <a:r>
              <a:rPr lang="en-GB" dirty="0"/>
              <a:t>If I exercise more, my health will improve: perceived benefits (of change)</a:t>
            </a:r>
          </a:p>
          <a:p>
            <a:r>
              <a:rPr lang="en-GB" dirty="0"/>
              <a:t>Changing my daily routine to fit in exercise when I also have a family/busy job will be difficult, and will be really expensive: perceived barriers (to change).</a:t>
            </a:r>
          </a:p>
          <a:p>
            <a:r>
              <a:rPr lang="en-GB" dirty="0"/>
              <a:t> </a:t>
            </a:r>
          </a:p>
          <a:p>
            <a:r>
              <a:rPr lang="en-GB" dirty="0"/>
              <a:t>Cues to action</a:t>
            </a:r>
          </a:p>
          <a:p>
            <a:r>
              <a:rPr lang="en-GB" dirty="0"/>
              <a:t>That recent television programme on the health risks of obesity worried me (external)</a:t>
            </a:r>
          </a:p>
          <a:p>
            <a:r>
              <a:rPr lang="en-GB" dirty="0"/>
              <a:t>I am regularly feeling breathless on exertion, so maybe I should really think about getting more fit and exercising more: (internal)</a:t>
            </a:r>
          </a:p>
          <a:p>
            <a:r>
              <a:rPr lang="en-GB" dirty="0"/>
              <a:t> </a:t>
            </a:r>
          </a:p>
          <a:p>
            <a:r>
              <a:rPr lang="en-GB" dirty="0"/>
              <a:t>Health motivation </a:t>
            </a:r>
          </a:p>
          <a:p>
            <a:r>
              <a:rPr lang="en-GB" dirty="0"/>
              <a:t>It is important to me to feel healthy</a:t>
            </a:r>
          </a:p>
          <a:p>
            <a:endParaRPr lang="en-GB" dirty="0"/>
          </a:p>
        </p:txBody>
      </p:sp>
      <p:sp>
        <p:nvSpPr>
          <p:cNvPr id="4" name="Slide Number Placeholder 3">
            <a:extLst>
              <a:ext uri="{FF2B5EF4-FFF2-40B4-BE49-F238E27FC236}">
                <a16:creationId xmlns:a16="http://schemas.microsoft.com/office/drawing/2014/main" id="{03EF1137-E588-BCC2-8CD3-7BE86B9563C5}"/>
              </a:ext>
            </a:extLst>
          </p:cNvPr>
          <p:cNvSpPr>
            <a:spLocks noGrp="1"/>
          </p:cNvSpPr>
          <p:nvPr>
            <p:ph type="sldNum" sz="quarter" idx="10"/>
          </p:nvPr>
        </p:nvSpPr>
        <p:spPr/>
        <p:txBody>
          <a:bodyPr/>
          <a:lstStyle/>
          <a:p>
            <a:fld id="{214ABF25-8DC0-4265-BEFB-D02090AA66FA}" type="slidenum">
              <a:rPr lang="en-GB" smtClean="0"/>
              <a:t>3</a:t>
            </a:fld>
            <a:endParaRPr lang="en-GB"/>
          </a:p>
        </p:txBody>
      </p:sp>
    </p:spTree>
    <p:extLst>
      <p:ext uri="{BB962C8B-B14F-4D97-AF65-F5344CB8AC3E}">
        <p14:creationId xmlns:p14="http://schemas.microsoft.com/office/powerpoint/2010/main" val="2455085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4</a:t>
            </a:fld>
            <a:endParaRPr lang="en-GB"/>
          </a:p>
        </p:txBody>
      </p:sp>
    </p:spTree>
    <p:extLst>
      <p:ext uri="{BB962C8B-B14F-4D97-AF65-F5344CB8AC3E}">
        <p14:creationId xmlns:p14="http://schemas.microsoft.com/office/powerpoint/2010/main" val="30775607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559746-94DA-06B9-1222-AE50F50118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432D7D-2DE2-7383-1E42-509A50D10A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A9F11A-3F3D-ADA7-5A82-7D2C5D175B6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E650F56-03C1-D087-D137-F0846A799868}"/>
              </a:ext>
            </a:extLst>
          </p:cNvPr>
          <p:cNvSpPr>
            <a:spLocks noGrp="1"/>
          </p:cNvSpPr>
          <p:nvPr>
            <p:ph type="sldNum" sz="quarter" idx="10"/>
          </p:nvPr>
        </p:nvSpPr>
        <p:spPr/>
        <p:txBody>
          <a:bodyPr/>
          <a:lstStyle/>
          <a:p>
            <a:fld id="{214ABF25-8DC0-4265-BEFB-D02090AA66FA}" type="slidenum">
              <a:rPr lang="en-GB" smtClean="0"/>
              <a:t>5</a:t>
            </a:fld>
            <a:endParaRPr lang="en-GB"/>
          </a:p>
        </p:txBody>
      </p:sp>
    </p:spTree>
    <p:extLst>
      <p:ext uri="{BB962C8B-B14F-4D97-AF65-F5344CB8AC3E}">
        <p14:creationId xmlns:p14="http://schemas.microsoft.com/office/powerpoint/2010/main" val="591905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Do fear appeals actually influence attitudes and behaviour in the desired manner?</a:t>
            </a:r>
          </a:p>
          <a:p>
            <a:r>
              <a:rPr lang="en-GB" altLang="en-US" dirty="0"/>
              <a:t>Yale Programme of Research on Communication and Attitude Change (</a:t>
            </a:r>
            <a:r>
              <a:rPr lang="en-GB" altLang="en-US" dirty="0" err="1"/>
              <a:t>Hovland</a:t>
            </a:r>
            <a:r>
              <a:rPr lang="en-GB" altLang="en-US" dirty="0"/>
              <a:t> et al., 1953) </a:t>
            </a:r>
          </a:p>
          <a:p>
            <a:pPr lvl="1"/>
            <a:r>
              <a:rPr lang="en-GB" altLang="en-US" dirty="0"/>
              <a:t>Explored the conditions necessary for fear appeals to be effective </a:t>
            </a:r>
          </a:p>
          <a:p>
            <a:pPr lvl="1"/>
            <a:r>
              <a:rPr lang="en-GB" altLang="en-US" dirty="0"/>
              <a:t>Based on “fear-drive” model – fear will motivate people to try out different behaviours </a:t>
            </a:r>
          </a:p>
          <a:p>
            <a:endParaRPr lang="en-GB" altLang="en-US" dirty="0"/>
          </a:p>
          <a:p>
            <a:r>
              <a:rPr lang="en-GB" dirty="0"/>
              <a:t>When presented with a health threat or fear appeal, we appraise three cognitive variables – the severity of the event, the probability that the event will occur if no protective behaviour is carried out, and the availability and effectiveness of coping or other protective responses.  The amount of protection motivation elicited from this process of cognitive appraisal will determine the strength of the intentions to act.</a:t>
            </a:r>
          </a:p>
          <a:p>
            <a:endParaRPr lang="en-GB" altLang="en-US" dirty="0"/>
          </a:p>
          <a:p>
            <a:endParaRPr lang="en-GB" altLang="en-US" dirty="0"/>
          </a:p>
          <a:p>
            <a:endParaRPr lang="en-GB" altLang="en-US" dirty="0"/>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B32072F-58CF-47B8-B3B6-94538787AECA}" type="slidenum">
              <a:rPr lang="en-GB" altLang="en-US" smtClean="0"/>
              <a:pPr/>
              <a:t>6</a:t>
            </a:fld>
            <a:endParaRPr lang="en-GB" altLang="en-US"/>
          </a:p>
        </p:txBody>
      </p:sp>
    </p:spTree>
    <p:extLst>
      <p:ext uri="{BB962C8B-B14F-4D97-AF65-F5344CB8AC3E}">
        <p14:creationId xmlns:p14="http://schemas.microsoft.com/office/powerpoint/2010/main" val="33067796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D983F-4B72-3823-9A9D-376EFA09C1E5}"/>
            </a:ext>
          </a:extLst>
        </p:cNvPr>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AE342F99-0DEA-C2AF-DF0B-0F629BCF92BB}"/>
              </a:ext>
            </a:extLst>
          </p:cNvPr>
          <p:cNvSpPr>
            <a:spLocks noGrp="1" noRot="1" noChangeAspect="1" noTextEdit="1"/>
          </p:cNvSpPr>
          <p:nvPr>
            <p:ph type="sldImg"/>
          </p:nvPr>
        </p:nvSpPr>
        <p:spPr>
          <a:ln/>
        </p:spPr>
      </p:sp>
      <p:sp>
        <p:nvSpPr>
          <p:cNvPr id="64515" name="Notes Placeholder 2">
            <a:extLst>
              <a:ext uri="{FF2B5EF4-FFF2-40B4-BE49-F238E27FC236}">
                <a16:creationId xmlns:a16="http://schemas.microsoft.com/office/drawing/2014/main" id="{6E19ADCF-86C3-3142-4D10-519F9559DB0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Do fear appeals actually influence attitudes and behaviour in the desired manner?</a:t>
            </a:r>
          </a:p>
          <a:p>
            <a:r>
              <a:rPr lang="en-GB" altLang="en-US" dirty="0"/>
              <a:t>Yale Programme of Research on Communication and Attitude Change (</a:t>
            </a:r>
            <a:r>
              <a:rPr lang="en-GB" altLang="en-US" dirty="0" err="1"/>
              <a:t>Hovland</a:t>
            </a:r>
            <a:r>
              <a:rPr lang="en-GB" altLang="en-US" dirty="0"/>
              <a:t> et al., 1953) </a:t>
            </a:r>
          </a:p>
          <a:p>
            <a:pPr lvl="1"/>
            <a:r>
              <a:rPr lang="en-GB" altLang="en-US" dirty="0"/>
              <a:t>Explored the conditions necessary for fear appeals to be effective </a:t>
            </a:r>
          </a:p>
          <a:p>
            <a:pPr lvl="1"/>
            <a:r>
              <a:rPr lang="en-GB" altLang="en-US" dirty="0"/>
              <a:t>Based on “fear-drive” model – fear will motivate people to try out different behaviours </a:t>
            </a:r>
          </a:p>
          <a:p>
            <a:endParaRPr lang="en-GB" altLang="en-US" dirty="0"/>
          </a:p>
          <a:p>
            <a:r>
              <a:rPr lang="en-GB" dirty="0"/>
              <a:t>When presented with a health threat or fear appeal, we appraise three cognitive variables – the severity of the event, the probability that the event will occur if no protective behaviour is carried out, and the availability and effectiveness of coping or other protective responses.  The amount of protection motivation elicited from this process of cognitive appraisal will determine the strength of the intentions to act.</a:t>
            </a:r>
          </a:p>
          <a:p>
            <a:endParaRPr lang="en-GB" altLang="en-US" dirty="0"/>
          </a:p>
          <a:p>
            <a:endParaRPr lang="en-GB" altLang="en-US" dirty="0"/>
          </a:p>
          <a:p>
            <a:endParaRPr lang="en-GB" altLang="en-US" dirty="0"/>
          </a:p>
        </p:txBody>
      </p:sp>
      <p:sp>
        <p:nvSpPr>
          <p:cNvPr id="64516" name="Slide Number Placeholder 3">
            <a:extLst>
              <a:ext uri="{FF2B5EF4-FFF2-40B4-BE49-F238E27FC236}">
                <a16:creationId xmlns:a16="http://schemas.microsoft.com/office/drawing/2014/main" id="{42E69B1E-DD12-267C-2D7C-A8CB0D4D662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B32072F-58CF-47B8-B3B6-94538787AECA}" type="slidenum">
              <a:rPr lang="en-GB" altLang="en-US" smtClean="0"/>
              <a:pPr/>
              <a:t>7</a:t>
            </a:fld>
            <a:endParaRPr lang="en-GB" altLang="en-US"/>
          </a:p>
        </p:txBody>
      </p:sp>
    </p:spTree>
    <p:extLst>
      <p:ext uri="{BB962C8B-B14F-4D97-AF65-F5344CB8AC3E}">
        <p14:creationId xmlns:p14="http://schemas.microsoft.com/office/powerpoint/2010/main" val="992357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COM-B model recognises that behaviour is part of an interacting system involving three key components:  capability, opportunity, and motivation.  According to this model, in order to change behaviour, one or more of these components will need to change to ensure sustained behaviour change, otherwise any attempt to change already existing behaviour is likely to fail or not be sustained.</a:t>
            </a:r>
          </a:p>
          <a:p>
            <a:endParaRPr lang="en-GB" dirty="0"/>
          </a:p>
        </p:txBody>
      </p:sp>
      <p:sp>
        <p:nvSpPr>
          <p:cNvPr id="4" name="Slide Number Placeholder 3"/>
          <p:cNvSpPr>
            <a:spLocks noGrp="1"/>
          </p:cNvSpPr>
          <p:nvPr>
            <p:ph type="sldNum" sz="quarter" idx="10"/>
          </p:nvPr>
        </p:nvSpPr>
        <p:spPr/>
        <p:txBody>
          <a:bodyPr/>
          <a:lstStyle/>
          <a:p>
            <a:fld id="{214ABF25-8DC0-4265-BEFB-D02090AA66FA}" type="slidenum">
              <a:rPr lang="en-GB" smtClean="0"/>
              <a:t>9</a:t>
            </a:fld>
            <a:endParaRPr lang="en-GB"/>
          </a:p>
        </p:txBody>
      </p:sp>
    </p:spTree>
    <p:extLst>
      <p:ext uri="{BB962C8B-B14F-4D97-AF65-F5344CB8AC3E}">
        <p14:creationId xmlns:p14="http://schemas.microsoft.com/office/powerpoint/2010/main" val="37266099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10</a:t>
            </a:fld>
            <a:endParaRPr lang="en-GB"/>
          </a:p>
        </p:txBody>
      </p:sp>
    </p:spTree>
    <p:extLst>
      <p:ext uri="{BB962C8B-B14F-4D97-AF65-F5344CB8AC3E}">
        <p14:creationId xmlns:p14="http://schemas.microsoft.com/office/powerpoint/2010/main" val="3798309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2/11/2025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892213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42433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2/11/2025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193590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2/11/2025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22064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2/11/2025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69146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2/11/2025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150383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2/11/2025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930003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2/11/2025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946654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2/11/2025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680619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2/11/2025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678856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2/11/2025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065963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2/11/2025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231451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2/11/2025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8825372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2/11/2025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7370509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2/11/2025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835484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03179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0904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2/11/2025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15361656"/>
      </p:ext>
    </p:extLst>
  </p:cSld>
  <p:clrMap bg1="dk1" tx1="lt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BA3E0-26E0-CACD-9952-50507ED51DD3}"/>
              </a:ext>
            </a:extLst>
          </p:cNvPr>
          <p:cNvSpPr>
            <a:spLocks noGrp="1"/>
          </p:cNvSpPr>
          <p:nvPr>
            <p:ph type="title"/>
          </p:nvPr>
        </p:nvSpPr>
        <p:spPr>
          <a:xfrm>
            <a:off x="648931" y="629266"/>
            <a:ext cx="4166510" cy="1622321"/>
          </a:xfrm>
        </p:spPr>
        <p:txBody>
          <a:bodyPr>
            <a:normAutofit fontScale="90000"/>
          </a:bodyPr>
          <a:lstStyle/>
          <a:p>
            <a:pPr>
              <a:lnSpc>
                <a:spcPct val="90000"/>
              </a:lnSpc>
            </a:pPr>
            <a:r>
              <a:rPr lang="en-GB" sz="3600" dirty="0"/>
              <a:t>Social cognition models and behaviour change</a:t>
            </a:r>
          </a:p>
        </p:txBody>
      </p:sp>
      <p:sp>
        <p:nvSpPr>
          <p:cNvPr id="3" name="Content Placeholder 2">
            <a:extLst>
              <a:ext uri="{FF2B5EF4-FFF2-40B4-BE49-F238E27FC236}">
                <a16:creationId xmlns:a16="http://schemas.microsoft.com/office/drawing/2014/main" id="{94C44EAD-7C2C-5E07-515F-7AA62AF51F52}"/>
              </a:ext>
            </a:extLst>
          </p:cNvPr>
          <p:cNvSpPr>
            <a:spLocks noGrp="1"/>
          </p:cNvSpPr>
          <p:nvPr>
            <p:ph idx="1"/>
          </p:nvPr>
        </p:nvSpPr>
        <p:spPr>
          <a:xfrm>
            <a:off x="720911" y="3342968"/>
            <a:ext cx="4166509" cy="3785419"/>
          </a:xfrm>
        </p:spPr>
        <p:txBody>
          <a:bodyPr>
            <a:normAutofit/>
          </a:bodyPr>
          <a:lstStyle/>
          <a:p>
            <a:pPr marL="0" indent="0">
              <a:buNone/>
            </a:pPr>
            <a:r>
              <a:rPr lang="en-GB" dirty="0"/>
              <a:t>Critical interactive exercise</a:t>
            </a:r>
          </a:p>
        </p:txBody>
      </p:sp>
      <p:sp>
        <p:nvSpPr>
          <p:cNvPr id="10" name="Freeform 31">
            <a:extLst>
              <a:ext uri="{FF2B5EF4-FFF2-40B4-BE49-F238E27FC236}">
                <a16:creationId xmlns:a16="http://schemas.microsoft.com/office/drawing/2014/main" id="{D6CEF2A9-EF08-4FB3-AFFB-C5F77AB6E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 name="Rectangle 11">
            <a:extLst>
              <a:ext uri="{FF2B5EF4-FFF2-40B4-BE49-F238E27FC236}">
                <a16:creationId xmlns:a16="http://schemas.microsoft.com/office/drawing/2014/main" id="{4109C3C2-C0A8-4559-8462-8007573DF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5">
            <a:extLst>
              <a:ext uri="{FF2B5EF4-FFF2-40B4-BE49-F238E27FC236}">
                <a16:creationId xmlns:a16="http://schemas.microsoft.com/office/drawing/2014/main" id="{4C535542-B72A-4DE0-BE5A-5EA00508C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a:p>
        </p:txBody>
      </p:sp>
      <p:pic>
        <p:nvPicPr>
          <p:cNvPr id="7" name="Graphic 6" descr="Brain in head">
            <a:extLst>
              <a:ext uri="{FF2B5EF4-FFF2-40B4-BE49-F238E27FC236}">
                <a16:creationId xmlns:a16="http://schemas.microsoft.com/office/drawing/2014/main" id="{D1E849CA-287E-8272-1F8F-ABF3D3A4105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3992" y="704054"/>
            <a:ext cx="5449889" cy="5449889"/>
          </a:xfrm>
          <a:prstGeom prst="rect">
            <a:avLst/>
          </a:prstGeom>
          <a:effectLst/>
        </p:spPr>
      </p:pic>
      <p:sp>
        <p:nvSpPr>
          <p:cNvPr id="16" name="Rectangle 15">
            <a:extLst>
              <a:ext uri="{FF2B5EF4-FFF2-40B4-BE49-F238E27FC236}">
                <a16:creationId xmlns:a16="http://schemas.microsoft.com/office/drawing/2014/main" id="{11DF0705-615B-4CF3-A16F-8C14680D8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92974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2222679" y="381001"/>
            <a:ext cx="8382000" cy="838200"/>
          </a:xfrm>
        </p:spPr>
        <p:txBody>
          <a:bodyPr/>
          <a:lstStyle/>
          <a:p>
            <a:r>
              <a:rPr lang="en-US" altLang="en-US" sz="2400" dirty="0"/>
              <a:t>The Health Belief Model (</a:t>
            </a:r>
            <a:r>
              <a:rPr lang="en-GB" altLang="en-US" sz="2400" dirty="0" err="1"/>
              <a:t>Rosenstock</a:t>
            </a:r>
            <a:r>
              <a:rPr lang="en-GB" altLang="en-US" sz="2400" dirty="0"/>
              <a:t>, 1974)</a:t>
            </a:r>
            <a:r>
              <a:rPr lang="en-US" altLang="en-US" sz="2400" dirty="0"/>
              <a:t> </a:t>
            </a:r>
          </a:p>
        </p:txBody>
      </p:sp>
      <p:pic>
        <p:nvPicPr>
          <p:cNvPr id="49156" name="Picture 6" descr="C05NF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3426" y="1219201"/>
            <a:ext cx="8183563" cy="407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7988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082FE4-BE90-0B12-8B64-8A9104D31B04}"/>
            </a:ext>
          </a:extLst>
        </p:cNvPr>
        <p:cNvGrpSpPr/>
        <p:nvPr/>
      </p:nvGrpSpPr>
      <p:grpSpPr>
        <a:xfrm>
          <a:off x="0" y="0"/>
          <a:ext cx="0" cy="0"/>
          <a:chOff x="0" y="0"/>
          <a:chExt cx="0" cy="0"/>
        </a:xfrm>
      </p:grpSpPr>
      <p:sp>
        <p:nvSpPr>
          <p:cNvPr id="49154" name="Rectangle 2">
            <a:extLst>
              <a:ext uri="{FF2B5EF4-FFF2-40B4-BE49-F238E27FC236}">
                <a16:creationId xmlns:a16="http://schemas.microsoft.com/office/drawing/2014/main" id="{4B6F9190-CB77-EEF0-5F19-6A44738F028F}"/>
              </a:ext>
            </a:extLst>
          </p:cNvPr>
          <p:cNvSpPr>
            <a:spLocks noGrp="1" noChangeArrowheads="1"/>
          </p:cNvSpPr>
          <p:nvPr>
            <p:ph type="title"/>
          </p:nvPr>
        </p:nvSpPr>
        <p:spPr>
          <a:xfrm>
            <a:off x="2222679" y="381001"/>
            <a:ext cx="8382000" cy="838200"/>
          </a:xfrm>
        </p:spPr>
        <p:txBody>
          <a:bodyPr/>
          <a:lstStyle/>
          <a:p>
            <a:r>
              <a:rPr lang="en-US" altLang="en-US" sz="2400" dirty="0"/>
              <a:t>The Health Belief Model (</a:t>
            </a:r>
            <a:r>
              <a:rPr lang="en-GB" altLang="en-US" sz="2400" dirty="0" err="1"/>
              <a:t>Rosenstock</a:t>
            </a:r>
            <a:r>
              <a:rPr lang="en-GB" altLang="en-US" sz="2400" dirty="0"/>
              <a:t>, 1974)</a:t>
            </a:r>
            <a:r>
              <a:rPr lang="en-US" altLang="en-US" sz="2400" dirty="0"/>
              <a:t> </a:t>
            </a:r>
          </a:p>
        </p:txBody>
      </p:sp>
      <p:graphicFrame>
        <p:nvGraphicFramePr>
          <p:cNvPr id="2" name="Table 1">
            <a:extLst>
              <a:ext uri="{FF2B5EF4-FFF2-40B4-BE49-F238E27FC236}">
                <a16:creationId xmlns:a16="http://schemas.microsoft.com/office/drawing/2014/main" id="{BF326AAE-45E0-2664-2C77-DEE1AC90B595}"/>
              </a:ext>
            </a:extLst>
          </p:cNvPr>
          <p:cNvGraphicFramePr>
            <a:graphicFrameLocks noGrp="1"/>
          </p:cNvGraphicFramePr>
          <p:nvPr>
            <p:extLst>
              <p:ext uri="{D42A27DB-BD31-4B8C-83A1-F6EECF244321}">
                <p14:modId xmlns:p14="http://schemas.microsoft.com/office/powerpoint/2010/main" val="1224875056"/>
              </p:ext>
            </p:extLst>
          </p:nvPr>
        </p:nvGraphicFramePr>
        <p:xfrm>
          <a:off x="536485" y="1907458"/>
          <a:ext cx="7334192" cy="3834579"/>
        </p:xfrm>
        <a:graphic>
          <a:graphicData uri="http://schemas.openxmlformats.org/drawingml/2006/table">
            <a:tbl>
              <a:tblPr firstRow="1" bandRow="1">
                <a:tableStyleId>{5C22544A-7EE6-4342-B048-85BDC9FD1C3A}</a:tableStyleId>
              </a:tblPr>
              <a:tblGrid>
                <a:gridCol w="3667096">
                  <a:extLst>
                    <a:ext uri="{9D8B030D-6E8A-4147-A177-3AD203B41FA5}">
                      <a16:colId xmlns:a16="http://schemas.microsoft.com/office/drawing/2014/main" val="3988367194"/>
                    </a:ext>
                  </a:extLst>
                </a:gridCol>
                <a:gridCol w="3667096">
                  <a:extLst>
                    <a:ext uri="{9D8B030D-6E8A-4147-A177-3AD203B41FA5}">
                      <a16:colId xmlns:a16="http://schemas.microsoft.com/office/drawing/2014/main" val="2621798606"/>
                    </a:ext>
                  </a:extLst>
                </a:gridCol>
              </a:tblGrid>
              <a:tr h="547797">
                <a:tc>
                  <a:txBody>
                    <a:bodyPr/>
                    <a:lstStyle/>
                    <a:p>
                      <a:endParaRPr lang="en-GB" dirty="0"/>
                    </a:p>
                  </a:txBody>
                  <a:tcPr/>
                </a:tc>
                <a:tc>
                  <a:txBody>
                    <a:bodyPr/>
                    <a:lstStyle/>
                    <a:p>
                      <a:endParaRPr lang="en-GB"/>
                    </a:p>
                  </a:txBody>
                  <a:tcPr/>
                </a:tc>
                <a:extLst>
                  <a:ext uri="{0D108BD9-81ED-4DB2-BD59-A6C34878D82A}">
                    <a16:rowId xmlns:a16="http://schemas.microsoft.com/office/drawing/2014/main" val="259060219"/>
                  </a:ext>
                </a:extLst>
              </a:tr>
              <a:tr h="547797">
                <a:tc>
                  <a:txBody>
                    <a:bodyPr/>
                    <a:lstStyle/>
                    <a:p>
                      <a:r>
                        <a:rPr lang="en-GB" dirty="0"/>
                        <a:t>Perceived Susceptibility </a:t>
                      </a:r>
                    </a:p>
                  </a:txBody>
                  <a:tcPr/>
                </a:tc>
                <a:tc>
                  <a:txBody>
                    <a:bodyPr/>
                    <a:lstStyle/>
                    <a:p>
                      <a:endParaRPr lang="en-GB" dirty="0"/>
                    </a:p>
                  </a:txBody>
                  <a:tcPr/>
                </a:tc>
                <a:extLst>
                  <a:ext uri="{0D108BD9-81ED-4DB2-BD59-A6C34878D82A}">
                    <a16:rowId xmlns:a16="http://schemas.microsoft.com/office/drawing/2014/main" val="1006065047"/>
                  </a:ext>
                </a:extLst>
              </a:tr>
              <a:tr h="547797">
                <a:tc>
                  <a:txBody>
                    <a:bodyPr/>
                    <a:lstStyle/>
                    <a:p>
                      <a:r>
                        <a:rPr lang="en-GB" dirty="0"/>
                        <a:t>Perceived Severity </a:t>
                      </a:r>
                    </a:p>
                  </a:txBody>
                  <a:tcPr/>
                </a:tc>
                <a:tc>
                  <a:txBody>
                    <a:bodyPr/>
                    <a:lstStyle/>
                    <a:p>
                      <a:endParaRPr lang="en-GB"/>
                    </a:p>
                  </a:txBody>
                  <a:tcPr/>
                </a:tc>
                <a:extLst>
                  <a:ext uri="{0D108BD9-81ED-4DB2-BD59-A6C34878D82A}">
                    <a16:rowId xmlns:a16="http://schemas.microsoft.com/office/drawing/2014/main" val="28465252"/>
                  </a:ext>
                </a:extLst>
              </a:tr>
              <a:tr h="547797">
                <a:tc>
                  <a:txBody>
                    <a:bodyPr/>
                    <a:lstStyle/>
                    <a:p>
                      <a:r>
                        <a:rPr lang="en-GB" dirty="0"/>
                        <a:t>Perceived Benefits</a:t>
                      </a:r>
                    </a:p>
                  </a:txBody>
                  <a:tcPr/>
                </a:tc>
                <a:tc>
                  <a:txBody>
                    <a:bodyPr/>
                    <a:lstStyle/>
                    <a:p>
                      <a:endParaRPr lang="en-GB" dirty="0"/>
                    </a:p>
                  </a:txBody>
                  <a:tcPr/>
                </a:tc>
                <a:extLst>
                  <a:ext uri="{0D108BD9-81ED-4DB2-BD59-A6C34878D82A}">
                    <a16:rowId xmlns:a16="http://schemas.microsoft.com/office/drawing/2014/main" val="844861463"/>
                  </a:ext>
                </a:extLst>
              </a:tr>
              <a:tr h="547797">
                <a:tc>
                  <a:txBody>
                    <a:bodyPr/>
                    <a:lstStyle/>
                    <a:p>
                      <a:r>
                        <a:rPr lang="en-GB" dirty="0"/>
                        <a:t>Perceiver Barriers</a:t>
                      </a:r>
                    </a:p>
                  </a:txBody>
                  <a:tcPr/>
                </a:tc>
                <a:tc>
                  <a:txBody>
                    <a:bodyPr/>
                    <a:lstStyle/>
                    <a:p>
                      <a:endParaRPr lang="en-GB"/>
                    </a:p>
                  </a:txBody>
                  <a:tcPr/>
                </a:tc>
                <a:extLst>
                  <a:ext uri="{0D108BD9-81ED-4DB2-BD59-A6C34878D82A}">
                    <a16:rowId xmlns:a16="http://schemas.microsoft.com/office/drawing/2014/main" val="445453732"/>
                  </a:ext>
                </a:extLst>
              </a:tr>
              <a:tr h="547797">
                <a:tc>
                  <a:txBody>
                    <a:bodyPr/>
                    <a:lstStyle/>
                    <a:p>
                      <a:r>
                        <a:rPr lang="en-GB" dirty="0"/>
                        <a:t>Cues to Action</a:t>
                      </a:r>
                    </a:p>
                  </a:txBody>
                  <a:tcPr/>
                </a:tc>
                <a:tc>
                  <a:txBody>
                    <a:bodyPr/>
                    <a:lstStyle/>
                    <a:p>
                      <a:endParaRPr lang="en-GB"/>
                    </a:p>
                  </a:txBody>
                  <a:tcPr/>
                </a:tc>
                <a:extLst>
                  <a:ext uri="{0D108BD9-81ED-4DB2-BD59-A6C34878D82A}">
                    <a16:rowId xmlns:a16="http://schemas.microsoft.com/office/drawing/2014/main" val="606267794"/>
                  </a:ext>
                </a:extLst>
              </a:tr>
              <a:tr h="547797">
                <a:tc>
                  <a:txBody>
                    <a:bodyPr/>
                    <a:lstStyle/>
                    <a:p>
                      <a:r>
                        <a:rPr lang="en-GB" dirty="0"/>
                        <a:t>Health Motivation </a:t>
                      </a:r>
                    </a:p>
                  </a:txBody>
                  <a:tcPr/>
                </a:tc>
                <a:tc>
                  <a:txBody>
                    <a:bodyPr/>
                    <a:lstStyle/>
                    <a:p>
                      <a:endParaRPr lang="en-GB" dirty="0"/>
                    </a:p>
                  </a:txBody>
                  <a:tcPr/>
                </a:tc>
                <a:extLst>
                  <a:ext uri="{0D108BD9-81ED-4DB2-BD59-A6C34878D82A}">
                    <a16:rowId xmlns:a16="http://schemas.microsoft.com/office/drawing/2014/main" val="3480787737"/>
                  </a:ext>
                </a:extLst>
              </a:tr>
            </a:tbl>
          </a:graphicData>
        </a:graphic>
      </p:graphicFrame>
      <p:sp>
        <p:nvSpPr>
          <p:cNvPr id="4" name="Callout: Right Arrow 3">
            <a:extLst>
              <a:ext uri="{FF2B5EF4-FFF2-40B4-BE49-F238E27FC236}">
                <a16:creationId xmlns:a16="http://schemas.microsoft.com/office/drawing/2014/main" id="{894185F0-6D2A-C79B-A13A-08C1E585C902}"/>
              </a:ext>
            </a:extLst>
          </p:cNvPr>
          <p:cNvSpPr/>
          <p:nvPr/>
        </p:nvSpPr>
        <p:spPr>
          <a:xfrm>
            <a:off x="8134678" y="2474622"/>
            <a:ext cx="2674834" cy="2700249"/>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30390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983758" y="541539"/>
            <a:ext cx="9255617" cy="838200"/>
          </a:xfrm>
        </p:spPr>
        <p:txBody>
          <a:bodyPr>
            <a:normAutofit/>
          </a:bodyPr>
          <a:lstStyle/>
          <a:p>
            <a:pPr eaLnBrk="1" hangingPunct="1">
              <a:defRPr/>
            </a:pPr>
            <a:r>
              <a:rPr lang="en-US" sz="2800" dirty="0"/>
              <a:t>The Theory of Planned Behaviour (</a:t>
            </a:r>
            <a:r>
              <a:rPr lang="en-US" sz="2800" dirty="0" err="1"/>
              <a:t>Azjen</a:t>
            </a:r>
            <a:r>
              <a:rPr lang="en-US" sz="2800" dirty="0"/>
              <a:t>, 1985, 1991)</a:t>
            </a:r>
          </a:p>
        </p:txBody>
      </p:sp>
      <p:pic>
        <p:nvPicPr>
          <p:cNvPr id="53252" name="Picture 6" descr="C05NF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7492" y="1336853"/>
            <a:ext cx="8285162"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87488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CD3339-55CA-2DB8-2DCD-EF7416CB5F92}"/>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006B509F-B245-CC9B-195E-EB2E9BF45EAE}"/>
              </a:ext>
            </a:extLst>
          </p:cNvPr>
          <p:cNvSpPr>
            <a:spLocks noGrp="1" noChangeArrowheads="1"/>
          </p:cNvSpPr>
          <p:nvPr>
            <p:ph type="title"/>
          </p:nvPr>
        </p:nvSpPr>
        <p:spPr>
          <a:xfrm>
            <a:off x="983758" y="541539"/>
            <a:ext cx="9255617" cy="838200"/>
          </a:xfrm>
        </p:spPr>
        <p:txBody>
          <a:bodyPr>
            <a:normAutofit/>
          </a:bodyPr>
          <a:lstStyle/>
          <a:p>
            <a:pPr eaLnBrk="1" hangingPunct="1">
              <a:defRPr/>
            </a:pPr>
            <a:r>
              <a:rPr lang="en-US" sz="2800" dirty="0"/>
              <a:t>The Theory of Planned Behaviour (</a:t>
            </a:r>
            <a:r>
              <a:rPr lang="en-US" sz="2800" dirty="0" err="1"/>
              <a:t>Azjen</a:t>
            </a:r>
            <a:r>
              <a:rPr lang="en-US" sz="2800" dirty="0"/>
              <a:t>, 1985, 1991)</a:t>
            </a:r>
          </a:p>
        </p:txBody>
      </p:sp>
      <p:graphicFrame>
        <p:nvGraphicFramePr>
          <p:cNvPr id="2" name="Table 1">
            <a:extLst>
              <a:ext uri="{FF2B5EF4-FFF2-40B4-BE49-F238E27FC236}">
                <a16:creationId xmlns:a16="http://schemas.microsoft.com/office/drawing/2014/main" id="{106E0D21-2A68-86BF-EF75-A20283C646DB}"/>
              </a:ext>
            </a:extLst>
          </p:cNvPr>
          <p:cNvGraphicFramePr>
            <a:graphicFrameLocks noGrp="1"/>
          </p:cNvGraphicFramePr>
          <p:nvPr>
            <p:extLst>
              <p:ext uri="{D42A27DB-BD31-4B8C-83A1-F6EECF244321}">
                <p14:modId xmlns:p14="http://schemas.microsoft.com/office/powerpoint/2010/main" val="262081220"/>
              </p:ext>
            </p:extLst>
          </p:nvPr>
        </p:nvGraphicFramePr>
        <p:xfrm>
          <a:off x="844135" y="1995949"/>
          <a:ext cx="6735986" cy="2979177"/>
        </p:xfrm>
        <a:graphic>
          <a:graphicData uri="http://schemas.openxmlformats.org/drawingml/2006/table">
            <a:tbl>
              <a:tblPr firstRow="1" bandRow="1">
                <a:tableStyleId>{5C22544A-7EE6-4342-B048-85BDC9FD1C3A}</a:tableStyleId>
              </a:tblPr>
              <a:tblGrid>
                <a:gridCol w="3367993">
                  <a:extLst>
                    <a:ext uri="{9D8B030D-6E8A-4147-A177-3AD203B41FA5}">
                      <a16:colId xmlns:a16="http://schemas.microsoft.com/office/drawing/2014/main" val="1357506783"/>
                    </a:ext>
                  </a:extLst>
                </a:gridCol>
                <a:gridCol w="3367993">
                  <a:extLst>
                    <a:ext uri="{9D8B030D-6E8A-4147-A177-3AD203B41FA5}">
                      <a16:colId xmlns:a16="http://schemas.microsoft.com/office/drawing/2014/main" val="1744516740"/>
                    </a:ext>
                  </a:extLst>
                </a:gridCol>
              </a:tblGrid>
              <a:tr h="630377">
                <a:tc>
                  <a:txBody>
                    <a:bodyPr/>
                    <a:lstStyle/>
                    <a:p>
                      <a:endParaRPr lang="en-GB" dirty="0"/>
                    </a:p>
                  </a:txBody>
                  <a:tcPr/>
                </a:tc>
                <a:tc>
                  <a:txBody>
                    <a:bodyPr/>
                    <a:lstStyle/>
                    <a:p>
                      <a:endParaRPr lang="en-GB"/>
                    </a:p>
                  </a:txBody>
                  <a:tcPr/>
                </a:tc>
                <a:extLst>
                  <a:ext uri="{0D108BD9-81ED-4DB2-BD59-A6C34878D82A}">
                    <a16:rowId xmlns:a16="http://schemas.microsoft.com/office/drawing/2014/main" val="821402747"/>
                  </a:ext>
                </a:extLst>
              </a:tr>
              <a:tr h="630377">
                <a:tc>
                  <a:txBody>
                    <a:bodyPr/>
                    <a:lstStyle/>
                    <a:p>
                      <a:r>
                        <a:rPr lang="en-GB" dirty="0"/>
                        <a:t>Attitudes towards behaviour </a:t>
                      </a:r>
                    </a:p>
                  </a:txBody>
                  <a:tcPr/>
                </a:tc>
                <a:tc>
                  <a:txBody>
                    <a:bodyPr/>
                    <a:lstStyle/>
                    <a:p>
                      <a:endParaRPr lang="en-GB" dirty="0"/>
                    </a:p>
                  </a:txBody>
                  <a:tcPr/>
                </a:tc>
                <a:extLst>
                  <a:ext uri="{0D108BD9-81ED-4DB2-BD59-A6C34878D82A}">
                    <a16:rowId xmlns:a16="http://schemas.microsoft.com/office/drawing/2014/main" val="4025822676"/>
                  </a:ext>
                </a:extLst>
              </a:tr>
              <a:tr h="630377">
                <a:tc>
                  <a:txBody>
                    <a:bodyPr/>
                    <a:lstStyle/>
                    <a:p>
                      <a:r>
                        <a:rPr lang="en-GB" dirty="0"/>
                        <a:t>Subjective norm</a:t>
                      </a:r>
                    </a:p>
                  </a:txBody>
                  <a:tcPr/>
                </a:tc>
                <a:tc>
                  <a:txBody>
                    <a:bodyPr/>
                    <a:lstStyle/>
                    <a:p>
                      <a:endParaRPr lang="en-GB"/>
                    </a:p>
                  </a:txBody>
                  <a:tcPr/>
                </a:tc>
                <a:extLst>
                  <a:ext uri="{0D108BD9-81ED-4DB2-BD59-A6C34878D82A}">
                    <a16:rowId xmlns:a16="http://schemas.microsoft.com/office/drawing/2014/main" val="2880273093"/>
                  </a:ext>
                </a:extLst>
              </a:tr>
              <a:tr h="1088046">
                <a:tc>
                  <a:txBody>
                    <a:bodyPr/>
                    <a:lstStyle/>
                    <a:p>
                      <a:r>
                        <a:rPr lang="en-GB" dirty="0"/>
                        <a:t>Perceived behavioural control </a:t>
                      </a:r>
                    </a:p>
                  </a:txBody>
                  <a:tcPr/>
                </a:tc>
                <a:tc>
                  <a:txBody>
                    <a:bodyPr/>
                    <a:lstStyle/>
                    <a:p>
                      <a:endParaRPr lang="en-GB" dirty="0"/>
                    </a:p>
                  </a:txBody>
                  <a:tcPr/>
                </a:tc>
                <a:extLst>
                  <a:ext uri="{0D108BD9-81ED-4DB2-BD59-A6C34878D82A}">
                    <a16:rowId xmlns:a16="http://schemas.microsoft.com/office/drawing/2014/main" val="1081885680"/>
                  </a:ext>
                </a:extLst>
              </a:tr>
            </a:tbl>
          </a:graphicData>
        </a:graphic>
      </p:graphicFrame>
      <p:sp>
        <p:nvSpPr>
          <p:cNvPr id="3" name="Rectangle 2">
            <a:extLst>
              <a:ext uri="{FF2B5EF4-FFF2-40B4-BE49-F238E27FC236}">
                <a16:creationId xmlns:a16="http://schemas.microsoft.com/office/drawing/2014/main" id="{90EE6710-8768-B1E0-EED6-E66EEC50B219}"/>
              </a:ext>
            </a:extLst>
          </p:cNvPr>
          <p:cNvSpPr/>
          <p:nvPr/>
        </p:nvSpPr>
        <p:spPr>
          <a:xfrm>
            <a:off x="9804163" y="2266454"/>
            <a:ext cx="1803163" cy="21678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Behaviours</a:t>
            </a:r>
          </a:p>
        </p:txBody>
      </p:sp>
      <p:sp>
        <p:nvSpPr>
          <p:cNvPr id="5" name="Callout: Right Arrow 4">
            <a:extLst>
              <a:ext uri="{FF2B5EF4-FFF2-40B4-BE49-F238E27FC236}">
                <a16:creationId xmlns:a16="http://schemas.microsoft.com/office/drawing/2014/main" id="{690EA4E6-1A97-7C61-615A-13F8CAA6077B}"/>
              </a:ext>
            </a:extLst>
          </p:cNvPr>
          <p:cNvSpPr/>
          <p:nvPr/>
        </p:nvSpPr>
        <p:spPr>
          <a:xfrm>
            <a:off x="7808719" y="2065384"/>
            <a:ext cx="1995444" cy="2840306"/>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Intentions </a:t>
            </a:r>
          </a:p>
        </p:txBody>
      </p:sp>
    </p:spTree>
    <p:extLst>
      <p:ext uri="{BB962C8B-B14F-4D97-AF65-F5344CB8AC3E}">
        <p14:creationId xmlns:p14="http://schemas.microsoft.com/office/powerpoint/2010/main" val="2325103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p:txBody>
          <a:bodyPr/>
          <a:lstStyle/>
          <a:p>
            <a:r>
              <a:rPr lang="en-GB" altLang="en-US" sz="2800" dirty="0"/>
              <a:t>Protection Motivation Theory Rogers (1975; 1983) </a:t>
            </a:r>
            <a:br>
              <a:rPr lang="en-GB" altLang="en-US" sz="3600" dirty="0"/>
            </a:br>
            <a:endParaRPr lang="en-GB" altLang="en-US" sz="3600" dirty="0"/>
          </a:p>
        </p:txBody>
      </p:sp>
      <p:sp>
        <p:nvSpPr>
          <p:cNvPr id="3" name="Content Placeholder 2"/>
          <p:cNvSpPr>
            <a:spLocks noGrp="1"/>
          </p:cNvSpPr>
          <p:nvPr>
            <p:ph idx="1"/>
          </p:nvPr>
        </p:nvSpPr>
        <p:spPr>
          <a:xfrm>
            <a:off x="961644" y="1202912"/>
            <a:ext cx="8946541" cy="4195481"/>
          </a:xfrm>
        </p:spPr>
        <p:txBody>
          <a:bodyPr/>
          <a:lstStyle/>
          <a:p>
            <a:pPr marL="0" indent="0">
              <a:buNone/>
              <a:defRPr/>
            </a:pPr>
            <a:r>
              <a:rPr lang="en-GB" dirty="0"/>
              <a:t>A model of the cognitive processes that occur in response to messages designed to instil fear</a:t>
            </a:r>
          </a:p>
          <a:p>
            <a:pPr marL="0" indent="0">
              <a:buNone/>
              <a:defRPr/>
            </a:pPr>
            <a:endParaRPr lang="en-GB" dirty="0"/>
          </a:p>
          <a:p>
            <a:pPr marL="0" indent="0">
              <a:buNone/>
              <a:defRPr/>
            </a:pPr>
            <a:r>
              <a:rPr lang="en-GB" dirty="0"/>
              <a:t>Behaviour is the result of decision-making based on an evaluation of expected consequences of a behaviour and the value of those consequences </a:t>
            </a:r>
          </a:p>
        </p:txBody>
      </p:sp>
      <p:pic>
        <p:nvPicPr>
          <p:cNvPr id="2" name="Picture 1"/>
          <p:cNvPicPr>
            <a:picLocks noChangeAspect="1"/>
          </p:cNvPicPr>
          <p:nvPr/>
        </p:nvPicPr>
        <p:blipFill>
          <a:blip r:embed="rId3"/>
          <a:stretch>
            <a:fillRect/>
          </a:stretch>
        </p:blipFill>
        <p:spPr>
          <a:xfrm>
            <a:off x="912435" y="3569215"/>
            <a:ext cx="8961897" cy="2810500"/>
          </a:xfrm>
          <a:prstGeom prst="rect">
            <a:avLst/>
          </a:prstGeom>
        </p:spPr>
      </p:pic>
    </p:spTree>
    <p:extLst>
      <p:ext uri="{BB962C8B-B14F-4D97-AF65-F5344CB8AC3E}">
        <p14:creationId xmlns:p14="http://schemas.microsoft.com/office/powerpoint/2010/main" val="1200751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5CA136-6362-45E6-55F1-70FA13D533D7}"/>
            </a:ext>
          </a:extLst>
        </p:cNvPr>
        <p:cNvGrpSpPr/>
        <p:nvPr/>
      </p:nvGrpSpPr>
      <p:grpSpPr>
        <a:xfrm>
          <a:off x="0" y="0"/>
          <a:ext cx="0" cy="0"/>
          <a:chOff x="0" y="0"/>
          <a:chExt cx="0" cy="0"/>
        </a:xfrm>
      </p:grpSpPr>
      <p:sp>
        <p:nvSpPr>
          <p:cNvPr id="63490" name="Title 1">
            <a:extLst>
              <a:ext uri="{FF2B5EF4-FFF2-40B4-BE49-F238E27FC236}">
                <a16:creationId xmlns:a16="http://schemas.microsoft.com/office/drawing/2014/main" id="{A19D638B-6D00-96E9-271F-BCDC7294C82D}"/>
              </a:ext>
            </a:extLst>
          </p:cNvPr>
          <p:cNvSpPr>
            <a:spLocks noGrp="1"/>
          </p:cNvSpPr>
          <p:nvPr>
            <p:ph type="title"/>
          </p:nvPr>
        </p:nvSpPr>
        <p:spPr/>
        <p:txBody>
          <a:bodyPr/>
          <a:lstStyle/>
          <a:p>
            <a:r>
              <a:rPr lang="en-GB" altLang="en-US" sz="2800" dirty="0"/>
              <a:t>Protection Motivation Theory Rogers (1975; 1983) </a:t>
            </a:r>
            <a:br>
              <a:rPr lang="en-GB" altLang="en-US" sz="3600" dirty="0"/>
            </a:br>
            <a:endParaRPr lang="en-GB" altLang="en-US" sz="3600" dirty="0"/>
          </a:p>
        </p:txBody>
      </p:sp>
      <p:graphicFrame>
        <p:nvGraphicFramePr>
          <p:cNvPr id="4" name="Table 3">
            <a:extLst>
              <a:ext uri="{FF2B5EF4-FFF2-40B4-BE49-F238E27FC236}">
                <a16:creationId xmlns:a16="http://schemas.microsoft.com/office/drawing/2014/main" id="{4103B03F-6D95-2740-3AF6-EBAB34159012}"/>
              </a:ext>
            </a:extLst>
          </p:cNvPr>
          <p:cNvGraphicFramePr>
            <a:graphicFrameLocks noGrp="1"/>
          </p:cNvGraphicFramePr>
          <p:nvPr>
            <p:extLst>
              <p:ext uri="{D42A27DB-BD31-4B8C-83A1-F6EECF244321}">
                <p14:modId xmlns:p14="http://schemas.microsoft.com/office/powerpoint/2010/main" val="4177953476"/>
              </p:ext>
            </p:extLst>
          </p:nvPr>
        </p:nvGraphicFramePr>
        <p:xfrm>
          <a:off x="737419" y="1632155"/>
          <a:ext cx="5858666" cy="4149211"/>
        </p:xfrm>
        <a:graphic>
          <a:graphicData uri="http://schemas.openxmlformats.org/drawingml/2006/table">
            <a:tbl>
              <a:tblPr firstRow="1" bandRow="1">
                <a:tableStyleId>{5C22544A-7EE6-4342-B048-85BDC9FD1C3A}</a:tableStyleId>
              </a:tblPr>
              <a:tblGrid>
                <a:gridCol w="2929333">
                  <a:extLst>
                    <a:ext uri="{9D8B030D-6E8A-4147-A177-3AD203B41FA5}">
                      <a16:colId xmlns:a16="http://schemas.microsoft.com/office/drawing/2014/main" val="2303882589"/>
                    </a:ext>
                  </a:extLst>
                </a:gridCol>
                <a:gridCol w="2929333">
                  <a:extLst>
                    <a:ext uri="{9D8B030D-6E8A-4147-A177-3AD203B41FA5}">
                      <a16:colId xmlns:a16="http://schemas.microsoft.com/office/drawing/2014/main" val="735141176"/>
                    </a:ext>
                  </a:extLst>
                </a:gridCol>
              </a:tblGrid>
              <a:tr h="509062">
                <a:tc>
                  <a:txBody>
                    <a:bodyPr/>
                    <a:lstStyle/>
                    <a:p>
                      <a:endParaRPr lang="en-GB" dirty="0"/>
                    </a:p>
                  </a:txBody>
                  <a:tcPr/>
                </a:tc>
                <a:tc>
                  <a:txBody>
                    <a:bodyPr/>
                    <a:lstStyle/>
                    <a:p>
                      <a:endParaRPr lang="en-GB" dirty="0"/>
                    </a:p>
                  </a:txBody>
                  <a:tcPr/>
                </a:tc>
                <a:extLst>
                  <a:ext uri="{0D108BD9-81ED-4DB2-BD59-A6C34878D82A}">
                    <a16:rowId xmlns:a16="http://schemas.microsoft.com/office/drawing/2014/main" val="856115737"/>
                  </a:ext>
                </a:extLst>
              </a:tr>
              <a:tr h="2008358">
                <a:tc>
                  <a:txBody>
                    <a:bodyPr/>
                    <a:lstStyle/>
                    <a:p>
                      <a:r>
                        <a:rPr lang="en-GB" dirty="0"/>
                        <a:t>Threat Appraisal </a:t>
                      </a:r>
                    </a:p>
                    <a:p>
                      <a:pPr marL="285750" indent="-285750">
                        <a:buFontTx/>
                        <a:buChar char="-"/>
                      </a:pPr>
                      <a:r>
                        <a:rPr lang="en-GB" dirty="0"/>
                        <a:t>Perceived susceptibility </a:t>
                      </a:r>
                    </a:p>
                    <a:p>
                      <a:pPr marL="285750" indent="-285750">
                        <a:buFontTx/>
                        <a:buChar char="-"/>
                      </a:pPr>
                      <a:r>
                        <a:rPr lang="en-GB" dirty="0"/>
                        <a:t>Perceived severity </a:t>
                      </a:r>
                    </a:p>
                    <a:p>
                      <a:endParaRPr lang="en-GB" dirty="0"/>
                    </a:p>
                  </a:txBody>
                  <a:tcPr/>
                </a:tc>
                <a:tc>
                  <a:txBody>
                    <a:bodyPr/>
                    <a:lstStyle/>
                    <a:p>
                      <a:endParaRPr lang="en-GB"/>
                    </a:p>
                  </a:txBody>
                  <a:tcPr/>
                </a:tc>
                <a:extLst>
                  <a:ext uri="{0D108BD9-81ED-4DB2-BD59-A6C34878D82A}">
                    <a16:rowId xmlns:a16="http://schemas.microsoft.com/office/drawing/2014/main" val="3455426158"/>
                  </a:ext>
                </a:extLst>
              </a:tr>
              <a:tr h="1631791">
                <a:tc>
                  <a:txBody>
                    <a:bodyPr/>
                    <a:lstStyle/>
                    <a:p>
                      <a:r>
                        <a:rPr lang="en-GB" dirty="0"/>
                        <a:t>Coping Appraisal </a:t>
                      </a:r>
                    </a:p>
                    <a:p>
                      <a:pPr marL="285750" indent="-285750">
                        <a:buFontTx/>
                        <a:buChar char="-"/>
                      </a:pPr>
                      <a:r>
                        <a:rPr lang="en-GB" dirty="0"/>
                        <a:t>Self Efficacy </a:t>
                      </a:r>
                    </a:p>
                    <a:p>
                      <a:pPr marL="285750" indent="-285750">
                        <a:buFontTx/>
                        <a:buChar char="-"/>
                      </a:pPr>
                      <a:r>
                        <a:rPr lang="en-GB" dirty="0"/>
                        <a:t>Response Efficacy </a:t>
                      </a:r>
                    </a:p>
                    <a:p>
                      <a:endParaRPr lang="en-GB" dirty="0"/>
                    </a:p>
                  </a:txBody>
                  <a:tcPr/>
                </a:tc>
                <a:tc>
                  <a:txBody>
                    <a:bodyPr/>
                    <a:lstStyle/>
                    <a:p>
                      <a:endParaRPr lang="en-GB" dirty="0"/>
                    </a:p>
                  </a:txBody>
                  <a:tcPr/>
                </a:tc>
                <a:extLst>
                  <a:ext uri="{0D108BD9-81ED-4DB2-BD59-A6C34878D82A}">
                    <a16:rowId xmlns:a16="http://schemas.microsoft.com/office/drawing/2014/main" val="3364007567"/>
                  </a:ext>
                </a:extLst>
              </a:tr>
            </a:tbl>
          </a:graphicData>
        </a:graphic>
      </p:graphicFrame>
      <p:sp>
        <p:nvSpPr>
          <p:cNvPr id="5" name="Callout: Right Arrow 4">
            <a:extLst>
              <a:ext uri="{FF2B5EF4-FFF2-40B4-BE49-F238E27FC236}">
                <a16:creationId xmlns:a16="http://schemas.microsoft.com/office/drawing/2014/main" id="{9348E953-4460-5F86-E7EE-6605E6E9112D}"/>
              </a:ext>
            </a:extLst>
          </p:cNvPr>
          <p:cNvSpPr/>
          <p:nvPr/>
        </p:nvSpPr>
        <p:spPr>
          <a:xfrm>
            <a:off x="6887910" y="2443599"/>
            <a:ext cx="2292410" cy="2377756"/>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Protection motivation</a:t>
            </a:r>
          </a:p>
        </p:txBody>
      </p:sp>
      <p:sp>
        <p:nvSpPr>
          <p:cNvPr id="6" name="Rectangle 5">
            <a:extLst>
              <a:ext uri="{FF2B5EF4-FFF2-40B4-BE49-F238E27FC236}">
                <a16:creationId xmlns:a16="http://schemas.microsoft.com/office/drawing/2014/main" id="{69ED81DB-F4BD-1C8B-8B59-9131640B1E9F}"/>
              </a:ext>
            </a:extLst>
          </p:cNvPr>
          <p:cNvSpPr/>
          <p:nvPr/>
        </p:nvSpPr>
        <p:spPr>
          <a:xfrm>
            <a:off x="9376873" y="2756177"/>
            <a:ext cx="1803163" cy="17526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Coping Response </a:t>
            </a:r>
          </a:p>
          <a:p>
            <a:pPr algn="ctr"/>
            <a:r>
              <a:rPr lang="en-GB" dirty="0"/>
              <a:t>(Behaviours)</a:t>
            </a:r>
          </a:p>
        </p:txBody>
      </p:sp>
    </p:spTree>
    <p:extLst>
      <p:ext uri="{BB962C8B-B14F-4D97-AF65-F5344CB8AC3E}">
        <p14:creationId xmlns:p14="http://schemas.microsoft.com/office/powerpoint/2010/main" val="123993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A085689-791F-4B8F-9F30-12415B97D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AA3FED7F-6821-47C0-A464-E9278B241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8F54B2FB-3F54-4350-8D1B-F86D677C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561B34F5-88E5-4711-BC16-3005C29AD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4F3661D0-2268-4D3E-88BA-0647BCBE3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DDB56DB5-0324-4F79-9AB8-CB18C1DC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3D0AF9D-D4FC-B224-98D8-AB06DF432AEA}"/>
              </a:ext>
            </a:extLst>
          </p:cNvPr>
          <p:cNvSpPr>
            <a:spLocks noGrp="1"/>
          </p:cNvSpPr>
          <p:nvPr>
            <p:ph type="title"/>
          </p:nvPr>
        </p:nvSpPr>
        <p:spPr>
          <a:xfrm>
            <a:off x="647701" y="1454964"/>
            <a:ext cx="3339281" cy="3308840"/>
          </a:xfrm>
        </p:spPr>
        <p:txBody>
          <a:bodyPr vert="horz" lIns="91440" tIns="45720" rIns="91440" bIns="45720" rtlCol="0" anchor="b">
            <a:normAutofit/>
          </a:bodyPr>
          <a:lstStyle/>
          <a:p>
            <a:r>
              <a:rPr lang="en-US" sz="6000"/>
              <a:t>COM-B Exercise </a:t>
            </a:r>
          </a:p>
        </p:txBody>
      </p:sp>
      <p:pic>
        <p:nvPicPr>
          <p:cNvPr id="4" name="Picture 3" descr="Kettlebells on the floor">
            <a:extLst>
              <a:ext uri="{FF2B5EF4-FFF2-40B4-BE49-F238E27FC236}">
                <a16:creationId xmlns:a16="http://schemas.microsoft.com/office/drawing/2014/main" id="{FC4319FF-3379-045F-DCCF-42FF8F898205}"/>
              </a:ext>
            </a:extLst>
          </p:cNvPr>
          <p:cNvPicPr>
            <a:picLocks noChangeAspect="1"/>
          </p:cNvPicPr>
          <p:nvPr/>
        </p:nvPicPr>
        <p:blipFill>
          <a:blip r:embed="rId7"/>
          <a:srcRect l="26444" r="-1" b="-1"/>
          <a:stretch/>
        </p:blipFill>
        <p:spPr>
          <a:xfrm>
            <a:off x="4634682" y="10"/>
            <a:ext cx="7557319" cy="6857990"/>
          </a:xfrm>
          <a:prstGeom prst="rect">
            <a:avLst/>
          </a:prstGeom>
        </p:spPr>
      </p:pic>
      <p:sp>
        <p:nvSpPr>
          <p:cNvPr id="20" name="Rectangle 19">
            <a:extLst>
              <a:ext uri="{FF2B5EF4-FFF2-40B4-BE49-F238E27FC236}">
                <a16:creationId xmlns:a16="http://schemas.microsoft.com/office/drawing/2014/main" id="{C91B2AEB-9C03-4291-82DB-27D351F31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85988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AutoShape 2" descr="Related image"/>
          <p:cNvSpPr>
            <a:spLocks noChangeAspect="1" noChangeArrowheads="1"/>
          </p:cNvSpPr>
          <p:nvPr/>
        </p:nvSpPr>
        <p:spPr bwMode="auto">
          <a:xfrm>
            <a:off x="1639888" y="749300"/>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US" altLang="en-US" sz="1800"/>
          </a:p>
        </p:txBody>
      </p:sp>
      <p:pic>
        <p:nvPicPr>
          <p:cNvPr id="25603"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62609" y="1608028"/>
            <a:ext cx="7571725" cy="4484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pPr algn="ctr"/>
            <a:r>
              <a:rPr lang="en-GB" dirty="0"/>
              <a:t>The COM-B Model </a:t>
            </a:r>
          </a:p>
        </p:txBody>
      </p:sp>
    </p:spTree>
    <p:extLst>
      <p:ext uri="{BB962C8B-B14F-4D97-AF65-F5344CB8AC3E}">
        <p14:creationId xmlns:p14="http://schemas.microsoft.com/office/powerpoint/2010/main" val="1699761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dirty="0"/>
              <a:t>The Behaviour Change Wheel </a:t>
            </a:r>
            <a:br>
              <a:rPr lang="en-GB" altLang="en-US" dirty="0"/>
            </a:br>
            <a:endParaRPr lang="en-GB" altLang="en-US" dirty="0"/>
          </a:p>
        </p:txBody>
      </p:sp>
      <p:sp>
        <p:nvSpPr>
          <p:cNvPr id="2" name="Content Placeholder 1"/>
          <p:cNvSpPr>
            <a:spLocks noGrp="1"/>
          </p:cNvSpPr>
          <p:nvPr>
            <p:ph idx="1"/>
          </p:nvPr>
        </p:nvSpPr>
        <p:spPr>
          <a:xfrm>
            <a:off x="725532" y="1722360"/>
            <a:ext cx="4383088" cy="4195481"/>
          </a:xfrm>
        </p:spPr>
        <p:txBody>
          <a:bodyPr>
            <a:normAutofit fontScale="92500" lnSpcReduction="10000"/>
          </a:bodyPr>
          <a:lstStyle/>
          <a:p>
            <a:endParaRPr lang="en-GB" dirty="0"/>
          </a:p>
          <a:p>
            <a:r>
              <a:rPr lang="en-GB" dirty="0"/>
              <a:t>The COM-B model lies at the core of the BCW</a:t>
            </a:r>
          </a:p>
          <a:p>
            <a:endParaRPr lang="en-GB" dirty="0"/>
          </a:p>
          <a:p>
            <a:r>
              <a:rPr lang="en-GB" dirty="0"/>
              <a:t> Identifies different intervention strategies that can be applied to any of those components of the COM-B</a:t>
            </a:r>
          </a:p>
          <a:p>
            <a:endParaRPr lang="en-GB" dirty="0"/>
          </a:p>
          <a:p>
            <a:r>
              <a:rPr lang="en-GB" dirty="0"/>
              <a:t>Provides general intervention strategies/categories that can be linked to </a:t>
            </a:r>
          </a:p>
        </p:txBody>
      </p:sp>
      <p:pic>
        <p:nvPicPr>
          <p:cNvPr id="3" name="Picture 2"/>
          <p:cNvPicPr>
            <a:picLocks noChangeAspect="1"/>
          </p:cNvPicPr>
          <p:nvPr/>
        </p:nvPicPr>
        <p:blipFill>
          <a:blip r:embed="rId3"/>
          <a:stretch>
            <a:fillRect/>
          </a:stretch>
        </p:blipFill>
        <p:spPr>
          <a:xfrm>
            <a:off x="5568566" y="1916962"/>
            <a:ext cx="5974598" cy="4035902"/>
          </a:xfrm>
          <a:prstGeom prst="rect">
            <a:avLst/>
          </a:prstGeom>
        </p:spPr>
      </p:pic>
    </p:spTree>
    <p:extLst>
      <p:ext uri="{BB962C8B-B14F-4D97-AF65-F5344CB8AC3E}">
        <p14:creationId xmlns:p14="http://schemas.microsoft.com/office/powerpoint/2010/main" val="7139856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832</TotalTime>
  <Words>809</Words>
  <Application>Microsoft Office PowerPoint</Application>
  <PresentationFormat>Widescreen</PresentationFormat>
  <Paragraphs>89</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Wingdings 3</vt:lpstr>
      <vt:lpstr>Century Gothic</vt:lpstr>
      <vt:lpstr>Calibri</vt:lpstr>
      <vt:lpstr>Arial</vt:lpstr>
      <vt:lpstr>Ion</vt:lpstr>
      <vt:lpstr>Social cognition models and behaviour change</vt:lpstr>
      <vt:lpstr>The Health Belief Model (Rosenstock, 1974) </vt:lpstr>
      <vt:lpstr>The Health Belief Model (Rosenstock, 1974) </vt:lpstr>
      <vt:lpstr>The Theory of Planned Behaviour (Azjen, 1985, 1991)</vt:lpstr>
      <vt:lpstr>The Theory of Planned Behaviour (Azjen, 1985, 1991)</vt:lpstr>
      <vt:lpstr>Protection Motivation Theory Rogers (1975; 1983)  </vt:lpstr>
      <vt:lpstr>Protection Motivation Theory Rogers (1975; 1983)  </vt:lpstr>
      <vt:lpstr>COM-B Exercise </vt:lpstr>
      <vt:lpstr>The COM-B Model </vt:lpstr>
      <vt:lpstr>The Behaviour Change Wheel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and Health</dc:title>
  <dc:creator>Ceri Phelps</dc:creator>
  <cp:lastModifiedBy>Ceri Phelps</cp:lastModifiedBy>
  <cp:revision>40</cp:revision>
  <dcterms:created xsi:type="dcterms:W3CDTF">2020-10-09T11:12:01Z</dcterms:created>
  <dcterms:modified xsi:type="dcterms:W3CDTF">2025-02-11T09:07:34Z</dcterms:modified>
</cp:coreProperties>
</file>