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7" r:id="rId2"/>
    <p:sldId id="258" r:id="rId3"/>
    <p:sldId id="272" r:id="rId4"/>
    <p:sldId id="259" r:id="rId5"/>
    <p:sldId id="260" r:id="rId6"/>
    <p:sldId id="261" r:id="rId7"/>
    <p:sldId id="262" r:id="rId8"/>
    <p:sldId id="263" r:id="rId9"/>
    <p:sldId id="264" r:id="rId10"/>
    <p:sldId id="269" r:id="rId11"/>
    <p:sldId id="270" r:id="rId12"/>
    <p:sldId id="271" r:id="rId13"/>
    <p:sldId id="268" r:id="rId14"/>
    <p:sldId id="265" r:id="rId15"/>
    <p:sldId id="266" r:id="rId16"/>
    <p:sldId id="267" r:id="rId17"/>
    <p:sldId id="273"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59" d="100"/>
          <a:sy n="59" d="100"/>
        </p:scale>
        <p:origin x="84" y="10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02D544-9311-4DF4-A112-5B8B42E5D609}" type="datetimeFigureOut">
              <a:rPr lang="en-GB" smtClean="0"/>
              <a:t>13/11/2019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C11248-7144-4B2F-BD95-B39034DAEE60}" type="slidenum">
              <a:rPr lang="en-GB" smtClean="0"/>
              <a:t>‹#›</a:t>
            </a:fld>
            <a:endParaRPr lang="en-GB"/>
          </a:p>
        </p:txBody>
      </p:sp>
    </p:spTree>
    <p:extLst>
      <p:ext uri="{BB962C8B-B14F-4D97-AF65-F5344CB8AC3E}">
        <p14:creationId xmlns:p14="http://schemas.microsoft.com/office/powerpoint/2010/main" val="3716426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0CE0811-B863-4E23-9F0C-E52BBE43B731}" type="slidenum">
              <a:rPr lang="en-GB" smtClean="0"/>
              <a:t>2</a:t>
            </a:fld>
            <a:endParaRPr lang="en-GB"/>
          </a:p>
        </p:txBody>
      </p:sp>
    </p:spTree>
    <p:extLst>
      <p:ext uri="{BB962C8B-B14F-4D97-AF65-F5344CB8AC3E}">
        <p14:creationId xmlns:p14="http://schemas.microsoft.com/office/powerpoint/2010/main" val="13908490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E998882D-5416-4EFB-B1B4-102688740CE1}" type="slidenum">
              <a:rPr lang="en-US" altLang="en-US"/>
              <a:pPr/>
              <a:t>3</a:t>
            </a:fld>
            <a:endParaRPr lang="en-US" altLang="en-US"/>
          </a:p>
        </p:txBody>
      </p:sp>
    </p:spTree>
    <p:extLst>
      <p:ext uri="{BB962C8B-B14F-4D97-AF65-F5344CB8AC3E}">
        <p14:creationId xmlns:p14="http://schemas.microsoft.com/office/powerpoint/2010/main" val="33719941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B9EA69-33E1-47C5-9D29-8F7E96A6669B}" type="slidenum">
              <a:rPr lang="en-US" smtClean="0"/>
              <a:t>4</a:t>
            </a:fld>
            <a:endParaRPr lang="en-US"/>
          </a:p>
        </p:txBody>
      </p:sp>
    </p:spTree>
    <p:extLst>
      <p:ext uri="{BB962C8B-B14F-4D97-AF65-F5344CB8AC3E}">
        <p14:creationId xmlns:p14="http://schemas.microsoft.com/office/powerpoint/2010/main" val="3642674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CB9EA69-33E1-47C5-9D29-8F7E96A6669B}" type="slidenum">
              <a:rPr lang="en-US" smtClean="0"/>
              <a:t>5</a:t>
            </a:fld>
            <a:endParaRPr lang="en-US"/>
          </a:p>
        </p:txBody>
      </p:sp>
    </p:spTree>
    <p:extLst>
      <p:ext uri="{BB962C8B-B14F-4D97-AF65-F5344CB8AC3E}">
        <p14:creationId xmlns:p14="http://schemas.microsoft.com/office/powerpoint/2010/main" val="28028100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B9EA69-33E1-47C5-9D29-8F7E96A6669B}" type="slidenum">
              <a:rPr lang="en-US" smtClean="0"/>
              <a:t>6</a:t>
            </a:fld>
            <a:endParaRPr lang="en-US"/>
          </a:p>
        </p:txBody>
      </p:sp>
    </p:spTree>
    <p:extLst>
      <p:ext uri="{BB962C8B-B14F-4D97-AF65-F5344CB8AC3E}">
        <p14:creationId xmlns:p14="http://schemas.microsoft.com/office/powerpoint/2010/main" val="22207860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During its first year, the refurbished dock attracted 4.2 million visitors, making it the UK’s second most popular free tourist attraction. Observing this success, in 1988 </a:t>
            </a:r>
            <a:r>
              <a:rPr lang="en-GB" sz="1200" i="1" kern="1200" dirty="0" smtClean="0">
                <a:solidFill>
                  <a:schemeClr val="tx1"/>
                </a:solidFill>
                <a:effectLst/>
                <a:latin typeface="+mn-lt"/>
                <a:ea typeface="+mn-ea"/>
                <a:cs typeface="+mn-cs"/>
              </a:rPr>
              <a:t>The Times</a:t>
            </a:r>
            <a:r>
              <a:rPr lang="en-GB" sz="1200" kern="1200" dirty="0" smtClean="0">
                <a:solidFill>
                  <a:schemeClr val="tx1"/>
                </a:solidFill>
                <a:effectLst/>
                <a:latin typeface="+mn-lt"/>
                <a:ea typeface="+mn-ea"/>
                <a:cs typeface="+mn-cs"/>
              </a:rPr>
              <a:t> ran a special report on the dock’s “remarkable transformation” which had, according to the paper, brought “new life, jobs and style” to Liverpool, providing locals with a “source of pride” and a “new mood of buoyancy.” According to </a:t>
            </a:r>
            <a:r>
              <a:rPr lang="en-GB" sz="1200" i="1" kern="1200" dirty="0" smtClean="0">
                <a:solidFill>
                  <a:schemeClr val="tx1"/>
                </a:solidFill>
                <a:effectLst/>
                <a:latin typeface="+mn-lt"/>
                <a:ea typeface="+mn-ea"/>
                <a:cs typeface="+mn-cs"/>
              </a:rPr>
              <a:t>The Times</a:t>
            </a:r>
            <a:r>
              <a:rPr lang="en-GB" sz="1200" kern="1200" dirty="0" smtClean="0">
                <a:solidFill>
                  <a:schemeClr val="tx1"/>
                </a:solidFill>
                <a:effectLst/>
                <a:latin typeface="+mn-lt"/>
                <a:ea typeface="+mn-ea"/>
                <a:cs typeface="+mn-cs"/>
              </a:rPr>
              <a:t>, the dock represented a “new beginning” for Merseyside – one based on tourism “the fastest-growing industry in the area.” In this regard, the paper calculated Liverpool was peculiarly well-positioned for a tourist boom thanks to its “associations with the Beatles, its football teams ... and some of the most impressive museums and art galleries in the country.”</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	Justifying such expressions of positivity, the Albert Dock Company proved successful in attracting new uses to its venue, the best-known probably being ITV’s </a:t>
            </a:r>
            <a:r>
              <a:rPr lang="en-GB" sz="1200" i="1" kern="1200" dirty="0" smtClean="0">
                <a:solidFill>
                  <a:schemeClr val="tx1"/>
                </a:solidFill>
                <a:effectLst/>
                <a:latin typeface="+mn-lt"/>
                <a:ea typeface="+mn-ea"/>
                <a:cs typeface="+mn-cs"/>
              </a:rPr>
              <a:t>This Morning </a:t>
            </a:r>
            <a:r>
              <a:rPr lang="en-GB" sz="1200" kern="1200" dirty="0" smtClean="0">
                <a:solidFill>
                  <a:schemeClr val="tx1"/>
                </a:solidFill>
                <a:effectLst/>
                <a:latin typeface="+mn-lt"/>
                <a:ea typeface="+mn-ea"/>
                <a:cs typeface="+mn-cs"/>
              </a:rPr>
              <a:t>programme, which was filmed at the dock in the 1990s. Today, the dock has numerous shops, fashionable nightclubs and restaurants, and is home to a high-end residential complex popular with footballers and celebrities. Museums and galleries also continue to be an important feature of the dock: the Beatles Story museum (1990), the Museum of Liverpool Life (1993), and the International Slavery Museum (2007) have all opened there since the 1980s. Additionally, the dock’s model for mixed-usage redevelopment (which itself was a variant on the earlier example of Baltimore Inner Harbour) has come to be regarded as paradigmatic, being emulated in British ports such as Portsmouth, Edinburgh and Belfast plus other others further afield.</a:t>
            </a:r>
            <a:r>
              <a:rPr lang="en-GB" sz="1200" kern="1200" baseline="0" dirty="0" smtClean="0">
                <a:solidFill>
                  <a:schemeClr val="tx1"/>
                </a:solidFill>
                <a:effectLst/>
                <a:latin typeface="+mn-lt"/>
                <a:ea typeface="+mn-ea"/>
                <a:cs typeface="+mn-cs"/>
              </a:rPr>
              <a:t> As Phil Jones and James Evans have put it</a:t>
            </a:r>
            <a:r>
              <a:rPr lang="en-GB" sz="1200" kern="1200" dirty="0" smtClean="0">
                <a:solidFill>
                  <a:schemeClr val="tx1"/>
                </a:solidFill>
                <a:effectLst/>
                <a:latin typeface="+mn-lt"/>
                <a:ea typeface="+mn-ea"/>
                <a:cs typeface="+mn-cs"/>
              </a:rPr>
              <a:t>, Albert Dock’s model is now so commonplace that “it is almost a cliché that where men once sweated in docks and shipyards we have middle-class professionals sipping cappuccinos in pavement cafés and living in loft apartments.”</a:t>
            </a:r>
          </a:p>
        </p:txBody>
      </p:sp>
      <p:sp>
        <p:nvSpPr>
          <p:cNvPr id="4" name="Slide Number Placeholder 3"/>
          <p:cNvSpPr>
            <a:spLocks noGrp="1"/>
          </p:cNvSpPr>
          <p:nvPr>
            <p:ph type="sldNum" sz="quarter" idx="10"/>
          </p:nvPr>
        </p:nvSpPr>
        <p:spPr/>
        <p:txBody>
          <a:bodyPr/>
          <a:lstStyle/>
          <a:p>
            <a:fld id="{FCB9EA69-33E1-47C5-9D29-8F7E96A6669B}" type="slidenum">
              <a:rPr lang="en-US" smtClean="0"/>
              <a:t>7</a:t>
            </a:fld>
            <a:endParaRPr lang="en-US"/>
          </a:p>
        </p:txBody>
      </p:sp>
    </p:spTree>
    <p:extLst>
      <p:ext uri="{BB962C8B-B14F-4D97-AF65-F5344CB8AC3E}">
        <p14:creationId xmlns:p14="http://schemas.microsoft.com/office/powerpoint/2010/main" val="13552442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18</a:t>
            </a:fld>
            <a:endParaRPr lang="en-GB"/>
          </a:p>
        </p:txBody>
      </p:sp>
    </p:spTree>
    <p:extLst>
      <p:ext uri="{BB962C8B-B14F-4D97-AF65-F5344CB8AC3E}">
        <p14:creationId xmlns:p14="http://schemas.microsoft.com/office/powerpoint/2010/main" val="10092784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11/13/2019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845179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5851244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11/13/2019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22476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86953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11/13/2019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407169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08280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11/13/2019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619468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138465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289235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204919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11/13/2019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5927286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11/13/2019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2501884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11/13/2019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0332284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324758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5479392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5139918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11/13/2019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014070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11/13/2019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202532389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jpe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hyperlink" Target="http://www.nationalarchives.gov.uk/catalogue/ExternalRequest.asp?RequestReference=PREM%2019/577"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8" Type="http://schemas.openxmlformats.org/officeDocument/2006/relationships/hyperlink" Target="https://www.hatads.org.uk/catalogue/record/9b69a2bc-2eaa-4ce1-87a5-72c410727c06" TargetMode="External"/><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jpeg"/><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image" Target="../media/image38.jpeg"/><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1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18.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2146305"/>
            <a:ext cx="9448800" cy="1825096"/>
          </a:xfrm>
        </p:spPr>
        <p:txBody>
          <a:bodyPr>
            <a:normAutofit fontScale="90000"/>
          </a:bodyPr>
          <a:lstStyle/>
          <a:p>
            <a:r>
              <a:rPr lang="en-GB" dirty="0"/>
              <a:t>Week 6 Heritage Tourism and Urban Regeneration </a:t>
            </a:r>
            <a:r>
              <a:rPr lang="en-GB"/>
              <a:t>in </a:t>
            </a:r>
            <a:r>
              <a:rPr lang="en-GB" smtClean="0"/>
              <a:t>Liverpool – part one</a:t>
            </a:r>
            <a:endParaRPr lang="en-GB" dirty="0"/>
          </a:p>
        </p:txBody>
      </p:sp>
      <p:sp>
        <p:nvSpPr>
          <p:cNvPr id="3" name="Subtitle 2"/>
          <p:cNvSpPr>
            <a:spLocks noGrp="1"/>
          </p:cNvSpPr>
          <p:nvPr>
            <p:ph type="subTitle" idx="1"/>
          </p:nvPr>
        </p:nvSpPr>
        <p:spPr>
          <a:xfrm>
            <a:off x="1371600" y="4161901"/>
            <a:ext cx="9448800" cy="685800"/>
          </a:xfrm>
        </p:spPr>
        <p:txBody>
          <a:bodyPr>
            <a:normAutofit/>
          </a:bodyPr>
          <a:lstStyle/>
          <a:p>
            <a:r>
              <a:rPr lang="en-GB" dirty="0" smtClean="0"/>
              <a:t>Alexander Scott</a:t>
            </a:r>
            <a:endParaRPr lang="en-GB" dirty="0"/>
          </a:p>
        </p:txBody>
      </p:sp>
    </p:spTree>
    <p:extLst>
      <p:ext uri="{BB962C8B-B14F-4D97-AF65-F5344CB8AC3E}">
        <p14:creationId xmlns:p14="http://schemas.microsoft.com/office/powerpoint/2010/main" val="396370648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12871" y="0"/>
            <a:ext cx="4679129" cy="3509347"/>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3407203"/>
            <a:ext cx="4679129" cy="3450797"/>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0" y="0"/>
            <a:ext cx="4631635" cy="3456070"/>
          </a:xfrm>
          <a:prstGeom prst="rect">
            <a:avLst/>
          </a:prstGeom>
        </p:spPr>
      </p:pic>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560365" y="3407202"/>
            <a:ext cx="4631635" cy="3450797"/>
          </a:xfrm>
          <a:prstGeom prst="rect">
            <a:avLst/>
          </a:prstGeom>
        </p:spPr>
      </p:pic>
      <p:pic>
        <p:nvPicPr>
          <p:cNvPr id="8"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19368" y="0"/>
            <a:ext cx="3991087" cy="39910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2"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235508" y="3991087"/>
            <a:ext cx="1937104" cy="28669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1963344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
          <p:cNvSpPr>
            <a:spLocks noChangeArrowheads="1"/>
          </p:cNvSpPr>
          <p:nvPr/>
        </p:nvSpPr>
        <p:spPr bwMode="auto">
          <a:xfrm>
            <a:off x="146957" y="3102430"/>
            <a:ext cx="11870872" cy="3371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just"/>
            <a:endParaRPr lang="en-GB" altLang="en-US" sz="2400" dirty="0"/>
          </a:p>
          <a:p>
            <a:pPr algn="just"/>
            <a:r>
              <a:rPr lang="en-GB" altLang="en-US" sz="2400" dirty="0"/>
              <a:t>“Liverpool stood in the seventies and eighties as </a:t>
            </a:r>
            <a:r>
              <a:rPr lang="en-GB" altLang="en-US" sz="2400" i="1" dirty="0"/>
              <a:t>the </a:t>
            </a:r>
            <a:r>
              <a:rPr lang="en-GB" altLang="en-US" sz="2400" dirty="0"/>
              <a:t>symbol of the inner city. Here, on Merseyside, as laid bare in newspaper article after newspaper article, television programme after television programme, seemed to be concentrated all the elements of large-scale decline. Coupled with the city’s back history of splendours and miseries, they have fired a passion of frustration which has made itself felt all the way to the football terraces. Liverpool is the archetype of a city which grew furiously to meet a particular need and, that need having disappeared, has collapsed on itself” </a:t>
            </a:r>
          </a:p>
          <a:p>
            <a:pPr algn="r"/>
            <a:r>
              <a:rPr lang="en-GB" altLang="en-US" sz="1600" dirty="0"/>
              <a:t>Ron Middleton, </a:t>
            </a:r>
            <a:r>
              <a:rPr lang="en-GB" altLang="en-US" sz="1600" i="1" dirty="0"/>
              <a:t>Cities in Transition: The Regeneration of Britain's Inner Cities</a:t>
            </a:r>
            <a:r>
              <a:rPr lang="en-GB" altLang="en-US" sz="1600" dirty="0"/>
              <a:t> (Michael Joseph: London, 1991), p. 75</a:t>
            </a:r>
            <a:endParaRPr lang="en-US" altLang="en-US" sz="1600" dirty="0"/>
          </a:p>
        </p:txBody>
      </p:sp>
      <p:pic>
        <p:nvPicPr>
          <p:cNvPr id="1331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057" y="163287"/>
            <a:ext cx="447675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02260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0" y="1"/>
            <a:ext cx="9144001" cy="1835027"/>
          </a:xfrm>
          <a:prstGeom prst="rect">
            <a:avLst/>
          </a:prstGeom>
        </p:spPr>
        <p:txBody>
          <a:bodyPr wrap="square" lIns="360000" tIns="360000" rIns="360000" bIns="360000">
            <a:spAutoFit/>
          </a:bodyPr>
          <a:lstStyle/>
          <a:p>
            <a:pPr algn="ctr"/>
            <a:endParaRPr lang="en-GB" dirty="0"/>
          </a:p>
          <a:p>
            <a:pPr algn="ctr"/>
            <a:endParaRPr lang="en-GB" dirty="0"/>
          </a:p>
          <a:p>
            <a:endParaRPr lang="en-GB" b="1" u="sng" dirty="0"/>
          </a:p>
          <a:p>
            <a:endParaRPr lang="en-GB" b="1" u="sng" dirty="0"/>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78598" y="-22884"/>
            <a:ext cx="7239000" cy="4067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10503" y="3675064"/>
            <a:ext cx="6894513" cy="3182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101600" y="31009"/>
            <a:ext cx="3292082" cy="1373362"/>
          </a:xfrm>
          <a:prstGeom prst="rect">
            <a:avLst/>
          </a:prstGeom>
        </p:spPr>
        <p:txBody>
          <a:bodyPr wrap="square" lIns="360000" tIns="360000" rIns="360000" bIns="360000">
            <a:spAutoFit/>
          </a:bodyPr>
          <a:lstStyle/>
          <a:p>
            <a:r>
              <a:rPr lang="en-GB" sz="1400" dirty="0"/>
              <a:t>Photographs of </a:t>
            </a:r>
            <a:r>
              <a:rPr lang="en-GB" sz="1400" dirty="0" err="1"/>
              <a:t>Toxteth</a:t>
            </a:r>
            <a:r>
              <a:rPr lang="en-GB" sz="1400" dirty="0"/>
              <a:t> Riots,</a:t>
            </a:r>
          </a:p>
          <a:p>
            <a:r>
              <a:rPr lang="en-GB" sz="1400" dirty="0"/>
              <a:t>July </a:t>
            </a:r>
            <a:r>
              <a:rPr lang="en-GB" sz="1400" dirty="0" smtClean="0"/>
              <a:t>1981 – Media coverage, December 30 2011</a:t>
            </a:r>
          </a:p>
        </p:txBody>
      </p:sp>
      <p:pic>
        <p:nvPicPr>
          <p:cNvPr id="3" name="Picture 2"/>
          <p:cNvPicPr>
            <a:picLocks noChangeAspect="1"/>
          </p:cNvPicPr>
          <p:nvPr/>
        </p:nvPicPr>
        <p:blipFill>
          <a:blip r:embed="rId5"/>
          <a:stretch>
            <a:fillRect/>
          </a:stretch>
        </p:blipFill>
        <p:spPr>
          <a:xfrm>
            <a:off x="9064465" y="2010704"/>
            <a:ext cx="3207072" cy="4847296"/>
          </a:xfrm>
          <a:prstGeom prst="rect">
            <a:avLst/>
          </a:prstGeom>
        </p:spPr>
      </p:pic>
      <p:pic>
        <p:nvPicPr>
          <p:cNvPr id="4" name="Picture 3"/>
          <p:cNvPicPr>
            <a:picLocks noChangeAspect="1"/>
          </p:cNvPicPr>
          <p:nvPr/>
        </p:nvPicPr>
        <p:blipFill>
          <a:blip r:embed="rId6"/>
          <a:stretch>
            <a:fillRect/>
          </a:stretch>
        </p:blipFill>
        <p:spPr>
          <a:xfrm>
            <a:off x="0" y="1562100"/>
            <a:ext cx="2785381" cy="4573400"/>
          </a:xfrm>
          <a:prstGeom prst="rect">
            <a:avLst/>
          </a:prstGeom>
        </p:spPr>
      </p:pic>
    </p:spTree>
    <p:extLst>
      <p:ext uri="{BB962C8B-B14F-4D97-AF65-F5344CB8AC3E}">
        <p14:creationId xmlns:p14="http://schemas.microsoft.com/office/powerpoint/2010/main" val="32641561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
            <a:ext cx="12191999" cy="5614862"/>
          </a:xfrm>
          <a:prstGeom prst="rect">
            <a:avLst/>
          </a:prstGeom>
        </p:spPr>
        <p:txBody>
          <a:bodyPr wrap="square" lIns="540000" tIns="540000" rIns="504000" bIns="540000">
            <a:spAutoFit/>
          </a:bodyPr>
          <a:lstStyle/>
          <a:p>
            <a:r>
              <a:rPr lang="en-GB" sz="2400" b="1" dirty="0" smtClean="0"/>
              <a:t>‘IT TOOK </a:t>
            </a:r>
          </a:p>
          <a:p>
            <a:r>
              <a:rPr lang="en-GB" sz="2400" b="1" dirty="0" smtClean="0"/>
              <a:t>A RIOT’</a:t>
            </a:r>
          </a:p>
          <a:p>
            <a:pPr algn="just"/>
            <a:endParaRPr lang="en-GB"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pPr algn="just"/>
            <a:endParaRPr lang="en-GB" b="1" dirty="0"/>
          </a:p>
        </p:txBody>
      </p:sp>
      <p:pic>
        <p:nvPicPr>
          <p:cNvPr id="205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4125" y="-137018"/>
            <a:ext cx="5857875" cy="3895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524001" y="4005064"/>
            <a:ext cx="9178962" cy="1558028"/>
          </a:xfrm>
          <a:prstGeom prst="rect">
            <a:avLst/>
          </a:prstGeom>
        </p:spPr>
        <p:txBody>
          <a:bodyPr wrap="square" lIns="360000" tIns="360000" rIns="360000" bIns="360000">
            <a:spAutoFit/>
          </a:bodyPr>
          <a:lstStyle/>
          <a:p>
            <a:endParaRPr lang="en-GB" dirty="0"/>
          </a:p>
          <a:p>
            <a:endParaRPr lang="en-GB" b="1" u="sng" dirty="0"/>
          </a:p>
          <a:p>
            <a:endParaRPr lang="en-GB" b="1" u="sng" dirty="0"/>
          </a:p>
        </p:txBody>
      </p:sp>
      <p:sp>
        <p:nvSpPr>
          <p:cNvPr id="7" name="Rectangle 6"/>
          <p:cNvSpPr/>
          <p:nvPr/>
        </p:nvSpPr>
        <p:spPr>
          <a:xfrm>
            <a:off x="3138484" y="18502"/>
            <a:ext cx="2824485" cy="1958138"/>
          </a:xfrm>
          <a:prstGeom prst="rect">
            <a:avLst/>
          </a:prstGeom>
        </p:spPr>
        <p:txBody>
          <a:bodyPr wrap="square" lIns="360000" tIns="360000" rIns="360000" bIns="360000">
            <a:spAutoFit/>
          </a:bodyPr>
          <a:lstStyle/>
          <a:p>
            <a:pPr algn="r"/>
            <a:r>
              <a:rPr lang="en-GB" sz="1600" dirty="0"/>
              <a:t>Michael Heseltine </a:t>
            </a:r>
            <a:r>
              <a:rPr lang="en-GB" sz="1600" dirty="0" smtClean="0"/>
              <a:t>and business leaders touring </a:t>
            </a:r>
            <a:r>
              <a:rPr lang="en-GB" sz="1600" dirty="0"/>
              <a:t>Liverpool in the aftermath of the </a:t>
            </a:r>
            <a:r>
              <a:rPr lang="en-GB" sz="1600" dirty="0" err="1"/>
              <a:t>Toxteth</a:t>
            </a:r>
            <a:r>
              <a:rPr lang="en-GB" sz="1600" dirty="0"/>
              <a:t> </a:t>
            </a:r>
            <a:r>
              <a:rPr lang="en-GB" sz="1600" dirty="0" smtClean="0"/>
              <a:t>Riots</a:t>
            </a:r>
            <a:endParaRPr lang="en-GB" sz="1600" dirty="0"/>
          </a:p>
        </p:txBody>
      </p:sp>
      <p:pic>
        <p:nvPicPr>
          <p:cNvPr id="1126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987059"/>
            <a:ext cx="8118231" cy="48709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76800" y="4814712"/>
            <a:ext cx="7315199" cy="2043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9"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168984" y="3758707"/>
            <a:ext cx="3023015" cy="17346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0392977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
            <a:ext cx="12191999" cy="7830854"/>
          </a:xfrm>
          <a:prstGeom prst="rect">
            <a:avLst/>
          </a:prstGeom>
        </p:spPr>
        <p:txBody>
          <a:bodyPr wrap="square" lIns="540000" tIns="540000" rIns="504000" bIns="540000">
            <a:spAutoFit/>
          </a:bodyPr>
          <a:lstStyle/>
          <a:p>
            <a:pPr algn="just"/>
            <a:endParaRPr lang="en-GB" dirty="0" smtClean="0"/>
          </a:p>
          <a:p>
            <a:pPr algn="just"/>
            <a:endParaRPr lang="en-GB" dirty="0"/>
          </a:p>
          <a:p>
            <a:pPr algn="just"/>
            <a:endParaRPr lang="en-GB" dirty="0"/>
          </a:p>
          <a:p>
            <a:endParaRPr lang="en-GB" sz="1600" dirty="0"/>
          </a:p>
          <a:p>
            <a:endParaRPr lang="en-GB" sz="1600" dirty="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a:p>
          <a:p>
            <a:pPr algn="just"/>
            <a:r>
              <a:rPr lang="en-GB" sz="3200" dirty="0" smtClean="0"/>
              <a:t>“Y</a:t>
            </a:r>
            <a:r>
              <a:rPr lang="en-GB" sz="2800" dirty="0" smtClean="0"/>
              <a:t>et </a:t>
            </a:r>
            <a:r>
              <a:rPr lang="en-GB" sz="2800" dirty="0"/>
              <a:t>there are strengths. There is a substantial City Centre with grand architectural heritage. It is still an attractive and lively place. There is a strong tradition of office work and entertainment, and outstanding cultural (Walker Art Gallery and Philharmonic orchestra) and sporting (</a:t>
            </a:r>
            <a:r>
              <a:rPr lang="en-GB" sz="1000" dirty="0"/>
              <a:t>Liverpool and </a:t>
            </a:r>
            <a:r>
              <a:rPr lang="en-GB" sz="2800" dirty="0"/>
              <a:t>Everton FC) assets … We must build on these things.”</a:t>
            </a:r>
          </a:p>
          <a:p>
            <a:pPr marL="285750" indent="-285750" algn="r">
              <a:buFontTx/>
              <a:buChar char="-"/>
            </a:pPr>
            <a:r>
              <a:rPr lang="en-GB" dirty="0" smtClean="0"/>
              <a:t>Michael </a:t>
            </a:r>
            <a:r>
              <a:rPr lang="en-GB" dirty="0"/>
              <a:t>Heseltine, ‘It Took a Riot,’ memo to Prime Minister and the cabinet, August 13 1981 (NA </a:t>
            </a:r>
            <a:r>
              <a:rPr lang="en-GB" dirty="0">
                <a:hlinkClick r:id="rId3" tooltip="links to the catalogue"/>
              </a:rPr>
              <a:t>PREM 19/577</a:t>
            </a:r>
            <a:r>
              <a:rPr lang="en-GB" dirty="0"/>
              <a:t>), p. 4.</a:t>
            </a:r>
          </a:p>
          <a:p>
            <a:pPr marL="285750" indent="-285750">
              <a:buFontTx/>
              <a:buChar char="-"/>
            </a:pPr>
            <a:endParaRPr lang="en-GB" sz="2800" b="1" dirty="0"/>
          </a:p>
        </p:txBody>
      </p:sp>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44862" y="1"/>
            <a:ext cx="4947137" cy="2773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329238" y="1"/>
            <a:ext cx="2100262" cy="2666024"/>
          </a:xfrm>
          <a:prstGeom prst="rect">
            <a:avLst/>
          </a:prstGeom>
        </p:spPr>
        <p:txBody>
          <a:bodyPr wrap="square" lIns="360000" tIns="360000" rIns="360000" bIns="360000">
            <a:spAutoFit/>
          </a:bodyPr>
          <a:lstStyle/>
          <a:p>
            <a:pPr algn="r"/>
            <a:r>
              <a:rPr lang="en-GB" dirty="0"/>
              <a:t>Michael Heseltine </a:t>
            </a:r>
            <a:r>
              <a:rPr lang="en-GB" dirty="0" smtClean="0"/>
              <a:t>at the Albert Dock during its renovation; in 2014 </a:t>
            </a:r>
            <a:endParaRPr lang="en-GB" dirty="0"/>
          </a:p>
        </p:txBody>
      </p:sp>
      <p:pic>
        <p:nvPicPr>
          <p:cNvPr id="1331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
            <a:ext cx="5329238" cy="3544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1731584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3999" y="1"/>
            <a:ext cx="9144001" cy="4328017"/>
          </a:xfrm>
          <a:prstGeom prst="rect">
            <a:avLst/>
          </a:prstGeom>
        </p:spPr>
        <p:txBody>
          <a:bodyPr wrap="square" lIns="360000" tIns="360000" rIns="360000" bIns="360000">
            <a:spAutoFit/>
          </a:bodyPr>
          <a:lstStyle/>
          <a:p>
            <a:pPr algn="ctr"/>
            <a:endParaRPr lang="en-GB" dirty="0"/>
          </a:p>
          <a:p>
            <a:pPr algn="just"/>
            <a:endParaRPr lang="en-GB"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pPr algn="just"/>
            <a:endParaRPr lang="en-GB" b="1" dirty="0"/>
          </a:p>
          <a:p>
            <a:endParaRPr lang="en-GB" b="1" u="sng" dirty="0"/>
          </a:p>
          <a:p>
            <a:endParaRPr lang="en-GB" b="1" u="sng" dirty="0"/>
          </a:p>
        </p:txBody>
      </p:sp>
      <p:pic>
        <p:nvPicPr>
          <p:cNvPr id="3079"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860747" cy="3645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4860747" y="-1"/>
            <a:ext cx="2557051" cy="2235136"/>
          </a:xfrm>
          <a:prstGeom prst="rect">
            <a:avLst/>
          </a:prstGeom>
        </p:spPr>
        <p:txBody>
          <a:bodyPr wrap="square" lIns="360000" tIns="360000" rIns="360000" bIns="360000">
            <a:spAutoFit/>
          </a:bodyPr>
          <a:lstStyle/>
          <a:p>
            <a:pPr algn="r"/>
            <a:r>
              <a:rPr lang="en-GB" sz="1400" dirty="0"/>
              <a:t>Merseyside Development Corporation (MDC) advertisements, </a:t>
            </a:r>
            <a:r>
              <a:rPr lang="en-GB" sz="1400" i="1" dirty="0"/>
              <a:t>The Times</a:t>
            </a:r>
            <a:r>
              <a:rPr lang="en-GB" sz="1400" dirty="0"/>
              <a:t>, March 17 1983, p. 5-6; March 28 1996, p. 28. </a:t>
            </a:r>
          </a:p>
        </p:txBody>
      </p:sp>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17798" y="0"/>
            <a:ext cx="4774201" cy="66838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3645560"/>
            <a:ext cx="3641446" cy="28108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60747" y="5074897"/>
            <a:ext cx="2501754" cy="1691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Rectangle 11"/>
          <p:cNvSpPr/>
          <p:nvPr/>
        </p:nvSpPr>
        <p:spPr>
          <a:xfrm>
            <a:off x="334108" y="6165305"/>
            <a:ext cx="4961791" cy="942475"/>
          </a:xfrm>
          <a:prstGeom prst="rect">
            <a:avLst/>
          </a:prstGeom>
        </p:spPr>
        <p:txBody>
          <a:bodyPr wrap="square" lIns="360000" tIns="360000" rIns="360000" bIns="360000">
            <a:spAutoFit/>
          </a:bodyPr>
          <a:lstStyle/>
          <a:p>
            <a:r>
              <a:rPr lang="en-GB" sz="1400" dirty="0"/>
              <a:t>The derelict Albert </a:t>
            </a:r>
            <a:r>
              <a:rPr lang="en-GB" sz="1400" dirty="0" smtClean="0"/>
              <a:t>Dock; </a:t>
            </a:r>
            <a:r>
              <a:rPr lang="en-GB" sz="1400" i="1" dirty="0" smtClean="0"/>
              <a:t>This Morning</a:t>
            </a:r>
            <a:r>
              <a:rPr lang="en-GB" sz="1400" dirty="0" smtClean="0"/>
              <a:t>, 1990s. </a:t>
            </a:r>
            <a:endParaRPr lang="en-GB" sz="1400" dirty="0"/>
          </a:p>
        </p:txBody>
      </p:sp>
      <p:pic>
        <p:nvPicPr>
          <p:cNvPr id="12290"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349636" y="1909718"/>
            <a:ext cx="3228608" cy="20770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3641446" y="4053530"/>
            <a:ext cx="3869095" cy="1200329"/>
          </a:xfrm>
          <a:prstGeom prst="rect">
            <a:avLst/>
          </a:prstGeom>
        </p:spPr>
        <p:txBody>
          <a:bodyPr wrap="square">
            <a:spAutoFit/>
          </a:bodyPr>
          <a:lstStyle/>
          <a:p>
            <a:r>
              <a:rPr lang="en-GB" dirty="0" smtClean="0">
                <a:hlinkClick r:id="rId8"/>
              </a:rPr>
              <a:t>https://www.hatads.org.uk/catalogue/record/9b69a2bc-2eaa-4ce1-87a5-72c410727c06</a:t>
            </a:r>
            <a:endParaRPr lang="en-GB" dirty="0" smtClean="0"/>
          </a:p>
          <a:p>
            <a:endParaRPr lang="en-GB" dirty="0"/>
          </a:p>
        </p:txBody>
      </p:sp>
    </p:spTree>
    <p:extLst>
      <p:ext uri="{BB962C8B-B14F-4D97-AF65-F5344CB8AC3E}">
        <p14:creationId xmlns:p14="http://schemas.microsoft.com/office/powerpoint/2010/main" val="20635014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143000" y="0"/>
            <a:ext cx="9734550" cy="6861761"/>
          </a:xfrm>
          <a:prstGeom prst="rect">
            <a:avLst/>
          </a:prstGeom>
        </p:spPr>
      </p:pic>
    </p:spTree>
    <p:extLst>
      <p:ext uri="{BB962C8B-B14F-4D97-AF65-F5344CB8AC3E}">
        <p14:creationId xmlns:p14="http://schemas.microsoft.com/office/powerpoint/2010/main" val="222674296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Picture 4"/>
          <p:cNvPicPr>
            <a:picLocks noChangeAspect="1"/>
          </p:cNvPicPr>
          <p:nvPr/>
        </p:nvPicPr>
        <p:blipFill>
          <a:blip r:embed="rId2"/>
          <a:stretch>
            <a:fillRect/>
          </a:stretch>
        </p:blipFill>
        <p:spPr>
          <a:xfrm>
            <a:off x="0" y="-9525"/>
            <a:ext cx="8110537" cy="5762379"/>
          </a:xfrm>
          <a:prstGeom prst="rect">
            <a:avLst/>
          </a:prstGeom>
        </p:spPr>
      </p:pic>
      <p:pic>
        <p:nvPicPr>
          <p:cNvPr id="3" name="Content Placeholder 2"/>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6610350" y="3870750"/>
            <a:ext cx="5581650" cy="3048977"/>
          </a:xfrm>
        </p:spPr>
      </p:pic>
      <p:pic>
        <p:nvPicPr>
          <p:cNvPr id="7" name="Content Placeholder 3"/>
          <p:cNvPicPr>
            <a:picLocks noChangeAspect="1"/>
          </p:cNvPicPr>
          <p:nvPr/>
        </p:nvPicPr>
        <p:blipFill>
          <a:blip r:embed="rId4"/>
          <a:stretch>
            <a:fillRect/>
          </a:stretch>
        </p:blipFill>
        <p:spPr>
          <a:xfrm>
            <a:off x="6610350" y="-9525"/>
            <a:ext cx="5581650" cy="3880275"/>
          </a:xfrm>
          <a:prstGeom prst="rect">
            <a:avLst/>
          </a:prstGeom>
        </p:spPr>
      </p:pic>
      <p:pic>
        <p:nvPicPr>
          <p:cNvPr id="4" name="Picture 3"/>
          <p:cNvPicPr>
            <a:picLocks noChangeAspect="1"/>
          </p:cNvPicPr>
          <p:nvPr/>
        </p:nvPicPr>
        <p:blipFill>
          <a:blip r:embed="rId5"/>
          <a:stretch>
            <a:fillRect/>
          </a:stretch>
        </p:blipFill>
        <p:spPr>
          <a:xfrm>
            <a:off x="-137157" y="3666940"/>
            <a:ext cx="2307588" cy="3252787"/>
          </a:xfrm>
          <a:prstGeom prst="rect">
            <a:avLst/>
          </a:prstGeom>
        </p:spPr>
      </p:pic>
      <p:pic>
        <p:nvPicPr>
          <p:cNvPr id="6" name="Picture 5"/>
          <p:cNvPicPr>
            <a:picLocks noChangeAspect="1"/>
          </p:cNvPicPr>
          <p:nvPr/>
        </p:nvPicPr>
        <p:blipFill rotWithShape="1">
          <a:blip r:embed="rId6"/>
          <a:srcRect r="39982" b="-1740"/>
          <a:stretch/>
        </p:blipFill>
        <p:spPr>
          <a:xfrm>
            <a:off x="2933701" y="3870750"/>
            <a:ext cx="3676650" cy="3107574"/>
          </a:xfrm>
          <a:prstGeom prst="rect">
            <a:avLst/>
          </a:prstGeom>
        </p:spPr>
      </p:pic>
    </p:spTree>
    <p:extLst>
      <p:ext uri="{BB962C8B-B14F-4D97-AF65-F5344CB8AC3E}">
        <p14:creationId xmlns:p14="http://schemas.microsoft.com/office/powerpoint/2010/main" val="144759102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6" name="Rectangle 5"/>
          <p:cNvSpPr/>
          <p:nvPr/>
        </p:nvSpPr>
        <p:spPr>
          <a:xfrm>
            <a:off x="4736766" y="0"/>
            <a:ext cx="7455234" cy="7276856"/>
          </a:xfrm>
          <a:prstGeom prst="rect">
            <a:avLst/>
          </a:prstGeom>
          <a:solidFill>
            <a:schemeClr val="bg2">
              <a:alpha val="81000"/>
            </a:schemeClr>
          </a:solidFill>
        </p:spPr>
        <p:txBody>
          <a:bodyPr wrap="square" lIns="432000" tIns="540000" rIns="432000" bIns="540000">
            <a:spAutoFit/>
          </a:bodyPr>
          <a:lstStyle/>
          <a:p>
            <a:pPr algn="just"/>
            <a:r>
              <a:rPr lang="en-GB" sz="2600" dirty="0" smtClean="0"/>
              <a:t>“</a:t>
            </a:r>
            <a:r>
              <a:rPr lang="en-GB" sz="2400" dirty="0" smtClean="0"/>
              <a:t>Britain’s first International Garden Festival brings much more than a glorious year for Liverpool. Its significance lies in the trade, tourism and friendship it is stimulating throughout the country and overseas. The implications are self-evident: an event attracting many people can act as a catalyst for the growth of tourism. Britain … is beginning to learn that its heritage and other attractions hold the seed of a major branch of employment. </a:t>
            </a:r>
            <a:r>
              <a:rPr lang="en-GB" sz="2400" b="1" dirty="0" smtClean="0"/>
              <a:t>The lesson of Liverpool </a:t>
            </a:r>
            <a:r>
              <a:rPr lang="en-GB" sz="2400" dirty="0" smtClean="0"/>
              <a:t>is that a city burdened by high unemployment and low morale found the vigour and inventiveness to grasp the garden festival opportunity.” </a:t>
            </a:r>
            <a:endParaRPr lang="en-GB" sz="2400" dirty="0"/>
          </a:p>
          <a:p>
            <a:pPr marL="342900" indent="-342900" algn="r">
              <a:buFontTx/>
              <a:buChar char="-"/>
            </a:pPr>
            <a:r>
              <a:rPr lang="en-GB" i="1" dirty="0" smtClean="0"/>
              <a:t>International </a:t>
            </a:r>
            <a:r>
              <a:rPr lang="en-GB" i="1" dirty="0"/>
              <a:t>Garden Festival Liverpool ’84: Festival Guide </a:t>
            </a:r>
            <a:endParaRPr lang="en-GB" sz="2000" dirty="0"/>
          </a:p>
        </p:txBody>
      </p:sp>
      <p:pic>
        <p:nvPicPr>
          <p:cNvPr id="7" name="Picture 6"/>
          <p:cNvPicPr>
            <a:picLocks noChangeAspect="1"/>
          </p:cNvPicPr>
          <p:nvPr/>
        </p:nvPicPr>
        <p:blipFill>
          <a:blip r:embed="rId2"/>
          <a:stretch>
            <a:fillRect/>
          </a:stretch>
        </p:blipFill>
        <p:spPr>
          <a:xfrm>
            <a:off x="-42912" y="35985"/>
            <a:ext cx="4779678" cy="6822015"/>
          </a:xfrm>
          <a:prstGeom prst="rect">
            <a:avLst/>
          </a:prstGeom>
        </p:spPr>
      </p:pic>
    </p:spTree>
    <p:extLst>
      <p:ext uri="{BB962C8B-B14F-4D97-AF65-F5344CB8AC3E}">
        <p14:creationId xmlns:p14="http://schemas.microsoft.com/office/powerpoint/2010/main" val="334812110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55407"/>
            <a:ext cx="3570514" cy="5197156"/>
          </a:xfrm>
          <a:prstGeom prst="rect">
            <a:avLst/>
          </a:prstGeom>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589798" y="55407"/>
            <a:ext cx="3602202" cy="5152572"/>
          </a:xfrm>
          <a:prstGeom prst="rect">
            <a:avLst/>
          </a:prstGeom>
        </p:spPr>
      </p:pic>
      <p:sp>
        <p:nvSpPr>
          <p:cNvPr id="4" name="Rectangle 3"/>
          <p:cNvSpPr/>
          <p:nvPr/>
        </p:nvSpPr>
        <p:spPr>
          <a:xfrm>
            <a:off x="3570515" y="0"/>
            <a:ext cx="5019284" cy="7246078"/>
          </a:xfrm>
          <a:prstGeom prst="rect">
            <a:avLst/>
          </a:prstGeom>
          <a:solidFill>
            <a:schemeClr val="bg2">
              <a:alpha val="81000"/>
            </a:schemeClr>
          </a:solidFill>
        </p:spPr>
        <p:txBody>
          <a:bodyPr wrap="square" lIns="360000" tIns="540000" rIns="360000" bIns="540000">
            <a:spAutoFit/>
          </a:bodyPr>
          <a:lstStyle/>
          <a:p>
            <a:pPr algn="just"/>
            <a:r>
              <a:rPr lang="en-GB" sz="2400" dirty="0" smtClean="0"/>
              <a:t>“‘The </a:t>
            </a:r>
            <a:r>
              <a:rPr lang="en-GB" sz="2400" dirty="0"/>
              <a:t>Leaving of Liverpool’ once referred to the embarkation of great ships but now indicates that </a:t>
            </a:r>
            <a:r>
              <a:rPr lang="en-GB" sz="2400" b="1" dirty="0"/>
              <a:t>the liners have left for ever. So have the jobs</a:t>
            </a:r>
            <a:r>
              <a:rPr lang="en-GB" sz="2400" dirty="0"/>
              <a:t>. </a:t>
            </a:r>
            <a:r>
              <a:rPr lang="en-GB" sz="2400" dirty="0" smtClean="0"/>
              <a:t>Visitors </a:t>
            </a:r>
            <a:r>
              <a:rPr lang="en-GB" sz="2400" dirty="0"/>
              <a:t>to the festival could help invest those words with a brighter meaning. The event has brought tourists to Liverpool and Liverpool to </a:t>
            </a:r>
            <a:r>
              <a:rPr lang="en-GB" sz="2400" dirty="0" smtClean="0"/>
              <a:t>tourism … [</a:t>
            </a:r>
            <a:r>
              <a:rPr lang="en-GB" sz="2400" dirty="0"/>
              <a:t>a] message [that] will not be missed </a:t>
            </a:r>
            <a:r>
              <a:rPr lang="en-GB" sz="2400" b="1" dirty="0"/>
              <a:t>as large-scale industry drifts away in the wake of the ships</a:t>
            </a:r>
            <a:r>
              <a:rPr lang="en-GB" sz="2400" dirty="0" smtClean="0"/>
              <a:t>.”</a:t>
            </a:r>
          </a:p>
          <a:p>
            <a:pPr marL="342900" indent="-342900" algn="r">
              <a:buFontTx/>
              <a:buChar char="-"/>
            </a:pPr>
            <a:r>
              <a:rPr lang="en-GB" sz="2000" dirty="0" smtClean="0"/>
              <a:t>from </a:t>
            </a:r>
            <a:r>
              <a:rPr lang="en-GB" sz="2000" i="1" dirty="0" smtClean="0"/>
              <a:t>Liverpool </a:t>
            </a:r>
            <a:r>
              <a:rPr lang="en-GB" sz="2000" i="1" dirty="0"/>
              <a:t>’84: Festival </a:t>
            </a:r>
            <a:r>
              <a:rPr lang="en-GB" sz="2000" i="1" dirty="0" smtClean="0"/>
              <a:t>Guide</a:t>
            </a:r>
            <a:endParaRPr lang="en-GB" sz="2400" dirty="0"/>
          </a:p>
        </p:txBody>
      </p:sp>
    </p:spTree>
    <p:extLst>
      <p:ext uri="{BB962C8B-B14F-4D97-AF65-F5344CB8AC3E}">
        <p14:creationId xmlns:p14="http://schemas.microsoft.com/office/powerpoint/2010/main" val="375208222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2891127"/>
            <a:ext cx="12192000" cy="4383756"/>
          </a:xfrm>
          <a:prstGeom prst="rect">
            <a:avLst/>
          </a:prstGeom>
          <a:solidFill>
            <a:schemeClr val="bg2">
              <a:alpha val="68000"/>
            </a:schemeClr>
          </a:solidFill>
        </p:spPr>
        <p:txBody>
          <a:bodyPr wrap="square" lIns="540000" tIns="540000" rIns="540000" bIns="540000">
            <a:spAutoFit/>
          </a:bodyPr>
          <a:lstStyle/>
          <a:p>
            <a:pPr algn="just"/>
            <a:r>
              <a:rPr lang="en-GB" sz="2000" dirty="0" smtClean="0"/>
              <a:t>“</a:t>
            </a:r>
            <a:r>
              <a:rPr lang="en-GB" sz="2000" b="1" dirty="0" smtClean="0">
                <a:solidFill>
                  <a:srgbClr val="7030A0"/>
                </a:solidFill>
              </a:rPr>
              <a:t>A new </a:t>
            </a:r>
            <a:r>
              <a:rPr lang="en-GB" sz="2000" b="1" dirty="0">
                <a:solidFill>
                  <a:srgbClr val="7030A0"/>
                </a:solidFill>
              </a:rPr>
              <a:t>society is being blueprinted right on </a:t>
            </a:r>
            <a:r>
              <a:rPr lang="en-GB" sz="2000" b="1" dirty="0" err="1">
                <a:solidFill>
                  <a:srgbClr val="7030A0"/>
                </a:solidFill>
              </a:rPr>
              <a:t>Yosser’s</a:t>
            </a:r>
            <a:r>
              <a:rPr lang="en-GB" sz="2000" b="1" dirty="0">
                <a:solidFill>
                  <a:srgbClr val="7030A0"/>
                </a:solidFill>
              </a:rPr>
              <a:t> </a:t>
            </a:r>
            <a:r>
              <a:rPr lang="en-GB" sz="2000" b="1" dirty="0" smtClean="0">
                <a:solidFill>
                  <a:srgbClr val="7030A0"/>
                </a:solidFill>
              </a:rPr>
              <a:t>doorstep </a:t>
            </a:r>
            <a:r>
              <a:rPr lang="en-GB" sz="2000" dirty="0" smtClean="0"/>
              <a:t>… </a:t>
            </a:r>
            <a:r>
              <a:rPr lang="en-GB" sz="2000" dirty="0" err="1" smtClean="0"/>
              <a:t>Yosser</a:t>
            </a:r>
            <a:r>
              <a:rPr lang="en-GB" sz="2000" dirty="0" smtClean="0"/>
              <a:t> </a:t>
            </a:r>
            <a:r>
              <a:rPr lang="en-GB" sz="2000" dirty="0"/>
              <a:t>is old hat. When he cries ‘</a:t>
            </a:r>
            <a:r>
              <a:rPr lang="en-GB" sz="2000" dirty="0" err="1"/>
              <a:t>Gizza</a:t>
            </a:r>
            <a:r>
              <a:rPr lang="en-GB" sz="2000" dirty="0"/>
              <a:t> job,’ what he means is ‘give me back a place in society.’ </a:t>
            </a:r>
            <a:r>
              <a:rPr lang="en-GB" sz="2000" dirty="0" smtClean="0"/>
              <a:t>Until </a:t>
            </a:r>
            <a:r>
              <a:rPr lang="en-GB" sz="2000" b="1" u="sng" dirty="0"/>
              <a:t>his</a:t>
            </a:r>
            <a:r>
              <a:rPr lang="en-GB" sz="2000" b="1" dirty="0"/>
              <a:t> society </a:t>
            </a:r>
            <a:r>
              <a:rPr lang="en-GB" sz="2000" dirty="0"/>
              <a:t>has accepted the changes the times demand there </a:t>
            </a:r>
            <a:r>
              <a:rPr lang="en-GB" sz="2000" dirty="0" smtClean="0"/>
              <a:t>will be </a:t>
            </a:r>
            <a:r>
              <a:rPr lang="en-GB" sz="2000" dirty="0"/>
              <a:t>no place for him … Widespread unemployment and changes in working patterns and the style of personal life are no more than the early warnings of even greater changes to come. And, whether we like it or not, Merseyside and the </a:t>
            </a:r>
            <a:r>
              <a:rPr lang="en-GB" sz="2000" dirty="0" err="1"/>
              <a:t>Merseysider</a:t>
            </a:r>
            <a:r>
              <a:rPr lang="en-GB" sz="2000" dirty="0"/>
              <a:t> will have to change with them.”</a:t>
            </a:r>
          </a:p>
          <a:p>
            <a:pPr algn="just"/>
            <a:r>
              <a:rPr lang="en-GB" sz="2000" dirty="0"/>
              <a:t> </a:t>
            </a:r>
            <a:r>
              <a:rPr lang="en-GB" sz="2000" dirty="0" smtClean="0"/>
              <a:t>	“ … [The MDC is] not </a:t>
            </a:r>
            <a:r>
              <a:rPr lang="en-GB" sz="2000" dirty="0"/>
              <a:t>merely creating jobs and houses and </a:t>
            </a:r>
            <a:r>
              <a:rPr lang="en-GB" sz="2000" dirty="0" smtClean="0"/>
              <a:t>gardens. </a:t>
            </a:r>
            <a:r>
              <a:rPr lang="en-GB" sz="2000" b="1" dirty="0" smtClean="0"/>
              <a:t>We </a:t>
            </a:r>
            <a:r>
              <a:rPr lang="en-GB" sz="2000" b="1" dirty="0"/>
              <a:t>are engineering a whole new environment</a:t>
            </a:r>
            <a:r>
              <a:rPr lang="en-GB" sz="2000" dirty="0"/>
              <a:t> which can signal </a:t>
            </a:r>
            <a:r>
              <a:rPr lang="en-GB" sz="2000" b="1" dirty="0"/>
              <a:t>the transformation of urban life </a:t>
            </a:r>
            <a:r>
              <a:rPr lang="en-GB" sz="2000" dirty="0"/>
              <a:t>of Merseyside’s thousand </a:t>
            </a:r>
            <a:r>
              <a:rPr lang="en-GB" sz="2000" dirty="0" err="1"/>
              <a:t>Yossers</a:t>
            </a:r>
            <a:r>
              <a:rPr lang="en-GB" sz="2000" dirty="0" smtClean="0"/>
              <a:t>.”</a:t>
            </a:r>
          </a:p>
          <a:p>
            <a:pPr algn="r"/>
            <a:r>
              <a:rPr lang="en-GB" dirty="0" smtClean="0"/>
              <a:t>- </a:t>
            </a:r>
            <a:r>
              <a:rPr lang="en-GB" sz="1600" dirty="0" smtClean="0"/>
              <a:t>Sir Kenneth Thompson, </a:t>
            </a:r>
            <a:r>
              <a:rPr lang="en-GB" sz="1600" i="1" dirty="0" smtClean="0">
                <a:ea typeface="Calibri" panose="020F0502020204030204" pitchFamily="34" charset="0"/>
                <a:cs typeface="Times New Roman" panose="02020603050405020304" pitchFamily="18" charset="0"/>
              </a:rPr>
              <a:t>Liverpool </a:t>
            </a:r>
            <a:r>
              <a:rPr lang="en-GB" sz="1600" i="1" dirty="0">
                <a:ea typeface="Calibri" panose="020F0502020204030204" pitchFamily="34" charset="0"/>
                <a:cs typeface="Times New Roman" panose="02020603050405020304" pitchFamily="18" charset="0"/>
              </a:rPr>
              <a:t>Daily Post</a:t>
            </a:r>
            <a:r>
              <a:rPr lang="en-GB" sz="1600" dirty="0">
                <a:ea typeface="Calibri" panose="020F0502020204030204" pitchFamily="34" charset="0"/>
                <a:cs typeface="Times New Roman" panose="02020603050405020304" pitchFamily="18" charset="0"/>
              </a:rPr>
              <a:t>, February 14 1983</a:t>
            </a:r>
            <a:endParaRPr lang="en-US" sz="1600" dirty="0">
              <a:ea typeface="Calibri" panose="020F0502020204030204" pitchFamily="34" charset="0"/>
              <a:cs typeface="Times New Roman" panose="02020603050405020304" pitchFamily="18" charset="0"/>
            </a:endParaRPr>
          </a:p>
          <a:p>
            <a:pPr algn="just"/>
            <a:endParaRPr lang="en-GB" sz="1600" dirty="0"/>
          </a:p>
        </p:txBody>
      </p:sp>
      <p:pic>
        <p:nvPicPr>
          <p:cNvPr id="6" name="Picture 5"/>
          <p:cNvPicPr>
            <a:picLocks noChangeAspect="1"/>
          </p:cNvPicPr>
          <p:nvPr/>
        </p:nvPicPr>
        <p:blipFill rotWithShape="1">
          <a:blip r:embed="rId2" cstate="print">
            <a:extLst>
              <a:ext uri="{28A0092B-C50C-407E-A947-70E740481C1C}">
                <a14:useLocalDpi xmlns:a14="http://schemas.microsoft.com/office/drawing/2010/main" val="0"/>
              </a:ext>
            </a:extLst>
          </a:blip>
          <a:srcRect t="590" b="37677"/>
          <a:stretch/>
        </p:blipFill>
        <p:spPr>
          <a:xfrm>
            <a:off x="2939143" y="0"/>
            <a:ext cx="7179574" cy="3258176"/>
          </a:xfrm>
          <a:prstGeom prst="rect">
            <a:avLst/>
          </a:prstGeom>
        </p:spPr>
      </p:pic>
    </p:spTree>
    <p:extLst>
      <p:ext uri="{BB962C8B-B14F-4D97-AF65-F5344CB8AC3E}">
        <p14:creationId xmlns:p14="http://schemas.microsoft.com/office/powerpoint/2010/main" val="386936293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30628"/>
            <a:ext cx="12192000" cy="7221117"/>
          </a:xfrm>
          <a:prstGeom prst="rect">
            <a:avLst/>
          </a:prstGeom>
        </p:spPr>
        <p:txBody>
          <a:bodyPr wrap="square" lIns="360000" tIns="360000" rIns="360000" bIns="360000">
            <a:spAutoFit/>
          </a:bodyPr>
          <a:lstStyle/>
          <a:p>
            <a:pPr algn="just"/>
            <a:r>
              <a:rPr lang="en-GB" sz="2400" dirty="0" smtClean="0"/>
              <a:t>“</a:t>
            </a:r>
            <a:r>
              <a:rPr lang="en-GB" sz="2400" dirty="0"/>
              <a:t>I love the Merseyside Maritime Museum … because … it gave a potent sense of what Liverpool was like when it was a great port – when the world was full of a productive busyness and majesty of enterprise that seems utterly lost now.”</a:t>
            </a:r>
          </a:p>
          <a:p>
            <a:pPr algn="just"/>
            <a:r>
              <a:rPr lang="en-GB" sz="2400" dirty="0"/>
              <a:t>	“This was once a great city and now it’s Liverpool ... </a:t>
            </a:r>
            <a:r>
              <a:rPr lang="en-GB" sz="2400" b="1" dirty="0"/>
              <a:t>a place with more of a past than a future</a:t>
            </a:r>
            <a:r>
              <a:rPr lang="en-GB" sz="2400" dirty="0" smtClean="0"/>
              <a:t>.”</a:t>
            </a:r>
            <a:endParaRPr lang="en-GB" sz="2400" dirty="0"/>
          </a:p>
          <a:p>
            <a:pPr marL="285750" indent="-285750" algn="r">
              <a:buFontTx/>
              <a:buChar char="-"/>
            </a:pPr>
            <a:r>
              <a:rPr lang="en-GB" dirty="0"/>
              <a:t>Bill Bryson, </a:t>
            </a:r>
            <a:r>
              <a:rPr lang="en-GB" i="1" dirty="0"/>
              <a:t>Notes from a Small Island </a:t>
            </a:r>
            <a:r>
              <a:rPr lang="en-GB" dirty="0"/>
              <a:t>(London, 1995) pp. 238-241.</a:t>
            </a:r>
          </a:p>
          <a:p>
            <a:pPr algn="just"/>
            <a:endParaRPr lang="en-GB" sz="2000" dirty="0"/>
          </a:p>
          <a:p>
            <a:pPr algn="just"/>
            <a:r>
              <a:rPr lang="en-GB" sz="2400" dirty="0"/>
              <a:t>“The </a:t>
            </a:r>
            <a:r>
              <a:rPr lang="en-GB" sz="2400" dirty="0"/>
              <a:t>dock’s situation for example: the sea </a:t>
            </a:r>
            <a:r>
              <a:rPr lang="en-GB" sz="2400" dirty="0"/>
              <a:t>[sic] … is </a:t>
            </a:r>
            <a:r>
              <a:rPr lang="en-GB" sz="2400" dirty="0"/>
              <a:t>also at this geographical point-of-view a kind of </a:t>
            </a:r>
            <a:r>
              <a:rPr lang="en-GB" sz="2400" dirty="0"/>
              <a:t>ruin ... once </a:t>
            </a:r>
            <a:r>
              <a:rPr lang="en-GB" sz="2400" dirty="0"/>
              <a:t>thick with ships, it is now more often than not a ruin. The ferries punctuate the void to provide an experience for tourists. Across the Mersey are the ruins of Birkenhead’s industrial base. Back on land one’s gaze is drawn from the dock to the Pier Head, all monumental early twentieth-century buildings only partly re-let. Or to the west one looks on the Ropewalks, a mile of abandoned </a:t>
            </a:r>
            <a:r>
              <a:rPr lang="en-GB" sz="2000" dirty="0"/>
              <a:t>and ruined warehouses and vacant lots shrugging up the hill to the Anglican </a:t>
            </a:r>
            <a:r>
              <a:rPr lang="en-GB" sz="2000" dirty="0"/>
              <a:t>cathedral.”</a:t>
            </a:r>
          </a:p>
          <a:p>
            <a:pPr marL="285750" indent="-285750" algn="r">
              <a:buFontTx/>
              <a:buChar char="-"/>
            </a:pPr>
            <a:r>
              <a:rPr lang="en-GB" dirty="0" smtClean="0"/>
              <a:t>Richard </a:t>
            </a:r>
            <a:r>
              <a:rPr lang="en-GB" dirty="0"/>
              <a:t>J. </a:t>
            </a:r>
            <a:r>
              <a:rPr lang="en-GB" dirty="0"/>
              <a:t>Williams, </a:t>
            </a:r>
            <a:r>
              <a:rPr lang="en-GB" dirty="0"/>
              <a:t>‘The City in Ruins,’ </a:t>
            </a:r>
            <a:r>
              <a:rPr lang="en-GB" i="1" dirty="0"/>
              <a:t>The </a:t>
            </a:r>
            <a:r>
              <a:rPr lang="en-GB" i="1" dirty="0"/>
              <a:t>Anxious City: English Urbanism in the Late Twentieth Century</a:t>
            </a:r>
            <a:r>
              <a:rPr lang="en-GB" dirty="0"/>
              <a:t> </a:t>
            </a:r>
            <a:r>
              <a:rPr lang="en-GB" dirty="0"/>
              <a:t>(London</a:t>
            </a:r>
            <a:r>
              <a:rPr lang="en-GB" dirty="0"/>
              <a:t>, 2004</a:t>
            </a:r>
            <a:r>
              <a:rPr lang="en-GB" dirty="0"/>
              <a:t>), p.  120.</a:t>
            </a:r>
          </a:p>
          <a:p>
            <a:endParaRPr lang="en-GB" sz="1600" dirty="0"/>
          </a:p>
        </p:txBody>
      </p:sp>
      <p:sp>
        <p:nvSpPr>
          <p:cNvPr id="6" name="Rectangle 5"/>
          <p:cNvSpPr/>
          <p:nvPr/>
        </p:nvSpPr>
        <p:spPr>
          <a:xfrm>
            <a:off x="1524001" y="4005064"/>
            <a:ext cx="9178962" cy="1558028"/>
          </a:xfrm>
          <a:prstGeom prst="rect">
            <a:avLst/>
          </a:prstGeom>
        </p:spPr>
        <p:txBody>
          <a:bodyPr wrap="square" lIns="360000" tIns="360000" rIns="360000" bIns="360000">
            <a:spAutoFit/>
          </a:bodyPr>
          <a:lstStyle/>
          <a:p>
            <a:endParaRPr lang="en-GB" dirty="0"/>
          </a:p>
          <a:p>
            <a:endParaRPr lang="en-GB" b="1" u="sng" dirty="0"/>
          </a:p>
          <a:p>
            <a:endParaRPr lang="en-GB" b="1" u="sng" dirty="0"/>
          </a:p>
        </p:txBody>
      </p:sp>
    </p:spTree>
    <p:extLst>
      <p:ext uri="{BB962C8B-B14F-4D97-AF65-F5344CB8AC3E}">
        <p14:creationId xmlns:p14="http://schemas.microsoft.com/office/powerpoint/2010/main" val="58515495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739276" y="1"/>
            <a:ext cx="7452724" cy="7149989"/>
          </a:xfrm>
          <a:prstGeom prst="rect">
            <a:avLst/>
          </a:prstGeom>
        </p:spPr>
        <p:txBody>
          <a:bodyPr wrap="square" lIns="360000" tIns="360000" rIns="360000">
            <a:spAutoFit/>
          </a:bodyPr>
          <a:lstStyle/>
          <a:p>
            <a:pPr algn="just">
              <a:spcAft>
                <a:spcPts val="0"/>
              </a:spcAft>
            </a:pPr>
            <a:r>
              <a:rPr lang="en-GB" sz="2000" dirty="0">
                <a:ea typeface="Calibri" panose="020F0502020204030204" pitchFamily="34" charset="0"/>
                <a:cs typeface="Times New Roman" panose="02020603050405020304" pitchFamily="18" charset="0"/>
              </a:rPr>
              <a:t>“</a:t>
            </a:r>
            <a:r>
              <a:rPr lang="en-GB" sz="2400" dirty="0" err="1" smtClean="0">
                <a:ea typeface="Calibri" panose="020F0502020204030204" pitchFamily="34" charset="0"/>
                <a:cs typeface="Times New Roman" panose="02020603050405020304" pitchFamily="18" charset="0"/>
              </a:rPr>
              <a:t>Th</a:t>
            </a:r>
            <a:r>
              <a:rPr lang="en-GB" sz="2400" dirty="0" smtClean="0">
                <a:ea typeface="Calibri" panose="020F0502020204030204" pitchFamily="34" charset="0"/>
                <a:cs typeface="Times New Roman" panose="02020603050405020304" pitchFamily="18" charset="0"/>
              </a:rPr>
              <a:t>[e] reclamation </a:t>
            </a:r>
            <a:r>
              <a:rPr lang="en-GB" sz="2400" dirty="0">
                <a:ea typeface="Calibri" panose="020F0502020204030204" pitchFamily="34" charset="0"/>
                <a:cs typeface="Times New Roman" panose="02020603050405020304" pitchFamily="18" charset="0"/>
              </a:rPr>
              <a:t>of 250 acres of despoiled urban land was the largest such work ever done in Europe, a triumph of private- and public-sector cooperation and a heroic achievement both by the management of </a:t>
            </a:r>
            <a:r>
              <a:rPr lang="en-GB" sz="2400" dirty="0" smtClean="0">
                <a:ea typeface="Calibri" panose="020F0502020204030204" pitchFamily="34" charset="0"/>
                <a:cs typeface="Times New Roman" panose="02020603050405020304" pitchFamily="18" charset="0"/>
              </a:rPr>
              <a:t>Merseyside Development Corporation and </a:t>
            </a:r>
            <a:r>
              <a:rPr lang="en-GB" sz="2400" dirty="0">
                <a:ea typeface="Calibri" panose="020F0502020204030204" pitchFamily="34" charset="0"/>
                <a:cs typeface="Times New Roman" panose="02020603050405020304" pitchFamily="18" charset="0"/>
              </a:rPr>
              <a:t>by the Liverpool workforce, all locally recruited, who took great pride in working to renew their city … </a:t>
            </a:r>
            <a:r>
              <a:rPr lang="en-GB" sz="2400" b="1" dirty="0">
                <a:ea typeface="Calibri" panose="020F0502020204030204" pitchFamily="34" charset="0"/>
                <a:cs typeface="Times New Roman" panose="02020603050405020304" pitchFamily="18" charset="0"/>
              </a:rPr>
              <a:t>There is now a green field in the heart of Liverpool where, in 1981, there was growing dump of toxic waste which stood in plies up to seventy feet high. The wasteland of the Riverside district has now been turned into an infant garden city which now stretches for a mile along the banks of the Mersey</a:t>
            </a:r>
            <a:r>
              <a:rPr lang="en-GB" sz="2400" dirty="0">
                <a:ea typeface="Calibri" panose="020F0502020204030204" pitchFamily="34" charset="0"/>
                <a:cs typeface="Times New Roman" panose="02020603050405020304" pitchFamily="18" charset="0"/>
              </a:rPr>
              <a:t>. </a:t>
            </a:r>
            <a:r>
              <a:rPr lang="en-GB" sz="2400" dirty="0" smtClean="0">
                <a:ea typeface="Calibri" panose="020F0502020204030204" pitchFamily="34" charset="0"/>
                <a:cs typeface="Times New Roman" panose="02020603050405020304" pitchFamily="18" charset="0"/>
              </a:rPr>
              <a:t>“</a:t>
            </a:r>
            <a:endParaRPr lang="en-GB" dirty="0" smtClean="0">
              <a:ea typeface="Calibri" panose="020F0502020204030204" pitchFamily="34" charset="0"/>
              <a:cs typeface="Times New Roman" panose="02020603050405020304" pitchFamily="18" charset="0"/>
            </a:endParaRPr>
          </a:p>
          <a:p>
            <a:pPr lvl="5" algn="r"/>
            <a:r>
              <a:rPr lang="en-GB" dirty="0" smtClean="0">
                <a:ea typeface="Calibri" panose="020F0502020204030204" pitchFamily="34" charset="0"/>
                <a:cs typeface="Times New Roman" panose="02020603050405020304" pitchFamily="18" charset="0"/>
              </a:rPr>
              <a:t>- </a:t>
            </a:r>
            <a:r>
              <a:rPr lang="en-GB" dirty="0"/>
              <a:t>Michael Heseltine, </a:t>
            </a:r>
            <a:r>
              <a:rPr lang="en-GB" i="1" dirty="0"/>
              <a:t>Where There’s a Will</a:t>
            </a:r>
            <a:r>
              <a:rPr lang="en-GB" dirty="0"/>
              <a:t> (London: Hutchison, 1987), p. 157</a:t>
            </a:r>
          </a:p>
          <a:p>
            <a:pPr algn="just">
              <a:spcAft>
                <a:spcPts val="0"/>
              </a:spcAft>
            </a:pPr>
            <a:endParaRPr lang="en-GB" dirty="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08466" y="0"/>
            <a:ext cx="4947742" cy="6858000"/>
          </a:xfrm>
          <a:prstGeom prst="rect">
            <a:avLst/>
          </a:prstGeom>
        </p:spPr>
      </p:pic>
      <p:pic>
        <p:nvPicPr>
          <p:cNvPr id="5" name="Picture 4"/>
          <p:cNvPicPr>
            <a:picLocks noChangeAspect="1"/>
          </p:cNvPicPr>
          <p:nvPr/>
        </p:nvPicPr>
        <p:blipFill>
          <a:blip r:embed="rId3"/>
          <a:stretch>
            <a:fillRect/>
          </a:stretch>
        </p:blipFill>
        <p:spPr>
          <a:xfrm>
            <a:off x="3071066" y="1775404"/>
            <a:ext cx="1668210" cy="2570872"/>
          </a:xfrm>
          <a:prstGeom prst="rect">
            <a:avLst/>
          </a:prstGeom>
        </p:spPr>
      </p:pic>
    </p:spTree>
    <p:extLst>
      <p:ext uri="{BB962C8B-B14F-4D97-AF65-F5344CB8AC3E}">
        <p14:creationId xmlns:p14="http://schemas.microsoft.com/office/powerpoint/2010/main" val="393988201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 y="3747599"/>
            <a:ext cx="12192002" cy="3512409"/>
          </a:xfrm>
          <a:prstGeom prst="rect">
            <a:avLst/>
          </a:prstGeom>
          <a:solidFill>
            <a:schemeClr val="bg2">
              <a:alpha val="79000"/>
            </a:schemeClr>
          </a:solidFill>
        </p:spPr>
        <p:txBody>
          <a:bodyPr wrap="square" lIns="360000" tIns="360000" rIns="360000" bIns="360000" numCol="3" spcCol="360000">
            <a:spAutoFit/>
          </a:bodyPr>
          <a:lstStyle/>
          <a:p>
            <a:pPr marL="285750" indent="-285750" algn="just">
              <a:buFont typeface="Arial" panose="020B0604020202020204" pitchFamily="34" charset="0"/>
              <a:buChar char="•"/>
            </a:pPr>
            <a:r>
              <a:rPr lang="en-GB" sz="1900" dirty="0" smtClean="0"/>
              <a:t>‘</a:t>
            </a:r>
            <a:r>
              <a:rPr lang="en-GB" b="1" dirty="0"/>
              <a:t>New Lands for Old</a:t>
            </a:r>
            <a:r>
              <a:rPr lang="en-GB" dirty="0" smtClean="0"/>
              <a:t>’ = wastelands transformed </a:t>
            </a:r>
            <a:r>
              <a:rPr lang="en-GB" dirty="0"/>
              <a:t>into </a:t>
            </a:r>
            <a:r>
              <a:rPr lang="en-GB" dirty="0" smtClean="0"/>
              <a:t>gardens</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dirty="0" smtClean="0"/>
              <a:t>‘</a:t>
            </a:r>
            <a:r>
              <a:rPr lang="en-GB" b="1" dirty="0"/>
              <a:t>Land Treatment Maze</a:t>
            </a:r>
            <a:r>
              <a:rPr lang="en-GB" dirty="0"/>
              <a:t>’ </a:t>
            </a:r>
            <a:r>
              <a:rPr lang="en-GB" dirty="0" smtClean="0"/>
              <a:t>= redeveloped canals</a:t>
            </a:r>
            <a:r>
              <a:rPr lang="en-GB" dirty="0"/>
              <a:t>, railways </a:t>
            </a:r>
            <a:r>
              <a:rPr lang="en-GB" dirty="0" smtClean="0"/>
              <a:t>&amp; woodlands </a:t>
            </a:r>
            <a:r>
              <a:rPr lang="en-GB" dirty="0"/>
              <a:t>– </a:t>
            </a:r>
            <a:r>
              <a:rPr lang="en-GB" dirty="0" smtClean="0"/>
              <a:t>representing </a:t>
            </a:r>
            <a:r>
              <a:rPr lang="en-GB" dirty="0"/>
              <a:t>“</a:t>
            </a:r>
            <a:r>
              <a:rPr lang="en-GB" b="1" dirty="0"/>
              <a:t>a walk from a city back into the countryside</a:t>
            </a:r>
            <a:r>
              <a:rPr lang="en-GB" dirty="0" smtClean="0"/>
              <a:t>.”</a:t>
            </a:r>
          </a:p>
          <a:p>
            <a:pPr algn="just"/>
            <a:endParaRPr lang="en-GB" dirty="0" smtClean="0"/>
          </a:p>
          <a:p>
            <a:pPr marL="285750" indent="-285750" algn="just">
              <a:buFont typeface="Arial" panose="020B0604020202020204" pitchFamily="34" charset="0"/>
              <a:buChar char="•"/>
            </a:pPr>
            <a:r>
              <a:rPr lang="en-GB" dirty="0" smtClean="0"/>
              <a:t>‘</a:t>
            </a:r>
            <a:r>
              <a:rPr lang="en-GB" b="1" dirty="0"/>
              <a:t>The Garden of Hope</a:t>
            </a:r>
            <a:r>
              <a:rPr lang="en-GB" dirty="0"/>
              <a:t>,’ </a:t>
            </a:r>
            <a:r>
              <a:rPr lang="en-GB" dirty="0" smtClean="0"/>
              <a:t>contrasting “decay </a:t>
            </a:r>
            <a:r>
              <a:rPr lang="en-GB" dirty="0"/>
              <a:t>and despair of urban </a:t>
            </a:r>
            <a:r>
              <a:rPr lang="en-GB" dirty="0" smtClean="0"/>
              <a:t>decline” &amp; “hope</a:t>
            </a:r>
            <a:r>
              <a:rPr lang="en-GB" dirty="0"/>
              <a:t>, vision and regeneration” </a:t>
            </a:r>
            <a:r>
              <a:rPr lang="en-GB" dirty="0" smtClean="0"/>
              <a:t>juxtaposing </a:t>
            </a:r>
            <a:r>
              <a:rPr lang="en-GB" dirty="0"/>
              <a:t>“a scene of dereliction, rubble and dead trees” </a:t>
            </a:r>
            <a:r>
              <a:rPr lang="en-GB" dirty="0" smtClean="0"/>
              <a:t>vs a </a:t>
            </a:r>
            <a:r>
              <a:rPr lang="en-GB" dirty="0"/>
              <a:t>floral display “characterised by colour </a:t>
            </a:r>
            <a:r>
              <a:rPr lang="en-GB" dirty="0" smtClean="0"/>
              <a:t>&amp; light”</a:t>
            </a:r>
          </a:p>
          <a:p>
            <a:pPr marL="285750" indent="-285750" algn="just">
              <a:buFont typeface="Arial" panose="020B0604020202020204" pitchFamily="34" charset="0"/>
              <a:buChar char="•"/>
            </a:pPr>
            <a:endParaRPr lang="en-GB" dirty="0"/>
          </a:p>
          <a:p>
            <a:pPr marL="342900" indent="-342900" algn="just">
              <a:buFont typeface="Arial" panose="020B0604020202020204" pitchFamily="34" charset="0"/>
              <a:buChar char="•"/>
            </a:pPr>
            <a:r>
              <a:rPr lang="en-GB" dirty="0" smtClean="0">
                <a:ea typeface="Calibri" panose="020F0502020204030204" pitchFamily="34" charset="0"/>
                <a:cs typeface="Times New Roman" panose="02020603050405020304" pitchFamily="18" charset="0"/>
              </a:rPr>
              <a:t>‘</a:t>
            </a:r>
            <a:r>
              <a:rPr lang="en-GB" b="1" dirty="0" smtClean="0">
                <a:ea typeface="Calibri" panose="020F0502020204030204" pitchFamily="34" charset="0"/>
                <a:cs typeface="Times New Roman" panose="02020603050405020304" pitchFamily="18" charset="0"/>
              </a:rPr>
              <a:t>Victorian </a:t>
            </a:r>
            <a:r>
              <a:rPr lang="en-GB" b="1" dirty="0">
                <a:ea typeface="Calibri" panose="020F0502020204030204" pitchFamily="34" charset="0"/>
                <a:cs typeface="Times New Roman" panose="02020603050405020304" pitchFamily="18" charset="0"/>
              </a:rPr>
              <a:t>Garden</a:t>
            </a:r>
            <a:r>
              <a:rPr lang="en-GB" dirty="0">
                <a:ea typeface="Calibri" panose="020F0502020204030204" pitchFamily="34" charset="0"/>
                <a:cs typeface="Times New Roman" panose="02020603050405020304" pitchFamily="18" charset="0"/>
              </a:rPr>
              <a:t>’ arranged “to evoke the atmosphere of a small pleasance which evolved in prosperous industrial towns during late Victorian times.”</a:t>
            </a:r>
            <a:endParaRPr lang="en-GB" dirty="0" smtClean="0"/>
          </a:p>
          <a:p>
            <a:pPr marL="285750" indent="-285750" algn="just">
              <a:buFont typeface="Arial" panose="020B0604020202020204" pitchFamily="34" charset="0"/>
              <a:buChar char="•"/>
            </a:pPr>
            <a:endParaRPr lang="en-GB" sz="1600" i="1" dirty="0"/>
          </a:p>
          <a:p>
            <a:pPr marL="171450" indent="-171450" algn="just">
              <a:lnSpc>
                <a:spcPct val="150000"/>
              </a:lnSpc>
              <a:spcAft>
                <a:spcPts val="0"/>
              </a:spcAft>
              <a:buFont typeface="Arial" panose="020B0604020202020204" pitchFamily="34" charset="0"/>
              <a:buChar char="•"/>
            </a:pP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3577" y="0"/>
            <a:ext cx="11044844" cy="4001599"/>
          </a:xfrm>
          <a:prstGeom prst="rect">
            <a:avLst/>
          </a:prstGeom>
        </p:spPr>
      </p:pic>
    </p:spTree>
    <p:extLst>
      <p:ext uri="{BB962C8B-B14F-4D97-AF65-F5344CB8AC3E}">
        <p14:creationId xmlns:p14="http://schemas.microsoft.com/office/powerpoint/2010/main" val="359455807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C:\Users\Alex\Documents\PhD\Liverpool Images\LRO Housing documents, 2017\20170412_15510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4486275" cy="59817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0" y="4237826"/>
            <a:ext cx="1562100" cy="1446550"/>
          </a:xfrm>
          <a:prstGeom prst="rect">
            <a:avLst/>
          </a:prstGeom>
          <a:noFill/>
        </p:spPr>
        <p:txBody>
          <a:bodyPr wrap="square" rtlCol="0">
            <a:spAutoFit/>
          </a:bodyPr>
          <a:lstStyle/>
          <a:p>
            <a:endParaRPr lang="en-GB" sz="2200" b="1" dirty="0" smtClean="0">
              <a:solidFill>
                <a:srgbClr val="7030A0"/>
              </a:solidFill>
            </a:endParaRPr>
          </a:p>
          <a:p>
            <a:r>
              <a:rPr lang="en-GB" sz="2200" b="1" dirty="0" smtClean="0">
                <a:solidFill>
                  <a:srgbClr val="7030A0"/>
                </a:solidFill>
              </a:rPr>
              <a:t>MDC leaflet, 1996</a:t>
            </a:r>
          </a:p>
        </p:txBody>
      </p:sp>
      <p:sp>
        <p:nvSpPr>
          <p:cNvPr id="5" name="Rectangle 4"/>
          <p:cNvSpPr/>
          <p:nvPr/>
        </p:nvSpPr>
        <p:spPr>
          <a:xfrm>
            <a:off x="4486275" y="227417"/>
            <a:ext cx="7694921" cy="3774019"/>
          </a:xfrm>
          <a:prstGeom prst="rect">
            <a:avLst/>
          </a:prstGeom>
        </p:spPr>
        <p:txBody>
          <a:bodyPr wrap="square" lIns="360000" tIns="360000" rIns="360000" bIns="360000">
            <a:spAutoFit/>
          </a:bodyPr>
          <a:lstStyle/>
          <a:p>
            <a:pPr algn="just"/>
            <a:r>
              <a:rPr lang="en-GB" sz="2000" dirty="0" smtClean="0"/>
              <a:t>“We </a:t>
            </a:r>
            <a:r>
              <a:rPr lang="en-GB" sz="2000" dirty="0"/>
              <a:t>must create new towns in old cities. </a:t>
            </a:r>
            <a:r>
              <a:rPr lang="en-GB" sz="2000" b="1" dirty="0"/>
              <a:t>We must put back green fields</a:t>
            </a:r>
            <a:r>
              <a:rPr lang="en-GB" sz="2000" dirty="0"/>
              <a:t>, replacing abandoned workshops and </a:t>
            </a:r>
            <a:r>
              <a:rPr lang="en-GB" sz="2000" dirty="0" smtClean="0"/>
              <a:t>warehouses. </a:t>
            </a:r>
            <a:r>
              <a:rPr lang="en-GB" sz="2000" b="1" dirty="0"/>
              <a:t>We must attract to the inner city those with the ambition to buy their own homes, start their own businesses and live in a thriving, confident and tranquil </a:t>
            </a:r>
            <a:r>
              <a:rPr lang="en-GB" sz="2000" b="1" dirty="0" smtClean="0"/>
              <a:t>neighbourhood</a:t>
            </a:r>
            <a:r>
              <a:rPr lang="en-GB" sz="2000" dirty="0" smtClean="0"/>
              <a:t>. The </a:t>
            </a:r>
            <a:r>
              <a:rPr lang="en-GB" sz="2000" dirty="0"/>
              <a:t>attraction must be as compelling as the forces that first drove [people and businesses] to the suburbs or the dormitory towns</a:t>
            </a:r>
            <a:r>
              <a:rPr lang="en-GB" sz="2000" dirty="0" smtClean="0"/>
              <a:t>.”</a:t>
            </a:r>
          </a:p>
          <a:p>
            <a:pPr marL="342900" indent="-342900" algn="r">
              <a:buFontTx/>
              <a:buChar char="-"/>
            </a:pPr>
            <a:r>
              <a:rPr lang="en-GB" dirty="0" smtClean="0"/>
              <a:t>Heseltine</a:t>
            </a:r>
            <a:r>
              <a:rPr lang="en-GB" dirty="0"/>
              <a:t>, </a:t>
            </a:r>
            <a:r>
              <a:rPr lang="en-GB" i="1" dirty="0"/>
              <a:t>Where There’s a Will</a:t>
            </a:r>
            <a:r>
              <a:rPr lang="en-GB" dirty="0"/>
              <a:t> </a:t>
            </a:r>
            <a:r>
              <a:rPr lang="en-GB" dirty="0" smtClean="0"/>
              <a:t> </a:t>
            </a:r>
            <a:r>
              <a:rPr lang="en-GB" dirty="0" smtClean="0"/>
              <a:t>p. 157</a:t>
            </a:r>
          </a:p>
          <a:p>
            <a:pPr marL="342900" indent="-342900">
              <a:buFontTx/>
              <a:buChar char="-"/>
            </a:pPr>
            <a:endParaRPr lang="en-GB" sz="2000" dirty="0"/>
          </a:p>
        </p:txBody>
      </p:sp>
      <p:pic>
        <p:nvPicPr>
          <p:cNvPr id="2" name="Picture 1"/>
          <p:cNvPicPr>
            <a:picLocks noChangeAspect="1"/>
          </p:cNvPicPr>
          <p:nvPr/>
        </p:nvPicPr>
        <p:blipFill>
          <a:blip r:embed="rId3"/>
          <a:stretch>
            <a:fillRect/>
          </a:stretch>
        </p:blipFill>
        <p:spPr>
          <a:xfrm>
            <a:off x="4486275" y="3533599"/>
            <a:ext cx="2671734" cy="3438233"/>
          </a:xfrm>
          <a:prstGeom prst="rect">
            <a:avLst/>
          </a:prstGeom>
        </p:spPr>
      </p:pic>
      <p:pic>
        <p:nvPicPr>
          <p:cNvPr id="3" name="Picture 2"/>
          <p:cNvPicPr>
            <a:picLocks noChangeAspect="1"/>
          </p:cNvPicPr>
          <p:nvPr/>
        </p:nvPicPr>
        <p:blipFill>
          <a:blip r:embed="rId4"/>
          <a:stretch>
            <a:fillRect/>
          </a:stretch>
        </p:blipFill>
        <p:spPr>
          <a:xfrm>
            <a:off x="7876168" y="3866677"/>
            <a:ext cx="4125631" cy="2882900"/>
          </a:xfrm>
          <a:prstGeom prst="rect">
            <a:avLst/>
          </a:prstGeom>
        </p:spPr>
      </p:pic>
    </p:spTree>
    <p:extLst>
      <p:ext uri="{BB962C8B-B14F-4D97-AF65-F5344CB8AC3E}">
        <p14:creationId xmlns:p14="http://schemas.microsoft.com/office/powerpoint/2010/main" val="314799870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Picture 4"/>
          <p:cNvPicPr>
            <a:picLocks noChangeAspect="1"/>
          </p:cNvPicPr>
          <p:nvPr/>
        </p:nvPicPr>
        <p:blipFill>
          <a:blip r:embed="rId2"/>
          <a:stretch>
            <a:fillRect/>
          </a:stretch>
        </p:blipFill>
        <p:spPr>
          <a:xfrm>
            <a:off x="0" y="-149224"/>
            <a:ext cx="6547757" cy="4652054"/>
          </a:xfrm>
          <a:prstGeom prst="rect">
            <a:avLst/>
          </a:prstGeom>
        </p:spPr>
      </p:pic>
      <p:pic>
        <p:nvPicPr>
          <p:cNvPr id="6" name="Content Placeholder 5"/>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3510643" y="2633286"/>
            <a:ext cx="2852737" cy="4048186"/>
          </a:xfrm>
        </p:spPr>
      </p:pic>
      <p:pic>
        <p:nvPicPr>
          <p:cNvPr id="8" name="Picture 7"/>
          <p:cNvPicPr>
            <a:picLocks noChangeAspect="1"/>
          </p:cNvPicPr>
          <p:nvPr/>
        </p:nvPicPr>
        <p:blipFill>
          <a:blip r:embed="rId4"/>
          <a:stretch>
            <a:fillRect/>
          </a:stretch>
        </p:blipFill>
        <p:spPr>
          <a:xfrm>
            <a:off x="0" y="2780243"/>
            <a:ext cx="2856981" cy="4077757"/>
          </a:xfrm>
          <a:prstGeom prst="rect">
            <a:avLst/>
          </a:prstGeom>
        </p:spPr>
      </p:pic>
      <p:sp>
        <p:nvSpPr>
          <p:cNvPr id="9" name="Rectangle 8"/>
          <p:cNvSpPr/>
          <p:nvPr/>
        </p:nvSpPr>
        <p:spPr>
          <a:xfrm>
            <a:off x="6678387" y="0"/>
            <a:ext cx="5513614" cy="5805345"/>
          </a:xfrm>
          <a:prstGeom prst="rect">
            <a:avLst/>
          </a:prstGeom>
          <a:solidFill>
            <a:schemeClr val="bg2">
              <a:alpha val="61000"/>
            </a:schemeClr>
          </a:solidFill>
        </p:spPr>
        <p:txBody>
          <a:bodyPr wrap="square" lIns="360000" tIns="360000" rIns="360000" bIns="360000">
            <a:spAutoFit/>
          </a:bodyPr>
          <a:lstStyle/>
          <a:p>
            <a:pPr algn="just">
              <a:lnSpc>
                <a:spcPct val="150000"/>
              </a:lnSpc>
              <a:spcAft>
                <a:spcPts val="0"/>
              </a:spcAft>
            </a:pPr>
            <a:r>
              <a:rPr lang="en-GB" sz="2000" dirty="0" smtClean="0">
                <a:ea typeface="Calibri" panose="020F0502020204030204" pitchFamily="34" charset="0"/>
                <a:cs typeface="Times New Roman" panose="02020603050405020304" pitchFamily="18" charset="0"/>
              </a:rPr>
              <a:t>“The </a:t>
            </a:r>
            <a:r>
              <a:rPr lang="en-GB" sz="2000" dirty="0">
                <a:ea typeface="Calibri" panose="020F0502020204030204" pitchFamily="34" charset="0"/>
                <a:cs typeface="Times New Roman" panose="02020603050405020304" pitchFamily="18" charset="0"/>
              </a:rPr>
              <a:t>long-term advantages will become apparent after the festival closes [when] commerce, trade and industry will be seen to have benefitted from the increased number of visitors … and the facilities and opportunities left behind will be available to all</a:t>
            </a:r>
            <a:r>
              <a:rPr lang="en-GB" sz="2000" dirty="0" smtClean="0">
                <a:ea typeface="Calibri" panose="020F0502020204030204" pitchFamily="34" charset="0"/>
                <a:cs typeface="Times New Roman" panose="02020603050405020304" pitchFamily="18" charset="0"/>
              </a:rPr>
              <a:t>.”</a:t>
            </a:r>
          </a:p>
          <a:p>
            <a:pPr marL="285750" indent="-285750" algn="r">
              <a:lnSpc>
                <a:spcPct val="150000"/>
              </a:lnSpc>
              <a:spcAft>
                <a:spcPts val="0"/>
              </a:spcAft>
              <a:buFontTx/>
              <a:buChar char="-"/>
            </a:pPr>
            <a:r>
              <a:rPr lang="en-GB" sz="1600" dirty="0" smtClean="0">
                <a:ea typeface="Calibri" panose="020F0502020204030204" pitchFamily="34" charset="0"/>
                <a:cs typeface="Times New Roman" panose="02020603050405020304" pitchFamily="18" charset="0"/>
              </a:rPr>
              <a:t>Sir </a:t>
            </a:r>
            <a:r>
              <a:rPr lang="en-GB" sz="1400" dirty="0" smtClean="0">
                <a:ea typeface="Calibri" panose="020F0502020204030204" pitchFamily="34" charset="0"/>
                <a:cs typeface="Times New Roman" panose="02020603050405020304" pitchFamily="18" charset="0"/>
              </a:rPr>
              <a:t>Leslie </a:t>
            </a:r>
            <a:r>
              <a:rPr lang="en-GB" sz="1400" dirty="0">
                <a:ea typeface="Calibri" panose="020F0502020204030204" pitchFamily="34" charset="0"/>
                <a:cs typeface="Times New Roman" panose="02020603050405020304" pitchFamily="18" charset="0"/>
              </a:rPr>
              <a:t>C Young, </a:t>
            </a:r>
            <a:r>
              <a:rPr lang="en-GB" sz="1400" dirty="0" smtClean="0">
                <a:ea typeface="Calibri" panose="020F0502020204030204" pitchFamily="34" charset="0"/>
                <a:cs typeface="Times New Roman" panose="02020603050405020304" pitchFamily="18" charset="0"/>
              </a:rPr>
              <a:t>Chairman of Merseyside Development Corporation  (pictured showing PM Thatcher around Garden Festival site, 2 October 1984), </a:t>
            </a:r>
            <a:r>
              <a:rPr lang="en-GB" sz="1400" i="1" dirty="0" smtClean="0">
                <a:ea typeface="Calibri" panose="020F0502020204030204" pitchFamily="34" charset="0"/>
                <a:cs typeface="Times New Roman" panose="02020603050405020304" pitchFamily="18" charset="0"/>
              </a:rPr>
              <a:t>Liverpool ’84 Festival </a:t>
            </a:r>
            <a:r>
              <a:rPr lang="en-GB" sz="1600" i="1" dirty="0" smtClean="0">
                <a:ea typeface="Calibri" panose="020F0502020204030204" pitchFamily="34" charset="0"/>
                <a:cs typeface="Times New Roman" panose="02020603050405020304" pitchFamily="18" charset="0"/>
              </a:rPr>
              <a:t>Guide</a:t>
            </a:r>
            <a:r>
              <a:rPr lang="en-GB" sz="1600" dirty="0" smtClean="0">
                <a:ea typeface="Calibri" panose="020F0502020204030204" pitchFamily="34" charset="0"/>
                <a:cs typeface="Times New Roman" panose="02020603050405020304" pitchFamily="18" charset="0"/>
              </a:rPr>
              <a:t>, p.5</a:t>
            </a:r>
            <a:r>
              <a:rPr lang="en-GB" sz="1400" dirty="0" smtClean="0">
                <a:ea typeface="Calibri" panose="020F0502020204030204" pitchFamily="34" charset="0"/>
                <a:cs typeface="Times New Roman" panose="02020603050405020304" pitchFamily="18" charset="0"/>
              </a:rPr>
              <a:t>.</a:t>
            </a:r>
            <a:endParaRPr lang="en-GB" sz="14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0878410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dirty="0"/>
          </a:p>
        </p:txBody>
      </p:sp>
      <p:sp>
        <p:nvSpPr>
          <p:cNvPr id="3" name="Subtitle 2"/>
          <p:cNvSpPr>
            <a:spLocks noGrp="1"/>
          </p:cNvSpPr>
          <p:nvPr>
            <p:ph type="subTitle" idx="1"/>
          </p:nvPr>
        </p:nvSpPr>
        <p:spPr/>
        <p:txBody>
          <a:bodyPr/>
          <a:lstStyle/>
          <a:p>
            <a:endParaRPr lang="en-US"/>
          </a:p>
        </p:txBody>
      </p:sp>
      <p:pic>
        <p:nvPicPr>
          <p:cNvPr id="5" name="Picture 4"/>
          <p:cNvPicPr>
            <a:picLocks noChangeAspect="1"/>
          </p:cNvPicPr>
          <p:nvPr/>
        </p:nvPicPr>
        <p:blipFill>
          <a:blip r:embed="rId3"/>
          <a:stretch>
            <a:fillRect/>
          </a:stretch>
        </p:blipFill>
        <p:spPr>
          <a:xfrm>
            <a:off x="7077195" y="-1"/>
            <a:ext cx="5114806" cy="3836105"/>
          </a:xfrm>
          <a:prstGeom prst="rect">
            <a:avLst/>
          </a:prstGeom>
        </p:spPr>
      </p:pic>
      <p:pic>
        <p:nvPicPr>
          <p:cNvPr id="2253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02251" y="3836105"/>
            <a:ext cx="4689749" cy="31188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7"/>
          <p:cNvPicPr>
            <a:picLocks noChangeAspect="1"/>
          </p:cNvPicPr>
          <p:nvPr/>
        </p:nvPicPr>
        <p:blipFill>
          <a:blip r:embed="rId5"/>
          <a:stretch>
            <a:fillRect/>
          </a:stretch>
        </p:blipFill>
        <p:spPr>
          <a:xfrm>
            <a:off x="0" y="4072"/>
            <a:ext cx="7197498" cy="4765963"/>
          </a:xfrm>
          <a:prstGeom prst="rect">
            <a:avLst/>
          </a:prstGeom>
        </p:spPr>
      </p:pic>
      <p:sp>
        <p:nvSpPr>
          <p:cNvPr id="11" name="TextBox 10"/>
          <p:cNvSpPr txBox="1"/>
          <p:nvPr/>
        </p:nvSpPr>
        <p:spPr>
          <a:xfrm>
            <a:off x="20059" y="-68429"/>
            <a:ext cx="12382530" cy="954107"/>
          </a:xfrm>
          <a:prstGeom prst="rect">
            <a:avLst/>
          </a:prstGeom>
          <a:noFill/>
        </p:spPr>
        <p:txBody>
          <a:bodyPr wrap="square" rtlCol="0">
            <a:spAutoFit/>
          </a:bodyPr>
          <a:lstStyle/>
          <a:p>
            <a:pPr lvl="1" algn="ctr"/>
            <a:endParaRPr lang="en-GB" sz="2800" b="1" dirty="0" smtClean="0">
              <a:solidFill>
                <a:srgbClr val="7030A0"/>
              </a:solidFill>
            </a:endParaRPr>
          </a:p>
          <a:p>
            <a:pPr lvl="1" algn="ctr"/>
            <a:r>
              <a:rPr lang="en-GB" sz="2800" b="1" dirty="0" smtClean="0">
                <a:solidFill>
                  <a:srgbClr val="7030A0"/>
                </a:solidFill>
              </a:rPr>
              <a:t>Festival Gardens, early 2000s and post-2012 restoration</a:t>
            </a:r>
            <a:endParaRPr lang="en-GB" sz="2800" b="1" dirty="0">
              <a:solidFill>
                <a:srgbClr val="7030A0"/>
              </a:solidFill>
            </a:endParaRPr>
          </a:p>
        </p:txBody>
      </p:sp>
      <p:pic>
        <p:nvPicPr>
          <p:cNvPr id="12"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258967" y="3836104"/>
            <a:ext cx="4130793" cy="30980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8"/>
          <p:cNvPicPr>
            <a:picLocks noChangeAspect="1"/>
          </p:cNvPicPr>
          <p:nvPr/>
        </p:nvPicPr>
        <p:blipFill>
          <a:blip r:embed="rId7"/>
          <a:stretch>
            <a:fillRect/>
          </a:stretch>
        </p:blipFill>
        <p:spPr>
          <a:xfrm>
            <a:off x="-55539" y="3836104"/>
            <a:ext cx="4314506" cy="3037412"/>
          </a:xfrm>
          <a:prstGeom prst="rect">
            <a:avLst/>
          </a:prstGeom>
        </p:spPr>
      </p:pic>
    </p:spTree>
    <p:extLst>
      <p:ext uri="{BB962C8B-B14F-4D97-AF65-F5344CB8AC3E}">
        <p14:creationId xmlns:p14="http://schemas.microsoft.com/office/powerpoint/2010/main" val="4064885107"/>
      </p:ext>
    </p:extLst>
  </p:cSld>
  <p:clrMapOvr>
    <a:masterClrMapping/>
  </p:clrMapOvr>
  <p:timing>
    <p:tnLst>
      <p:par>
        <p:cTn id="1" dur="indefinite" restart="never" nodeType="tmRoot"/>
      </p:par>
    </p:tn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TotalTime>
  <Words>1252</Words>
  <Application>Microsoft Office PowerPoint</Application>
  <PresentationFormat>Widescreen</PresentationFormat>
  <Paragraphs>96</Paragraphs>
  <Slides>18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Century Gothic</vt:lpstr>
      <vt:lpstr>Times New Roman</vt:lpstr>
      <vt:lpstr>Vapor Trail</vt:lpstr>
      <vt:lpstr>Week 6 Heritage Tourism and Urban Regeneration in Liverpool – part one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6 Heritage Tourism and Urban Regeneration in Liverpool</dc:title>
  <dc:creator>Alexander Scott</dc:creator>
  <cp:lastModifiedBy>Alexander Scott</cp:lastModifiedBy>
  <cp:revision>3</cp:revision>
  <dcterms:created xsi:type="dcterms:W3CDTF">2019-11-13T09:10:17Z</dcterms:created>
  <dcterms:modified xsi:type="dcterms:W3CDTF">2019-11-13T09:23:49Z</dcterms:modified>
</cp:coreProperties>
</file>