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60" r:id="rId4"/>
    <p:sldId id="261" r:id="rId5"/>
    <p:sldId id="271" r:id="rId6"/>
    <p:sldId id="262" r:id="rId7"/>
    <p:sldId id="263" r:id="rId8"/>
    <p:sldId id="264" r:id="rId9"/>
    <p:sldId id="269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7273" autoAdjust="0"/>
  </p:normalViewPr>
  <p:slideViewPr>
    <p:cSldViewPr snapToGrid="0">
      <p:cViewPr varScale="1">
        <p:scale>
          <a:sx n="72" d="100"/>
          <a:sy n="72" d="100"/>
        </p:scale>
        <p:origin x="1362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AAE1D4-E919-4E1E-BB15-77955F4C0C1C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59B71D-F528-4492-8DE3-70AC9F4D1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7253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4C4C0BB-712E-40BA-BBFB-325B8917020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285742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718910D-D3B9-42B9-A0FC-A071AB1BA6C9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717431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Strategic management has become the new term for Corporate Strategy.</a:t>
            </a:r>
            <a:r>
              <a:rPr lang="en-GB" baseline="0" dirty="0"/>
              <a:t>  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1A1511-BA99-4995-9603-94CCAF14FA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514719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Strategic analysis – tackles first 2 questions – what is our current position and where do we want to go</a:t>
            </a:r>
          </a:p>
          <a:p>
            <a:r>
              <a:rPr lang="en-GB" dirty="0"/>
              <a:t>Strategic</a:t>
            </a:r>
            <a:r>
              <a:rPr lang="en-GB" baseline="0" dirty="0"/>
              <a:t> choice – the 3</a:t>
            </a:r>
            <a:r>
              <a:rPr lang="en-GB" baseline="30000" dirty="0"/>
              <a:t>rd</a:t>
            </a:r>
            <a:r>
              <a:rPr lang="en-GB" baseline="0" dirty="0"/>
              <a:t> question – how can we get there what strategy should we choose?</a:t>
            </a:r>
          </a:p>
          <a:p>
            <a:r>
              <a:rPr lang="en-GB" baseline="0" dirty="0"/>
              <a:t>strategic implementation – what do we have to do to implement our chosen strategy?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72EA119-FEE7-421E-912D-7A6F3B5F3EE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037316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Vision –Mission – the overriding purpose of the organisation, why do we exist?</a:t>
            </a:r>
          </a:p>
          <a:p>
            <a:r>
              <a:rPr lang="en-GB" dirty="0"/>
              <a:t>Values</a:t>
            </a:r>
            <a:r>
              <a:rPr lang="en-GB" baseline="0" dirty="0"/>
              <a:t> – the underlying beliefs an ethical stance – how the business will behave</a:t>
            </a:r>
          </a:p>
          <a:p>
            <a:r>
              <a:rPr lang="en-GB" baseline="0" dirty="0"/>
              <a:t>Word wall activity</a:t>
            </a:r>
          </a:p>
          <a:p>
            <a:endParaRPr lang="en-GB" baseline="0" dirty="0"/>
          </a:p>
          <a:p>
            <a:endParaRPr lang="en-GB" baseline="0" dirty="0"/>
          </a:p>
          <a:p>
            <a:endParaRPr lang="en-GB" baseline="0" dirty="0"/>
          </a:p>
          <a:p>
            <a:endParaRPr lang="en-GB" baseline="0" dirty="0"/>
          </a:p>
          <a:p>
            <a:endParaRPr lang="en-GB" baseline="0" dirty="0"/>
          </a:p>
          <a:p>
            <a:endParaRPr lang="en-GB" baseline="0" dirty="0"/>
          </a:p>
          <a:p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72EA119-FEE7-421E-912D-7A6F3B5F3EE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255837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1A1511-BA99-4995-9603-94CCAF14FA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20997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Facebook</a:t>
            </a:r>
          </a:p>
          <a:p>
            <a:r>
              <a:rPr lang="en-GB" dirty="0"/>
              <a:t>Amazon</a:t>
            </a:r>
          </a:p>
          <a:p>
            <a:r>
              <a:rPr lang="en-GB" dirty="0"/>
              <a:t>Microsoft</a:t>
            </a:r>
          </a:p>
          <a:p>
            <a:r>
              <a:rPr lang="en-GB" dirty="0"/>
              <a:t>Apple</a:t>
            </a:r>
          </a:p>
          <a:p>
            <a:r>
              <a:rPr lang="en-GB" dirty="0"/>
              <a:t>Oxfam</a:t>
            </a:r>
          </a:p>
          <a:p>
            <a:r>
              <a:rPr lang="en-GB" dirty="0"/>
              <a:t>Lloyds Bank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C7649C-5D2E-4AAE-91B6-EF2CD6EE262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Header Placeholder 4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insert header</a:t>
            </a:r>
          </a:p>
        </p:txBody>
      </p:sp>
    </p:spTree>
    <p:extLst>
      <p:ext uri="{BB962C8B-B14F-4D97-AF65-F5344CB8AC3E}">
        <p14:creationId xmlns:p14="http://schemas.microsoft.com/office/powerpoint/2010/main" val="15228407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1A1511-BA99-4995-9603-94CCAF14FA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739472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4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13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8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9530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4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74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7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9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189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3611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7107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7" y="2174877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965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6934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2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4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2" y="1435104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0537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9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574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4350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dex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kstvak 14"/>
          <p:cNvSpPr txBox="1"/>
          <p:nvPr userDrawn="1"/>
        </p:nvSpPr>
        <p:spPr>
          <a:xfrm>
            <a:off x="-85725" y="-261938"/>
            <a:ext cx="1566863" cy="246221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000" dirty="0">
                <a:solidFill>
                  <a:srgbClr val="3D7EDB"/>
                </a:solidFill>
                <a:latin typeface="Arial"/>
              </a:rPr>
              <a:t>Index slide</a:t>
            </a:r>
          </a:p>
        </p:txBody>
      </p:sp>
      <p:grpSp>
        <p:nvGrpSpPr>
          <p:cNvPr id="5" name="Groep 56" hidden="1"/>
          <p:cNvGrpSpPr>
            <a:grpSpLocks/>
          </p:cNvGrpSpPr>
          <p:nvPr userDrawn="1"/>
        </p:nvGrpSpPr>
        <p:grpSpPr bwMode="auto">
          <a:xfrm>
            <a:off x="9369425" y="106363"/>
            <a:ext cx="2979738" cy="5918200"/>
            <a:chOff x="9234062" y="-92622"/>
            <a:chExt cx="2979308" cy="5917970"/>
          </a:xfrm>
        </p:grpSpPr>
        <p:sp>
          <p:nvSpPr>
            <p:cNvPr id="6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896352"/>
              <a:ext cx="2068213" cy="6463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Delete existing picture and click on the icon to insert a new picture</a:t>
              </a:r>
              <a:endParaRPr lang="en-US" altLang="en-US" sz="1400">
                <a:solidFill>
                  <a:srgbClr val="000000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3036218"/>
              <a:ext cx="2141228" cy="6463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Search and selected the picture you want.</a:t>
              </a:r>
              <a:br>
                <a:rPr lang="en-US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</a:br>
              <a:r>
                <a:rPr lang="en-US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Click</a:t>
              </a:r>
              <a:r>
                <a:rPr lang="en-US" altLang="en-US" sz="1400">
                  <a:solidFill>
                    <a:srgbClr val="FFA1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´Insert´</a:t>
              </a:r>
              <a:endParaRPr lang="nl-NL" altLang="en-US" sz="1400" b="1">
                <a:solidFill>
                  <a:srgbClr val="3D7EDB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Ovaal 59"/>
            <p:cNvSpPr>
              <a:spLocks noChangeArrowheads="1"/>
            </p:cNvSpPr>
            <p:nvPr userDrawn="1"/>
          </p:nvSpPr>
          <p:spPr bwMode="auto">
            <a:xfrm>
              <a:off x="9395964" y="412183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1</a:t>
              </a:r>
            </a:p>
          </p:txBody>
        </p:sp>
        <p:sp>
          <p:nvSpPr>
            <p:cNvPr id="10" name="Ovaal 60"/>
            <p:cNvSpPr>
              <a:spLocks noChangeArrowheads="1"/>
            </p:cNvSpPr>
            <p:nvPr userDrawn="1"/>
          </p:nvSpPr>
          <p:spPr bwMode="auto">
            <a:xfrm>
              <a:off x="9395964" y="2552050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2</a:t>
              </a:r>
            </a:p>
          </p:txBody>
        </p:sp>
        <p:pic>
          <p:nvPicPr>
            <p:cNvPr id="11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30" t="13535" r="3470" b="13927"/>
            <a:stretch/>
          </p:blipFill>
          <p:spPr bwMode="auto">
            <a:xfrm>
              <a:off x="9435801" y="3805970"/>
              <a:ext cx="1107757" cy="297656"/>
            </a:xfrm>
            <a:prstGeom prst="roundRect">
              <a:avLst>
                <a:gd name="adj" fmla="val 14496"/>
              </a:avLst>
            </a:prstGeom>
            <a:noFill/>
            <a:ln w="6350">
              <a:solidFill>
                <a:srgbClr val="E2AC00">
                  <a:lumMod val="50000"/>
                </a:srgbClr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pic>
          <p:nvPicPr>
            <p:cNvPr id="12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04" t="23401" r="80712" b="21471"/>
            <a:stretch/>
          </p:blipFill>
          <p:spPr bwMode="auto">
            <a:xfrm>
              <a:off x="9505259" y="3832640"/>
              <a:ext cx="792088" cy="226219"/>
            </a:xfrm>
            <a:prstGeom prst="roundRect">
              <a:avLst>
                <a:gd name="adj" fmla="val 14496"/>
              </a:avLst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13" name="Tekstvak 63"/>
            <p:cNvSpPr txBox="1"/>
            <p:nvPr userDrawn="1"/>
          </p:nvSpPr>
          <p:spPr>
            <a:xfrm>
              <a:off x="9518184" y="3833276"/>
              <a:ext cx="779350" cy="261600"/>
            </a:xfrm>
            <a:prstGeom prst="rect">
              <a:avLst/>
            </a:prstGeom>
            <a:noFill/>
          </p:spPr>
          <p:txBody>
            <a:bodyPr anchor="ctr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1100" b="1" kern="0" dirty="0">
                  <a:solidFill>
                    <a:srgbClr val="005634">
                      <a:lumMod val="25000"/>
                    </a:srgbClr>
                  </a:solidFill>
                  <a:effectLst>
                    <a:outerShdw blurRad="25400" algn="ctr" rotWithShape="0">
                      <a:prstClr val="white"/>
                    </a:outerShdw>
                  </a:effectLst>
                  <a:latin typeface="Arial"/>
                </a:rPr>
                <a:t>Insert</a:t>
              </a:r>
            </a:p>
          </p:txBody>
        </p:sp>
        <p:sp>
          <p:nvSpPr>
            <p:cNvPr id="14" name="Rechthoek 64"/>
            <p:cNvSpPr>
              <a:spLocks noChangeArrowheads="1"/>
            </p:cNvSpPr>
            <p:nvPr userDrawn="1"/>
          </p:nvSpPr>
          <p:spPr bwMode="auto">
            <a:xfrm>
              <a:off x="9234062" y="-92622"/>
              <a:ext cx="2772963" cy="3873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80000" rIns="180000"/>
            <a:lstStyle>
              <a:lvl1pPr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600" b="1">
                  <a:solidFill>
                    <a:srgbClr val="3D7EDB"/>
                  </a:solidFill>
                </a:rPr>
                <a:t>INSERT PICTURE</a:t>
              </a:r>
            </a:p>
          </p:txBody>
        </p:sp>
        <p:cxnSp>
          <p:nvCxnSpPr>
            <p:cNvPr id="15" name="Rechte verbindingslijn 65"/>
            <p:cNvCxnSpPr>
              <a:cxnSpLocks noChangeShapeType="1"/>
            </p:cNvCxnSpPr>
            <p:nvPr userDrawn="1"/>
          </p:nvCxnSpPr>
          <p:spPr bwMode="auto">
            <a:xfrm>
              <a:off x="9407882" y="292364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6" name="Rechte verbindingslijn 66"/>
            <p:cNvCxnSpPr>
              <a:cxnSpLocks noChangeShapeType="1"/>
            </p:cNvCxnSpPr>
            <p:nvPr userDrawn="1"/>
          </p:nvCxnSpPr>
          <p:spPr bwMode="auto">
            <a:xfrm>
              <a:off x="9407882" y="2365810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" name="Rechte verbindingslijn 67"/>
            <p:cNvCxnSpPr>
              <a:cxnSpLocks noChangeShapeType="1"/>
            </p:cNvCxnSpPr>
            <p:nvPr userDrawn="1"/>
          </p:nvCxnSpPr>
          <p:spPr bwMode="auto">
            <a:xfrm>
              <a:off x="9408221" y="4238018"/>
              <a:ext cx="2805149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4914158"/>
              <a:ext cx="2141228" cy="4308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Select the picture and select</a:t>
              </a:r>
              <a:r>
                <a:rPr lang="en-US" altLang="en-US" sz="140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‘Send to back’</a:t>
              </a:r>
            </a:p>
          </p:txBody>
        </p:sp>
        <p:sp>
          <p:nvSpPr>
            <p:cNvPr id="19" name="Ovaal 69"/>
            <p:cNvSpPr>
              <a:spLocks noChangeArrowheads="1"/>
            </p:cNvSpPr>
            <p:nvPr userDrawn="1"/>
          </p:nvSpPr>
          <p:spPr bwMode="auto">
            <a:xfrm>
              <a:off x="9395964" y="4426814"/>
              <a:ext cx="401580" cy="401622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3</a:t>
              </a:r>
            </a:p>
          </p:txBody>
        </p:sp>
        <p:pic>
          <p:nvPicPr>
            <p:cNvPr id="20" name="Picture 2"/>
            <p:cNvPicPr>
              <a:picLocks noChangeAspect="1" noChangeArrowheads="1"/>
            </p:cNvPicPr>
            <p:nvPr userDrawn="1"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2" b="9320"/>
            <a:stretch/>
          </p:blipFill>
          <p:spPr bwMode="auto">
            <a:xfrm>
              <a:off x="9435801" y="5462154"/>
              <a:ext cx="2287853" cy="363194"/>
            </a:xfrm>
            <a:prstGeom prst="roundRect">
              <a:avLst>
                <a:gd name="adj" fmla="val 8018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Afbeelding 71"/>
            <p:cNvPicPr>
              <a:picLocks noChangeAspect="1"/>
            </p:cNvPicPr>
            <p:nvPr userDrawn="1"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35801" y="1653232"/>
              <a:ext cx="610090" cy="6100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95824" y="820313"/>
            <a:ext cx="8327552" cy="219074"/>
          </a:xfrm>
        </p:spPr>
        <p:txBody>
          <a:bodyPr>
            <a:noAutofit/>
          </a:bodyPr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/>
          </p:nvPr>
        </p:nvSpPr>
        <p:spPr>
          <a:xfrm>
            <a:off x="405585" y="1210970"/>
            <a:ext cx="8316592" cy="4234254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Click icon to add table</a:t>
            </a:r>
            <a:endParaRPr lang="en-US" noProof="0" dirty="0"/>
          </a:p>
        </p:txBody>
      </p:sp>
      <p:sp>
        <p:nvSpPr>
          <p:cNvPr id="23" name="Tijdelijke aanduiding voor dianummer 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452D9B6-0537-491A-B569-76F487D3EFE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0016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46221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000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7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7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093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15/11/2022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6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77622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defTabSz="914377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891" indent="-342891" algn="l" defTabSz="914377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32" indent="-285744" algn="l" defTabSz="914377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71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7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PebKJYzPvgw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29451" y="2547487"/>
            <a:ext cx="7772400" cy="2123659"/>
          </a:xfrm>
        </p:spPr>
        <p:txBody>
          <a:bodyPr>
            <a:normAutofit fontScale="90000"/>
          </a:bodyPr>
          <a:lstStyle/>
          <a:p>
            <a:br>
              <a:rPr lang="en-GB" dirty="0">
                <a:solidFill>
                  <a:schemeClr val="bg1"/>
                </a:solidFill>
              </a:rPr>
            </a:br>
            <a:r>
              <a:rPr lang="en-GB" sz="4900" dirty="0">
                <a:solidFill>
                  <a:schemeClr val="bg1"/>
                </a:solidFill>
              </a:rPr>
              <a:t>Vision, Mission, Values,</a:t>
            </a:r>
            <a:br>
              <a:rPr lang="en-GB" sz="4900" dirty="0">
                <a:solidFill>
                  <a:schemeClr val="bg1"/>
                </a:solidFill>
              </a:rPr>
            </a:br>
            <a:r>
              <a:rPr lang="en-GB" sz="4900" dirty="0">
                <a:solidFill>
                  <a:schemeClr val="bg1"/>
                </a:solidFill>
              </a:rPr>
              <a:t>Goals and Objectives</a:t>
            </a:r>
            <a:endParaRPr lang="en-GB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891606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el 1"/>
          <p:cNvSpPr>
            <a:spLocks noGrp="1"/>
          </p:cNvSpPr>
          <p:nvPr>
            <p:ph type="title"/>
          </p:nvPr>
        </p:nvSpPr>
        <p:spPr>
          <a:xfrm>
            <a:off x="395697" y="548682"/>
            <a:ext cx="8328025" cy="219075"/>
          </a:xfrm>
        </p:spPr>
        <p:txBody>
          <a:bodyPr>
            <a:noAutofit/>
          </a:bodyPr>
          <a:lstStyle/>
          <a:p>
            <a:pPr algn="l" eaLnBrk="1" hangingPunct="1"/>
            <a:r>
              <a:rPr lang="en-US" altLang="en-US" sz="3200" dirty="0"/>
              <a:t>Session Overview</a:t>
            </a:r>
          </a:p>
        </p:txBody>
      </p:sp>
      <p:graphicFrame>
        <p:nvGraphicFramePr>
          <p:cNvPr id="7" name="Tijdelijke aanduiding voor tabel 6"/>
          <p:cNvGraphicFramePr>
            <a:graphicFrameLocks noGrp="1"/>
          </p:cNvGraphicFramePr>
          <p:nvPr>
            <p:ph type="tbl" sz="quarter" idx="16"/>
            <p:extLst>
              <p:ext uri="{D42A27DB-BD31-4B8C-83A1-F6EECF244321}">
                <p14:modId xmlns:p14="http://schemas.microsoft.com/office/powerpoint/2010/main" val="1181881010"/>
              </p:ext>
            </p:extLst>
          </p:nvPr>
        </p:nvGraphicFramePr>
        <p:xfrm>
          <a:off x="505097" y="2038300"/>
          <a:ext cx="8310562" cy="261461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071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4034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71539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1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b="0" baseline="0" dirty="0">
                          <a:solidFill>
                            <a:schemeClr val="tx1"/>
                          </a:solidFill>
                        </a:rPr>
                        <a:t>Identify the difference between vision, mission and values </a:t>
                      </a:r>
                      <a:endParaRPr lang="en-US" sz="1700" b="0" dirty="0">
                        <a:solidFill>
                          <a:schemeClr val="tx1"/>
                        </a:solidFill>
                      </a:endParaRPr>
                    </a:p>
                  </a:txBody>
                  <a:tcPr marL="180011" marR="180011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71539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2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700" b="0" dirty="0">
                          <a:solidFill>
                            <a:schemeClr val="tx1"/>
                          </a:solidFill>
                        </a:rPr>
                        <a:t>List the elements of SMART and write SMART objectives</a:t>
                      </a:r>
                    </a:p>
                  </a:txBody>
                  <a:tcPr marL="180011" marR="180011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71539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4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dirty="0"/>
                        <a:t>Define a Vision, Mission and Values for your project</a:t>
                      </a:r>
                    </a:p>
                  </a:txBody>
                  <a:tcPr marL="180011" marR="180011" marT="36003" marB="36003" anchor="ctr">
                    <a:lnL>
                      <a:noFill/>
                    </a:lnL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>
              <a:defRPr/>
            </a:pPr>
            <a:fld id="{0D8B08AE-D2AE-4567-A358-20276AEF5343}" type="slidenum">
              <a:rPr 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</a:t>
            </a:fld>
            <a:endParaRPr 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05097" y="1079863"/>
            <a:ext cx="80293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aim of the session is to define a vision, mission and values for your project and to understand the importance of having SMART objectives.</a:t>
            </a:r>
          </a:p>
        </p:txBody>
      </p:sp>
    </p:spTree>
    <p:extLst>
      <p:ext uri="{BB962C8B-B14F-4D97-AF65-F5344CB8AC3E}">
        <p14:creationId xmlns:p14="http://schemas.microsoft.com/office/powerpoint/2010/main" val="2724325860"/>
      </p:ext>
    </p:extLst>
  </p:cSld>
  <p:clrMapOvr>
    <a:masterClrMapping/>
  </p:clrMapOvr>
  <p:transition spd="med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Business Strategy?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essence of strategic management  is very simple, it consists of getting answers to 4 questions:</a:t>
            </a:r>
          </a:p>
          <a:p>
            <a:pPr>
              <a:buFontTx/>
              <a:buChar char="-"/>
            </a:pPr>
            <a:r>
              <a:rPr lang="en-GB" dirty="0"/>
              <a:t>Where are we?</a:t>
            </a:r>
          </a:p>
          <a:p>
            <a:pPr>
              <a:buFontTx/>
              <a:buChar char="-"/>
            </a:pPr>
            <a:r>
              <a:rPr lang="en-GB" dirty="0"/>
              <a:t>Where do we want to get?</a:t>
            </a:r>
          </a:p>
          <a:p>
            <a:pPr>
              <a:buFontTx/>
              <a:buChar char="-"/>
            </a:pPr>
            <a:r>
              <a:rPr lang="en-GB" dirty="0"/>
              <a:t>How can we get there?</a:t>
            </a:r>
          </a:p>
          <a:p>
            <a:pPr>
              <a:buFontTx/>
              <a:buChar char="-"/>
            </a:pPr>
            <a:r>
              <a:rPr lang="en-GB" dirty="0"/>
              <a:t>What do we have to do to get there?</a:t>
            </a:r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Strategic Management</a:t>
            </a:r>
          </a:p>
        </p:txBody>
      </p:sp>
    </p:spTree>
    <p:extLst>
      <p:ext uri="{BB962C8B-B14F-4D97-AF65-F5344CB8AC3E}">
        <p14:creationId xmlns:p14="http://schemas.microsoft.com/office/powerpoint/2010/main" val="15664694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 What is Business Strategy?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From these 4 questions we can derive the 3 elements of strategic management:</a:t>
            </a:r>
          </a:p>
          <a:p>
            <a:r>
              <a:rPr lang="en-GB" dirty="0"/>
              <a:t>Strategic analysis</a:t>
            </a:r>
          </a:p>
          <a:p>
            <a:r>
              <a:rPr lang="en-GB" dirty="0"/>
              <a:t>Strategic choice</a:t>
            </a:r>
          </a:p>
          <a:p>
            <a:r>
              <a:rPr lang="en-GB" dirty="0"/>
              <a:t>Strategic implementation</a:t>
            </a:r>
          </a:p>
        </p:txBody>
      </p:sp>
      <p:sp>
        <p:nvSpPr>
          <p:cNvPr id="6" name="Vertical Text Placeholder 5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Elements of Strategy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1560" y="3140971"/>
            <a:ext cx="3181632" cy="2383153"/>
          </a:xfrm>
          <a:prstGeom prst="rect">
            <a:avLst/>
          </a:prstGeom>
        </p:spPr>
      </p:pic>
      <p:sp>
        <p:nvSpPr>
          <p:cNvPr id="9" name="Footer Placeholder 3"/>
          <p:cNvSpPr txBox="1">
            <a:spLocks/>
          </p:cNvSpPr>
          <p:nvPr/>
        </p:nvSpPr>
        <p:spPr>
          <a:xfrm>
            <a:off x="419352" y="260649"/>
            <a:ext cx="3581400" cy="2159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1200">
                <a:solidFill>
                  <a:prstClr val="black"/>
                </a:solidFill>
                <a:latin typeface="Myriad Pro"/>
              </a:rPr>
              <a:t>Introducing the Modern Workplace</a:t>
            </a:r>
            <a:endParaRPr lang="en-US" sz="1200" dirty="0">
              <a:solidFill>
                <a:prstClr val="black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6882717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ebKJYzPvgw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69334" y="526344"/>
            <a:ext cx="8797808" cy="494876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70933" y="112889"/>
            <a:ext cx="34318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tx2"/>
                </a:solidFill>
              </a:rPr>
              <a:t>Strategic Analysis</a:t>
            </a:r>
          </a:p>
        </p:txBody>
      </p:sp>
    </p:spTree>
    <p:extLst>
      <p:ext uri="{BB962C8B-B14F-4D97-AF65-F5344CB8AC3E}">
        <p14:creationId xmlns:p14="http://schemas.microsoft.com/office/powerpoint/2010/main" val="6082082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Elements of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>
          <a:xfrm>
            <a:off x="405584" y="1214144"/>
            <a:ext cx="8478772" cy="4362567"/>
          </a:xfrm>
        </p:spPr>
        <p:txBody>
          <a:bodyPr>
            <a:normAutofit lnSpcReduction="10000"/>
          </a:bodyPr>
          <a:lstStyle/>
          <a:p>
            <a:r>
              <a:rPr lang="en-GB" u="sng" dirty="0"/>
              <a:t>Vision</a:t>
            </a:r>
            <a:r>
              <a:rPr lang="en-GB" dirty="0"/>
              <a:t> – the desired future state of the organisation, where we want to be?</a:t>
            </a:r>
          </a:p>
          <a:p>
            <a:r>
              <a:rPr lang="en-GB" u="sng" dirty="0"/>
              <a:t>Mission</a:t>
            </a:r>
            <a:r>
              <a:rPr lang="en-GB" dirty="0"/>
              <a:t> – the overriding purpose of the organisation, why do we exist?</a:t>
            </a:r>
          </a:p>
          <a:p>
            <a:r>
              <a:rPr lang="en-GB" u="sng" dirty="0"/>
              <a:t>Values </a:t>
            </a:r>
            <a:r>
              <a:rPr lang="en-GB" dirty="0"/>
              <a:t>– the underlying beliefs an ethical stance – how the business will behave</a:t>
            </a:r>
          </a:p>
          <a:p>
            <a:r>
              <a:rPr lang="en-GB" u="sng" dirty="0"/>
              <a:t>Goals/Objectives</a:t>
            </a:r>
            <a:r>
              <a:rPr lang="en-GB" dirty="0"/>
              <a:t> – turns the vision, mission values into concrete quantifiable terms</a:t>
            </a:r>
          </a:p>
        </p:txBody>
      </p:sp>
    </p:spTree>
    <p:extLst>
      <p:ext uri="{BB962C8B-B14F-4D97-AF65-F5344CB8AC3E}">
        <p14:creationId xmlns:p14="http://schemas.microsoft.com/office/powerpoint/2010/main" val="9549001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b="7620"/>
          <a:stretch/>
        </p:blipFill>
        <p:spPr>
          <a:xfrm>
            <a:off x="3" y="0"/>
            <a:ext cx="5879025" cy="436510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79512" y="3356992"/>
            <a:ext cx="432048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GB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7" name="Line Callout 1 6"/>
          <p:cNvSpPr/>
          <p:nvPr/>
        </p:nvSpPr>
        <p:spPr>
          <a:xfrm>
            <a:off x="5364088" y="3074276"/>
            <a:ext cx="2232248" cy="288032"/>
          </a:xfrm>
          <a:prstGeom prst="borderCallout1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black"/>
                </a:solidFill>
                <a:latin typeface="Myriad Pro"/>
              </a:rPr>
              <a:t>Vision</a:t>
            </a:r>
          </a:p>
        </p:txBody>
      </p:sp>
      <p:sp>
        <p:nvSpPr>
          <p:cNvPr id="8" name="Line Callout 1 7"/>
          <p:cNvSpPr/>
          <p:nvPr/>
        </p:nvSpPr>
        <p:spPr>
          <a:xfrm>
            <a:off x="6167057" y="3645024"/>
            <a:ext cx="2088232" cy="432048"/>
          </a:xfrm>
          <a:prstGeom prst="borderCallout1">
            <a:avLst>
              <a:gd name="adj1" fmla="val 60106"/>
              <a:gd name="adj2" fmla="val -4307"/>
              <a:gd name="adj3" fmla="val 112500"/>
              <a:gd name="adj4" fmla="val -38333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black"/>
                </a:solidFill>
                <a:latin typeface="Myriad Pro"/>
              </a:rPr>
              <a:t>Mission</a:t>
            </a:r>
          </a:p>
        </p:txBody>
      </p:sp>
      <p:sp>
        <p:nvSpPr>
          <p:cNvPr id="10" name="Line Callout 1 9"/>
          <p:cNvSpPr/>
          <p:nvPr/>
        </p:nvSpPr>
        <p:spPr>
          <a:xfrm>
            <a:off x="6713987" y="1275220"/>
            <a:ext cx="1595057" cy="1368152"/>
          </a:xfrm>
          <a:prstGeom prst="borderCallout1">
            <a:avLst>
              <a:gd name="adj1" fmla="val 18750"/>
              <a:gd name="adj2" fmla="val -8333"/>
              <a:gd name="adj3" fmla="val 130937"/>
              <a:gd name="adj4" fmla="val -53488"/>
            </a:avLst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black"/>
                </a:solidFill>
                <a:latin typeface="Myriad Pro"/>
              </a:rPr>
              <a:t>Values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51520" y="4653139"/>
            <a:ext cx="64624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  <a:latin typeface="Myriad Pro"/>
              </a:rPr>
              <a:t>Now take a look at the Oxfam GB website and locate their values. 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/>
          <a:srcRect t="21924"/>
          <a:stretch/>
        </p:blipFill>
        <p:spPr>
          <a:xfrm>
            <a:off x="26595" y="2964179"/>
            <a:ext cx="9144000" cy="2801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0774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Elements of Strategy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/>
              <a:t>Find the following information about a company of your choice:</a:t>
            </a:r>
          </a:p>
          <a:p>
            <a:r>
              <a:rPr lang="en-GB" sz="2800" dirty="0"/>
              <a:t>The Vision </a:t>
            </a:r>
          </a:p>
          <a:p>
            <a:r>
              <a:rPr lang="en-GB" sz="2800" dirty="0"/>
              <a:t>The Mission Statement</a:t>
            </a:r>
          </a:p>
          <a:p>
            <a:r>
              <a:rPr lang="en-GB" sz="2800" dirty="0"/>
              <a:t>The Company Values</a:t>
            </a:r>
          </a:p>
          <a:p>
            <a:pPr marL="0" indent="0">
              <a:buNone/>
            </a:pPr>
            <a:r>
              <a:rPr lang="en-GB" sz="2800" dirty="0"/>
              <a:t>Based on what you know discuss whether you feel the vision and values are upheld by the company within the online forum on Moodle. </a:t>
            </a:r>
          </a:p>
        </p:txBody>
      </p:sp>
      <p:sp>
        <p:nvSpPr>
          <p:cNvPr id="7" name="Vertical Text Placeholder 6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dirty="0"/>
              <a:t>Vision, Mission, Values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>
              <a:defRPr/>
            </a:pPr>
            <a:fld id="{5452D9B6-0537-491A-B569-76F487D3EFE8}" type="slidenum">
              <a:rPr 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8</a:t>
            </a:fld>
            <a:endParaRPr 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7252552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819" y="-204730"/>
            <a:ext cx="8229600" cy="1143000"/>
          </a:xfrm>
        </p:spPr>
        <p:txBody>
          <a:bodyPr/>
          <a:lstStyle/>
          <a:p>
            <a:r>
              <a:rPr lang="en-GB" dirty="0"/>
              <a:t>Goals and Objectives </a:t>
            </a:r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>
          <a:xfrm>
            <a:off x="406147" y="1063677"/>
            <a:ext cx="8317231" cy="369741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Goal Management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-90311" y="722488"/>
            <a:ext cx="9392355" cy="6039555"/>
            <a:chOff x="251521" y="1467716"/>
            <a:chExt cx="8640961" cy="4193535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51521" y="1553102"/>
              <a:ext cx="2880320" cy="1807649"/>
            </a:xfrm>
            <a:prstGeom prst="rect">
              <a:avLst/>
            </a:prstGeom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 rotWithShape="1">
            <a:blip r:embed="rId4"/>
            <a:srcRect t="3711"/>
            <a:stretch/>
          </p:blipFill>
          <p:spPr>
            <a:xfrm>
              <a:off x="2915817" y="1484786"/>
              <a:ext cx="2567381" cy="1868515"/>
            </a:xfrm>
            <a:prstGeom prst="rect">
              <a:avLst/>
            </a:prstGeom>
          </p:spPr>
        </p:pic>
        <p:pic>
          <p:nvPicPr>
            <p:cNvPr id="7" name="Picture 6"/>
            <p:cNvPicPr>
              <a:picLocks noChangeAspect="1"/>
            </p:cNvPicPr>
            <p:nvPr/>
          </p:nvPicPr>
          <p:blipFill rotWithShape="1">
            <a:blip r:embed="rId5"/>
            <a:srcRect b="2521"/>
            <a:stretch/>
          </p:blipFill>
          <p:spPr>
            <a:xfrm>
              <a:off x="5546846" y="1484787"/>
              <a:ext cx="3274379" cy="1911423"/>
            </a:xfrm>
            <a:prstGeom prst="rect">
              <a:avLst/>
            </a:prstGeom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05587" y="3396207"/>
              <a:ext cx="2327329" cy="2265040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886979" y="3396208"/>
              <a:ext cx="2596221" cy="2265040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5546845" y="3828562"/>
              <a:ext cx="3345637" cy="1832689"/>
            </a:xfrm>
            <a:prstGeom prst="rect">
              <a:avLst/>
            </a:prstGeom>
          </p:spPr>
        </p:pic>
        <p:sp>
          <p:nvSpPr>
            <p:cNvPr id="12" name="Oval 11"/>
            <p:cNvSpPr/>
            <p:nvPr/>
          </p:nvSpPr>
          <p:spPr>
            <a:xfrm>
              <a:off x="2731617" y="1476326"/>
              <a:ext cx="288032" cy="293467"/>
            </a:xfrm>
            <a:prstGeom prst="ellipse">
              <a:avLst/>
            </a:prstGeom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prstClr val="white"/>
                  </a:solidFill>
                  <a:latin typeface="Myriad Pro"/>
                </a:rPr>
                <a:t>1</a:t>
              </a:r>
            </a:p>
          </p:txBody>
        </p:sp>
        <p:sp>
          <p:nvSpPr>
            <p:cNvPr id="13" name="Oval 12"/>
            <p:cNvSpPr/>
            <p:nvPr/>
          </p:nvSpPr>
          <p:spPr>
            <a:xfrm>
              <a:off x="5373800" y="3542760"/>
              <a:ext cx="288032" cy="293467"/>
            </a:xfrm>
            <a:prstGeom prst="ellipse">
              <a:avLst/>
            </a:prstGeom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prstClr val="white"/>
                  </a:solidFill>
                  <a:latin typeface="Myriad Pro"/>
                </a:rPr>
                <a:t>4</a:t>
              </a:r>
            </a:p>
          </p:txBody>
        </p:sp>
        <p:sp>
          <p:nvSpPr>
            <p:cNvPr id="14" name="Oval 13"/>
            <p:cNvSpPr/>
            <p:nvPr/>
          </p:nvSpPr>
          <p:spPr>
            <a:xfrm>
              <a:off x="341939" y="3396026"/>
              <a:ext cx="288032" cy="293467"/>
            </a:xfrm>
            <a:prstGeom prst="ellipse">
              <a:avLst/>
            </a:prstGeom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prstClr val="white"/>
                  </a:solidFill>
                  <a:latin typeface="Myriad Pro"/>
                </a:rPr>
                <a:t>3</a:t>
              </a:r>
            </a:p>
          </p:txBody>
        </p:sp>
        <p:sp>
          <p:nvSpPr>
            <p:cNvPr id="15" name="Oval 14"/>
            <p:cNvSpPr/>
            <p:nvPr/>
          </p:nvSpPr>
          <p:spPr>
            <a:xfrm>
              <a:off x="5467921" y="1467716"/>
              <a:ext cx="288032" cy="293467"/>
            </a:xfrm>
            <a:prstGeom prst="ellipse">
              <a:avLst/>
            </a:prstGeom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prstClr val="white"/>
                  </a:solidFill>
                  <a:latin typeface="Myriad Pro"/>
                </a:rPr>
                <a:t>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7769253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420</Words>
  <Application>Microsoft Office PowerPoint</Application>
  <PresentationFormat>On-screen Show (4:3)</PresentationFormat>
  <Paragraphs>79</Paragraphs>
  <Slides>9</Slides>
  <Notes>8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Myriad Pro</vt:lpstr>
      <vt:lpstr>Arial</vt:lpstr>
      <vt:lpstr>Calibri</vt:lpstr>
      <vt:lpstr>20140311PresentationUWTSDTemplate</vt:lpstr>
      <vt:lpstr> Vision, Mission, Values, Goals and Objectives</vt:lpstr>
      <vt:lpstr>Session Overview</vt:lpstr>
      <vt:lpstr>What is Business Strategy?</vt:lpstr>
      <vt:lpstr>1. What is Business Strategy?</vt:lpstr>
      <vt:lpstr>PowerPoint Presentation</vt:lpstr>
      <vt:lpstr>Elements of Strategy</vt:lpstr>
      <vt:lpstr>PowerPoint Presentation</vt:lpstr>
      <vt:lpstr>Elements of Strategy</vt:lpstr>
      <vt:lpstr>Goals and Objectives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Hayward</dc:creator>
  <cp:lastModifiedBy>Laura James</cp:lastModifiedBy>
  <cp:revision>11</cp:revision>
  <dcterms:created xsi:type="dcterms:W3CDTF">2018-11-02T15:08:38Z</dcterms:created>
  <dcterms:modified xsi:type="dcterms:W3CDTF">2022-11-15T13:19:57Z</dcterms:modified>
</cp:coreProperties>
</file>