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70" r:id="rId3"/>
    <p:sldId id="271" r:id="rId4"/>
    <p:sldId id="266" r:id="rId5"/>
    <p:sldId id="261" r:id="rId6"/>
    <p:sldId id="263" r:id="rId7"/>
    <p:sldId id="264" r:id="rId8"/>
    <p:sldId id="265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081" autoAdjust="0"/>
  </p:normalViewPr>
  <p:slideViewPr>
    <p:cSldViewPr snapToGrid="0">
      <p:cViewPr varScale="1">
        <p:scale>
          <a:sx n="71" d="100"/>
          <a:sy n="71" d="100"/>
        </p:scale>
        <p:origin x="113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9B68C7-D731-43C2-8A9E-32231DF7CA63}" type="datetimeFigureOut">
              <a:rPr lang="en-GB" smtClean="0"/>
              <a:pPr>
                <a:defRPr/>
              </a:pPr>
              <a:t>05/12/2019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A690C4-03EF-4296-8CB7-A17A361C834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9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3324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6137-0434-46A6-89CF-B320872F053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80D1-1CC3-4891-9545-73DF3916C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153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B6D5BE-0C76-4D2D-980C-7748CCDE32F4}" type="datetimeFigureOut">
              <a:rPr lang="en-GB" smtClean="0"/>
              <a:pPr>
                <a:defRPr/>
              </a:pPr>
              <a:t>05/12/2019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5C7549-5D7D-47E2-8646-1067AD66F0F0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9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619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7"/>
            <a:ext cx="493776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87539E-4F13-43B2-A1E2-E71D1966FA10}" type="datetimeFigureOut">
              <a:rPr lang="en-GB" smtClean="0"/>
              <a:pPr>
                <a:defRPr/>
              </a:pPr>
              <a:t>05/12/2019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C4E497-29EF-4C4D-BE44-0D033C5B57B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317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D10434-AB93-4F3A-9D38-AB13563B5BC8}" type="datetimeFigureOut">
              <a:rPr lang="en-GB" smtClean="0"/>
              <a:pPr>
                <a:defRPr/>
              </a:pPr>
              <a:t>05/12/2019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AB2841-62D8-4A78-9139-66B15027BC42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971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66137-0434-46A6-89CF-B320872F053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80D1-1CC3-4891-9545-73DF3916C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916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73C20E-B3DF-4B4F-B4CA-3E01925B8CDC}" type="datetimeFigureOut">
              <a:rPr lang="en-GB" smtClean="0"/>
              <a:pPr>
                <a:defRPr/>
              </a:pPr>
              <a:t>05/12/2019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8324FA-60AB-4751-918C-87A98AB120D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483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8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3650" y="731520"/>
            <a:ext cx="6679191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3" y="6459787"/>
            <a:ext cx="2618511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991BA729-CED0-4DC5-B4E3-3362F89C3DA9}" type="datetimeFigureOut">
              <a:rPr lang="en-GB" smtClean="0"/>
              <a:pPr>
                <a:defRPr/>
              </a:pPr>
              <a:t>05/12/2019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7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26D3F4A-7783-4A6B-8AC5-E3D4708733B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643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7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936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907024"/>
            <a:ext cx="1011936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14D898-31F0-4C61-9DC7-819792D9E3E8}" type="datetimeFigureOut">
              <a:rPr lang="en-GB" smtClean="0"/>
              <a:pPr>
                <a:defRPr/>
              </a:pPr>
              <a:t>05/12/2019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E4BF97-D24B-471C-AA7C-5048795C318E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245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798A1C-9DEC-40AD-877D-BD4DC482305F}" type="datetimeFigureOut">
              <a:rPr lang="en-GB" smtClean="0"/>
              <a:pPr>
                <a:defRPr/>
              </a:pPr>
              <a:t>05/12/2019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628BA1-C42C-472D-AC73-B84EA4DD091F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218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414780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414779"/>
            <a:ext cx="7734300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4EB2AD9-51AF-4631-8862-6F1308D64595}" type="datetimeFigureOut">
              <a:rPr lang="en-GB" smtClean="0"/>
              <a:pPr>
                <a:defRPr/>
              </a:pPr>
              <a:t>05/12/2019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C7E55E-78CF-4411-8BF0-9A786BD4B75B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0001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23435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" y="6334316"/>
            <a:ext cx="12192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79" y="1845734"/>
            <a:ext cx="100584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A866137-0434-46A6-89CF-B320872F053E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52380D1-1CC3-4891-9545-73DF3916C38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499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youneed.com/write/executive-summary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Making a Business Case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to write a compelling business case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796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Report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Cover Page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Executive Summary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Contents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Introduction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Literature Review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Conclusion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Recommendations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References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Any </a:t>
            </a:r>
            <a:r>
              <a:rPr lang="en-GB" dirty="0" err="1" smtClean="0"/>
              <a:t>Appendicies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64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Executive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Your Executive Summary follows the title page and should: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be about 250 words (as this is 10% of the word count), but is not included in the word count allowance.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succinctly summarise the key points of the whole report and not be treated as part of the introduction.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be the last thing you write</a:t>
            </a:r>
          </a:p>
          <a:p>
            <a:pPr marL="0" indent="0">
              <a:buNone/>
            </a:pPr>
            <a:r>
              <a:rPr lang="en-GB" dirty="0" smtClean="0"/>
              <a:t>For further information on how to write and effective Executive Summary: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https://www.skillsyouneed.com/write/executive-summary.html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176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Compelling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10-15% of the word count allowance.</a:t>
            </a:r>
          </a:p>
          <a:p>
            <a:pPr marL="0" indent="0">
              <a:buNone/>
            </a:pPr>
            <a:r>
              <a:rPr lang="en-GB" dirty="0" smtClean="0"/>
              <a:t>What should you include in your introduction: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B</a:t>
            </a:r>
            <a:r>
              <a:rPr lang="en-GB" dirty="0" smtClean="0"/>
              <a:t>ackground and context (why is there a need to manage performance differently?)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Recognition of the stakeholders for whom the report is produced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A rationale for the business case you are presenting (why should the business be interested in your recommendations – what benefits will be realised by them?)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The aims and objectives of the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69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Rationale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The rationale which should form part of your introduction. It is important as it makes clear why the stakeholders you are presenting to should be interested in your business case.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Why should the organisation you are working with be interested in the topic of performance management.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What benefits will they realise?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What might be the cost of doing nothing?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663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Compiling Enough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You should have at least 1 reference for every 100 words, for this assignment this means at least 25 </a:t>
            </a:r>
            <a:r>
              <a:rPr lang="en-GB" b="1" dirty="0" smtClean="0">
                <a:solidFill>
                  <a:srgbClr val="FF0000"/>
                </a:solidFill>
              </a:rPr>
              <a:t>different</a:t>
            </a:r>
            <a:r>
              <a:rPr lang="en-GB" dirty="0" smtClean="0"/>
              <a:t> pieces of information which should come from at least 3 types of sources (Internet, textbooks and journals).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For distinction level marks you should include more then 25.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To maximise the opportunities you have to include multiple source of information you should underpin any claims you make with reference to multiple sources as in the example below:</a:t>
            </a:r>
          </a:p>
          <a:p>
            <a:pPr marL="0" indent="0">
              <a:buNone/>
            </a:pPr>
            <a:r>
              <a:rPr lang="en-GB" i="1" dirty="0"/>
              <a:t>Today, both scholars and practising managers understand organisations do not behave like machines but are Complex Adaptive Systems </a:t>
            </a:r>
            <a:r>
              <a:rPr lang="en-GB" i="1" dirty="0">
                <a:solidFill>
                  <a:schemeClr val="tx1"/>
                </a:solidFill>
              </a:rPr>
              <a:t>(CAS), plagued with uncertainty </a:t>
            </a:r>
            <a:r>
              <a:rPr lang="en-GB" b="1" i="1" dirty="0">
                <a:solidFill>
                  <a:srgbClr val="FF0000"/>
                </a:solidFill>
              </a:rPr>
              <a:t>(Clarke, 2013; Hammer, et al., 2012; Marion &amp; Uhl-Bien, 2011; McDaniel, 2007; Snowdon &amp; Boone, 2007).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It is important to include recent literature to make a relevant business case; at least a third of your literature should come from the last 3-4 years.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788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Remember you are trying to get the business to buy into the implementation of a new performance review structure/process. Although you must be positive about this new approach it is also good practice to acknowledge any drawbacks you have identified and how you will overcome these. </a:t>
            </a:r>
          </a:p>
          <a:p>
            <a:r>
              <a:rPr lang="en-GB" dirty="0" smtClean="0"/>
              <a:t>Critical writing involves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reviewing the credibility of the sources of material you choose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ensuring you include multiple sources that look at the problem from different perspectives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drawing evidence based 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122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Convincing 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10% - 12% of the word count allowance.</a:t>
            </a:r>
          </a:p>
          <a:p>
            <a:r>
              <a:rPr lang="en-GB" dirty="0" smtClean="0"/>
              <a:t>Your </a:t>
            </a:r>
            <a:r>
              <a:rPr lang="en-GB" dirty="0" smtClean="0"/>
              <a:t>conclusion should: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Summarise the key findings of the literature review.  The reader should be able to find out everything they need to know from reading your introduction and conclusion.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Only contain information you have already discussed – no new information should be presented in the conclusion.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9317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Viable 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15% of the word count allowance.</a:t>
            </a:r>
          </a:p>
          <a:p>
            <a:pPr marL="0" indent="0">
              <a:buNone/>
            </a:pPr>
            <a:r>
              <a:rPr lang="en-GB" dirty="0" smtClean="0"/>
              <a:t>How </a:t>
            </a:r>
            <a:r>
              <a:rPr lang="en-GB" dirty="0" smtClean="0"/>
              <a:t>will you present your recommendations so as they appear viable?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What will the readers of the report be interested in knowing about what you are recommending?</a:t>
            </a:r>
          </a:p>
          <a:p>
            <a:pPr marL="658368" lvl="3" indent="0">
              <a:buNone/>
            </a:pPr>
            <a:endParaRPr lang="en-GB" dirty="0"/>
          </a:p>
          <a:p>
            <a:pPr marL="944118" lvl="3" indent="-285750">
              <a:buFont typeface="Wingdings" panose="05000000000000000000" pitchFamily="2" charset="2"/>
              <a:buChar char="q"/>
            </a:pPr>
            <a:r>
              <a:rPr lang="en-GB" sz="2400" dirty="0" smtClean="0"/>
              <a:t>Who</a:t>
            </a:r>
          </a:p>
          <a:p>
            <a:pPr marL="944118" lvl="3" indent="-285750">
              <a:buFont typeface="Wingdings" panose="05000000000000000000" pitchFamily="2" charset="2"/>
              <a:buChar char="q"/>
            </a:pPr>
            <a:r>
              <a:rPr lang="en-GB" sz="2400" dirty="0" smtClean="0"/>
              <a:t>What</a:t>
            </a:r>
          </a:p>
          <a:p>
            <a:pPr marL="944118" lvl="3" indent="-285750">
              <a:buFont typeface="Wingdings" panose="05000000000000000000" pitchFamily="2" charset="2"/>
              <a:buChar char="q"/>
            </a:pPr>
            <a:r>
              <a:rPr lang="en-GB" sz="2400" dirty="0" smtClean="0"/>
              <a:t>When</a:t>
            </a:r>
          </a:p>
          <a:p>
            <a:pPr marL="944118" lvl="3" indent="-285750">
              <a:buFont typeface="Wingdings" panose="05000000000000000000" pitchFamily="2" charset="2"/>
              <a:buChar char="q"/>
            </a:pPr>
            <a:r>
              <a:rPr lang="en-GB" sz="2400" dirty="0" smtClean="0"/>
              <a:t>Where</a:t>
            </a:r>
          </a:p>
          <a:p>
            <a:pPr marL="944118" lvl="3" indent="-285750">
              <a:buFont typeface="Wingdings" panose="05000000000000000000" pitchFamily="2" charset="2"/>
              <a:buChar char="q"/>
            </a:pPr>
            <a:r>
              <a:rPr lang="en-GB" sz="2400" dirty="0" smtClean="0"/>
              <a:t>How</a:t>
            </a:r>
          </a:p>
          <a:p>
            <a:pPr marL="944118" lvl="3" indent="-285750">
              <a:buFont typeface="Wingdings" panose="05000000000000000000" pitchFamily="2" charset="2"/>
              <a:buChar char="q"/>
            </a:pPr>
            <a:r>
              <a:rPr lang="en-GB" sz="2400" dirty="0" smtClean="0"/>
              <a:t>How much/savings/cost of doing nothing</a:t>
            </a:r>
          </a:p>
          <a:p>
            <a:pPr marL="0" indent="0">
              <a:buNone/>
            </a:pPr>
            <a:r>
              <a:rPr lang="en-GB" dirty="0" smtClean="0"/>
              <a:t>You should also acknowledge within your recommendations how you will involve employees within the change so as to minimise resistance.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365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included in the </a:t>
            </a:r>
            <a:r>
              <a:rPr lang="en-GB" dirty="0" err="1" smtClean="0"/>
              <a:t>wordcount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Use </a:t>
            </a:r>
            <a:r>
              <a:rPr lang="en-GB" dirty="0" smtClean="0"/>
              <a:t>the UWTSD guide to ensure your reference list complies with the Harvard standard. It should be: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In alphabetical order of author surname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Contain only sources you have cited in the report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92583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700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Calibri Light</vt:lpstr>
      <vt:lpstr>Wingdings</vt:lpstr>
      <vt:lpstr>Retrospect</vt:lpstr>
      <vt:lpstr>Making a Business Case </vt:lpstr>
      <vt:lpstr>Business Report Structure</vt:lpstr>
      <vt:lpstr>Executive Summary</vt:lpstr>
      <vt:lpstr>A Compelling Introduction</vt:lpstr>
      <vt:lpstr>Building a Rationale</vt:lpstr>
      <vt:lpstr>Compiling Enough Literature</vt:lpstr>
      <vt:lpstr>Critical Writing</vt:lpstr>
      <vt:lpstr>Convincing Conclusions</vt:lpstr>
      <vt:lpstr>Viable Recommendations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a Business Case</dc:title>
  <dc:creator>Julie Hayward</dc:creator>
  <cp:lastModifiedBy>Julie Hayward</cp:lastModifiedBy>
  <cp:revision>13</cp:revision>
  <dcterms:created xsi:type="dcterms:W3CDTF">2019-03-14T20:11:05Z</dcterms:created>
  <dcterms:modified xsi:type="dcterms:W3CDTF">2019-12-05T13:44:30Z</dcterms:modified>
</cp:coreProperties>
</file>